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62" r:id="rId3"/>
    <p:sldId id="258" r:id="rId4"/>
    <p:sldId id="263" r:id="rId5"/>
    <p:sldId id="259" r:id="rId6"/>
    <p:sldId id="260" r:id="rId7"/>
    <p:sldId id="261" r:id="rId8"/>
    <p:sldId id="25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9B15"/>
    <a:srgbClr val="080400"/>
    <a:srgbClr val="ECEC02"/>
    <a:srgbClr val="3736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E8BD6DB3-CAA9-47BF-B25A-C5D2228E3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5121BD-F8CC-4879-A3C8-966313C3BF6B}" type="slidenum">
              <a:rPr lang="ru-RU"/>
              <a:pPr/>
              <a:t>1</a:t>
            </a:fld>
            <a:endParaRPr lang="ru-RU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E9D5F4-EE75-45A7-A5BF-5E5E344DCAFE}" type="slidenum">
              <a:rPr lang="ru-RU"/>
              <a:pPr/>
              <a:t>2</a:t>
            </a:fld>
            <a:endParaRPr lang="ru-RU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1B6AC4-61C7-4263-81C9-E5F494F639CD}" type="slidenum">
              <a:rPr lang="ru-RU"/>
              <a:pPr/>
              <a:t>3</a:t>
            </a:fld>
            <a:endParaRPr lang="ru-RU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A0D9B5-007A-47A5-A6D2-7E0696B28417}" type="slidenum">
              <a:rPr lang="ru-RU"/>
              <a:pPr/>
              <a:t>4</a:t>
            </a:fld>
            <a:endParaRPr lang="ru-RU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D66CC-DDA8-40ED-9676-C2EBC24F386B}" type="slidenum">
              <a:rPr lang="ru-RU"/>
              <a:pPr/>
              <a:t>5</a:t>
            </a:fld>
            <a:endParaRPr lang="ru-RU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2285E2-2561-4B47-B036-6E14475A6548}" type="slidenum">
              <a:rPr lang="ru-RU"/>
              <a:pPr/>
              <a:t>6</a:t>
            </a:fld>
            <a:endParaRPr lang="ru-RU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56AA34-37ED-47E3-BFF6-2C908FA9E4F9}" type="slidenum">
              <a:rPr lang="ru-RU"/>
              <a:pPr/>
              <a:t>7</a:t>
            </a:fld>
            <a:endParaRPr lang="ru-RU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2F48FD-8ECC-4E87-BE98-72203306B323}" type="slidenum">
              <a:rPr lang="ru-RU"/>
              <a:pPr/>
              <a:t>8</a:t>
            </a:fld>
            <a:endParaRPr lang="ru-RU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923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9FCBD-B94A-4A7A-8A96-CB4F337157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519F9-7092-4BDA-ADAE-AE1C606CA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BF34-9426-414B-BCD3-2C303E2BC0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0F67C-97D3-4FAF-9562-1097869E44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E0BBF-204D-402F-B1F6-02D2E83B59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FF062-F14F-47CC-BB35-4CBDDC277A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FFCD4-B1E1-40D8-B61D-E4C6DA949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14C4B-439C-4B5D-900E-586B44A4CC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70B17-3E36-4FDB-9F19-F0741BD0A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8EFD1-7391-46FF-B36E-BB2E2427B0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26EDF-F9F6-4262-9B95-4E0F7DD1C6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9ACB0-F168-4CEA-8ABD-BDE42A3DF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819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0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820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DED7316-B953-4F25-82AB-C41E4CC94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63" y="285750"/>
            <a:ext cx="7086600" cy="1431925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rgbClr val="373635"/>
                </a:solidFill>
                <a:effectLst/>
              </a:rPr>
              <a:t>Стратегический менеджмент</a:t>
            </a:r>
          </a:p>
        </p:txBody>
      </p:sp>
      <p:pic>
        <p:nvPicPr>
          <p:cNvPr id="3075" name="Picture 4" descr="бизнес=разгово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1857375"/>
            <a:ext cx="8215312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3068638"/>
            <a:ext cx="7543800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smtClean="0">
                <a:effectLst/>
              </a:rPr>
              <a:t>разработка и реализация действий, ведущих к долгосрочному превышению уровня результативности деятельности фирмы над уровнем конкурентов.</a:t>
            </a:r>
          </a:p>
        </p:txBody>
      </p:sp>
      <p:sp>
        <p:nvSpPr>
          <p:cNvPr id="4099" name="WordArt 4"/>
          <p:cNvSpPr>
            <a:spLocks noChangeArrowheads="1" noChangeShapeType="1" noTextEdit="1"/>
          </p:cNvSpPr>
          <p:nvPr/>
        </p:nvSpPr>
        <p:spPr bwMode="auto">
          <a:xfrm>
            <a:off x="971550" y="549275"/>
            <a:ext cx="7129463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CEC0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стратегический менеджмент</a:t>
            </a:r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4140200" y="1773238"/>
            <a:ext cx="485775" cy="1214437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ECEC0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133600"/>
            <a:ext cx="7543800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smtClean="0"/>
              <a:t> </a:t>
            </a:r>
            <a:r>
              <a:rPr lang="ru-RU" sz="2800" b="1" i="1" smtClean="0">
                <a:effectLst/>
              </a:rPr>
              <a:t>личность, которая накладывает отпечаток на деятельность организации, на ее главные самостоятельные подразделения. Основная задача стратегического менеджера заключается в обеспечении деятельности организации при движении в определенном направлении.</a:t>
            </a:r>
          </a:p>
        </p:txBody>
      </p:sp>
      <p:sp>
        <p:nvSpPr>
          <p:cNvPr id="5123" name="WordArt 6"/>
          <p:cNvSpPr>
            <a:spLocks noChangeArrowheads="1" noChangeShapeType="1" noTextEdit="1"/>
          </p:cNvSpPr>
          <p:nvPr/>
        </p:nvSpPr>
        <p:spPr bwMode="auto">
          <a:xfrm>
            <a:off x="1331913" y="620713"/>
            <a:ext cx="6408737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ECEC0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стратегический менеджер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обсужден3"/>
          <p:cNvPicPr>
            <a:picLocks noChangeAspect="1" noChangeArrowheads="1"/>
          </p:cNvPicPr>
          <p:nvPr/>
        </p:nvPicPr>
        <p:blipFill>
          <a:blip r:embed="rId3">
            <a:lum bright="-10000" contrast="-50000"/>
          </a:blip>
          <a:srcRect/>
          <a:stretch>
            <a:fillRect/>
          </a:stretch>
        </p:blipFill>
        <p:spPr bwMode="auto">
          <a:xfrm>
            <a:off x="900113" y="1916113"/>
            <a:ext cx="7056437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543800" cy="1431925"/>
          </a:xfrm>
        </p:spPr>
        <p:txBody>
          <a:bodyPr/>
          <a:lstStyle/>
          <a:p>
            <a:pPr algn="ctr" eaLnBrk="1" hangingPunct="1"/>
            <a:r>
              <a:rPr lang="ru-RU" sz="3600" smtClean="0">
                <a:solidFill>
                  <a:srgbClr val="ECEC02"/>
                </a:solidFill>
                <a:effectLst/>
              </a:rPr>
              <a:t>5 элементов стратегического менеджмента: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89138"/>
            <a:ext cx="7543800" cy="4114800"/>
          </a:xfrm>
        </p:spPr>
        <p:txBody>
          <a:bodyPr/>
          <a:lstStyle/>
          <a:p>
            <a:pPr marL="609600" indent="-609600" eaLnBrk="1" hangingPunct="1"/>
            <a:r>
              <a:rPr lang="ru-RU" b="1" smtClean="0">
                <a:solidFill>
                  <a:srgbClr val="ECEC02"/>
                </a:solidFill>
                <a:effectLst/>
              </a:rPr>
              <a:t>Стратегия как </a:t>
            </a:r>
            <a:r>
              <a:rPr lang="ru-RU" b="1" i="1" smtClean="0">
                <a:solidFill>
                  <a:srgbClr val="ECEC02"/>
                </a:solidFill>
                <a:effectLst/>
              </a:rPr>
              <a:t>план</a:t>
            </a:r>
          </a:p>
          <a:p>
            <a:pPr marL="609600" indent="-609600" eaLnBrk="1" hangingPunct="1"/>
            <a:r>
              <a:rPr lang="ru-RU" b="1" smtClean="0">
                <a:solidFill>
                  <a:srgbClr val="ECEC02"/>
                </a:solidFill>
                <a:effectLst/>
              </a:rPr>
              <a:t>Стратегия как </a:t>
            </a:r>
            <a:r>
              <a:rPr lang="ru-RU" b="1" i="1" smtClean="0">
                <a:solidFill>
                  <a:srgbClr val="ECEC02"/>
                </a:solidFill>
                <a:effectLst/>
              </a:rPr>
              <a:t>позиция</a:t>
            </a:r>
          </a:p>
          <a:p>
            <a:pPr marL="609600" indent="-609600" eaLnBrk="1" hangingPunct="1"/>
            <a:r>
              <a:rPr lang="ru-RU" b="1" smtClean="0">
                <a:solidFill>
                  <a:srgbClr val="ECEC02"/>
                </a:solidFill>
                <a:effectLst/>
              </a:rPr>
              <a:t>Стратегия как </a:t>
            </a:r>
            <a:r>
              <a:rPr lang="ru-RU" b="1" i="1" smtClean="0">
                <a:solidFill>
                  <a:srgbClr val="ECEC02"/>
                </a:solidFill>
                <a:effectLst/>
              </a:rPr>
              <a:t>"ловкий прием"</a:t>
            </a:r>
          </a:p>
          <a:p>
            <a:pPr marL="609600" indent="-609600" eaLnBrk="1" hangingPunct="1"/>
            <a:r>
              <a:rPr lang="ru-RU" b="1" smtClean="0">
                <a:solidFill>
                  <a:srgbClr val="ECEC02"/>
                </a:solidFill>
                <a:effectLst/>
              </a:rPr>
              <a:t>Стратегия как </a:t>
            </a:r>
            <a:r>
              <a:rPr lang="ru-RU" b="1" i="1" smtClean="0">
                <a:solidFill>
                  <a:srgbClr val="ECEC02"/>
                </a:solidFill>
                <a:effectLst/>
              </a:rPr>
              <a:t>принцип поведения</a:t>
            </a:r>
          </a:p>
          <a:p>
            <a:pPr marL="609600" indent="-609600" eaLnBrk="1" hangingPunct="1"/>
            <a:r>
              <a:rPr lang="ru-RU" b="1" smtClean="0">
                <a:solidFill>
                  <a:srgbClr val="ECEC02"/>
                </a:solidFill>
                <a:effectLst/>
              </a:rPr>
              <a:t>Стратегия как </a:t>
            </a:r>
            <a:r>
              <a:rPr lang="ru-RU" b="1" i="1" smtClean="0">
                <a:solidFill>
                  <a:srgbClr val="ECEC02"/>
                </a:solidFill>
                <a:effectLst/>
              </a:rPr>
              <a:t>перспектива.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smtClean="0">
                <a:solidFill>
                  <a:srgbClr val="ECEC02"/>
                </a:solidFill>
                <a:effectLst/>
              </a:rPr>
              <a:t>Основные этапы стратегического управления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928813"/>
            <a:ext cx="5080000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ECEC02"/>
                </a:solidFill>
                <a:effectLst/>
              </a:rPr>
              <a:t>1.</a:t>
            </a:r>
            <a:r>
              <a:rPr lang="ru-RU" sz="2400" dirty="0" smtClean="0"/>
              <a:t> </a:t>
            </a:r>
            <a:r>
              <a:rPr lang="ru-RU" sz="2300" dirty="0" smtClean="0">
                <a:effectLst/>
              </a:rPr>
              <a:t>Определение сферы бизнеса и разработка назначения фирмы.</a:t>
            </a:r>
            <a:r>
              <a:rPr lang="ru-RU" sz="23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rgbClr val="ECEC02"/>
                </a:solidFill>
                <a:effectLst/>
              </a:rPr>
              <a:t>2.</a:t>
            </a:r>
            <a:r>
              <a:rPr lang="ru-RU" sz="2300" dirty="0" smtClean="0"/>
              <a:t> </a:t>
            </a:r>
            <a:r>
              <a:rPr lang="ru-RU" sz="2300" dirty="0" smtClean="0">
                <a:effectLst/>
              </a:rPr>
              <a:t>Трансформация назначения фирмы в частные долговременные и краткосрочные цели деятельности.</a:t>
            </a:r>
            <a:r>
              <a:rPr lang="ru-RU" sz="23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rgbClr val="ECEC02"/>
                </a:solidFill>
                <a:effectLst/>
              </a:rPr>
              <a:t>3.</a:t>
            </a:r>
            <a:r>
              <a:rPr lang="ru-RU" sz="2300" dirty="0" smtClean="0"/>
              <a:t> </a:t>
            </a:r>
            <a:r>
              <a:rPr lang="ru-RU" sz="2300" dirty="0" smtClean="0">
                <a:effectLst/>
              </a:rPr>
              <a:t>Определение стратегии достижения целей деятельности.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rgbClr val="ECEC02"/>
                </a:solidFill>
                <a:effectLst/>
              </a:rPr>
              <a:t>4.</a:t>
            </a:r>
            <a:r>
              <a:rPr lang="ru-RU" sz="2300" dirty="0" smtClean="0"/>
              <a:t> </a:t>
            </a:r>
            <a:r>
              <a:rPr lang="ru-RU" sz="2300" dirty="0" smtClean="0">
                <a:effectLst/>
              </a:rPr>
              <a:t>Разработка и реализация стратегии.</a:t>
            </a:r>
            <a:r>
              <a:rPr lang="ru-RU" sz="23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rgbClr val="ECEC02"/>
                </a:solidFill>
                <a:effectLst/>
              </a:rPr>
              <a:t>5.</a:t>
            </a:r>
            <a:r>
              <a:rPr lang="ru-RU" sz="2300" dirty="0" smtClean="0"/>
              <a:t> </a:t>
            </a:r>
            <a:r>
              <a:rPr lang="ru-RU" sz="2300" dirty="0" smtClean="0">
                <a:effectLst/>
              </a:rPr>
              <a:t>Оценка деятельности, слежение за ситуацией и введение корректирующих воздействий</a:t>
            </a:r>
          </a:p>
        </p:txBody>
      </p:sp>
      <p:pic>
        <p:nvPicPr>
          <p:cNvPr id="7172" name="Picture 4" descr="конструкто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1628775"/>
            <a:ext cx="3240088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smtClean="0">
                <a:solidFill>
                  <a:srgbClr val="ECEC02"/>
                </a:solidFill>
                <a:effectLst/>
              </a:rPr>
              <a:t>Требования к стратегическому менеджеру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2988" y="1989138"/>
            <a:ext cx="7921625" cy="411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effectLst/>
              </a:rPr>
              <a:t>быть хорошо информированными, что предусматривает возможность принятия широкого диапазона управленческих решений на разных уровнях управления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effectLst/>
              </a:rPr>
              <a:t>уметь управлять своими временем и энергией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effectLst/>
              </a:rPr>
              <a:t>быть хорошими политиками, обладать искусством достижения консенсуса на основе своих идей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effectLst/>
              </a:rPr>
              <a:t>не должны, как эксперты, "</a:t>
            </a:r>
            <a:r>
              <a:rPr lang="ru-RU" sz="2000" dirty="0" err="1" smtClean="0">
                <a:effectLst/>
              </a:rPr>
              <a:t>зацикливаться</a:t>
            </a:r>
            <a:r>
              <a:rPr lang="ru-RU" sz="2000" dirty="0" smtClean="0">
                <a:effectLst/>
              </a:rPr>
              <a:t>".  Он должен быть готовым к маневру и адаптации к складывающейся обстановке.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>
                <a:effectLst/>
              </a:rPr>
              <a:t>способствовать продвижению программы в частных направлениях.</a:t>
            </a:r>
          </a:p>
        </p:txBody>
      </p:sp>
      <p:sp>
        <p:nvSpPr>
          <p:cNvPr id="8196" name="AutoShape 29"/>
          <p:cNvSpPr>
            <a:spLocks noChangeArrowheads="1"/>
          </p:cNvSpPr>
          <p:nvPr/>
        </p:nvSpPr>
        <p:spPr bwMode="auto">
          <a:xfrm>
            <a:off x="0" y="1989138"/>
            <a:ext cx="976313" cy="360362"/>
          </a:xfrm>
          <a:prstGeom prst="homePlate">
            <a:avLst>
              <a:gd name="adj" fmla="val 67731"/>
            </a:avLst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AutoShape 30"/>
          <p:cNvSpPr>
            <a:spLocks noChangeArrowheads="1"/>
          </p:cNvSpPr>
          <p:nvPr/>
        </p:nvSpPr>
        <p:spPr bwMode="auto">
          <a:xfrm>
            <a:off x="0" y="3071813"/>
            <a:ext cx="976313" cy="360362"/>
          </a:xfrm>
          <a:prstGeom prst="homePlate">
            <a:avLst>
              <a:gd name="adj" fmla="val 67731"/>
            </a:avLst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AutoShape 31"/>
          <p:cNvSpPr>
            <a:spLocks noChangeArrowheads="1"/>
          </p:cNvSpPr>
          <p:nvPr/>
        </p:nvSpPr>
        <p:spPr bwMode="auto">
          <a:xfrm>
            <a:off x="0" y="3714750"/>
            <a:ext cx="976313" cy="360363"/>
          </a:xfrm>
          <a:prstGeom prst="homePlate">
            <a:avLst>
              <a:gd name="adj" fmla="val 67731"/>
            </a:avLst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utoShape 32"/>
          <p:cNvSpPr>
            <a:spLocks noChangeArrowheads="1"/>
          </p:cNvSpPr>
          <p:nvPr/>
        </p:nvSpPr>
        <p:spPr bwMode="auto">
          <a:xfrm>
            <a:off x="0" y="4572000"/>
            <a:ext cx="976313" cy="360363"/>
          </a:xfrm>
          <a:prstGeom prst="homePlate">
            <a:avLst>
              <a:gd name="adj" fmla="val 67731"/>
            </a:avLst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AutoShape 33"/>
          <p:cNvSpPr>
            <a:spLocks noChangeArrowheads="1"/>
          </p:cNvSpPr>
          <p:nvPr/>
        </p:nvSpPr>
        <p:spPr bwMode="auto">
          <a:xfrm>
            <a:off x="0" y="5429250"/>
            <a:ext cx="976313" cy="360363"/>
          </a:xfrm>
          <a:prstGeom prst="homePlate">
            <a:avLst>
              <a:gd name="adj" fmla="val 67731"/>
            </a:avLst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smtClean="0">
                <a:solidFill>
                  <a:srgbClr val="ECEC02"/>
                </a:solidFill>
                <a:effectLst/>
              </a:rPr>
              <a:t>Сущность стратегического управления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16113"/>
            <a:ext cx="8316912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ECEC02"/>
                </a:solidFill>
                <a:effectLst/>
              </a:rPr>
              <a:t>1</a:t>
            </a:r>
            <a:r>
              <a:rPr lang="ru-RU" sz="1800" dirty="0" smtClean="0">
                <a:solidFill>
                  <a:srgbClr val="ECEC02"/>
                </a:solidFill>
                <a:effectLst/>
              </a:rPr>
              <a:t>. </a:t>
            </a:r>
            <a:r>
              <a:rPr lang="ru-RU" sz="1800" b="1" dirty="0" smtClean="0">
                <a:solidFill>
                  <a:srgbClr val="ECEC02"/>
                </a:solidFill>
                <a:effectLst/>
              </a:rPr>
              <a:t>Стратегический анализ: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анализ внешней деловой окружающей среды;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анализ ресурсного потенциала предприятия (внутренних возможностей).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ECEC02"/>
                </a:solidFill>
                <a:effectLst/>
              </a:rPr>
              <a:t>2.</a:t>
            </a:r>
            <a:r>
              <a:rPr lang="ru-RU" sz="1800" dirty="0" smtClean="0">
                <a:effectLst/>
              </a:rPr>
              <a:t> </a:t>
            </a:r>
            <a:r>
              <a:rPr lang="ru-RU" sz="1800" b="1" dirty="0" smtClean="0">
                <a:solidFill>
                  <a:srgbClr val="ECEC02"/>
                </a:solidFill>
                <a:effectLst/>
              </a:rPr>
              <a:t>Определение политики предприятия</a:t>
            </a:r>
            <a:r>
              <a:rPr lang="ru-RU" sz="1800" dirty="0" smtClean="0">
                <a:effectLst/>
              </a:rPr>
              <a:t> (</a:t>
            </a:r>
            <a:r>
              <a:rPr lang="ru-RU" sz="1800" dirty="0" err="1" smtClean="0">
                <a:effectLst/>
              </a:rPr>
              <a:t>целеполагание</a:t>
            </a:r>
            <a:r>
              <a:rPr lang="ru-RU" sz="1800" dirty="0" smtClean="0">
                <a:effectLst/>
              </a:rPr>
              <a:t>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ECEC02"/>
                </a:solidFill>
                <a:effectLst/>
              </a:rPr>
              <a:t>3.</a:t>
            </a:r>
            <a:r>
              <a:rPr lang="ru-RU" sz="1800" dirty="0" smtClean="0">
                <a:effectLst/>
              </a:rPr>
              <a:t> </a:t>
            </a:r>
            <a:r>
              <a:rPr lang="ru-RU" sz="1800" b="1" dirty="0" smtClean="0">
                <a:solidFill>
                  <a:srgbClr val="ECEC02"/>
                </a:solidFill>
                <a:effectLst/>
              </a:rPr>
              <a:t>Формулирование базовой стратегии и выбор альтернатив: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определение базовой стратегии;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выбор стратегических альтернатив.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ECEC02"/>
                </a:solidFill>
                <a:effectLst/>
              </a:rPr>
              <a:t>4.</a:t>
            </a:r>
            <a:r>
              <a:rPr lang="ru-RU" sz="1800" dirty="0" smtClean="0">
                <a:effectLst/>
              </a:rPr>
              <a:t> </a:t>
            </a:r>
            <a:r>
              <a:rPr lang="ru-RU" sz="1800" b="1" dirty="0" smtClean="0">
                <a:solidFill>
                  <a:srgbClr val="ECEC02"/>
                </a:solidFill>
                <a:effectLst/>
              </a:rPr>
              <a:t>Формулирование функциональных стратегий: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стратегия маркетинга;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финансовая стратегия;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стратегия НИОКР;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стратегия производства;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социальная стратегия;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стратегия организационных изменений;</a:t>
            </a:r>
          </a:p>
          <a:p>
            <a:pPr marL="725488" eaLnBrk="1" hangingPunct="1">
              <a:lnSpc>
                <a:spcPct val="80000"/>
              </a:lnSpc>
              <a:defRPr/>
            </a:pPr>
            <a:r>
              <a:rPr lang="ru-RU" sz="1800" dirty="0" smtClean="0">
                <a:effectLst/>
              </a:rPr>
              <a:t>экологическая стратегия.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ECEC02"/>
                </a:solidFill>
                <a:effectLst/>
              </a:rPr>
              <a:t>5.</a:t>
            </a:r>
            <a:r>
              <a:rPr lang="ru-RU" sz="1800" dirty="0" smtClean="0">
                <a:effectLst/>
              </a:rPr>
              <a:t> </a:t>
            </a:r>
            <a:r>
              <a:rPr lang="ru-RU" sz="1800" b="1" dirty="0" smtClean="0">
                <a:solidFill>
                  <a:srgbClr val="ECEC02"/>
                </a:solidFill>
                <a:effectLst/>
              </a:rPr>
              <a:t>Формирование продуктовой стратегии</a:t>
            </a:r>
            <a:r>
              <a:rPr lang="ru-RU" sz="1800" dirty="0" smtClean="0">
                <a:effectLst/>
              </a:rPr>
              <a:t> (бизнес - проекты).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2124075" y="2060575"/>
            <a:ext cx="4681538" cy="2808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конец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9">
      <a:dk1>
        <a:srgbClr val="4A2500"/>
      </a:dk1>
      <a:lt1>
        <a:srgbClr val="C2C0BA"/>
      </a:lt1>
      <a:dk2>
        <a:srgbClr val="788569"/>
      </a:dk2>
      <a:lt2>
        <a:srgbClr val="F4F4EC"/>
      </a:lt2>
      <a:accent1>
        <a:srgbClr val="E1DFC1"/>
      </a:accent1>
      <a:accent2>
        <a:srgbClr val="A5A7AF"/>
      </a:accent2>
      <a:accent3>
        <a:srgbClr val="DDDCD9"/>
      </a:accent3>
      <a:accent4>
        <a:srgbClr val="3E1E00"/>
      </a:accent4>
      <a:accent5>
        <a:srgbClr val="EEECDD"/>
      </a:accent5>
      <a:accent6>
        <a:srgbClr val="95979E"/>
      </a:accent6>
      <a:hlink>
        <a:srgbClr val="9C9800"/>
      </a:hlink>
      <a:folHlink>
        <a:srgbClr val="666633"/>
      </a:folHlink>
    </a:clrScheme>
    <a:fontScheme name="Сумерки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66</TotalTime>
  <Words>293</Words>
  <Application>Microsoft Office PowerPoint</Application>
  <PresentationFormat>Экран (4:3)</PresentationFormat>
  <Paragraphs>53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Tahoma</vt:lpstr>
      <vt:lpstr>Arial</vt:lpstr>
      <vt:lpstr>Wingdings</vt:lpstr>
      <vt:lpstr>Times New Roman</vt:lpstr>
      <vt:lpstr>Сумерки</vt:lpstr>
      <vt:lpstr>Стратегический менеджмент</vt:lpstr>
      <vt:lpstr>Слайд 2</vt:lpstr>
      <vt:lpstr>Слайд 3</vt:lpstr>
      <vt:lpstr>5 элементов стратегического менеджмента:</vt:lpstr>
      <vt:lpstr>Основные этапы стратегического управления</vt:lpstr>
      <vt:lpstr>Требования к стратегическому менеджеру</vt:lpstr>
      <vt:lpstr>Сущность стратегического управления</vt:lpstr>
      <vt:lpstr>Слайд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Стратегический менеджмент</dc:title>
  <dc:creator>123</dc:creator>
  <cp:lastModifiedBy>Катя</cp:lastModifiedBy>
  <cp:revision>6</cp:revision>
  <dcterms:created xsi:type="dcterms:W3CDTF">2009-04-26T10:58:16Z</dcterms:created>
  <dcterms:modified xsi:type="dcterms:W3CDTF">2009-05-27T17:44:36Z</dcterms:modified>
</cp:coreProperties>
</file>