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Lst>
  <p:notesMasterIdLst>
    <p:notesMasterId r:id="rId25"/>
  </p:notesMasterIdLst>
  <p:handoutMasterIdLst>
    <p:handoutMasterId r:id="rId26"/>
  </p:handoutMasterIdLst>
  <p:sldIdLst>
    <p:sldId id="256" r:id="rId2"/>
    <p:sldId id="257" r:id="rId3"/>
    <p:sldId id="258" r:id="rId4"/>
    <p:sldId id="259" r:id="rId5"/>
    <p:sldId id="274" r:id="rId6"/>
    <p:sldId id="275" r:id="rId7"/>
    <p:sldId id="260" r:id="rId8"/>
    <p:sldId id="276" r:id="rId9"/>
    <p:sldId id="261" r:id="rId10"/>
    <p:sldId id="262" r:id="rId11"/>
    <p:sldId id="277" r:id="rId12"/>
    <p:sldId id="278" r:id="rId13"/>
    <p:sldId id="263" r:id="rId14"/>
    <p:sldId id="264" r:id="rId15"/>
    <p:sldId id="265" r:id="rId16"/>
    <p:sldId id="266" r:id="rId17"/>
    <p:sldId id="267" r:id="rId18"/>
    <p:sldId id="268" r:id="rId19"/>
    <p:sldId id="269" r:id="rId20"/>
    <p:sldId id="270" r:id="rId21"/>
    <p:sldId id="271" r:id="rId22"/>
    <p:sldId id="272" r:id="rId23"/>
    <p:sldId id="273" r:id="rId2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40" autoAdjust="0"/>
    <p:restoredTop sz="94660" autoAdjust="0"/>
  </p:normalViewPr>
  <p:slideViewPr>
    <p:cSldViewPr>
      <p:cViewPr varScale="1">
        <p:scale>
          <a:sx n="82" d="100"/>
          <a:sy n="82" d="100"/>
        </p:scale>
        <p:origin x="-151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ru-RU"/>
          </a:p>
        </p:txBody>
      </p:sp>
      <p:sp>
        <p:nvSpPr>
          <p:cNvPr id="143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ru-RU"/>
          </a:p>
        </p:txBody>
      </p:sp>
      <p:sp>
        <p:nvSpPr>
          <p:cNvPr id="143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ru-RU"/>
          </a:p>
        </p:txBody>
      </p:sp>
      <p:sp>
        <p:nvSpPr>
          <p:cNvPr id="143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15C589B-84F4-4CAD-B36E-066E93A56165}" type="slidenum">
              <a:rPr lang="ru-RU"/>
              <a:pPr/>
              <a:t>‹#›</a:t>
            </a:fld>
            <a:endParaRPr lang="ru-RU"/>
          </a:p>
        </p:txBody>
      </p:sp>
    </p:spTree>
    <p:extLst>
      <p:ext uri="{BB962C8B-B14F-4D97-AF65-F5344CB8AC3E}">
        <p14:creationId xmlns:p14="http://schemas.microsoft.com/office/powerpoint/2010/main" xmlns="" val="17411628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ru-RU"/>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ru-RU"/>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ru-RU"/>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912B065-C38F-4AA9-9E72-6DF5A1317953}" type="slidenum">
              <a:rPr lang="ru-RU"/>
              <a:pPr/>
              <a:t>‹#›</a:t>
            </a:fld>
            <a:endParaRPr lang="ru-RU"/>
          </a:p>
        </p:txBody>
      </p:sp>
    </p:spTree>
    <p:extLst>
      <p:ext uri="{BB962C8B-B14F-4D97-AF65-F5344CB8AC3E}">
        <p14:creationId xmlns:p14="http://schemas.microsoft.com/office/powerpoint/2010/main" xmlns="" val="337571177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046341-5381-433E-86B3-0947E4948CC7}" type="slidenum">
              <a:rPr lang="ru-RU"/>
              <a:pPr/>
              <a:t>1</a:t>
            </a:fld>
            <a:endParaRPr lang="ru-RU"/>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A166D1-8597-4E55-A8EC-6CD01FCC909B}" type="slidenum">
              <a:rPr lang="ru-RU"/>
              <a:pPr/>
              <a:t>13</a:t>
            </a:fld>
            <a:endParaRPr lang="ru-RU"/>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8AEB41-FCD7-48F1-A819-CFCD10DC1A52}" type="slidenum">
              <a:rPr lang="ru-RU"/>
              <a:pPr/>
              <a:t>14</a:t>
            </a:fld>
            <a:endParaRPr lang="ru-RU"/>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46E3D3-6155-4CC9-A3B4-B6EC9EEFF24B}" type="slidenum">
              <a:rPr lang="ru-RU"/>
              <a:pPr/>
              <a:t>15</a:t>
            </a:fld>
            <a:endParaRPr lang="ru-RU"/>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pPr marL="228600" indent="-228600">
              <a:buFontTx/>
              <a:buChar char="•"/>
            </a:pPr>
            <a:r>
              <a:rPr lang="ru-RU"/>
              <a:t>Необходимо быть твердо уверенными в правильности сделанного выбора, что на практике означает следующее: во-первых, выбранная компания должна быть наиболее приемлемым объектом для проведения </a:t>
            </a:r>
            <a:r>
              <a:rPr lang="ru-RU" i="1"/>
              <a:t>сопоставительного анализа</a:t>
            </a:r>
            <a:r>
              <a:rPr lang="ru-RU"/>
              <a:t>; во-вторых, не должно возникнуть проблем с получением информации, необходимой для проведения </a:t>
            </a:r>
            <a:r>
              <a:rPr lang="ru-RU" i="1"/>
              <a:t>анализа</a:t>
            </a:r>
            <a:r>
              <a:rPr lang="ru-RU"/>
              <a:t>. </a:t>
            </a:r>
          </a:p>
          <a:p>
            <a:pPr marL="228600" indent="-228600">
              <a:buFontTx/>
              <a:buChar char="•"/>
            </a:pPr>
            <a:r>
              <a:rPr lang="ru-RU"/>
              <a:t>При этом крайне важно опираться на результаты ранее проведенного внутреннего исследования, в котором были определены ключевые моменты для сравнения, с учетом потенциала компании и сложившихся деловых связей </a:t>
            </a:r>
          </a:p>
          <a:p>
            <a:pPr marL="228600" indent="-228600">
              <a:buFontTx/>
              <a:buChar char="•"/>
            </a:pPr>
            <a:r>
              <a:rPr lang="ru-RU"/>
              <a:t>Действия персонала не должны вступать в противоречие с уставом и организационной культурой компании</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1D9A99-0576-463D-8741-AD235B436B8B}" type="slidenum">
              <a:rPr lang="ru-RU"/>
              <a:pPr/>
              <a:t>16</a:t>
            </a:fld>
            <a:endParaRPr lang="ru-RU"/>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r>
              <a:rPr lang="ru-RU" sz="1000"/>
              <a:t>Практики, неоднократно участвующие в процессе проведения внешнего бенчмаркинга, настаивают на обязательном сборе всей необходимой информации о предполагаемом партнере из дополнительных источников, даже при наличии налаженных партнерских отношений между компаниями и отсутствии каких бы то ни было проблем в области обмена данными, необходимыми для эффективного проведения сопоставительного анализа. Данный подход к сбору данных позволит, во-первых, еще раз убедиться в правильности сделанного выбора, во-вторых, внести ясность в спорные вопросы, в-третьих, быть более осведомленными при установлении личного контакта с представителями потенциального партнера. </a:t>
            </a:r>
          </a:p>
          <a:p>
            <a:r>
              <a:rPr lang="ru-RU" sz="1000"/>
              <a:t>Сказанное выше не отменяет необходимости и не умаляет важности проведения классического кабинетного исследования, предполагающего тщательное и всестороннее изучение любой доступной (несекретной) документации потенциального партнера, публикаций в прессе, а также сообщений в других средствах массовой информации, данных в Интернет, отзывов партнеров и клиентов компании, посещение организуемых ею презентаций, а также конференций и семинаров, в которых принимает участие потенциальный партнер по сопоставительному анализу. </a:t>
            </a:r>
          </a:p>
          <a:p>
            <a:r>
              <a:rPr lang="ru-RU" sz="1000"/>
              <a:t>В процессе сбора информации о предполагаемой компании-партнере особенно важны различные варианты официальной или, если возможно, неофициальной беседы как с персоналам потенциального партнера, так и с третьими лицами, к примеру, экспертами. В случае необходимости поэтапного анализа деятельности возможного партнера может понадобиться проведение дополнительного исследования, облегчающего процесс определения целей и задач каждого из выделенных этапов.</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68F0E9-42F6-42CB-B5A9-65ADC5A48357}" type="slidenum">
              <a:rPr lang="ru-RU"/>
              <a:pPr/>
              <a:t>17</a:t>
            </a:fld>
            <a:endParaRPr lang="ru-RU"/>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pPr>
              <a:lnSpc>
                <a:spcPct val="80000"/>
              </a:lnSpc>
            </a:pPr>
            <a:r>
              <a:rPr lang="ru-RU" sz="800"/>
              <a:t>Каждый из перечисленных методов сбора данных имеет свои плюсы и минусы, поэтому проранжировать их по степени эффективности не представляется возможным, более того, в зависимости от ситуации эффективность каждого из них может существенно меняться.</a:t>
            </a:r>
          </a:p>
          <a:p>
            <a:pPr>
              <a:lnSpc>
                <a:spcPct val="80000"/>
              </a:lnSpc>
            </a:pPr>
            <a:r>
              <a:rPr lang="ru-RU" sz="800"/>
              <a:t>Преимущество первых двух методов заключается в том, что они способствуют установлению личных, часто неформальных, что немаловажно, контактов и взаимоотношений. Практика свидетельствует о том, что часто лучшим вариантом оказывается наименее официальный и регламентированный вариант общения, в частности телефонный контакт. Но и в этом случае эффективность беседы во многом зависит от тщательности подготовки к ее проведению и, в первую очередь, от правильности постановки вопросов, поскольку следует четко представлять, какие данные необходимо получить от собеседника. Не менее важно быть уверенными в правильности выбора собеседника: действительно ли он или она является именно тем сотрудником компании-партнера, который, во-первых, располагает необходимыми нам данными и, во-вторых, правомочен их предоставлять. Существенным преимуществом телефонного общения является тот факт, что телефонная беседа позволяет быстро получить необходимые данные, всегда оставляя в запасе нереализованную возможность личной встречи с собеседником.</a:t>
            </a:r>
          </a:p>
          <a:p>
            <a:pPr>
              <a:lnSpc>
                <a:spcPct val="80000"/>
              </a:lnSpc>
            </a:pPr>
            <a:endParaRPr lang="ru-RU" sz="800"/>
          </a:p>
          <a:p>
            <a:pPr>
              <a:lnSpc>
                <a:spcPct val="80000"/>
              </a:lnSpc>
            </a:pPr>
            <a:r>
              <a:rPr lang="ru-RU" sz="800"/>
              <a:t>Анализируя эффективность личных встреч с персоналом предполагаемого партнера, нельзя не отметить в качестве огромного преимущества возможность получения большого объема данных, при этом не забывая о том, что сотрудники компании-партнера могут случайно или намеренно «фильтровать» или искажать реальные факты и данные. Как показывает практика, наиболее часто реализуются два сценария подобных встреч:</a:t>
            </a:r>
          </a:p>
          <a:p>
            <a:pPr>
              <a:lnSpc>
                <a:spcPct val="80000"/>
              </a:lnSpc>
              <a:buFontTx/>
              <a:buChar char="•"/>
            </a:pPr>
            <a:r>
              <a:rPr lang="ru-RU" sz="800"/>
              <a:t> Первый: сотрудник(и) потенциального партнера много и с воодушевлением рассказывает(ют) о сфере деятельности компании, в ярких красках описывая ее победы и успехи, при этом пренебрегая существующими проблемами и недостатками. </a:t>
            </a:r>
          </a:p>
          <a:p>
            <a:pPr>
              <a:lnSpc>
                <a:spcPct val="80000"/>
              </a:lnSpc>
              <a:buFontTx/>
              <a:buChar char="•"/>
            </a:pPr>
            <a:r>
              <a:rPr lang="ru-RU" sz="800"/>
              <a:t>Второй: сотрудник(и) предполагаемого партнера в процессе ответа на задаваемые вами вопросы сообщает(ют) только то, что вы хотите узнать. При реализации данного варианта сценария крайне важно соблюсти технологию проведения личного (группового) интервью, а именно, грамотно формулировать и задавать вопросы, избегая, во-первых, вопросов, в формулировке которых уже заложен определенный вариант ответа, и, во-вторых, чрезмерной настойчивости и напористости. </a:t>
            </a:r>
          </a:p>
          <a:p>
            <a:pPr>
              <a:lnSpc>
                <a:spcPct val="80000"/>
              </a:lnSpc>
            </a:pPr>
            <a:r>
              <a:rPr lang="ru-RU" sz="800"/>
              <a:t>Четкость и однозначность формулировок вопросов – залог успешного интервью. Неслучайно часто прибегают к услугам профессионалов. В процессе интервьюирования всегда следует стремиться к получению доказательств или подтверждений сказанному. Очевидно, что первого варианта сценария следует избегать, а ко второму — всячески стремиться. </a:t>
            </a:r>
          </a:p>
          <a:p>
            <a:pPr>
              <a:lnSpc>
                <a:spcPct val="80000"/>
              </a:lnSpc>
            </a:pPr>
            <a:r>
              <a:rPr lang="ru-RU" sz="800"/>
              <a:t>При грамотной организации почтового опроса, как и при опросе посредством факсимильной связи или электронной почты, компания — инициатор проведения внешнего сопоставительного анализа — </a:t>
            </a:r>
            <a:r>
              <a:rPr lang="ru-RU" sz="800" i="1"/>
              <a:t>потенциально </a:t>
            </a:r>
            <a:r>
              <a:rPr lang="ru-RU" sz="800"/>
              <a:t>обречена на получение большого количества данных в течение короткого промежутка времени. </a:t>
            </a:r>
          </a:p>
          <a:p>
            <a:pPr>
              <a:lnSpc>
                <a:spcPct val="80000"/>
              </a:lnSpc>
            </a:pPr>
            <a:r>
              <a:rPr lang="ru-RU" sz="800"/>
              <a:t>Тем не менее, главным недостатком перечисленных форм опроса, помимо большого количества невозврата анкет, является тот факт, что практически невозможно проконтролировать респондента: тот ли сотрудник компании-партнера заполнил анкету, насколько он компетентен в данном вопросе или проблеме, насколько он добросовестно и объективно ответил на вопросы анкеты и т.д. К примеру, практика компания Rank Xerox в области организации и проведения внешнего бенчмаркинга свидетельствует: в среднем процент возврата заполненных анкет составляет от 30 до 40%, хотя бывает и значительно меньше.</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747491-F9EF-435D-B077-44FE403B3DA9}" type="slidenum">
              <a:rPr lang="ru-RU"/>
              <a:pPr/>
              <a:t>18</a:t>
            </a:fld>
            <a:endParaRPr lang="ru-RU"/>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604963-9743-4B29-AD8B-1D9EC83EA39E}" type="slidenum">
              <a:rPr lang="ru-RU"/>
              <a:pPr/>
              <a:t>19</a:t>
            </a:fld>
            <a:endParaRPr lang="ru-RU"/>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r>
              <a:rPr lang="ru-RU"/>
              <a:t>Вне всякого сомнения, результаты инженерного анализа чрезвычайно полезны для процесса внешнего бенчмаркинга, поскольку облегчают не только проведение сопоставительного анализа продукции компании-партнера, но и позволяют получить объективную информацию о производственном и, в частности, сборочном процессах. Для проведения инженерного анализа профессионалам достаточно разобрать продукцию компании-партнера на части. При этом не следует забывать о том, что процедура инженерного анализа должна проходить строго в рамках закона.</a:t>
            </a:r>
          </a:p>
          <a:p>
            <a:endParaRPr lang="ru-R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2FBDA1-073E-47F6-9B22-90839B1E1E5D}" type="slidenum">
              <a:rPr lang="ru-RU"/>
              <a:pPr/>
              <a:t>20</a:t>
            </a:fld>
            <a:endParaRPr lang="ru-RU"/>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p:txBody>
          <a:bodyPr/>
          <a:lstStyle/>
          <a:p>
            <a:pPr marL="228600" indent="-228600">
              <a:lnSpc>
                <a:spcPct val="80000"/>
              </a:lnSpc>
            </a:pPr>
            <a:r>
              <a:rPr lang="ru-RU" sz="800"/>
              <a:t>Приступая к проведению внешнего сопоставительного анализа и принимая во внимание его особенности и специфику, необходимо иметь абсолютную уверенность в его законности и этичности. Только строгое соблюдение, вне зависимости от обстоятельств, общепринятых в бенчмаркинге норм поведения позволит компании оставаться в рамках не только правового, но и этического полей, обеспечив, тем самым, возможность беспрепятственного и успешного сотрудничества как со старыми, так и с новыми партнерами.</a:t>
            </a:r>
          </a:p>
          <a:p>
            <a:pPr marL="228600" indent="-228600">
              <a:lnSpc>
                <a:spcPct val="80000"/>
              </a:lnSpc>
            </a:pPr>
            <a:r>
              <a:rPr lang="ru-RU" sz="800"/>
              <a:t>И все же иногда при проведении внешнего сопоставительного анализа практикуются сомнительные методы, которых при любых обстоятельствах следует всячески избегать. Ниже приводится перечень неэтичных, а в некоторых ситуациях и просто незаконных действий, нередко используемых в процессе внешнего бенчмаркинга: </a:t>
            </a:r>
          </a:p>
          <a:p>
            <a:pPr marL="228600" indent="-228600">
              <a:lnSpc>
                <a:spcPct val="80000"/>
              </a:lnSpc>
            </a:pPr>
            <a:r>
              <a:rPr lang="ru-RU" sz="800"/>
              <a:t>«Ложная покупка»: в целях получения необходимых данных не следует просить вашего постоянного покупателя вступить в переговоры с компанией-конкурентом о продаже интересующей вас продукции. </a:t>
            </a:r>
          </a:p>
          <a:p>
            <a:pPr marL="228600" indent="-228600">
              <a:lnSpc>
                <a:spcPct val="80000"/>
              </a:lnSpc>
            </a:pPr>
            <a:r>
              <a:rPr lang="ru-RU" sz="800"/>
              <a:t>Сотрудничество с поставщиками: не следует в качестве основного условия продолжения сотрудничества выдвигать требование предоставления вам информации об объемах деловых операций компании-конкурента. </a:t>
            </a:r>
          </a:p>
          <a:p>
            <a:pPr marL="228600" indent="-228600">
              <a:lnSpc>
                <a:spcPct val="80000"/>
              </a:lnSpc>
            </a:pPr>
            <a:r>
              <a:rPr lang="ru-RU" sz="800"/>
              <a:t>Инженерный анализ: продукция, подвергшаяся инженерному анализу, должна быть приобретена законным путем. Разрабатывая на основе результатов инженерного анализа собственный вариант товара, следует строго следить за соблюдением авторских прав. </a:t>
            </a:r>
          </a:p>
          <a:p>
            <a:pPr marL="228600" indent="-228600">
              <a:lnSpc>
                <a:spcPct val="80000"/>
              </a:lnSpc>
            </a:pPr>
            <a:r>
              <a:rPr lang="ru-RU" sz="800"/>
              <a:t>Фотосъемка: скрытая фотосъемка, включая аэрофотосъемку, является нарушением закона. </a:t>
            </a:r>
          </a:p>
          <a:p>
            <a:pPr marL="228600" indent="-228600">
              <a:lnSpc>
                <a:spcPct val="80000"/>
              </a:lnSpc>
            </a:pPr>
            <a:r>
              <a:rPr lang="ru-RU" sz="800"/>
              <a:t>При составлении запроса на получение необходимой информации от компании–партнера следует избегать обсуждения вопросов ценообразования, поскольку велика вероятность заподозрить вашу компанию в сговоре с третьей компанией на предмет фиксирования рыночных цен. </a:t>
            </a:r>
          </a:p>
          <a:p>
            <a:pPr marL="228600" indent="-228600">
              <a:lnSpc>
                <a:spcPct val="80000"/>
              </a:lnSpc>
            </a:pPr>
            <a:r>
              <a:rPr lang="ru-RU" sz="800"/>
              <a:t>Кроме того, следует обратить внимание на приведенные ниже действия, которые, являясь сомнительными с точки зрения этики и законности, могут серьезно подорвать деловую репутацию вашей компании: </a:t>
            </a:r>
          </a:p>
          <a:p>
            <a:pPr marL="228600" indent="-228600">
              <a:lnSpc>
                <a:spcPct val="80000"/>
              </a:lnSpc>
            </a:pPr>
            <a:r>
              <a:rPr lang="ru-RU" sz="800"/>
              <a:t>Введение в заблуждение: не следует выдавать себя за представителя государственной организации или потенциального клиента в целях получения необходимых вам документов или данных, в частности, внутрифирменных телефонных справочников, схем организационных структур организаций, прейскурантов, прав доступа на закрытые экскурсии по промышленным объектам компаний и т.п. </a:t>
            </a:r>
          </a:p>
          <a:p>
            <a:pPr marL="228600" indent="-228600">
              <a:lnSpc>
                <a:spcPct val="80000"/>
              </a:lnSpc>
            </a:pPr>
            <a:r>
              <a:rPr lang="ru-RU" sz="800"/>
              <a:t>Собеседование при зачислении на работу: не следует просить кандидатов на вакантные должности или уже принятых новых сотрудников сообщать конфиденциальную информацию об организации, в которой они работали прежде. </a:t>
            </a:r>
          </a:p>
          <a:p>
            <a:pPr marL="228600" indent="-228600">
              <a:lnSpc>
                <a:spcPct val="80000"/>
              </a:lnSpc>
            </a:pPr>
            <a:r>
              <a:rPr lang="ru-RU" sz="800"/>
              <a:t>Консультанты: тщательно следите за тем, о чем вы спрашиваете своего консультанта. Обращайте особое внимание на вопросы, касающиеся информации о других его клиентах.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282092-BEAF-4F4E-8A92-955ECA6B55C5}" type="slidenum">
              <a:rPr lang="ru-RU"/>
              <a:pPr/>
              <a:t>21</a:t>
            </a:fld>
            <a:endParaRPr lang="ru-RU"/>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pPr marL="228600" indent="-228600">
              <a:lnSpc>
                <a:spcPct val="80000"/>
              </a:lnSpc>
            </a:pPr>
            <a:r>
              <a:rPr lang="ru-RU" sz="800"/>
              <a:t>При установлении контакта с компанией-партнером и, особенно при ее первом посещении, следует не забывать о нормах и правилах поведения, соблюдение которых способно существенно облегчить процесс налаживания взаимовыгодных партнерских отношений. Перечислим лишь наиболее важные из них: </a:t>
            </a:r>
          </a:p>
          <a:p>
            <a:pPr marL="228600" indent="-228600">
              <a:lnSpc>
                <a:spcPct val="80000"/>
              </a:lnSpc>
            </a:pPr>
            <a:r>
              <a:rPr lang="ru-RU" sz="800"/>
              <a:t>При любых обстоятельствах следует быть дружелюбным, открытым и искренним собеседником. </a:t>
            </a:r>
          </a:p>
          <a:p>
            <a:pPr marL="228600" indent="-228600">
              <a:lnSpc>
                <a:spcPct val="80000"/>
              </a:lnSpc>
            </a:pPr>
            <a:r>
              <a:rPr lang="ru-RU" sz="800"/>
              <a:t>Не стоит вести двойную игру. </a:t>
            </a:r>
          </a:p>
          <a:p>
            <a:pPr marL="228600" indent="-228600">
              <a:lnSpc>
                <a:spcPct val="80000"/>
              </a:lnSpc>
            </a:pPr>
            <a:r>
              <a:rPr lang="ru-RU" sz="800"/>
              <a:t>Следует иметь искренний интерес ко всему, о чем говорит ваш собеседник. </a:t>
            </a:r>
          </a:p>
          <a:p>
            <a:pPr marL="228600" indent="-228600">
              <a:lnSpc>
                <a:spcPct val="80000"/>
              </a:lnSpc>
            </a:pPr>
            <a:r>
              <a:rPr lang="ru-RU" sz="800"/>
              <a:t>При любых обстоятельствах следует быть предельно вежливым. </a:t>
            </a:r>
          </a:p>
          <a:p>
            <a:pPr marL="228600" indent="-228600">
              <a:lnSpc>
                <a:spcPct val="80000"/>
              </a:lnSpc>
            </a:pPr>
            <a:r>
              <a:rPr lang="ru-RU" sz="800"/>
              <a:t>Крайне важно быть готовым к сотрудничеству и скорейшему достижению взаимовыгодных результатов. </a:t>
            </a:r>
          </a:p>
          <a:p>
            <a:pPr marL="228600" indent="-228600">
              <a:lnSpc>
                <a:spcPct val="80000"/>
              </a:lnSpc>
            </a:pPr>
            <a:r>
              <a:rPr lang="ru-RU" sz="800"/>
              <a:t>Не следует выдавать себя за представителя некой третьей компании или скрывать свои истинные намерения. </a:t>
            </a:r>
          </a:p>
          <a:p>
            <a:pPr marL="228600" indent="-228600">
              <a:lnSpc>
                <a:spcPct val="80000"/>
              </a:lnSpc>
            </a:pPr>
            <a:r>
              <a:rPr lang="ru-RU" sz="800"/>
              <a:t>Запрашивая интересующие вас данные о потенциальном партнере, следует быть готовым к ответному предоставлению данных. </a:t>
            </a:r>
          </a:p>
          <a:p>
            <a:pPr marL="228600" indent="-228600">
              <a:lnSpc>
                <a:spcPct val="80000"/>
              </a:lnSpc>
            </a:pPr>
            <a:r>
              <a:rPr lang="ru-RU" sz="800"/>
              <a:t>Относитесь к сотрудникам компании-партнера так же, как бы вы хотели, чтобы относились к вам! </a:t>
            </a:r>
          </a:p>
          <a:p>
            <a:pPr marL="228600" indent="-228600">
              <a:lnSpc>
                <a:spcPct val="80000"/>
              </a:lnSpc>
            </a:pPr>
            <a:r>
              <a:rPr lang="ru-RU" sz="800"/>
              <a:t>Базой для проведения внешнего сопоставительного анализа является обоснованное посещение компании — потенциального партнера. Практика показывает: основания и цели подобных визитов не всегда оправданы. К примеру, посещение компании-партнера с единственной целью — убедиться в эффективности деятельности собственной компании, естественно, не способствует процессу реализации мер по совершенствованию собственного производства. Результат такого визита может лишь польстить самолюбию персонала компании, но не более. Следует помнить, что желание посетить другую компанию должно быть вызвано не реактивными, а инициативными причинами. Всегда следует искать скрытые мотивы посещения и вопросы для обсуждения!</a:t>
            </a:r>
          </a:p>
          <a:p>
            <a:pPr marL="228600" indent="-228600">
              <a:lnSpc>
                <a:spcPct val="80000"/>
              </a:lnSpc>
            </a:pPr>
            <a:r>
              <a:rPr lang="ru-RU" sz="800"/>
              <a:t>Перед посещением партнера по бенчмаркингу необходимо тщательно изучить внутренние аспекты деятельности собственной компании и разобраться в целях и причинах вашей инициативы по проведению внешнего сопоставительного анализа. В противном случае визит может оказаться безрезультатным, поскольку вы не будете знать, какие данные вам необходимо получить по итогам встречи. Более того, если вы не владеете достаточной информацией, к примеру, о производственных процессах, вам будет трудно задавать вопросы по данной теме. В результате, ваша неуверенность и неподготовленность могут привести к тому, что у принимающей стороны сложится неверное впечатление не только о вашей компании, но и о перспективах сотрудничества с ней.</a:t>
            </a:r>
          </a:p>
          <a:p>
            <a:pPr marL="228600" indent="-228600">
              <a:lnSpc>
                <a:spcPct val="80000"/>
              </a:lnSpc>
            </a:pPr>
            <a:r>
              <a:rPr lang="ru-RU" sz="800"/>
              <a:t>В процессе подготовки к внешнему бенчмаркингу следует помнить о важности проведения целенаправленного кабинетного исследования, в ходе которого может быть получена информация не только о лучших практических наработках, но и о потенциальных партнерах в интересующей вашу компанию области. Перед окончательным выбором компании-партнера необходимо задуматься над тем, достаточно ли у вас данных по той или иной компании для того, чтобы установить с ней первоначальный контакт.</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5D7714-BFD5-478E-9A74-D138523A846B}" type="slidenum">
              <a:rPr lang="ru-RU"/>
              <a:pPr/>
              <a:t>22</a:t>
            </a:fld>
            <a:endParaRPr lang="ru-RU"/>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p:txBody>
          <a:bodyPr/>
          <a:lstStyle/>
          <a:p>
            <a:r>
              <a:rPr lang="ru-RU"/>
              <a:t>Подготовка к посещению компании-партнера всегда должна начинаться с составления предварительной программы будущего визита, с обязательным указанием, во-первых, обязанностей каждого визитера как в процессе подготовки к визиту, так и во время встречи, и, во-вторых, предельных сроков их выполнения.</a:t>
            </a:r>
          </a:p>
          <a:p>
            <a:r>
              <a:rPr lang="ru-RU"/>
              <a:t>Перед визитом практики советуют провести предварительную встречу или телефонные переговоры с принимающей стороной. Это делается для того, чтобы удостовериться, что все идет по намеченному плану. В частности, крайне важно еще раз уточнить дату и время визита, способ записи данных и направления их последующего использования; обсудить необходимость подписания соглашения о неразглашении полученных данных, а также вопросы, касающиеся установления действенной оперативной связи между компаниями-партнерами. Здесь же могут быть согласованы основные пункты визита.</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90E9E2-BB0D-486E-A8B4-BD046FFA09C8}" type="slidenum">
              <a:rPr lang="ru-RU"/>
              <a:pPr/>
              <a:t>2</a:t>
            </a:fld>
            <a:endParaRPr lang="ru-RU"/>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r>
              <a:rPr lang="ru-RU"/>
              <a:t>Потеря одной или двух спиц может лишить колесо баланса. Чем дольше колесо катится без баланса, тем  более разрушительный эффект получается. Если колесо   телеге становится настолько непрочным, что его первичная функция не исполняется,  Вы просто меняете его. Очевидно, организация не может просто заменить себя ..., но ваш Клиент может и заменить колесо (Вы Поставщик), если Вы не в состоянии отвечать потребностям и ожиданиям Клиентов. </a:t>
            </a:r>
          </a:p>
          <a:p>
            <a:r>
              <a:rPr lang="ru-RU"/>
              <a:t>Очевидно это - очень упрощенная и чрезвычайная аналогия о работе организации. Но, когда Вы отстраняетесь и смотрите на изделия  и услуги, которые  Вы купили себя, все это фактически становится немного   понятнее. Вы не поддержали бы  деловые отношения с поставщиком, если его собственные внутренние Деловые Процессы   препятствовали бы поставщику выполнять их лучше. Вы, вероятно, ушли бы к другому поставщику.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5DF3E9-834C-4422-BE0B-02CC18C4354C}" type="slidenum">
              <a:rPr lang="ru-RU"/>
              <a:pPr/>
              <a:t>23</a:t>
            </a:fld>
            <a:endParaRPr lang="ru-RU"/>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r>
              <a:rPr lang="ru-RU"/>
              <a:t>После окончания визита необходимо на бумаге зафиксировать достигнутые на встрече договоренности и отправить их принимающей стороне, что, опять-таки, будет способствовать повышению продуктивности и эффективности визита.</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491874-F603-471E-9E7C-CD18C9FFEB1B}" type="slidenum">
              <a:rPr lang="ru-RU"/>
              <a:pPr/>
              <a:t>3</a:t>
            </a:fld>
            <a:endParaRPr lang="ru-RU"/>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r>
              <a:rPr lang="ru-RU"/>
              <a:t>Деловые  Процессы Управления Человеческими Ресурсами для одной промышленности может быть очень подобен другому. Фактически, процессы управления Человеческие   Ресурсом могут даже быть Ключевым  Фактором Успеха для некоторых, особенно сервисных, предприятий. Обладая способностью к Бенчмаркингу, например, вы сможете принести высокие стандарты Управления Человеческими ресурсами, более высокие, чем в вашей индустрии. В результате вы сможет стать лидером в своей сфере.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D35172-E5A2-4F4E-B66B-073DC406C340}" type="slidenum">
              <a:rPr lang="ru-RU"/>
              <a:pPr/>
              <a:t>4</a:t>
            </a:fld>
            <a:endParaRPr lang="ru-RU"/>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D35172-E5A2-4F4E-B66B-073DC406C340}" type="slidenum">
              <a:rPr lang="ru-RU"/>
              <a:pPr/>
              <a:t>5</a:t>
            </a:fld>
            <a:endParaRPr lang="ru-RU"/>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86064A-DC90-4AB7-831F-8F7592586631}" type="slidenum">
              <a:rPr lang="ru-RU"/>
              <a:pPr/>
              <a:t>7</a:t>
            </a:fld>
            <a:endParaRPr lang="ru-RU"/>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86064A-DC90-4AB7-831F-8F7592586631}" type="slidenum">
              <a:rPr lang="ru-RU"/>
              <a:pPr/>
              <a:t>8</a:t>
            </a:fld>
            <a:endParaRPr lang="ru-RU"/>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CA569B-8BAF-4C2E-A3F5-E6858CF18150}" type="slidenum">
              <a:rPr lang="ru-RU"/>
              <a:pPr/>
              <a:t>9</a:t>
            </a:fld>
            <a:endParaRPr lang="ru-RU"/>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E198B4-AA97-44C3-8018-5B95297B5437}" type="slidenum">
              <a:rPr lang="ru-RU"/>
              <a:pPr/>
              <a:t>10</a:t>
            </a:fld>
            <a:endParaRPr lang="ru-RU"/>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69634" name="Group 2"/>
          <p:cNvGrpSpPr>
            <a:grpSpLocks/>
          </p:cNvGrpSpPr>
          <p:nvPr/>
        </p:nvGrpSpPr>
        <p:grpSpPr bwMode="auto">
          <a:xfrm>
            <a:off x="0" y="0"/>
            <a:ext cx="5867400" cy="6858000"/>
            <a:chOff x="0" y="0"/>
            <a:chExt cx="3696" cy="4320"/>
          </a:xfrm>
        </p:grpSpPr>
        <p:sp>
          <p:nvSpPr>
            <p:cNvPr id="6963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a:endParaRPr kumimoji="1" lang="ru-RU" sz="2400">
                <a:latin typeface="Times New Roman" pitchFamily="18" charset="0"/>
              </a:endParaRPr>
            </a:p>
          </p:txBody>
        </p:sp>
        <p:sp>
          <p:nvSpPr>
            <p:cNvPr id="6963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endParaRPr kumimoji="1" lang="ru-RU" sz="2400">
                <a:latin typeface="Times New Roman" pitchFamily="18" charset="0"/>
              </a:endParaRPr>
            </a:p>
          </p:txBody>
        </p:sp>
      </p:grpSp>
      <p:grpSp>
        <p:nvGrpSpPr>
          <p:cNvPr id="69637" name="Group 5"/>
          <p:cNvGrpSpPr>
            <a:grpSpLocks/>
          </p:cNvGrpSpPr>
          <p:nvPr/>
        </p:nvGrpSpPr>
        <p:grpSpPr bwMode="auto">
          <a:xfrm>
            <a:off x="3632200" y="4889500"/>
            <a:ext cx="4876800" cy="319088"/>
            <a:chOff x="2288" y="3080"/>
            <a:chExt cx="3072" cy="201"/>
          </a:xfrm>
        </p:grpSpPr>
        <p:sp>
          <p:nvSpPr>
            <p:cNvPr id="6963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endParaRPr lang="ru-RU"/>
            </a:p>
          </p:txBody>
        </p:sp>
        <p:sp>
          <p:nvSpPr>
            <p:cNvPr id="6963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endParaRPr lang="ru-RU"/>
            </a:p>
          </p:txBody>
        </p:sp>
      </p:grpSp>
      <p:sp>
        <p:nvSpPr>
          <p:cNvPr id="69640"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ru-RU"/>
              <a:t>Образец подзаголовка</a:t>
            </a:r>
          </a:p>
        </p:txBody>
      </p:sp>
      <p:sp>
        <p:nvSpPr>
          <p:cNvPr id="69641" name="Rectangle 9"/>
          <p:cNvSpPr>
            <a:spLocks noGrp="1" noChangeArrowheads="1"/>
          </p:cNvSpPr>
          <p:nvPr>
            <p:ph type="dt" sz="quarter" idx="2"/>
          </p:nvPr>
        </p:nvSpPr>
        <p:spPr/>
        <p:txBody>
          <a:bodyPr/>
          <a:lstStyle>
            <a:lvl1pPr>
              <a:defRPr>
                <a:solidFill>
                  <a:schemeClr val="bg1"/>
                </a:solidFill>
              </a:defRPr>
            </a:lvl1pPr>
          </a:lstStyle>
          <a:p>
            <a:endParaRPr lang="ru-RU"/>
          </a:p>
        </p:txBody>
      </p:sp>
      <p:sp>
        <p:nvSpPr>
          <p:cNvPr id="69642" name="Rectangle 10"/>
          <p:cNvSpPr>
            <a:spLocks noGrp="1" noChangeArrowheads="1"/>
          </p:cNvSpPr>
          <p:nvPr>
            <p:ph type="ftr" sz="quarter" idx="3"/>
          </p:nvPr>
        </p:nvSpPr>
        <p:spPr/>
        <p:txBody>
          <a:bodyPr/>
          <a:lstStyle>
            <a:lvl1pPr algn="r">
              <a:defRPr/>
            </a:lvl1pPr>
          </a:lstStyle>
          <a:p>
            <a:endParaRPr lang="ru-RU"/>
          </a:p>
        </p:txBody>
      </p:sp>
      <p:sp>
        <p:nvSpPr>
          <p:cNvPr id="69643" name="Rectangle 11"/>
          <p:cNvSpPr>
            <a:spLocks noGrp="1" noChangeArrowheads="1"/>
          </p:cNvSpPr>
          <p:nvPr>
            <p:ph type="sldNum" sz="quarter" idx="4"/>
          </p:nvPr>
        </p:nvSpPr>
        <p:spPr>
          <a:xfrm>
            <a:off x="76200" y="6248400"/>
            <a:ext cx="587375" cy="488950"/>
          </a:xfrm>
        </p:spPr>
        <p:txBody>
          <a:bodyPr anchorCtr="0"/>
          <a:lstStyle>
            <a:lvl1pPr>
              <a:defRPr/>
            </a:lvl1pPr>
          </a:lstStyle>
          <a:p>
            <a:fld id="{C00FF603-FD92-488E-B447-E0F832D31D90}" type="slidenum">
              <a:rPr lang="ru-RU"/>
              <a:pPr/>
              <a:t>‹#›</a:t>
            </a:fld>
            <a:endParaRPr lang="ru-RU"/>
          </a:p>
        </p:txBody>
      </p:sp>
      <p:sp>
        <p:nvSpPr>
          <p:cNvPr id="69644"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ru-RU"/>
              <a:t>Образец заголовка</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85DC2417-8B35-4A0B-8BF8-CF30DEFC15CF}" type="slidenum">
              <a:rPr lang="ru-RU"/>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05600" y="762000"/>
            <a:ext cx="1981200" cy="532447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762000" y="762000"/>
            <a:ext cx="5791200" cy="53244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E6F5D537-4910-43F0-9025-D3B107F5A198}" type="slidenum">
              <a:rPr lang="ru-RU"/>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Заголовок, текст и 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2000" y="762000"/>
            <a:ext cx="79248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838200" y="2362200"/>
            <a:ext cx="3770313" cy="37242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760913" y="2362200"/>
            <a:ext cx="3770312" cy="17859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760913" y="4300538"/>
            <a:ext cx="3770312" cy="178593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Дата 5"/>
          <p:cNvSpPr>
            <a:spLocks noGrp="1"/>
          </p:cNvSpPr>
          <p:nvPr>
            <p:ph type="dt" sz="half" idx="10"/>
          </p:nvPr>
        </p:nvSpPr>
        <p:spPr>
          <a:xfrm>
            <a:off x="2438400" y="6248400"/>
            <a:ext cx="2130425" cy="474663"/>
          </a:xfrm>
        </p:spPr>
        <p:txBody>
          <a:bodyPr/>
          <a:lstStyle>
            <a:lvl1pPr>
              <a:defRPr/>
            </a:lvl1pPr>
          </a:lstStyle>
          <a:p>
            <a:endParaRPr lang="ru-RU"/>
          </a:p>
        </p:txBody>
      </p:sp>
      <p:sp>
        <p:nvSpPr>
          <p:cNvPr id="7" name="Нижний колонтитул 6"/>
          <p:cNvSpPr>
            <a:spLocks noGrp="1"/>
          </p:cNvSpPr>
          <p:nvPr>
            <p:ph type="ftr" sz="quarter" idx="11"/>
          </p:nvPr>
        </p:nvSpPr>
        <p:spPr>
          <a:xfrm>
            <a:off x="5791200" y="6248400"/>
            <a:ext cx="2897188" cy="474663"/>
          </a:xfrm>
        </p:spPr>
        <p:txBody>
          <a:bodyPr/>
          <a:lstStyle>
            <a:lvl1pPr>
              <a:defRPr/>
            </a:lvl1pPr>
          </a:lstStyle>
          <a:p>
            <a:endParaRPr lang="ru-RU"/>
          </a:p>
        </p:txBody>
      </p:sp>
      <p:sp>
        <p:nvSpPr>
          <p:cNvPr id="8" name="Номер слайда 7"/>
          <p:cNvSpPr>
            <a:spLocks noGrp="1"/>
          </p:cNvSpPr>
          <p:nvPr>
            <p:ph type="sldNum" sz="quarter" idx="12"/>
          </p:nvPr>
        </p:nvSpPr>
        <p:spPr>
          <a:xfrm>
            <a:off x="84138" y="6242050"/>
            <a:ext cx="587375" cy="488950"/>
          </a:xfrm>
        </p:spPr>
        <p:txBody>
          <a:bodyPr/>
          <a:lstStyle>
            <a:lvl1pPr>
              <a:defRPr/>
            </a:lvl1pPr>
          </a:lstStyle>
          <a:p>
            <a:fld id="{C110CF17-5BE8-41F4-94A5-041441B0CD50}" type="slidenum">
              <a:rPr lang="ru-RU"/>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2000" y="762000"/>
            <a:ext cx="79248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838200" y="2362200"/>
            <a:ext cx="3770313" cy="37242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760913" y="2362200"/>
            <a:ext cx="3770312" cy="37242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2438400" y="6248400"/>
            <a:ext cx="2130425" cy="474663"/>
          </a:xfrm>
        </p:spPr>
        <p:txBody>
          <a:bodyPr/>
          <a:lstStyle>
            <a:lvl1pPr>
              <a:defRPr/>
            </a:lvl1pPr>
          </a:lstStyle>
          <a:p>
            <a:endParaRPr lang="ru-RU"/>
          </a:p>
        </p:txBody>
      </p:sp>
      <p:sp>
        <p:nvSpPr>
          <p:cNvPr id="6" name="Нижний колонтитул 5"/>
          <p:cNvSpPr>
            <a:spLocks noGrp="1"/>
          </p:cNvSpPr>
          <p:nvPr>
            <p:ph type="ftr" sz="quarter" idx="11"/>
          </p:nvPr>
        </p:nvSpPr>
        <p:spPr>
          <a:xfrm>
            <a:off x="5791200" y="6248400"/>
            <a:ext cx="2897188" cy="474663"/>
          </a:xfrm>
        </p:spPr>
        <p:txBody>
          <a:bodyPr/>
          <a:lstStyle>
            <a:lvl1pPr>
              <a:defRPr/>
            </a:lvl1pPr>
          </a:lstStyle>
          <a:p>
            <a:endParaRPr lang="ru-RU"/>
          </a:p>
        </p:txBody>
      </p:sp>
      <p:sp>
        <p:nvSpPr>
          <p:cNvPr id="7" name="Номер слайда 6"/>
          <p:cNvSpPr>
            <a:spLocks noGrp="1"/>
          </p:cNvSpPr>
          <p:nvPr>
            <p:ph type="sldNum" sz="quarter" idx="12"/>
          </p:nvPr>
        </p:nvSpPr>
        <p:spPr>
          <a:xfrm>
            <a:off x="84138" y="6242050"/>
            <a:ext cx="587375" cy="488950"/>
          </a:xfrm>
        </p:spPr>
        <p:txBody>
          <a:bodyPr/>
          <a:lstStyle>
            <a:lvl1pPr>
              <a:defRPr/>
            </a:lvl1pPr>
          </a:lstStyle>
          <a:p>
            <a:fld id="{7E629BC4-4090-4FD6-8CD1-10B58A11B3E1}"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EF5CB870-A3E8-440C-9A11-C682965689E0}"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811E6FE6-FA7E-40EA-9F42-72597DDB40CA}" type="slidenum">
              <a:rPr lang="ru-RU"/>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FBECA89C-58F8-4EB5-8468-B267AE1B01DF}" type="slidenum">
              <a:rPr lang="ru-RU"/>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7DC56461-67F4-43D5-B137-A5F3B823B091}" type="slidenum">
              <a:rPr lang="ru-RU"/>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47066E93-FD18-44C8-8869-CF4F70D9BF3D}" type="slidenum">
              <a:rPr lang="ru-RU"/>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8D89F17C-EF86-4932-A8C1-48C091A8DFEE}" type="slidenum">
              <a:rPr lang="ru-RU"/>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16C70982-F6E3-46A0-B630-B185543F03C4}" type="slidenum">
              <a:rPr lang="ru-RU"/>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B08C1CA4-09DE-4905-B0A5-68B44801B7BB}" type="slidenum">
              <a:rPr lang="ru-RU"/>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8610" name="Group 2"/>
          <p:cNvGrpSpPr>
            <a:grpSpLocks/>
          </p:cNvGrpSpPr>
          <p:nvPr/>
        </p:nvGrpSpPr>
        <p:grpSpPr bwMode="auto">
          <a:xfrm>
            <a:off x="0" y="0"/>
            <a:ext cx="7620000" cy="6858000"/>
            <a:chOff x="0" y="0"/>
            <a:chExt cx="4800" cy="4320"/>
          </a:xfrm>
        </p:grpSpPr>
        <p:grpSp>
          <p:nvGrpSpPr>
            <p:cNvPr id="68611" name="Group 3"/>
            <p:cNvGrpSpPr>
              <a:grpSpLocks/>
            </p:cNvGrpSpPr>
            <p:nvPr userDrawn="1"/>
          </p:nvGrpSpPr>
          <p:grpSpPr bwMode="auto">
            <a:xfrm>
              <a:off x="0" y="0"/>
              <a:ext cx="2016" cy="4320"/>
              <a:chOff x="0" y="0"/>
              <a:chExt cx="2016" cy="4320"/>
            </a:xfrm>
          </p:grpSpPr>
          <p:sp>
            <p:nvSpPr>
              <p:cNvPr id="68612"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endParaRPr lang="ru-RU"/>
              </a:p>
            </p:txBody>
          </p:sp>
          <p:sp>
            <p:nvSpPr>
              <p:cNvPr id="68613"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endParaRPr lang="ru-RU"/>
              </a:p>
            </p:txBody>
          </p:sp>
        </p:grpSp>
        <p:grpSp>
          <p:nvGrpSpPr>
            <p:cNvPr id="68614" name="Group 6"/>
            <p:cNvGrpSpPr>
              <a:grpSpLocks/>
            </p:cNvGrpSpPr>
            <p:nvPr/>
          </p:nvGrpSpPr>
          <p:grpSpPr bwMode="auto">
            <a:xfrm>
              <a:off x="144" y="1248"/>
              <a:ext cx="4656" cy="201"/>
              <a:chOff x="144" y="1248"/>
              <a:chExt cx="4656" cy="201"/>
            </a:xfrm>
          </p:grpSpPr>
          <p:sp>
            <p:nvSpPr>
              <p:cNvPr id="68615"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endParaRPr lang="ru-RU"/>
              </a:p>
            </p:txBody>
          </p:sp>
          <p:sp>
            <p:nvSpPr>
              <p:cNvPr id="68616"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endParaRPr lang="ru-RU"/>
              </a:p>
            </p:txBody>
          </p:sp>
        </p:grpSp>
      </p:grpSp>
      <p:sp>
        <p:nvSpPr>
          <p:cNvPr id="68617"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a:effectLst/>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68618"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68619"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endParaRPr lang="ru-RU"/>
          </a:p>
        </p:txBody>
      </p:sp>
      <p:sp>
        <p:nvSpPr>
          <p:cNvPr id="68620"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ru-RU"/>
          </a:p>
        </p:txBody>
      </p:sp>
      <p:sp>
        <p:nvSpPr>
          <p:cNvPr id="68621"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2600" b="1">
                <a:solidFill>
                  <a:schemeClr val="bg1"/>
                </a:solidFill>
              </a:defRPr>
            </a:lvl1pPr>
          </a:lstStyle>
          <a:p>
            <a:fld id="{D55EF70D-C08A-46D5-8D2C-729EBFE21BD9}"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Lst>
  <p:txStyles>
    <p:titleStyle>
      <a:lvl1pPr algn="l" rtl="0" fontAlgn="base">
        <a:lnSpc>
          <a:spcPct val="90000"/>
        </a:lnSpc>
        <a:spcBef>
          <a:spcPct val="0"/>
        </a:spcBef>
        <a:spcAft>
          <a:spcPct val="0"/>
        </a:spcAft>
        <a:defRPr sz="3600" b="1">
          <a:solidFill>
            <a:schemeClr val="tx2"/>
          </a:solidFill>
          <a:latin typeface="+mj-lt"/>
          <a:ea typeface="+mj-ea"/>
          <a:cs typeface="+mj-cs"/>
        </a:defRPr>
      </a:lvl1pPr>
      <a:lvl2pPr algn="l" rtl="0" fontAlgn="base">
        <a:lnSpc>
          <a:spcPct val="90000"/>
        </a:lnSpc>
        <a:spcBef>
          <a:spcPct val="0"/>
        </a:spcBef>
        <a:spcAft>
          <a:spcPct val="0"/>
        </a:spcAft>
        <a:defRPr sz="3600" b="1">
          <a:solidFill>
            <a:schemeClr val="tx2"/>
          </a:solidFill>
          <a:latin typeface="Arial" charset="0"/>
        </a:defRPr>
      </a:lvl2pPr>
      <a:lvl3pPr algn="l" rtl="0" fontAlgn="base">
        <a:lnSpc>
          <a:spcPct val="90000"/>
        </a:lnSpc>
        <a:spcBef>
          <a:spcPct val="0"/>
        </a:spcBef>
        <a:spcAft>
          <a:spcPct val="0"/>
        </a:spcAft>
        <a:defRPr sz="3600" b="1">
          <a:solidFill>
            <a:schemeClr val="tx2"/>
          </a:solidFill>
          <a:latin typeface="Arial" charset="0"/>
        </a:defRPr>
      </a:lvl3pPr>
      <a:lvl4pPr algn="l" rtl="0" fontAlgn="base">
        <a:lnSpc>
          <a:spcPct val="90000"/>
        </a:lnSpc>
        <a:spcBef>
          <a:spcPct val="0"/>
        </a:spcBef>
        <a:spcAft>
          <a:spcPct val="0"/>
        </a:spcAft>
        <a:defRPr sz="3600" b="1">
          <a:solidFill>
            <a:schemeClr val="tx2"/>
          </a:solidFill>
          <a:latin typeface="Arial" charset="0"/>
        </a:defRPr>
      </a:lvl4pPr>
      <a:lvl5pPr algn="l" rtl="0" fontAlgn="base">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fontAlgn="base">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Char char="–"/>
        <a:defRPr sz="2400">
          <a:solidFill>
            <a:schemeClr val="tx1"/>
          </a:solidFill>
          <a:latin typeface="+mn-lt"/>
        </a:defRPr>
      </a:lvl2pPr>
      <a:lvl3pPr marL="1143000" indent="-228600" algn="l" rtl="0" fontAlgn="base">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fontAlgn="base">
        <a:spcBef>
          <a:spcPct val="20000"/>
        </a:spcBef>
        <a:spcAft>
          <a:spcPct val="0"/>
        </a:spcAft>
        <a:buClr>
          <a:schemeClr val="tx1"/>
        </a:buClr>
        <a:buSzPct val="80000"/>
        <a:buChar char="–"/>
        <a:defRPr>
          <a:solidFill>
            <a:schemeClr val="tx1"/>
          </a:solidFill>
          <a:latin typeface="+mn-lt"/>
        </a:defRPr>
      </a:lvl4pPr>
      <a:lvl5pPr marL="20574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AutoShape 2"/>
          <p:cNvSpPr>
            <a:spLocks noGrp="1" noChangeArrowheads="1"/>
          </p:cNvSpPr>
          <p:nvPr>
            <p:ph type="ctrTitle"/>
          </p:nvPr>
        </p:nvSpPr>
        <p:spPr/>
        <p:txBody>
          <a:bodyPr/>
          <a:lstStyle/>
          <a:p>
            <a:r>
              <a:rPr lang="ru-RU"/>
              <a:t>Бенчмаркинг</a:t>
            </a:r>
          </a:p>
        </p:txBody>
      </p:sp>
      <p:sp>
        <p:nvSpPr>
          <p:cNvPr id="2051" name="Rectangle 3"/>
          <p:cNvSpPr>
            <a:spLocks noGrp="1" noChangeArrowheads="1"/>
          </p:cNvSpPr>
          <p:nvPr>
            <p:ph type="subTitle" idx="1"/>
          </p:nvPr>
        </p:nvSpPr>
        <p:spPr/>
        <p:txBody>
          <a:bodyPr/>
          <a:lstStyle/>
          <a:p>
            <a:r>
              <a:rPr lang="ru-RU"/>
              <a:t>Что это и зачем</a:t>
            </a:r>
          </a:p>
        </p:txBody>
      </p:sp>
      <p:pic>
        <p:nvPicPr>
          <p:cNvPr id="2052" name="Picture 4" descr="CMBIZ003"/>
          <p:cNvPicPr>
            <a:picLocks noChangeAspect="1" noChangeArrowheads="1"/>
          </p:cNvPicPr>
          <p:nvPr/>
        </p:nvPicPr>
        <p:blipFill>
          <a:blip r:embed="rId3"/>
          <a:srcRect/>
          <a:stretch>
            <a:fillRect/>
          </a:stretch>
        </p:blipFill>
        <p:spPr bwMode="auto">
          <a:xfrm>
            <a:off x="6237288" y="0"/>
            <a:ext cx="2906712" cy="3667125"/>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lstStyle/>
          <a:p>
            <a:r>
              <a:rPr lang="ru-RU"/>
              <a:t>Первичные источники	</a:t>
            </a:r>
          </a:p>
        </p:txBody>
      </p:sp>
      <p:sp>
        <p:nvSpPr>
          <p:cNvPr id="19459" name="Rectangle 3"/>
          <p:cNvSpPr>
            <a:spLocks noGrp="1" noChangeArrowheads="1"/>
          </p:cNvSpPr>
          <p:nvPr>
            <p:ph type="body" sz="half" idx="1"/>
          </p:nvPr>
        </p:nvSpPr>
        <p:spPr/>
        <p:txBody>
          <a:bodyPr/>
          <a:lstStyle/>
          <a:p>
            <a:pPr>
              <a:buFont typeface="Wingdings" pitchFamily="2" charset="2"/>
              <a:buNone/>
            </a:pPr>
            <a:r>
              <a:rPr lang="ru-RU" sz="2400"/>
              <a:t>Собственные:</a:t>
            </a:r>
          </a:p>
          <a:p>
            <a:r>
              <a:rPr lang="ru-RU" sz="2400"/>
              <a:t>Наблюдения</a:t>
            </a:r>
          </a:p>
          <a:p>
            <a:r>
              <a:rPr lang="ru-RU" sz="2400"/>
              <a:t>Опросы</a:t>
            </a:r>
          </a:p>
          <a:p>
            <a:r>
              <a:rPr lang="ru-RU" sz="2400"/>
              <a:t>Эксперименты</a:t>
            </a:r>
          </a:p>
          <a:p>
            <a:endParaRPr lang="ru-RU" sz="2400"/>
          </a:p>
        </p:txBody>
      </p:sp>
      <p:pic>
        <p:nvPicPr>
          <p:cNvPr id="19460" name="Picture 4" descr="CMBIZ015"/>
          <p:cNvPicPr>
            <a:picLocks noGrp="1" noChangeAspect="1" noChangeArrowheads="1"/>
          </p:cNvPicPr>
          <p:nvPr>
            <p:ph sz="half" idx="2"/>
          </p:nvPr>
        </p:nvPicPr>
        <p:blipFill>
          <a:blip r:embed="rId3"/>
          <a:srcRect/>
          <a:stretch>
            <a:fillRect/>
          </a:stretch>
        </p:blipFill>
        <p:spPr>
          <a:xfrm>
            <a:off x="4760913" y="2517775"/>
            <a:ext cx="3770312" cy="3411538"/>
          </a:xfrm>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19458"/>
                                        </p:tgtEl>
                                        <p:attrNameLst>
                                          <p:attrName>style.visibility</p:attrName>
                                        </p:attrNameLst>
                                      </p:cBhvr>
                                      <p:to>
                                        <p:strVal val="visible"/>
                                      </p:to>
                                    </p:set>
                                    <p:animEffect transition="in" filter="fade">
                                      <p:cBhvr>
                                        <p:cTn id="7" dur="600">
                                          <p:stCondLst>
                                            <p:cond delay="0"/>
                                          </p:stCondLst>
                                        </p:cTn>
                                        <p:tgtEl>
                                          <p:spTgt spid="19458"/>
                                        </p:tgtEl>
                                      </p:cBhvr>
                                    </p:animEffect>
                                    <p:anim calcmode="lin" valueType="num">
                                      <p:cBhvr>
                                        <p:cTn id="8" dur="600" fill="hold">
                                          <p:stCondLst>
                                            <p:cond delay="0"/>
                                          </p:stCondLst>
                                        </p:cTn>
                                        <p:tgtEl>
                                          <p:spTgt spid="19458"/>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19458"/>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19458"/>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9459">
                                            <p:txEl>
                                              <p:pRg st="0" end="0"/>
                                            </p:txEl>
                                          </p:spTgt>
                                        </p:tgtEl>
                                        <p:attrNameLst>
                                          <p:attrName>style.visibility</p:attrName>
                                        </p:attrNameLst>
                                      </p:cBhvr>
                                      <p:to>
                                        <p:strVal val="visible"/>
                                      </p:to>
                                    </p:set>
                                    <p:animEffect transition="in" filter="slide(fromBottom)">
                                      <p:cBhvr>
                                        <p:cTn id="15" dur="500">
                                          <p:stCondLst>
                                            <p:cond delay="0"/>
                                          </p:stCondLst>
                                        </p:cTn>
                                        <p:tgtEl>
                                          <p:spTgt spid="19459">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19459">
                                            <p:txEl>
                                              <p:pRg st="1" end="1"/>
                                            </p:txEl>
                                          </p:spTgt>
                                        </p:tgtEl>
                                        <p:attrNameLst>
                                          <p:attrName>style.visibility</p:attrName>
                                        </p:attrNameLst>
                                      </p:cBhvr>
                                      <p:to>
                                        <p:strVal val="visible"/>
                                      </p:to>
                                    </p:set>
                                    <p:animEffect transition="in" filter="slide(fromBottom)">
                                      <p:cBhvr>
                                        <p:cTn id="20" dur="500">
                                          <p:stCondLst>
                                            <p:cond delay="0"/>
                                          </p:stCondLst>
                                        </p:cTn>
                                        <p:tgtEl>
                                          <p:spTgt spid="19459">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19459">
                                            <p:txEl>
                                              <p:pRg st="2" end="2"/>
                                            </p:txEl>
                                          </p:spTgt>
                                        </p:tgtEl>
                                        <p:attrNameLst>
                                          <p:attrName>style.visibility</p:attrName>
                                        </p:attrNameLst>
                                      </p:cBhvr>
                                      <p:to>
                                        <p:strVal val="visible"/>
                                      </p:to>
                                    </p:set>
                                    <p:animEffect transition="in" filter="slide(fromBottom)">
                                      <p:cBhvr>
                                        <p:cTn id="25" dur="500">
                                          <p:stCondLst>
                                            <p:cond delay="0"/>
                                          </p:stCondLst>
                                        </p:cTn>
                                        <p:tgtEl>
                                          <p:spTgt spid="19459">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19459">
                                            <p:txEl>
                                              <p:pRg st="3" end="3"/>
                                            </p:txEl>
                                          </p:spTgt>
                                        </p:tgtEl>
                                        <p:attrNameLst>
                                          <p:attrName>style.visibility</p:attrName>
                                        </p:attrNameLst>
                                      </p:cBhvr>
                                      <p:to>
                                        <p:strVal val="visible"/>
                                      </p:to>
                                    </p:set>
                                    <p:animEffect transition="in" filter="slide(fromBottom)">
                                      <p:cBhvr>
                                        <p:cTn id="30" dur="500">
                                          <p:stCondLst>
                                            <p:cond delay="0"/>
                                          </p:stCondLst>
                                        </p:cTn>
                                        <p:tgtEl>
                                          <p:spTgt spid="194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5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Виды </a:t>
            </a:r>
            <a:r>
              <a:rPr lang="ru-RU" dirty="0" err="1" smtClean="0"/>
              <a:t>бенчмаркинга</a:t>
            </a:r>
            <a:endParaRPr lang="ru-RU" dirty="0"/>
          </a:p>
        </p:txBody>
      </p:sp>
      <p:sp>
        <p:nvSpPr>
          <p:cNvPr id="3" name="Текст 2"/>
          <p:cNvSpPr>
            <a:spLocks noGrp="1"/>
          </p:cNvSpPr>
          <p:nvPr>
            <p:ph type="body" sz="half" idx="1"/>
          </p:nvPr>
        </p:nvSpPr>
        <p:spPr>
          <a:xfrm>
            <a:off x="838200" y="2362200"/>
            <a:ext cx="7982272" cy="3724275"/>
          </a:xfrm>
        </p:spPr>
        <p:txBody>
          <a:bodyPr/>
          <a:lstStyle/>
          <a:p>
            <a:r>
              <a:rPr lang="ru-RU" dirty="0" smtClean="0"/>
              <a:t>Внутренний – сравнение работы подразделений компании</a:t>
            </a:r>
            <a:r>
              <a:rPr lang="en-US" dirty="0" smtClean="0"/>
              <a:t>;</a:t>
            </a:r>
            <a:endParaRPr lang="ru-RU" dirty="0" smtClean="0"/>
          </a:p>
          <a:p>
            <a:r>
              <a:rPr lang="ru-RU" dirty="0" smtClean="0"/>
              <a:t>Конкурентный – сравнение всего предприятия с конкурентами по различным параметрам</a:t>
            </a:r>
            <a:r>
              <a:rPr lang="en-US" dirty="0" smtClean="0"/>
              <a:t>;</a:t>
            </a:r>
            <a:endParaRPr lang="ru-RU" dirty="0" smtClean="0"/>
          </a:p>
          <a:p>
            <a:pPr marL="0" indent="0">
              <a:buNone/>
            </a:pPr>
            <a:endParaRPr lang="ru-RU" dirty="0"/>
          </a:p>
        </p:txBody>
      </p:sp>
    </p:spTree>
    <p:extLst>
      <p:ext uri="{BB962C8B-B14F-4D97-AF65-F5344CB8AC3E}">
        <p14:creationId xmlns:p14="http://schemas.microsoft.com/office/powerpoint/2010/main" xmlns="" val="420136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Виды </a:t>
            </a:r>
            <a:r>
              <a:rPr lang="ru-RU" dirty="0" err="1" smtClean="0"/>
              <a:t>бенчмаркинга</a:t>
            </a:r>
            <a:endParaRPr lang="ru-RU" dirty="0"/>
          </a:p>
        </p:txBody>
      </p:sp>
      <p:sp>
        <p:nvSpPr>
          <p:cNvPr id="3" name="Текст 2"/>
          <p:cNvSpPr>
            <a:spLocks noGrp="1"/>
          </p:cNvSpPr>
          <p:nvPr>
            <p:ph type="body" sz="half" idx="1"/>
          </p:nvPr>
        </p:nvSpPr>
        <p:spPr>
          <a:xfrm>
            <a:off x="838200" y="2362200"/>
            <a:ext cx="7622232" cy="3724275"/>
          </a:xfrm>
        </p:spPr>
        <p:txBody>
          <a:bodyPr/>
          <a:lstStyle/>
          <a:p>
            <a:r>
              <a:rPr lang="ru-RU" dirty="0" smtClean="0"/>
              <a:t>Общий – сравнение компании с непрямыми конкурентами  по выбранным параметрам</a:t>
            </a:r>
            <a:r>
              <a:rPr lang="en-US" dirty="0" smtClean="0"/>
              <a:t>;</a:t>
            </a:r>
            <a:endParaRPr lang="ru-RU" dirty="0" smtClean="0"/>
          </a:p>
          <a:p>
            <a:r>
              <a:rPr lang="ru-RU" dirty="0" smtClean="0"/>
              <a:t>Функциональный – сравнение по функциям (продажи, закупки и т.д.) </a:t>
            </a:r>
            <a:endParaRPr lang="ru-RU" dirty="0"/>
          </a:p>
        </p:txBody>
      </p:sp>
    </p:spTree>
    <p:extLst>
      <p:ext uri="{BB962C8B-B14F-4D97-AF65-F5344CB8AC3E}">
        <p14:creationId xmlns:p14="http://schemas.microsoft.com/office/powerpoint/2010/main" xmlns="" val="3176865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AutoShape 2"/>
          <p:cNvSpPr>
            <a:spLocks noGrp="1" noChangeArrowheads="1"/>
          </p:cNvSpPr>
          <p:nvPr>
            <p:ph type="title"/>
          </p:nvPr>
        </p:nvSpPr>
        <p:spPr/>
        <p:txBody>
          <a:bodyPr/>
          <a:lstStyle/>
          <a:p>
            <a:r>
              <a:rPr lang="ru-RU"/>
              <a:t>Вторичные источники</a:t>
            </a:r>
          </a:p>
        </p:txBody>
      </p:sp>
      <p:sp>
        <p:nvSpPr>
          <p:cNvPr id="20483" name="Rectangle 3"/>
          <p:cNvSpPr>
            <a:spLocks noGrp="1" noChangeArrowheads="1"/>
          </p:cNvSpPr>
          <p:nvPr>
            <p:ph type="body" sz="half" idx="1"/>
          </p:nvPr>
        </p:nvSpPr>
        <p:spPr/>
        <p:txBody>
          <a:bodyPr/>
          <a:lstStyle/>
          <a:p>
            <a:pPr>
              <a:buFont typeface="Wingdings" pitchFamily="2" charset="2"/>
              <a:buNone/>
            </a:pPr>
            <a:r>
              <a:rPr lang="ru-RU" sz="2400"/>
              <a:t>Обращения к результатам (базам данных)</a:t>
            </a:r>
          </a:p>
          <a:p>
            <a:r>
              <a:rPr lang="ru-RU" sz="2400"/>
              <a:t>Наблюдений</a:t>
            </a:r>
          </a:p>
          <a:p>
            <a:r>
              <a:rPr lang="ru-RU" sz="2400"/>
              <a:t>Опросов</a:t>
            </a:r>
          </a:p>
          <a:p>
            <a:r>
              <a:rPr lang="ru-RU" sz="2400"/>
              <a:t>Экспериментов </a:t>
            </a:r>
          </a:p>
          <a:p>
            <a:pPr>
              <a:buFont typeface="Wingdings" pitchFamily="2" charset="2"/>
              <a:buNone/>
            </a:pPr>
            <a:r>
              <a:rPr lang="ru-RU" sz="2400"/>
              <a:t>сделанных другими</a:t>
            </a:r>
          </a:p>
        </p:txBody>
      </p:sp>
      <p:pic>
        <p:nvPicPr>
          <p:cNvPr id="20484" name="Picture 4" descr="CMBIZ066"/>
          <p:cNvPicPr>
            <a:picLocks noGrp="1" noChangeAspect="1" noChangeArrowheads="1"/>
          </p:cNvPicPr>
          <p:nvPr>
            <p:ph sz="half" idx="2"/>
          </p:nvPr>
        </p:nvPicPr>
        <p:blipFill>
          <a:blip r:embed="rId3"/>
          <a:srcRect/>
          <a:stretch>
            <a:fillRect/>
          </a:stretch>
        </p:blipFill>
        <p:spPr>
          <a:xfrm>
            <a:off x="4760913" y="2662238"/>
            <a:ext cx="3770312" cy="3124200"/>
          </a:xfrm>
          <a:noFill/>
          <a:ln/>
        </p:spPr>
      </p:pic>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path" presetSubtype="0" accel="50000" decel="50000" fill="hold" grpId="0" nodeType="withEffect">
                                  <p:stCondLst>
                                    <p:cond delay="0"/>
                                  </p:stCondLst>
                                  <p:iterate type="lt">
                                    <p:tmPct val="10000"/>
                                  </p:iterate>
                                  <p:childTnLst>
                                    <p:animMotion origin="layout" path="M 3.61111E-6 3.33333E-6  C 0.06892 3.33333E-6  0.125 0.02847  0.125 0.06389  C 0.125 0.09907  0.06892 0.12777  3.61111E-6 0.12777  C -0.0691 0.12777  -0.125 0.09907  -0.125 0.06389  C -0.125 0.02847  -0.0691 3.33333E-6  3.61111E-6 3.33333E-6  Z " pathEditMode="relative">
                                      <p:cBhvr>
                                        <p:cTn id="6" dur="2000" fill="hold"/>
                                        <p:tgtEl>
                                          <p:spTgt spid="20482"/>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0483">
                                            <p:txEl>
                                              <p:pRg st="0" end="0"/>
                                            </p:txEl>
                                          </p:spTgt>
                                        </p:tgtEl>
                                        <p:attrNameLst>
                                          <p:attrName>style.visibility</p:attrName>
                                        </p:attrNameLst>
                                      </p:cBhvr>
                                      <p:to>
                                        <p:strVal val="visible"/>
                                      </p:to>
                                    </p:set>
                                    <p:animEffect transition="in" filter="fade">
                                      <p:cBhvr>
                                        <p:cTn id="11" dur="1000">
                                          <p:stCondLst>
                                            <p:cond delay="0"/>
                                          </p:stCondLst>
                                        </p:cTn>
                                        <p:tgtEl>
                                          <p:spTgt spid="2048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0483">
                                            <p:txEl>
                                              <p:pRg st="1" end="1"/>
                                            </p:txEl>
                                          </p:spTgt>
                                        </p:tgtEl>
                                        <p:attrNameLst>
                                          <p:attrName>style.visibility</p:attrName>
                                        </p:attrNameLst>
                                      </p:cBhvr>
                                      <p:to>
                                        <p:strVal val="visible"/>
                                      </p:to>
                                    </p:set>
                                    <p:animEffect transition="in" filter="fade">
                                      <p:cBhvr>
                                        <p:cTn id="16" dur="1000">
                                          <p:stCondLst>
                                            <p:cond delay="0"/>
                                          </p:stCondLst>
                                        </p:cTn>
                                        <p:tgtEl>
                                          <p:spTgt spid="2048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0483">
                                            <p:txEl>
                                              <p:pRg st="2" end="2"/>
                                            </p:txEl>
                                          </p:spTgt>
                                        </p:tgtEl>
                                        <p:attrNameLst>
                                          <p:attrName>style.visibility</p:attrName>
                                        </p:attrNameLst>
                                      </p:cBhvr>
                                      <p:to>
                                        <p:strVal val="visible"/>
                                      </p:to>
                                    </p:set>
                                    <p:animEffect transition="in" filter="fade">
                                      <p:cBhvr>
                                        <p:cTn id="21" dur="1000">
                                          <p:stCondLst>
                                            <p:cond delay="0"/>
                                          </p:stCondLst>
                                        </p:cTn>
                                        <p:tgtEl>
                                          <p:spTgt spid="2048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0483">
                                            <p:txEl>
                                              <p:pRg st="3" end="3"/>
                                            </p:txEl>
                                          </p:spTgt>
                                        </p:tgtEl>
                                        <p:attrNameLst>
                                          <p:attrName>style.visibility</p:attrName>
                                        </p:attrNameLst>
                                      </p:cBhvr>
                                      <p:to>
                                        <p:strVal val="visible"/>
                                      </p:to>
                                    </p:set>
                                    <p:animEffect transition="in" filter="fade">
                                      <p:cBhvr>
                                        <p:cTn id="26" dur="1000">
                                          <p:stCondLst>
                                            <p:cond delay="0"/>
                                          </p:stCondLst>
                                        </p:cTn>
                                        <p:tgtEl>
                                          <p:spTgt spid="2048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0483">
                                            <p:txEl>
                                              <p:pRg st="4" end="4"/>
                                            </p:txEl>
                                          </p:spTgt>
                                        </p:tgtEl>
                                        <p:attrNameLst>
                                          <p:attrName>style.visibility</p:attrName>
                                        </p:attrNameLst>
                                      </p:cBhvr>
                                      <p:to>
                                        <p:strVal val="visible"/>
                                      </p:to>
                                    </p:set>
                                    <p:animEffect transition="in" filter="fade">
                                      <p:cBhvr>
                                        <p:cTn id="31" dur="1000">
                                          <p:stCondLst>
                                            <p:cond delay="0"/>
                                          </p:stCondLst>
                                        </p:cTn>
                                        <p:tgtEl>
                                          <p:spTgt spid="204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3"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AutoShape 2"/>
          <p:cNvSpPr>
            <a:spLocks noGrp="1" noChangeArrowheads="1"/>
          </p:cNvSpPr>
          <p:nvPr>
            <p:ph type="title"/>
          </p:nvPr>
        </p:nvSpPr>
        <p:spPr/>
        <p:txBody>
          <a:bodyPr/>
          <a:lstStyle/>
          <a:p>
            <a:r>
              <a:rPr lang="ru-RU"/>
              <a:t>Выбор партнера</a:t>
            </a:r>
          </a:p>
        </p:txBody>
      </p:sp>
      <p:sp>
        <p:nvSpPr>
          <p:cNvPr id="21507" name="Rectangle 3"/>
          <p:cNvSpPr>
            <a:spLocks noGrp="1" noChangeArrowheads="1"/>
          </p:cNvSpPr>
          <p:nvPr>
            <p:ph type="body" sz="half" idx="1"/>
          </p:nvPr>
        </p:nvSpPr>
        <p:spPr>
          <a:xfrm>
            <a:off x="838200" y="2362200"/>
            <a:ext cx="5462588" cy="4306888"/>
          </a:xfrm>
        </p:spPr>
        <p:txBody>
          <a:bodyPr/>
          <a:lstStyle/>
          <a:p>
            <a:pPr marL="0" indent="0">
              <a:lnSpc>
                <a:spcPct val="90000"/>
              </a:lnSpc>
              <a:buFont typeface="Wingdings" pitchFamily="2" charset="2"/>
              <a:buNone/>
            </a:pPr>
            <a:r>
              <a:rPr lang="ru-RU" sz="2000"/>
              <a:t>Партнер выбирается по:</a:t>
            </a:r>
          </a:p>
          <a:p>
            <a:pPr marL="0" indent="0">
              <a:lnSpc>
                <a:spcPct val="90000"/>
              </a:lnSpc>
            </a:pPr>
            <a:r>
              <a:rPr lang="ru-RU" sz="2000"/>
              <a:t> во-первых, всестороннего и детального изучения вторичной информации, как внутренней, так и внешней, и,</a:t>
            </a:r>
          </a:p>
          <a:p>
            <a:pPr marL="0" indent="0">
              <a:lnSpc>
                <a:spcPct val="90000"/>
              </a:lnSpc>
            </a:pPr>
            <a:r>
              <a:rPr lang="ru-RU" sz="2000"/>
              <a:t> во-вторых, сбора и не менее тщательного </a:t>
            </a:r>
            <a:r>
              <a:rPr lang="ru-RU" sz="2000" i="1"/>
              <a:t>анализа</a:t>
            </a:r>
            <a:r>
              <a:rPr lang="ru-RU" sz="2000"/>
              <a:t> первичной информации.</a:t>
            </a:r>
          </a:p>
          <a:p>
            <a:pPr marL="0" indent="0">
              <a:lnSpc>
                <a:spcPct val="90000"/>
              </a:lnSpc>
              <a:buFont typeface="Wingdings" pitchFamily="2" charset="2"/>
              <a:buNone/>
            </a:pPr>
            <a:r>
              <a:rPr lang="ru-RU" sz="2000"/>
              <a:t>Работа с Интернет-ресурсами; личные встречи и беседы по телефону с представителями потенциальных партнеров; непосредственное наблюдение за их деятельностью; сбор отзывов от их партнеров и клиентов; обзор прессы и, в частности, бизнес-изданий – лишь малая часть необходимых мероприятий.</a:t>
            </a:r>
          </a:p>
        </p:txBody>
      </p:sp>
      <p:pic>
        <p:nvPicPr>
          <p:cNvPr id="21508" name="Picture 4" descr="CASHCOLO"/>
          <p:cNvPicPr>
            <a:picLocks noGrp="1" noChangeAspect="1" noChangeArrowheads="1"/>
          </p:cNvPicPr>
          <p:nvPr>
            <p:ph sz="half" idx="2"/>
          </p:nvPr>
        </p:nvPicPr>
        <p:blipFill>
          <a:blip r:embed="rId3"/>
          <a:srcRect/>
          <a:stretch>
            <a:fillRect/>
          </a:stretch>
        </p:blipFill>
        <p:spPr>
          <a:xfrm>
            <a:off x="6480175" y="3644900"/>
            <a:ext cx="2663825" cy="2371725"/>
          </a:xfrm>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dissolve">
                                      <p:cBhvr>
                                        <p:cTn id="7" dur="500"/>
                                        <p:tgtEl>
                                          <p:spTgt spid="2150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507">
                                            <p:txEl>
                                              <p:pRg st="0" end="0"/>
                                            </p:txEl>
                                          </p:spTgt>
                                        </p:tgtEl>
                                        <p:attrNameLst>
                                          <p:attrName>style.visibility</p:attrName>
                                        </p:attrNameLst>
                                      </p:cBhvr>
                                      <p:to>
                                        <p:strVal val="visible"/>
                                      </p:to>
                                    </p:set>
                                    <p:animEffect transition="in" filter="dissolve">
                                      <p:cBhvr>
                                        <p:cTn id="12" dur="500"/>
                                        <p:tgtEl>
                                          <p:spTgt spid="2150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1507">
                                            <p:txEl>
                                              <p:pRg st="1" end="1"/>
                                            </p:txEl>
                                          </p:spTgt>
                                        </p:tgtEl>
                                        <p:attrNameLst>
                                          <p:attrName>style.visibility</p:attrName>
                                        </p:attrNameLst>
                                      </p:cBhvr>
                                      <p:to>
                                        <p:strVal val="visible"/>
                                      </p:to>
                                    </p:set>
                                    <p:animEffect transition="in" filter="dissolve">
                                      <p:cBhvr>
                                        <p:cTn id="17" dur="500"/>
                                        <p:tgtEl>
                                          <p:spTgt spid="2150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1507">
                                            <p:txEl>
                                              <p:pRg st="2" end="2"/>
                                            </p:txEl>
                                          </p:spTgt>
                                        </p:tgtEl>
                                        <p:attrNameLst>
                                          <p:attrName>style.visibility</p:attrName>
                                        </p:attrNameLst>
                                      </p:cBhvr>
                                      <p:to>
                                        <p:strVal val="visible"/>
                                      </p:to>
                                    </p:set>
                                    <p:animEffect transition="in" filter="dissolve">
                                      <p:cBhvr>
                                        <p:cTn id="22" dur="500"/>
                                        <p:tgtEl>
                                          <p:spTgt spid="2150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1507">
                                            <p:txEl>
                                              <p:pRg st="3" end="3"/>
                                            </p:txEl>
                                          </p:spTgt>
                                        </p:tgtEl>
                                        <p:attrNameLst>
                                          <p:attrName>style.visibility</p:attrName>
                                        </p:attrNameLst>
                                      </p:cBhvr>
                                      <p:to>
                                        <p:strVal val="visible"/>
                                      </p:to>
                                    </p:set>
                                    <p:animEffect transition="in" filter="dissolve">
                                      <p:cBhvr>
                                        <p:cTn id="27" dur="500"/>
                                        <p:tgtEl>
                                          <p:spTgt spid="215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AutoShape 2"/>
          <p:cNvSpPr>
            <a:spLocks noGrp="1" noChangeArrowheads="1"/>
          </p:cNvSpPr>
          <p:nvPr>
            <p:ph type="title"/>
          </p:nvPr>
        </p:nvSpPr>
        <p:spPr/>
        <p:txBody>
          <a:bodyPr/>
          <a:lstStyle/>
          <a:p>
            <a:r>
              <a:rPr lang="ru-RU" sz="3200"/>
              <a:t>В процессе выбора компании-партнера </a:t>
            </a:r>
          </a:p>
        </p:txBody>
      </p:sp>
      <p:sp>
        <p:nvSpPr>
          <p:cNvPr id="22531" name="Rectangle 3"/>
          <p:cNvSpPr>
            <a:spLocks noGrp="1" noChangeArrowheads="1"/>
          </p:cNvSpPr>
          <p:nvPr>
            <p:ph type="body" sz="half" idx="1"/>
          </p:nvPr>
        </p:nvSpPr>
        <p:spPr>
          <a:xfrm>
            <a:off x="838200" y="2362200"/>
            <a:ext cx="5102225" cy="4306888"/>
          </a:xfrm>
        </p:spPr>
        <p:txBody>
          <a:bodyPr/>
          <a:lstStyle/>
          <a:p>
            <a:pPr algn="just">
              <a:lnSpc>
                <a:spcPct val="80000"/>
              </a:lnSpc>
            </a:pPr>
            <a:r>
              <a:rPr lang="ru-RU" sz="2000" dirty="0"/>
              <a:t>Крайне важно опираться на результаты полного и всестороннего кабинетного исследования деятельности потенциального партнера по внешнему </a:t>
            </a:r>
            <a:r>
              <a:rPr lang="ru-RU" sz="2000" i="1" dirty="0"/>
              <a:t>сопоставительному анализу</a:t>
            </a:r>
            <a:endParaRPr lang="ru-RU" sz="2000" dirty="0"/>
          </a:p>
          <a:p>
            <a:pPr algn="just">
              <a:lnSpc>
                <a:spcPct val="80000"/>
              </a:lnSpc>
            </a:pPr>
            <a:r>
              <a:rPr lang="ru-RU" sz="2000" dirty="0"/>
              <a:t>Необходимо составить детальный план выбора компании-партнера и четко ему следовать, не пропуская ни одного пункта плана</a:t>
            </a:r>
          </a:p>
          <a:p>
            <a:pPr>
              <a:lnSpc>
                <a:spcPct val="80000"/>
              </a:lnSpc>
            </a:pPr>
            <a:r>
              <a:rPr lang="ru-RU" sz="2000" dirty="0"/>
              <a:t>При сборе информации о потенциальных партнерах по </a:t>
            </a:r>
            <a:r>
              <a:rPr lang="ru-RU" sz="2000" i="1" dirty="0" err="1"/>
              <a:t>бечмаркингу</a:t>
            </a:r>
            <a:r>
              <a:rPr lang="ru-RU" sz="2000" dirty="0"/>
              <a:t> следует строго соблюдать рамки закона и принятые этические нормы. </a:t>
            </a:r>
          </a:p>
        </p:txBody>
      </p:sp>
      <p:pic>
        <p:nvPicPr>
          <p:cNvPr id="22532" name="Picture 4" descr="ASTRONOM"/>
          <p:cNvPicPr>
            <a:picLocks noGrp="1" noChangeAspect="1" noChangeArrowheads="1"/>
          </p:cNvPicPr>
          <p:nvPr>
            <p:ph sz="half" idx="2"/>
          </p:nvPr>
        </p:nvPicPr>
        <p:blipFill>
          <a:blip r:embed="rId3"/>
          <a:srcRect/>
          <a:stretch>
            <a:fillRect/>
          </a:stretch>
        </p:blipFill>
        <p:spPr>
          <a:xfrm>
            <a:off x="5867400" y="4365625"/>
            <a:ext cx="3051175" cy="2260600"/>
          </a:xfrm>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dissolve">
                                      <p:cBhvr>
                                        <p:cTn id="7" dur="500"/>
                                        <p:tgtEl>
                                          <p:spTgt spid="2253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531">
                                            <p:txEl>
                                              <p:pRg st="0" end="0"/>
                                            </p:txEl>
                                          </p:spTgt>
                                        </p:tgtEl>
                                        <p:attrNameLst>
                                          <p:attrName>style.visibility</p:attrName>
                                        </p:attrNameLst>
                                      </p:cBhvr>
                                      <p:to>
                                        <p:strVal val="visible"/>
                                      </p:to>
                                    </p:set>
                                    <p:animEffect transition="in" filter="dissolve">
                                      <p:cBhvr>
                                        <p:cTn id="12" dur="500"/>
                                        <p:tgtEl>
                                          <p:spTgt spid="2253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2531">
                                            <p:txEl>
                                              <p:pRg st="1" end="1"/>
                                            </p:txEl>
                                          </p:spTgt>
                                        </p:tgtEl>
                                        <p:attrNameLst>
                                          <p:attrName>style.visibility</p:attrName>
                                        </p:attrNameLst>
                                      </p:cBhvr>
                                      <p:to>
                                        <p:strVal val="visible"/>
                                      </p:to>
                                    </p:set>
                                    <p:animEffect transition="in" filter="dissolve">
                                      <p:cBhvr>
                                        <p:cTn id="17" dur="500"/>
                                        <p:tgtEl>
                                          <p:spTgt spid="2253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2531">
                                            <p:txEl>
                                              <p:pRg st="2" end="2"/>
                                            </p:txEl>
                                          </p:spTgt>
                                        </p:tgtEl>
                                        <p:attrNameLst>
                                          <p:attrName>style.visibility</p:attrName>
                                        </p:attrNameLst>
                                      </p:cBhvr>
                                      <p:to>
                                        <p:strVal val="visible"/>
                                      </p:to>
                                    </p:set>
                                    <p:animEffect transition="in" filter="dissolve">
                                      <p:cBhvr>
                                        <p:cTn id="22" dur="500"/>
                                        <p:tgtEl>
                                          <p:spTgt spid="225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2531"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p:cNvSpPr>
            <a:spLocks noGrp="1" noChangeArrowheads="1"/>
          </p:cNvSpPr>
          <p:nvPr>
            <p:ph type="title"/>
          </p:nvPr>
        </p:nvSpPr>
        <p:spPr/>
        <p:txBody>
          <a:bodyPr/>
          <a:lstStyle/>
          <a:p>
            <a:r>
              <a:rPr lang="ru-RU" sz="3200" b="0" i="1"/>
              <a:t>Сбор информации о предполагаемом партнере</a:t>
            </a:r>
            <a:r>
              <a:rPr lang="ru-RU" sz="3200"/>
              <a:t> </a:t>
            </a:r>
          </a:p>
        </p:txBody>
      </p:sp>
      <p:sp>
        <p:nvSpPr>
          <p:cNvPr id="24579" name="Rectangle 3"/>
          <p:cNvSpPr>
            <a:spLocks noGrp="1" noChangeArrowheads="1"/>
          </p:cNvSpPr>
          <p:nvPr>
            <p:ph type="body" sz="half" idx="1"/>
          </p:nvPr>
        </p:nvSpPr>
        <p:spPr>
          <a:xfrm>
            <a:off x="838200" y="2362200"/>
            <a:ext cx="5029200" cy="4235450"/>
          </a:xfrm>
        </p:spPr>
        <p:txBody>
          <a:bodyPr/>
          <a:lstStyle/>
          <a:p>
            <a:pPr>
              <a:lnSpc>
                <a:spcPct val="90000"/>
              </a:lnSpc>
            </a:pPr>
            <a:r>
              <a:rPr lang="ru-RU" sz="2400"/>
              <a:t>Для этих целей проводятся совместные обсуждения, организуются визиты, отрабатывается технология процесса обмена данными. В качестве возможной альтернативы допускается получение информации из дополнительных источников, что не противоречит условиям проведения конкурентного сопоставительного анализа.</a:t>
            </a:r>
          </a:p>
        </p:txBody>
      </p:sp>
      <p:pic>
        <p:nvPicPr>
          <p:cNvPr id="24582" name="Picture 6" descr="CHATCOLO"/>
          <p:cNvPicPr>
            <a:picLocks noGrp="1" noChangeAspect="1" noChangeArrowheads="1"/>
          </p:cNvPicPr>
          <p:nvPr>
            <p:ph sz="half" idx="2"/>
          </p:nvPr>
        </p:nvPicPr>
        <p:blipFill>
          <a:blip r:embed="rId3"/>
          <a:srcRect/>
          <a:stretch>
            <a:fillRect/>
          </a:stretch>
        </p:blipFill>
        <p:spPr>
          <a:xfrm>
            <a:off x="6408738" y="4149725"/>
            <a:ext cx="2735262" cy="2338388"/>
          </a:xfrm>
          <a:noFill/>
          <a:ln/>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AutoShape 2"/>
          <p:cNvSpPr>
            <a:spLocks noGrp="1" noChangeArrowheads="1"/>
          </p:cNvSpPr>
          <p:nvPr>
            <p:ph type="title"/>
          </p:nvPr>
        </p:nvSpPr>
        <p:spPr>
          <a:xfrm>
            <a:off x="755650" y="908050"/>
            <a:ext cx="7924800" cy="1143000"/>
          </a:xfrm>
        </p:spPr>
        <p:txBody>
          <a:bodyPr/>
          <a:lstStyle/>
          <a:p>
            <a:r>
              <a:rPr lang="ru-RU" sz="2800"/>
              <a:t>Наиболее эффективными источниками получения необходимой информации являются:</a:t>
            </a:r>
          </a:p>
        </p:txBody>
      </p:sp>
      <p:sp>
        <p:nvSpPr>
          <p:cNvPr id="34819" name="Rectangle 3"/>
          <p:cNvSpPr>
            <a:spLocks noGrp="1" noChangeArrowheads="1"/>
          </p:cNvSpPr>
          <p:nvPr>
            <p:ph type="body" sz="half" idx="1"/>
          </p:nvPr>
        </p:nvSpPr>
        <p:spPr>
          <a:xfrm>
            <a:off x="838200" y="2362200"/>
            <a:ext cx="4381500" cy="3724275"/>
          </a:xfrm>
        </p:spPr>
        <p:txBody>
          <a:bodyPr/>
          <a:lstStyle/>
          <a:p>
            <a:r>
              <a:rPr lang="ru-RU"/>
              <a:t>беседы по телефону </a:t>
            </a:r>
          </a:p>
          <a:p>
            <a:r>
              <a:rPr lang="ru-RU"/>
              <a:t>личные встречи</a:t>
            </a:r>
          </a:p>
          <a:p>
            <a:r>
              <a:rPr lang="ru-RU"/>
              <a:t>опросы по почте либо посредством факсимильной связи или электронной почты. </a:t>
            </a:r>
          </a:p>
        </p:txBody>
      </p:sp>
      <p:pic>
        <p:nvPicPr>
          <p:cNvPr id="34820" name="Picture 4" descr="COFFEELO"/>
          <p:cNvPicPr>
            <a:picLocks noGrp="1" noChangeAspect="1" noChangeArrowheads="1"/>
          </p:cNvPicPr>
          <p:nvPr>
            <p:ph sz="half" idx="2"/>
          </p:nvPr>
        </p:nvPicPr>
        <p:blipFill>
          <a:blip r:embed="rId3"/>
          <a:srcRect/>
          <a:stretch>
            <a:fillRect/>
          </a:stretch>
        </p:blipFill>
        <p:spPr>
          <a:xfrm>
            <a:off x="5148263" y="4076700"/>
            <a:ext cx="3770312" cy="2565400"/>
          </a:xfrm>
          <a:noFill/>
          <a:ln/>
        </p:spPr>
      </p:pic>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4818"/>
                                        </p:tgtEl>
                                        <p:attrNameLst>
                                          <p:attrName>style.visibility</p:attrName>
                                        </p:attrNameLst>
                                      </p:cBhvr>
                                      <p:to>
                                        <p:strVal val="visible"/>
                                      </p:to>
                                    </p:set>
                                    <p:anim calcmode="lin" valueType="num">
                                      <p:cBhvr>
                                        <p:cTn id="7" dur="2000" fill="hold"/>
                                        <p:tgtEl>
                                          <p:spTgt spid="34818"/>
                                        </p:tgtEl>
                                        <p:attrNameLst>
                                          <p:attrName>ppt_w</p:attrName>
                                        </p:attrNameLst>
                                      </p:cBhvr>
                                      <p:tavLst>
                                        <p:tav tm="0">
                                          <p:val>
                                            <p:strVal val="#ppt_w"/>
                                          </p:val>
                                        </p:tav>
                                        <p:tav tm="100000">
                                          <p:val>
                                            <p:strVal val="#ppt_w"/>
                                          </p:val>
                                        </p:tav>
                                      </p:tavLst>
                                    </p:anim>
                                    <p:anim calcmode="lin" valueType="num">
                                      <p:cBhvr>
                                        <p:cTn id="8" dur="2000" fill="hold"/>
                                        <p:tgtEl>
                                          <p:spTgt spid="34818"/>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34818"/>
                                        </p:tgtEl>
                                        <p:attrNameLst>
                                          <p:attrName>ppt_x</p:attrName>
                                        </p:attrNameLst>
                                      </p:cBhvr>
                                      <p:tavLst>
                                        <p:tav tm="0">
                                          <p:val>
                                            <p:strVal val="#ppt_x-.4"/>
                                          </p:val>
                                        </p:tav>
                                        <p:tav tm="100000">
                                          <p:val>
                                            <p:strVal val="#ppt_x"/>
                                          </p:val>
                                        </p:tav>
                                      </p:tavLst>
                                    </p:anim>
                                    <p:anim calcmode="lin" valueType="num">
                                      <p:cBhvr>
                                        <p:cTn id="10" dur="2000" fill="hold"/>
                                        <p:tgtEl>
                                          <p:spTgt spid="34818"/>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34819">
                                            <p:txEl>
                                              <p:pRg st="0" end="0"/>
                                            </p:txEl>
                                          </p:spTgt>
                                        </p:tgtEl>
                                        <p:attrNameLst>
                                          <p:attrName>style.visibility</p:attrName>
                                        </p:attrNameLst>
                                      </p:cBhvr>
                                      <p:to>
                                        <p:strVal val="visible"/>
                                      </p:to>
                                    </p:set>
                                    <p:animEffect transition="in" filter="fade">
                                      <p:cBhvr>
                                        <p:cTn id="15" dur="500">
                                          <p:stCondLst>
                                            <p:cond delay="0"/>
                                          </p:stCondLst>
                                        </p:cTn>
                                        <p:tgtEl>
                                          <p:spTgt spid="34819">
                                            <p:txEl>
                                              <p:pRg st="0" end="0"/>
                                            </p:txEl>
                                          </p:spTgt>
                                        </p:tgtEl>
                                      </p:cBhvr>
                                    </p:animEffect>
                                    <p:anim calcmode="lin" valueType="num">
                                      <p:cBhvr>
                                        <p:cTn id="16" dur="500" fill="hold">
                                          <p:stCondLst>
                                            <p:cond delay="0"/>
                                          </p:stCondLst>
                                        </p:cTn>
                                        <p:tgtEl>
                                          <p:spTgt spid="34819">
                                            <p:txEl>
                                              <p:pRg st="0" end="0"/>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348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0" presetClass="entr" presetSubtype="0" fill="hold" grpId="0" nodeType="clickEffect">
                                  <p:stCondLst>
                                    <p:cond delay="0"/>
                                  </p:stCondLst>
                                  <p:iterate type="lt">
                                    <p:tmPct val="10000"/>
                                  </p:iterate>
                                  <p:childTnLst>
                                    <p:set>
                                      <p:cBhvr>
                                        <p:cTn id="21" dur="1" fill="hold">
                                          <p:stCondLst>
                                            <p:cond delay="0"/>
                                          </p:stCondLst>
                                        </p:cTn>
                                        <p:tgtEl>
                                          <p:spTgt spid="34819">
                                            <p:txEl>
                                              <p:pRg st="1" end="1"/>
                                            </p:txEl>
                                          </p:spTgt>
                                        </p:tgtEl>
                                        <p:attrNameLst>
                                          <p:attrName>style.visibility</p:attrName>
                                        </p:attrNameLst>
                                      </p:cBhvr>
                                      <p:to>
                                        <p:strVal val="visible"/>
                                      </p:to>
                                    </p:set>
                                    <p:animEffect transition="in" filter="fade">
                                      <p:cBhvr>
                                        <p:cTn id="22" dur="500">
                                          <p:stCondLst>
                                            <p:cond delay="0"/>
                                          </p:stCondLst>
                                        </p:cTn>
                                        <p:tgtEl>
                                          <p:spTgt spid="34819">
                                            <p:txEl>
                                              <p:pRg st="1" end="1"/>
                                            </p:txEl>
                                          </p:spTgt>
                                        </p:tgtEl>
                                      </p:cBhvr>
                                    </p:animEffect>
                                    <p:anim calcmode="lin" valueType="num">
                                      <p:cBhvr>
                                        <p:cTn id="23" dur="500" fill="hold">
                                          <p:stCondLst>
                                            <p:cond delay="0"/>
                                          </p:stCondLst>
                                        </p:cTn>
                                        <p:tgtEl>
                                          <p:spTgt spid="34819">
                                            <p:txEl>
                                              <p:pRg st="1" end="1"/>
                                            </p:txEl>
                                          </p:spTgt>
                                        </p:tgtEl>
                                        <p:attrNameLst>
                                          <p:attrName>ppt_x</p:attrName>
                                        </p:attrNameLst>
                                      </p:cBhvr>
                                      <p:tavLst>
                                        <p:tav tm="0">
                                          <p:val>
                                            <p:strVal val="#ppt_x-.1"/>
                                          </p:val>
                                        </p:tav>
                                        <p:tav tm="100000">
                                          <p:val>
                                            <p:strVal val="#ppt_x"/>
                                          </p:val>
                                        </p:tav>
                                      </p:tavLst>
                                    </p:anim>
                                    <p:anim calcmode="lin" valueType="num">
                                      <p:cBhvr>
                                        <p:cTn id="24" dur="500" fill="hold">
                                          <p:stCondLst>
                                            <p:cond delay="0"/>
                                          </p:stCondLst>
                                        </p:cTn>
                                        <p:tgtEl>
                                          <p:spTgt spid="348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0" presetClass="entr" presetSubtype="0" fill="hold" grpId="0" nodeType="clickEffect">
                                  <p:stCondLst>
                                    <p:cond delay="0"/>
                                  </p:stCondLst>
                                  <p:iterate type="lt">
                                    <p:tmPct val="10000"/>
                                  </p:iterate>
                                  <p:childTnLst>
                                    <p:set>
                                      <p:cBhvr>
                                        <p:cTn id="28" dur="1" fill="hold">
                                          <p:stCondLst>
                                            <p:cond delay="0"/>
                                          </p:stCondLst>
                                        </p:cTn>
                                        <p:tgtEl>
                                          <p:spTgt spid="34819">
                                            <p:txEl>
                                              <p:pRg st="2" end="2"/>
                                            </p:txEl>
                                          </p:spTgt>
                                        </p:tgtEl>
                                        <p:attrNameLst>
                                          <p:attrName>style.visibility</p:attrName>
                                        </p:attrNameLst>
                                      </p:cBhvr>
                                      <p:to>
                                        <p:strVal val="visible"/>
                                      </p:to>
                                    </p:set>
                                    <p:animEffect transition="in" filter="fade">
                                      <p:cBhvr>
                                        <p:cTn id="29" dur="500">
                                          <p:stCondLst>
                                            <p:cond delay="0"/>
                                          </p:stCondLst>
                                        </p:cTn>
                                        <p:tgtEl>
                                          <p:spTgt spid="34819">
                                            <p:txEl>
                                              <p:pRg st="2" end="2"/>
                                            </p:txEl>
                                          </p:spTgt>
                                        </p:tgtEl>
                                      </p:cBhvr>
                                    </p:animEffect>
                                    <p:anim calcmode="lin" valueType="num">
                                      <p:cBhvr>
                                        <p:cTn id="30" dur="500" fill="hold">
                                          <p:stCondLst>
                                            <p:cond delay="0"/>
                                          </p:stCondLst>
                                        </p:cTn>
                                        <p:tgtEl>
                                          <p:spTgt spid="34819">
                                            <p:txEl>
                                              <p:pRg st="2" end="2"/>
                                            </p:txEl>
                                          </p:spTgt>
                                        </p:tgtEl>
                                        <p:attrNameLst>
                                          <p:attrName>ppt_x</p:attrName>
                                        </p:attrNameLst>
                                      </p:cBhvr>
                                      <p:tavLst>
                                        <p:tav tm="0">
                                          <p:val>
                                            <p:strVal val="#ppt_x-.1"/>
                                          </p:val>
                                        </p:tav>
                                        <p:tav tm="100000">
                                          <p:val>
                                            <p:strVal val="#ppt_x"/>
                                          </p:val>
                                        </p:tav>
                                      </p:tavLst>
                                    </p:anim>
                                    <p:anim calcmode="lin" valueType="num">
                                      <p:cBhvr>
                                        <p:cTn id="31" dur="500" fill="hold">
                                          <p:stCondLst>
                                            <p:cond delay="0"/>
                                          </p:stCondLst>
                                        </p:cTn>
                                        <p:tgtEl>
                                          <p:spTgt spid="3481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P spid="34819"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AutoShape 2"/>
          <p:cNvSpPr>
            <a:spLocks noGrp="1" noChangeArrowheads="1"/>
          </p:cNvSpPr>
          <p:nvPr>
            <p:ph type="title"/>
          </p:nvPr>
        </p:nvSpPr>
        <p:spPr/>
        <p:txBody>
          <a:bodyPr/>
          <a:lstStyle/>
          <a:p>
            <a:r>
              <a:rPr lang="ru-RU" sz="2800"/>
              <a:t>Собирая данные о предполагаемом партнере, всегда следует помнить:</a:t>
            </a:r>
          </a:p>
        </p:txBody>
      </p:sp>
      <p:sp>
        <p:nvSpPr>
          <p:cNvPr id="36867" name="Rectangle 3"/>
          <p:cNvSpPr>
            <a:spLocks noGrp="1" noChangeArrowheads="1"/>
          </p:cNvSpPr>
          <p:nvPr>
            <p:ph type="body" sz="half" idx="1"/>
          </p:nvPr>
        </p:nvSpPr>
        <p:spPr>
          <a:xfrm>
            <a:off x="838200" y="2362200"/>
            <a:ext cx="5965825" cy="3724275"/>
          </a:xfrm>
        </p:spPr>
        <p:txBody>
          <a:bodyPr/>
          <a:lstStyle/>
          <a:p>
            <a:pPr marL="182563" indent="265113"/>
            <a:r>
              <a:rPr lang="ru-RU" sz="3200"/>
              <a:t>Покупатели</a:t>
            </a:r>
          </a:p>
          <a:p>
            <a:pPr marL="182563" indent="265113"/>
            <a:r>
              <a:rPr lang="ru-RU" sz="3200"/>
              <a:t>Поставщики </a:t>
            </a:r>
          </a:p>
          <a:p>
            <a:pPr marL="182563" indent="265113"/>
            <a:r>
              <a:rPr lang="ru-RU" sz="3200"/>
              <a:t>Эксперты</a:t>
            </a:r>
          </a:p>
          <a:p>
            <a:pPr marL="182563" indent="265113"/>
            <a:r>
              <a:rPr lang="ru-RU" sz="3200"/>
              <a:t>Консультанты </a:t>
            </a:r>
          </a:p>
          <a:p>
            <a:pPr marL="182563" indent="265113">
              <a:buFont typeface="Wingdings" pitchFamily="2" charset="2"/>
              <a:buNone/>
            </a:pPr>
            <a:endParaRPr lang="ru-RU" sz="1400"/>
          </a:p>
          <a:p>
            <a:pPr marL="182563" indent="265113">
              <a:buFont typeface="Wingdings" pitchFamily="2" charset="2"/>
              <a:buNone/>
            </a:pPr>
            <a:r>
              <a:rPr lang="ru-RU" sz="3200"/>
              <a:t>являются наиболее объективными источниками необходимых данных.</a:t>
            </a:r>
          </a:p>
        </p:txBody>
      </p:sp>
      <p:pic>
        <p:nvPicPr>
          <p:cNvPr id="36868" name="Picture 4" descr="GRD"/>
          <p:cNvPicPr>
            <a:picLocks noGrp="1" noChangeAspect="1" noChangeArrowheads="1"/>
          </p:cNvPicPr>
          <p:nvPr>
            <p:ph sz="half" idx="2"/>
          </p:nvPr>
        </p:nvPicPr>
        <p:blipFill>
          <a:blip r:embed="rId3"/>
          <a:srcRect/>
          <a:stretch>
            <a:fillRect/>
          </a:stretch>
        </p:blipFill>
        <p:spPr>
          <a:xfrm>
            <a:off x="6877050" y="2708275"/>
            <a:ext cx="2063750" cy="3724275"/>
          </a:xfrm>
          <a:noFill/>
          <a:ln/>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36866"/>
                                        </p:tgtEl>
                                        <p:attrNameLst>
                                          <p:attrName>style.visibility</p:attrName>
                                        </p:attrNameLst>
                                      </p:cBhvr>
                                      <p:to>
                                        <p:strVal val="visible"/>
                                      </p:to>
                                    </p:set>
                                    <p:animEffect transition="in" filter="fade">
                                      <p:cBhvr>
                                        <p:cTn id="7" dur="1000"/>
                                        <p:tgtEl>
                                          <p:spTgt spid="36866"/>
                                        </p:tgtEl>
                                      </p:cBhvr>
                                    </p:animEffect>
                                    <p:anim calcmode="lin" valueType="num">
                                      <p:cBhvr>
                                        <p:cTn id="8" dur="1000" fill="hold"/>
                                        <p:tgtEl>
                                          <p:spTgt spid="36866"/>
                                        </p:tgtEl>
                                        <p:attrNameLst>
                                          <p:attrName>ppt_x</p:attrName>
                                        </p:attrNameLst>
                                      </p:cBhvr>
                                      <p:tavLst>
                                        <p:tav tm="0">
                                          <p:val>
                                            <p:strVal val="#ppt_x"/>
                                          </p:val>
                                        </p:tav>
                                        <p:tav tm="100000">
                                          <p:val>
                                            <p:strVal val="#ppt_x"/>
                                          </p:val>
                                        </p:tav>
                                      </p:tavLst>
                                    </p:anim>
                                    <p:anim calcmode="lin" valueType="num">
                                      <p:cBhvr>
                                        <p:cTn id="9" dur="898" decel="100000" fill="hold"/>
                                        <p:tgtEl>
                                          <p:spTgt spid="36866"/>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36866"/>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6867">
                                            <p:txEl>
                                              <p:pRg st="0" end="0"/>
                                            </p:txEl>
                                          </p:spTgt>
                                        </p:tgtEl>
                                        <p:attrNameLst>
                                          <p:attrName>style.visibility</p:attrName>
                                        </p:attrNameLst>
                                      </p:cBhvr>
                                      <p:to>
                                        <p:strVal val="visible"/>
                                      </p:to>
                                    </p:set>
                                    <p:animEffect transition="in" filter="fade">
                                      <p:cBhvr>
                                        <p:cTn id="15" dur="1000"/>
                                        <p:tgtEl>
                                          <p:spTgt spid="36867">
                                            <p:txEl>
                                              <p:pRg st="0" end="0"/>
                                            </p:txEl>
                                          </p:spTgt>
                                        </p:tgtEl>
                                      </p:cBhvr>
                                    </p:animEffect>
                                    <p:anim calcmode="lin" valueType="num">
                                      <p:cBhvr>
                                        <p:cTn id="16" dur="1000" fill="hold"/>
                                        <p:tgtEl>
                                          <p:spTgt spid="36867">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36867">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36867">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6867">
                                            <p:txEl>
                                              <p:pRg st="1" end="1"/>
                                            </p:txEl>
                                          </p:spTgt>
                                        </p:tgtEl>
                                        <p:attrNameLst>
                                          <p:attrName>style.visibility</p:attrName>
                                        </p:attrNameLst>
                                      </p:cBhvr>
                                      <p:to>
                                        <p:strVal val="visible"/>
                                      </p:to>
                                    </p:set>
                                    <p:animEffect transition="in" filter="fade">
                                      <p:cBhvr>
                                        <p:cTn id="23" dur="1000"/>
                                        <p:tgtEl>
                                          <p:spTgt spid="36867">
                                            <p:txEl>
                                              <p:pRg st="1" end="1"/>
                                            </p:txEl>
                                          </p:spTgt>
                                        </p:tgtEl>
                                      </p:cBhvr>
                                    </p:animEffect>
                                    <p:anim calcmode="lin" valueType="num">
                                      <p:cBhvr>
                                        <p:cTn id="24" dur="1000" fill="hold"/>
                                        <p:tgtEl>
                                          <p:spTgt spid="36867">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36867">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36867">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6867">
                                            <p:txEl>
                                              <p:pRg st="2" end="2"/>
                                            </p:txEl>
                                          </p:spTgt>
                                        </p:tgtEl>
                                        <p:attrNameLst>
                                          <p:attrName>style.visibility</p:attrName>
                                        </p:attrNameLst>
                                      </p:cBhvr>
                                      <p:to>
                                        <p:strVal val="visible"/>
                                      </p:to>
                                    </p:set>
                                    <p:animEffect transition="in" filter="fade">
                                      <p:cBhvr>
                                        <p:cTn id="31" dur="1000"/>
                                        <p:tgtEl>
                                          <p:spTgt spid="36867">
                                            <p:txEl>
                                              <p:pRg st="2" end="2"/>
                                            </p:txEl>
                                          </p:spTgt>
                                        </p:tgtEl>
                                      </p:cBhvr>
                                    </p:animEffect>
                                    <p:anim calcmode="lin" valueType="num">
                                      <p:cBhvr>
                                        <p:cTn id="32" dur="1000" fill="hold"/>
                                        <p:tgtEl>
                                          <p:spTgt spid="36867">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36867">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36867">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6867">
                                            <p:txEl>
                                              <p:pRg st="3" end="3"/>
                                            </p:txEl>
                                          </p:spTgt>
                                        </p:tgtEl>
                                        <p:attrNameLst>
                                          <p:attrName>style.visibility</p:attrName>
                                        </p:attrNameLst>
                                      </p:cBhvr>
                                      <p:to>
                                        <p:strVal val="visible"/>
                                      </p:to>
                                    </p:set>
                                    <p:animEffect transition="in" filter="fade">
                                      <p:cBhvr>
                                        <p:cTn id="39" dur="1000"/>
                                        <p:tgtEl>
                                          <p:spTgt spid="36867">
                                            <p:txEl>
                                              <p:pRg st="3" end="3"/>
                                            </p:txEl>
                                          </p:spTgt>
                                        </p:tgtEl>
                                      </p:cBhvr>
                                    </p:animEffect>
                                    <p:anim calcmode="lin" valueType="num">
                                      <p:cBhvr>
                                        <p:cTn id="40" dur="1000" fill="hold"/>
                                        <p:tgtEl>
                                          <p:spTgt spid="36867">
                                            <p:txEl>
                                              <p:pRg st="3" end="3"/>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36867">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36867">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6867">
                                            <p:txEl>
                                              <p:pRg st="5" end="5"/>
                                            </p:txEl>
                                          </p:spTgt>
                                        </p:tgtEl>
                                        <p:attrNameLst>
                                          <p:attrName>style.visibility</p:attrName>
                                        </p:attrNameLst>
                                      </p:cBhvr>
                                      <p:to>
                                        <p:strVal val="visible"/>
                                      </p:to>
                                    </p:set>
                                    <p:animEffect transition="in" filter="fade">
                                      <p:cBhvr>
                                        <p:cTn id="47" dur="1000"/>
                                        <p:tgtEl>
                                          <p:spTgt spid="36867">
                                            <p:txEl>
                                              <p:pRg st="5" end="5"/>
                                            </p:txEl>
                                          </p:spTgt>
                                        </p:tgtEl>
                                      </p:cBhvr>
                                    </p:animEffect>
                                    <p:anim calcmode="lin" valueType="num">
                                      <p:cBhvr>
                                        <p:cTn id="48" dur="1000" fill="hold"/>
                                        <p:tgtEl>
                                          <p:spTgt spid="36867">
                                            <p:txEl>
                                              <p:pRg st="5" end="5"/>
                                            </p:txEl>
                                          </p:spTgt>
                                        </p:tgtEl>
                                        <p:attrNameLst>
                                          <p:attrName>ppt_x</p:attrName>
                                        </p:attrNameLst>
                                      </p:cBhvr>
                                      <p:tavLst>
                                        <p:tav tm="0">
                                          <p:val>
                                            <p:strVal val="#ppt_x"/>
                                          </p:val>
                                        </p:tav>
                                        <p:tav tm="100000">
                                          <p:val>
                                            <p:strVal val="#ppt_x"/>
                                          </p:val>
                                        </p:tav>
                                      </p:tavLst>
                                    </p:anim>
                                    <p:anim calcmode="lin" valueType="num">
                                      <p:cBhvr>
                                        <p:cTn id="49" dur="898" decel="100000" fill="hold"/>
                                        <p:tgtEl>
                                          <p:spTgt spid="36867">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898"/>
                                          </p:stCondLst>
                                        </p:cTn>
                                        <p:tgtEl>
                                          <p:spTgt spid="36867">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P spid="3686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AutoShape 2"/>
          <p:cNvSpPr>
            <a:spLocks noGrp="1" noChangeArrowheads="1"/>
          </p:cNvSpPr>
          <p:nvPr>
            <p:ph type="title"/>
          </p:nvPr>
        </p:nvSpPr>
        <p:spPr/>
        <p:txBody>
          <a:bodyPr/>
          <a:lstStyle/>
          <a:p>
            <a:r>
              <a:rPr lang="ru-RU"/>
              <a:t>Инженерный анализ </a:t>
            </a:r>
          </a:p>
        </p:txBody>
      </p:sp>
      <p:sp>
        <p:nvSpPr>
          <p:cNvPr id="37891" name="Rectangle 3"/>
          <p:cNvSpPr>
            <a:spLocks noGrp="1" noChangeArrowheads="1"/>
          </p:cNvSpPr>
          <p:nvPr>
            <p:ph type="body" sz="half" idx="1"/>
          </p:nvPr>
        </p:nvSpPr>
        <p:spPr>
          <a:xfrm>
            <a:off x="838200" y="2362200"/>
            <a:ext cx="4310063" cy="4162425"/>
          </a:xfrm>
        </p:spPr>
        <p:txBody>
          <a:bodyPr/>
          <a:lstStyle/>
          <a:p>
            <a:r>
              <a:rPr lang="ru-RU" sz="2400"/>
              <a:t>Как показывает практика, в процессе поиска партнера по бенчмаркингу не обойтись без решения такого щекотливого вопроса, как проведение инженерного анализа продукции компании — потенциального партнера. </a:t>
            </a:r>
          </a:p>
        </p:txBody>
      </p:sp>
      <p:pic>
        <p:nvPicPr>
          <p:cNvPr id="37892" name="Picture 4" descr="GCARS037"/>
          <p:cNvPicPr>
            <a:picLocks noGrp="1" noChangeAspect="1" noChangeArrowheads="1"/>
          </p:cNvPicPr>
          <p:nvPr>
            <p:ph sz="half" idx="2"/>
          </p:nvPr>
        </p:nvPicPr>
        <p:blipFill>
          <a:blip r:embed="rId3"/>
          <a:srcRect/>
          <a:stretch>
            <a:fillRect/>
          </a:stretch>
        </p:blipFill>
        <p:spPr>
          <a:xfrm>
            <a:off x="5219700" y="3500438"/>
            <a:ext cx="3770313" cy="2963862"/>
          </a:xfrm>
          <a:noFill/>
          <a:ln/>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p:txBody>
          <a:bodyPr/>
          <a:lstStyle/>
          <a:p>
            <a:r>
              <a:rPr lang="ru-RU"/>
              <a:t>Деловые процессы</a:t>
            </a:r>
          </a:p>
        </p:txBody>
      </p:sp>
      <p:sp>
        <p:nvSpPr>
          <p:cNvPr id="9219" name="Rectangle 3"/>
          <p:cNvSpPr>
            <a:spLocks noGrp="1" noChangeArrowheads="1"/>
          </p:cNvSpPr>
          <p:nvPr>
            <p:ph type="body" sz="half" idx="1"/>
          </p:nvPr>
        </p:nvSpPr>
        <p:spPr/>
        <p:txBody>
          <a:bodyPr/>
          <a:lstStyle/>
          <a:p>
            <a:r>
              <a:rPr lang="ru-RU" sz="2400"/>
              <a:t>Деловой Процесс лучше всего определен как любая функция в пределах организации, которая позволяет организации успешно поставить ее изделия и услуги.  </a:t>
            </a:r>
          </a:p>
        </p:txBody>
      </p:sp>
      <p:pic>
        <p:nvPicPr>
          <p:cNvPr id="9222" name="Picture 6" descr="CMBIZ043"/>
          <p:cNvPicPr>
            <a:picLocks noGrp="1" noChangeAspect="1" noChangeArrowheads="1"/>
          </p:cNvPicPr>
          <p:nvPr>
            <p:ph sz="quarter" idx="3"/>
          </p:nvPr>
        </p:nvPicPr>
        <p:blipFill>
          <a:blip r:embed="rId3"/>
          <a:srcRect/>
          <a:stretch>
            <a:fillRect/>
          </a:stretch>
        </p:blipFill>
        <p:spPr>
          <a:xfrm>
            <a:off x="6029325" y="3213100"/>
            <a:ext cx="2855913" cy="3378200"/>
          </a:xfrm>
          <a:noFill/>
          <a:ln/>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AutoShape 2"/>
          <p:cNvSpPr>
            <a:spLocks noGrp="1" noChangeArrowheads="1"/>
          </p:cNvSpPr>
          <p:nvPr>
            <p:ph type="title"/>
          </p:nvPr>
        </p:nvSpPr>
        <p:spPr/>
        <p:txBody>
          <a:bodyPr/>
          <a:lstStyle/>
          <a:p>
            <a:r>
              <a:rPr lang="ru-RU" sz="3200" b="0"/>
              <a:t>Соблюдение этических норм</a:t>
            </a:r>
            <a:r>
              <a:rPr lang="ru-RU" sz="3200" i="1"/>
              <a:t/>
            </a:r>
            <a:br>
              <a:rPr lang="ru-RU" sz="3200" i="1"/>
            </a:br>
            <a:endParaRPr lang="ru-RU" sz="3200" i="1"/>
          </a:p>
        </p:txBody>
      </p:sp>
      <p:sp>
        <p:nvSpPr>
          <p:cNvPr id="39939" name="Rectangle 3"/>
          <p:cNvSpPr>
            <a:spLocks noGrp="1" noChangeArrowheads="1"/>
          </p:cNvSpPr>
          <p:nvPr>
            <p:ph type="body" sz="half" idx="1"/>
          </p:nvPr>
        </p:nvSpPr>
        <p:spPr>
          <a:xfrm>
            <a:off x="838200" y="2362200"/>
            <a:ext cx="5534025" cy="3724275"/>
          </a:xfrm>
        </p:spPr>
        <p:txBody>
          <a:bodyPr/>
          <a:lstStyle/>
          <a:p>
            <a:pPr>
              <a:lnSpc>
                <a:spcPct val="80000"/>
              </a:lnSpc>
            </a:pPr>
            <a:r>
              <a:rPr lang="ru-RU" sz="2400"/>
              <a:t>«Ложная покупка» </a:t>
            </a:r>
          </a:p>
          <a:p>
            <a:pPr>
              <a:lnSpc>
                <a:spcPct val="80000"/>
              </a:lnSpc>
            </a:pPr>
            <a:r>
              <a:rPr lang="ru-RU" sz="2400"/>
              <a:t>Требование к партнеру о предоставлении вам информации об объемах деловых операций компании-конкурента </a:t>
            </a:r>
          </a:p>
          <a:p>
            <a:pPr>
              <a:lnSpc>
                <a:spcPct val="80000"/>
              </a:lnSpc>
            </a:pPr>
            <a:r>
              <a:rPr lang="ru-RU" sz="2400"/>
              <a:t>Соблюдением авторских прав при инженерном анализе</a:t>
            </a:r>
          </a:p>
          <a:p>
            <a:pPr>
              <a:lnSpc>
                <a:spcPct val="80000"/>
              </a:lnSpc>
            </a:pPr>
            <a:r>
              <a:rPr lang="ru-RU" sz="2400"/>
              <a:t>Скрытая фотосъемка </a:t>
            </a:r>
          </a:p>
          <a:p>
            <a:pPr>
              <a:lnSpc>
                <a:spcPct val="80000"/>
              </a:lnSpc>
            </a:pPr>
            <a:r>
              <a:rPr lang="ru-RU" sz="2400"/>
              <a:t>Введение в заблуждение </a:t>
            </a:r>
          </a:p>
          <a:p>
            <a:pPr>
              <a:lnSpc>
                <a:spcPct val="80000"/>
              </a:lnSpc>
            </a:pPr>
            <a:r>
              <a:rPr lang="ru-RU" sz="2400"/>
              <a:t>Собеседование при зачислении на работу </a:t>
            </a:r>
          </a:p>
          <a:p>
            <a:pPr>
              <a:lnSpc>
                <a:spcPct val="80000"/>
              </a:lnSpc>
            </a:pPr>
            <a:r>
              <a:rPr lang="ru-RU" sz="2400"/>
              <a:t>Консультанты </a:t>
            </a:r>
          </a:p>
        </p:txBody>
      </p:sp>
      <p:pic>
        <p:nvPicPr>
          <p:cNvPr id="39942" name="Picture 6" descr="AIRFO026"/>
          <p:cNvPicPr>
            <a:picLocks noGrp="1" noChangeAspect="1" noChangeArrowheads="1"/>
          </p:cNvPicPr>
          <p:nvPr>
            <p:ph sz="quarter" idx="3"/>
          </p:nvPr>
        </p:nvPicPr>
        <p:blipFill>
          <a:blip r:embed="rId3"/>
          <a:srcRect/>
          <a:stretch>
            <a:fillRect/>
          </a:stretch>
        </p:blipFill>
        <p:spPr>
          <a:xfrm>
            <a:off x="5867400" y="3649663"/>
            <a:ext cx="3276600" cy="2436812"/>
          </a:xfrm>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9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9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9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993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993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99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AutoShape 2"/>
          <p:cNvSpPr>
            <a:spLocks noGrp="1" noChangeArrowheads="1"/>
          </p:cNvSpPr>
          <p:nvPr>
            <p:ph type="title"/>
          </p:nvPr>
        </p:nvSpPr>
        <p:spPr/>
        <p:txBody>
          <a:bodyPr/>
          <a:lstStyle/>
          <a:p>
            <a:r>
              <a:rPr lang="ru-RU" sz="2800" b="0" i="1"/>
              <a:t>Установление контакта с компанией-партнером и ее первое посещение</a:t>
            </a:r>
            <a:r>
              <a:rPr lang="ru-RU" sz="2800"/>
              <a:t> </a:t>
            </a:r>
          </a:p>
        </p:txBody>
      </p:sp>
      <p:sp>
        <p:nvSpPr>
          <p:cNvPr id="41987" name="Rectangle 3"/>
          <p:cNvSpPr>
            <a:spLocks noGrp="1" noChangeArrowheads="1"/>
          </p:cNvSpPr>
          <p:nvPr>
            <p:ph type="body" sz="half" idx="1"/>
          </p:nvPr>
        </p:nvSpPr>
        <p:spPr>
          <a:xfrm>
            <a:off x="838200" y="2362200"/>
            <a:ext cx="5029200" cy="3724275"/>
          </a:xfrm>
        </p:spPr>
        <p:txBody>
          <a:bodyPr/>
          <a:lstStyle/>
          <a:p>
            <a:pPr marL="609600" indent="-609600"/>
            <a:r>
              <a:rPr lang="ru-RU" sz="2000"/>
              <a:t>Следует быть дружелюбным, открытым и искренним, предельно вежливым. </a:t>
            </a:r>
          </a:p>
          <a:p>
            <a:pPr marL="609600" indent="-609600"/>
            <a:r>
              <a:rPr lang="ru-RU" sz="2000"/>
              <a:t>Не стоит вести двойную игру. </a:t>
            </a:r>
          </a:p>
          <a:p>
            <a:pPr marL="609600" indent="-609600"/>
            <a:r>
              <a:rPr lang="ru-RU" sz="2000"/>
              <a:t>Проявлять искренний интерес ко всему, о чем говорит ваш собеседник. </a:t>
            </a:r>
          </a:p>
          <a:p>
            <a:pPr marL="609600" indent="-609600"/>
            <a:r>
              <a:rPr lang="ru-RU" sz="2000"/>
              <a:t>Быть готовым к сотрудничеству и скорейшему достижению взаимовыгодных результатов. </a:t>
            </a:r>
          </a:p>
          <a:p>
            <a:pPr marL="609600" indent="-609600"/>
            <a:r>
              <a:rPr lang="ru-RU" sz="2000"/>
              <a:t>Следует быть готовым к ответному предоставлению данных. </a:t>
            </a:r>
          </a:p>
        </p:txBody>
      </p:sp>
      <p:pic>
        <p:nvPicPr>
          <p:cNvPr id="41991" name="Picture 7" descr="AIRFO019"/>
          <p:cNvPicPr>
            <a:picLocks noGrp="1" noChangeAspect="1" noChangeArrowheads="1"/>
          </p:cNvPicPr>
          <p:nvPr>
            <p:ph sz="half" idx="2"/>
          </p:nvPr>
        </p:nvPicPr>
        <p:blipFill>
          <a:blip r:embed="rId3"/>
          <a:srcRect/>
          <a:stretch>
            <a:fillRect/>
          </a:stretch>
        </p:blipFill>
        <p:spPr>
          <a:xfrm>
            <a:off x="5832475" y="4149725"/>
            <a:ext cx="3311525" cy="2503488"/>
          </a:xfrm>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41986"/>
                                        </p:tgtEl>
                                        <p:attrNameLst>
                                          <p:attrName>style.visibility</p:attrName>
                                        </p:attrNameLst>
                                      </p:cBhvr>
                                      <p:to>
                                        <p:strVal val="visible"/>
                                      </p:to>
                                    </p:set>
                                    <p:animEffect transition="in" filter="dissolve">
                                      <p:cBhvr>
                                        <p:cTn id="7" dur="500"/>
                                        <p:tgtEl>
                                          <p:spTgt spid="4198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1987">
                                            <p:txEl>
                                              <p:pRg st="0" end="0"/>
                                            </p:txEl>
                                          </p:spTgt>
                                        </p:tgtEl>
                                        <p:attrNameLst>
                                          <p:attrName>style.visibility</p:attrName>
                                        </p:attrNameLst>
                                      </p:cBhvr>
                                      <p:to>
                                        <p:strVal val="visible"/>
                                      </p:to>
                                    </p:set>
                                    <p:animEffect transition="in" filter="dissolve">
                                      <p:cBhvr>
                                        <p:cTn id="12" dur="500"/>
                                        <p:tgtEl>
                                          <p:spTgt spid="4198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1987">
                                            <p:txEl>
                                              <p:pRg st="1" end="1"/>
                                            </p:txEl>
                                          </p:spTgt>
                                        </p:tgtEl>
                                        <p:attrNameLst>
                                          <p:attrName>style.visibility</p:attrName>
                                        </p:attrNameLst>
                                      </p:cBhvr>
                                      <p:to>
                                        <p:strVal val="visible"/>
                                      </p:to>
                                    </p:set>
                                    <p:animEffect transition="in" filter="dissolve">
                                      <p:cBhvr>
                                        <p:cTn id="17" dur="500"/>
                                        <p:tgtEl>
                                          <p:spTgt spid="4198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1987">
                                            <p:txEl>
                                              <p:pRg st="2" end="2"/>
                                            </p:txEl>
                                          </p:spTgt>
                                        </p:tgtEl>
                                        <p:attrNameLst>
                                          <p:attrName>style.visibility</p:attrName>
                                        </p:attrNameLst>
                                      </p:cBhvr>
                                      <p:to>
                                        <p:strVal val="visible"/>
                                      </p:to>
                                    </p:set>
                                    <p:animEffect transition="in" filter="dissolve">
                                      <p:cBhvr>
                                        <p:cTn id="22" dur="500"/>
                                        <p:tgtEl>
                                          <p:spTgt spid="4198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1987">
                                            <p:txEl>
                                              <p:pRg st="3" end="3"/>
                                            </p:txEl>
                                          </p:spTgt>
                                        </p:tgtEl>
                                        <p:attrNameLst>
                                          <p:attrName>style.visibility</p:attrName>
                                        </p:attrNameLst>
                                      </p:cBhvr>
                                      <p:to>
                                        <p:strVal val="visible"/>
                                      </p:to>
                                    </p:set>
                                    <p:animEffect transition="in" filter="dissolve">
                                      <p:cBhvr>
                                        <p:cTn id="27" dur="500"/>
                                        <p:tgtEl>
                                          <p:spTgt spid="4198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1987">
                                            <p:txEl>
                                              <p:pRg st="4" end="4"/>
                                            </p:txEl>
                                          </p:spTgt>
                                        </p:tgtEl>
                                        <p:attrNameLst>
                                          <p:attrName>style.visibility</p:attrName>
                                        </p:attrNameLst>
                                      </p:cBhvr>
                                      <p:to>
                                        <p:strVal val="visible"/>
                                      </p:to>
                                    </p:set>
                                    <p:animEffect transition="in" filter="dissolve">
                                      <p:cBhvr>
                                        <p:cTn id="32" dur="500"/>
                                        <p:tgtEl>
                                          <p:spTgt spid="419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p:bldP spid="41987"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AutoShape 2"/>
          <p:cNvSpPr>
            <a:spLocks noGrp="1" noChangeArrowheads="1"/>
          </p:cNvSpPr>
          <p:nvPr>
            <p:ph type="title"/>
          </p:nvPr>
        </p:nvSpPr>
        <p:spPr/>
        <p:txBody>
          <a:bodyPr/>
          <a:lstStyle/>
          <a:p>
            <a:r>
              <a:rPr lang="ru-RU" sz="3200"/>
              <a:t>В процессе подготовки вопросов </a:t>
            </a:r>
          </a:p>
        </p:txBody>
      </p:sp>
      <p:sp>
        <p:nvSpPr>
          <p:cNvPr id="44035" name="Rectangle 3"/>
          <p:cNvSpPr>
            <a:spLocks noGrp="1" noChangeArrowheads="1"/>
          </p:cNvSpPr>
          <p:nvPr>
            <p:ph type="body" sz="half" idx="1"/>
          </p:nvPr>
        </p:nvSpPr>
        <p:spPr>
          <a:xfrm>
            <a:off x="838200" y="2362200"/>
            <a:ext cx="5534025" cy="3724275"/>
          </a:xfrm>
        </p:spPr>
        <p:txBody>
          <a:bodyPr/>
          <a:lstStyle/>
          <a:p>
            <a:pPr marL="609600" indent="-609600">
              <a:lnSpc>
                <a:spcPct val="90000"/>
              </a:lnSpc>
            </a:pPr>
            <a:r>
              <a:rPr lang="ru-RU" sz="2000" b="1"/>
              <a:t>Вопросы должны отличаться ясностью, четкостью и связанностью с предметом исследования. </a:t>
            </a:r>
          </a:p>
          <a:p>
            <a:pPr marL="609600" indent="-609600">
              <a:lnSpc>
                <a:spcPct val="90000"/>
              </a:lnSpc>
            </a:pPr>
            <a:r>
              <a:rPr lang="ru-RU" sz="2000" b="1"/>
              <a:t>Простые, логически связанные вопросы намного эффективнее беспорядочных и сложных. </a:t>
            </a:r>
          </a:p>
          <a:p>
            <a:pPr marL="609600" indent="-609600">
              <a:lnSpc>
                <a:spcPct val="90000"/>
              </a:lnSpc>
            </a:pPr>
            <a:r>
              <a:rPr lang="ru-RU" sz="2000" b="1"/>
              <a:t>Список вопросов, которые вы бы хотели затронуть во время визита, следует заранее выслать партнеру. </a:t>
            </a:r>
          </a:p>
          <a:p>
            <a:pPr marL="609600" indent="-609600">
              <a:lnSpc>
                <a:spcPct val="90000"/>
              </a:lnSpc>
            </a:pPr>
            <a:r>
              <a:rPr lang="ru-RU" sz="2000" b="1"/>
              <a:t>Никогда не задавайте вопросов, на которые вы сами (или сотрудники вашей компании) не смогли бы дать компетентного ответа. </a:t>
            </a:r>
          </a:p>
        </p:txBody>
      </p:sp>
      <p:pic>
        <p:nvPicPr>
          <p:cNvPr id="44036" name="Picture 4" descr="CMBIZ041"/>
          <p:cNvPicPr>
            <a:picLocks noGrp="1" noChangeAspect="1" noChangeArrowheads="1"/>
          </p:cNvPicPr>
          <p:nvPr>
            <p:ph sz="half" idx="2"/>
          </p:nvPr>
        </p:nvPicPr>
        <p:blipFill>
          <a:blip r:embed="rId3"/>
          <a:srcRect/>
          <a:stretch>
            <a:fillRect/>
          </a:stretch>
        </p:blipFill>
        <p:spPr>
          <a:xfrm>
            <a:off x="6372225" y="3789363"/>
            <a:ext cx="2479675" cy="2801937"/>
          </a:xfrm>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0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403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403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AutoShape 2"/>
          <p:cNvSpPr>
            <a:spLocks noGrp="1" noChangeArrowheads="1"/>
          </p:cNvSpPr>
          <p:nvPr>
            <p:ph type="title"/>
          </p:nvPr>
        </p:nvSpPr>
        <p:spPr/>
        <p:txBody>
          <a:bodyPr/>
          <a:lstStyle/>
          <a:p>
            <a:r>
              <a:rPr lang="ru-RU"/>
              <a:t>Во время визита </a:t>
            </a:r>
          </a:p>
        </p:txBody>
      </p:sp>
      <p:sp>
        <p:nvSpPr>
          <p:cNvPr id="46083" name="Rectangle 3"/>
          <p:cNvSpPr>
            <a:spLocks noGrp="1" noChangeArrowheads="1"/>
          </p:cNvSpPr>
          <p:nvPr>
            <p:ph type="body" sz="half" idx="1"/>
          </p:nvPr>
        </p:nvSpPr>
        <p:spPr>
          <a:xfrm>
            <a:off x="838200" y="2362200"/>
            <a:ext cx="5389563" cy="3724275"/>
          </a:xfrm>
        </p:spPr>
        <p:txBody>
          <a:bodyPr/>
          <a:lstStyle/>
          <a:p>
            <a:pPr marL="609600" indent="-609600">
              <a:lnSpc>
                <a:spcPct val="80000"/>
              </a:lnSpc>
            </a:pPr>
            <a:r>
              <a:rPr lang="ru-RU" sz="2000" b="1"/>
              <a:t>Подлежит обсуждению только круг вопросов, окончательно очерченный на предварительной встрече. </a:t>
            </a:r>
          </a:p>
          <a:p>
            <a:pPr marL="609600" indent="-609600">
              <a:lnSpc>
                <a:spcPct val="80000"/>
              </a:lnSpc>
            </a:pPr>
            <a:r>
              <a:rPr lang="ru-RU" sz="2000" b="1"/>
              <a:t>Крайне важно быть пунктуальными и вежливыми. </a:t>
            </a:r>
          </a:p>
          <a:p>
            <a:pPr marL="609600" indent="-609600">
              <a:lnSpc>
                <a:spcPct val="80000"/>
              </a:lnSpc>
            </a:pPr>
            <a:r>
              <a:rPr lang="ru-RU" sz="2000" b="1"/>
              <a:t>Необходимо в самом начале встречи представить каждого члена группы. </a:t>
            </a:r>
          </a:p>
          <a:p>
            <a:pPr marL="609600" indent="-609600">
              <a:lnSpc>
                <a:spcPct val="80000"/>
              </a:lnSpc>
            </a:pPr>
            <a:r>
              <a:rPr lang="ru-RU" sz="2000" b="1"/>
              <a:t>Следует  придерживаться совместно разработанной повестки дня и оговоренной  продолжительности визита. </a:t>
            </a:r>
          </a:p>
          <a:p>
            <a:pPr marL="609600" indent="-609600">
              <a:lnSpc>
                <a:spcPct val="80000"/>
              </a:lnSpc>
            </a:pPr>
            <a:r>
              <a:rPr lang="ru-RU" sz="2000" b="1"/>
              <a:t>Недопустимо использование  профессиональных языковых оборотов и форм, известных лишь определенному кругу лиц </a:t>
            </a:r>
          </a:p>
        </p:txBody>
      </p:sp>
      <p:pic>
        <p:nvPicPr>
          <p:cNvPr id="46086" name="Picture 6" descr="CMBIZ055"/>
          <p:cNvPicPr>
            <a:picLocks noGrp="1" noChangeAspect="1" noChangeArrowheads="1"/>
          </p:cNvPicPr>
          <p:nvPr>
            <p:ph sz="half" idx="2"/>
          </p:nvPr>
        </p:nvPicPr>
        <p:blipFill>
          <a:blip r:embed="rId3"/>
          <a:srcRect/>
          <a:stretch>
            <a:fillRect/>
          </a:stretch>
        </p:blipFill>
        <p:spPr>
          <a:xfrm>
            <a:off x="6116638" y="3716338"/>
            <a:ext cx="3027362" cy="3141662"/>
          </a:xfrm>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0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08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608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608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r>
              <a:rPr lang="ru-RU"/>
              <a:t>Сходство деловых процессов</a:t>
            </a:r>
          </a:p>
        </p:txBody>
      </p:sp>
      <p:sp>
        <p:nvSpPr>
          <p:cNvPr id="13315" name="Rectangle 3"/>
          <p:cNvSpPr>
            <a:spLocks noGrp="1" noChangeArrowheads="1"/>
          </p:cNvSpPr>
          <p:nvPr>
            <p:ph type="body" sz="half" idx="1"/>
          </p:nvPr>
        </p:nvSpPr>
        <p:spPr>
          <a:xfrm>
            <a:off x="838200" y="2362200"/>
            <a:ext cx="4525963" cy="3724275"/>
          </a:xfrm>
        </p:spPr>
        <p:txBody>
          <a:bodyPr/>
          <a:lstStyle/>
          <a:p>
            <a:pPr>
              <a:lnSpc>
                <a:spcPct val="80000"/>
              </a:lnSpc>
            </a:pPr>
            <a:r>
              <a:rPr lang="ru-RU" sz="2000"/>
              <a:t>Организационная структура всюду по многим разнообразным отраслям промышленности изменяется, но главным образом, все организации имеют похожие Деловые Процессы. Являетесь ли Вы от большой или маленькой организацией, правительственным агентством или некоммерческой ассоциацией, в большой степени  Вы разделяете общие  Деловые Процессы с другими отраслями промышленности. </a:t>
            </a:r>
          </a:p>
        </p:txBody>
      </p:sp>
      <p:pic>
        <p:nvPicPr>
          <p:cNvPr id="13316" name="Picture 4" descr="CMBIZ024"/>
          <p:cNvPicPr>
            <a:picLocks noGrp="1" noChangeAspect="1" noChangeArrowheads="1"/>
          </p:cNvPicPr>
          <p:nvPr>
            <p:ph sz="half" idx="2"/>
          </p:nvPr>
        </p:nvPicPr>
        <p:blipFill>
          <a:blip r:embed="rId3"/>
          <a:srcRect/>
          <a:stretch>
            <a:fillRect/>
          </a:stretch>
        </p:blipFill>
        <p:spPr>
          <a:xfrm>
            <a:off x="5580063" y="3187700"/>
            <a:ext cx="2951162" cy="2870200"/>
          </a:xfrm>
          <a:noFill/>
          <a:ln/>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p:cNvSpPr>
            <a:spLocks noGrp="1" noChangeArrowheads="1"/>
          </p:cNvSpPr>
          <p:nvPr>
            <p:ph type="title"/>
          </p:nvPr>
        </p:nvSpPr>
        <p:spPr/>
        <p:txBody>
          <a:bodyPr/>
          <a:lstStyle/>
          <a:p>
            <a:r>
              <a:rPr lang="ru-RU" dirty="0" err="1"/>
              <a:t>Бенчмаркинг</a:t>
            </a:r>
            <a:endParaRPr lang="ru-RU" dirty="0"/>
          </a:p>
        </p:txBody>
      </p:sp>
      <p:sp>
        <p:nvSpPr>
          <p:cNvPr id="16387" name="Rectangle 3"/>
          <p:cNvSpPr>
            <a:spLocks noGrp="1" noChangeArrowheads="1"/>
          </p:cNvSpPr>
          <p:nvPr>
            <p:ph type="body" sz="half" idx="1"/>
          </p:nvPr>
        </p:nvSpPr>
        <p:spPr/>
        <p:txBody>
          <a:bodyPr/>
          <a:lstStyle/>
          <a:p>
            <a:r>
              <a:rPr lang="ru-RU" sz="2400" dirty="0" smtClean="0"/>
              <a:t>Это процесс нахождения и изучения самых лучших и известных методов ведения бизнеса</a:t>
            </a:r>
            <a:endParaRPr lang="ru-RU" sz="2400" dirty="0"/>
          </a:p>
        </p:txBody>
      </p:sp>
      <p:pic>
        <p:nvPicPr>
          <p:cNvPr id="16388" name="Picture 4" descr="CMBIZ033"/>
          <p:cNvPicPr>
            <a:picLocks noGrp="1" noChangeAspect="1" noChangeArrowheads="1"/>
          </p:cNvPicPr>
          <p:nvPr>
            <p:ph sz="half" idx="2"/>
          </p:nvPr>
        </p:nvPicPr>
        <p:blipFill>
          <a:blip r:embed="rId3"/>
          <a:srcRect/>
          <a:stretch>
            <a:fillRect/>
          </a:stretch>
        </p:blipFill>
        <p:spPr>
          <a:xfrm>
            <a:off x="4895850" y="2362200"/>
            <a:ext cx="3498850" cy="3724275"/>
          </a:xfrm>
          <a:noFill/>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p:cNvSpPr>
            <a:spLocks noGrp="1" noChangeArrowheads="1"/>
          </p:cNvSpPr>
          <p:nvPr>
            <p:ph type="title"/>
          </p:nvPr>
        </p:nvSpPr>
        <p:spPr/>
        <p:txBody>
          <a:bodyPr/>
          <a:lstStyle/>
          <a:p>
            <a:r>
              <a:rPr lang="ru-RU" dirty="0" err="1"/>
              <a:t>Бенчмаркинг</a:t>
            </a:r>
            <a:endParaRPr lang="ru-RU" dirty="0"/>
          </a:p>
        </p:txBody>
      </p:sp>
      <p:sp>
        <p:nvSpPr>
          <p:cNvPr id="16387" name="Rectangle 3"/>
          <p:cNvSpPr>
            <a:spLocks noGrp="1" noChangeArrowheads="1"/>
          </p:cNvSpPr>
          <p:nvPr>
            <p:ph type="body" sz="half" idx="1"/>
          </p:nvPr>
        </p:nvSpPr>
        <p:spPr/>
        <p:txBody>
          <a:bodyPr/>
          <a:lstStyle/>
          <a:p>
            <a:r>
              <a:rPr lang="ru-RU" sz="2400" dirty="0" smtClean="0"/>
              <a:t>Это особая управленческая процедура внедрения в практику работы организации технологий, стандартов и методов работы лучших организаций-аналогов.</a:t>
            </a:r>
            <a:endParaRPr lang="ru-RU" sz="2400" dirty="0"/>
          </a:p>
        </p:txBody>
      </p:sp>
      <p:pic>
        <p:nvPicPr>
          <p:cNvPr id="16388" name="Picture 4" descr="CMBIZ033"/>
          <p:cNvPicPr>
            <a:picLocks noGrp="1" noChangeAspect="1" noChangeArrowheads="1"/>
          </p:cNvPicPr>
          <p:nvPr>
            <p:ph sz="half" idx="2"/>
          </p:nvPr>
        </p:nvPicPr>
        <p:blipFill>
          <a:blip r:embed="rId3"/>
          <a:srcRect/>
          <a:stretch>
            <a:fillRect/>
          </a:stretch>
        </p:blipFill>
        <p:spPr>
          <a:xfrm>
            <a:off x="4895850" y="2362200"/>
            <a:ext cx="3498850" cy="3724275"/>
          </a:xfrm>
          <a:noFill/>
          <a:ln/>
        </p:spPr>
      </p:pic>
    </p:spTree>
    <p:extLst>
      <p:ext uri="{BB962C8B-B14F-4D97-AF65-F5344CB8AC3E}">
        <p14:creationId xmlns:p14="http://schemas.microsoft.com/office/powerpoint/2010/main" xmlns="" val="387023515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Цель </a:t>
            </a:r>
            <a:endParaRPr lang="ru-RU" dirty="0"/>
          </a:p>
        </p:txBody>
      </p:sp>
      <p:sp>
        <p:nvSpPr>
          <p:cNvPr id="3" name="Текст 2"/>
          <p:cNvSpPr>
            <a:spLocks noGrp="1"/>
          </p:cNvSpPr>
          <p:nvPr>
            <p:ph type="body" sz="half" idx="1"/>
          </p:nvPr>
        </p:nvSpPr>
        <p:spPr/>
        <p:txBody>
          <a:bodyPr/>
          <a:lstStyle/>
          <a:p>
            <a:r>
              <a:rPr lang="ru-RU" dirty="0" smtClean="0"/>
              <a:t>Целью </a:t>
            </a:r>
            <a:r>
              <a:rPr lang="ru-RU" dirty="0" err="1" smtClean="0"/>
              <a:t>бенчмаркинга</a:t>
            </a:r>
            <a:r>
              <a:rPr lang="ru-RU" dirty="0" smtClean="0"/>
              <a:t> является нахождения бизнеса, у которого дела идут лучше, чем у вас.</a:t>
            </a:r>
            <a:endParaRPr lang="ru-RU" dirty="0"/>
          </a:p>
        </p:txBody>
      </p:sp>
    </p:spTree>
    <p:extLst>
      <p:ext uri="{BB962C8B-B14F-4D97-AF65-F5344CB8AC3E}">
        <p14:creationId xmlns:p14="http://schemas.microsoft.com/office/powerpoint/2010/main" xmlns="" val="1058535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AutoShape 2"/>
          <p:cNvSpPr>
            <a:spLocks noGrp="1" noChangeArrowheads="1"/>
          </p:cNvSpPr>
          <p:nvPr>
            <p:ph type="title"/>
          </p:nvPr>
        </p:nvSpPr>
        <p:spPr/>
        <p:txBody>
          <a:bodyPr/>
          <a:lstStyle/>
          <a:p>
            <a:r>
              <a:rPr lang="ru-RU" sz="3200" dirty="0" smtClean="0"/>
              <a:t>История </a:t>
            </a:r>
            <a:endParaRPr lang="ru-RU" sz="3200" dirty="0"/>
          </a:p>
        </p:txBody>
      </p:sp>
      <p:sp>
        <p:nvSpPr>
          <p:cNvPr id="17411" name="Rectangle 3"/>
          <p:cNvSpPr>
            <a:spLocks noGrp="1" noChangeArrowheads="1"/>
          </p:cNvSpPr>
          <p:nvPr>
            <p:ph type="body" sz="half" idx="1"/>
          </p:nvPr>
        </p:nvSpPr>
        <p:spPr>
          <a:xfrm>
            <a:off x="755576" y="2924944"/>
            <a:ext cx="3770313" cy="3724275"/>
          </a:xfrm>
        </p:spPr>
        <p:txBody>
          <a:bodyPr/>
          <a:lstStyle/>
          <a:p>
            <a:pPr marL="0" indent="0" algn="just">
              <a:lnSpc>
                <a:spcPct val="80000"/>
              </a:lnSpc>
              <a:buNone/>
            </a:pPr>
            <a:r>
              <a:rPr lang="ru-RU" sz="2400" dirty="0" smtClean="0"/>
              <a:t>Впервые этот метод был разработан в 1972 г. Для оценки эффективности бизнеса Институтом стратегического планирования в Кембридже (США). </a:t>
            </a:r>
          </a:p>
        </p:txBody>
      </p:sp>
      <p:pic>
        <p:nvPicPr>
          <p:cNvPr id="17414" name="Picture 6" descr="ARMY144"/>
          <p:cNvPicPr>
            <a:picLocks noGrp="1" noChangeAspect="1" noChangeArrowheads="1"/>
          </p:cNvPicPr>
          <p:nvPr>
            <p:ph sz="half" idx="2"/>
          </p:nvPr>
        </p:nvPicPr>
        <p:blipFill>
          <a:blip r:embed="rId3"/>
          <a:srcRect/>
          <a:stretch>
            <a:fillRect/>
          </a:stretch>
        </p:blipFill>
        <p:spPr>
          <a:xfrm>
            <a:off x="4760913" y="2643188"/>
            <a:ext cx="3770312" cy="3160712"/>
          </a:xfrm>
          <a:noFill/>
          <a:ln/>
        </p:spPr>
      </p:pic>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fade">
                                      <p:cBhvr>
                                        <p:cTn id="7" dur="800" decel="100000"/>
                                        <p:tgtEl>
                                          <p:spTgt spid="17410"/>
                                        </p:tgtEl>
                                      </p:cBhvr>
                                    </p:animEffect>
                                    <p:anim calcmode="lin" valueType="num">
                                      <p:cBhvr>
                                        <p:cTn id="8" dur="800" decel="100000" fill="hold"/>
                                        <p:tgtEl>
                                          <p:spTgt spid="17410"/>
                                        </p:tgtEl>
                                        <p:attrNameLst>
                                          <p:attrName>style.rotation</p:attrName>
                                        </p:attrNameLst>
                                      </p:cBhvr>
                                      <p:tavLst>
                                        <p:tav tm="0">
                                          <p:val>
                                            <p:fltVal val="-90"/>
                                          </p:val>
                                        </p:tav>
                                        <p:tav tm="100000">
                                          <p:val>
                                            <p:fltVal val="0"/>
                                          </p:val>
                                        </p:tav>
                                      </p:tavLst>
                                    </p:anim>
                                    <p:anim calcmode="lin" valueType="num">
                                      <p:cBhvr>
                                        <p:cTn id="9" dur="800" decel="100000" fill="hold"/>
                                        <p:tgtEl>
                                          <p:spTgt spid="17410"/>
                                        </p:tgtEl>
                                        <p:attrNameLst>
                                          <p:attrName>ppt_x</p:attrName>
                                        </p:attrNameLst>
                                      </p:cBhvr>
                                      <p:tavLst>
                                        <p:tav tm="0">
                                          <p:val>
                                            <p:strVal val="#ppt_x+0.4"/>
                                          </p:val>
                                        </p:tav>
                                        <p:tav tm="100000">
                                          <p:val>
                                            <p:strVal val="#ppt_x-0.05"/>
                                          </p:val>
                                        </p:tav>
                                      </p:tavLst>
                                    </p:anim>
                                    <p:anim calcmode="lin" valueType="num">
                                      <p:cBhvr>
                                        <p:cTn id="10" dur="800" decel="100000" fill="hold"/>
                                        <p:tgtEl>
                                          <p:spTgt spid="1741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741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7410"/>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17411">
                                            <p:txEl>
                                              <p:pRg st="0" end="0"/>
                                            </p:txEl>
                                          </p:spTgt>
                                        </p:tgtEl>
                                        <p:attrNameLst>
                                          <p:attrName>style.visibility</p:attrName>
                                        </p:attrNameLst>
                                      </p:cBhvr>
                                      <p:to>
                                        <p:strVal val="visible"/>
                                      </p:to>
                                    </p:set>
                                    <p:animEffect transition="in" filter="fade">
                                      <p:cBhvr>
                                        <p:cTn id="17" dur="1000"/>
                                        <p:tgtEl>
                                          <p:spTgt spid="17411">
                                            <p:txEl>
                                              <p:pRg st="0" end="0"/>
                                            </p:txEl>
                                          </p:spTgt>
                                        </p:tgtEl>
                                      </p:cBhvr>
                                    </p:animEffect>
                                    <p:anim calcmode="lin" valueType="num">
                                      <p:cBhvr>
                                        <p:cTn id="18" dur="10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1741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AutoShape 2"/>
          <p:cNvSpPr>
            <a:spLocks noGrp="1" noChangeArrowheads="1"/>
          </p:cNvSpPr>
          <p:nvPr>
            <p:ph type="title"/>
          </p:nvPr>
        </p:nvSpPr>
        <p:spPr/>
        <p:txBody>
          <a:bodyPr/>
          <a:lstStyle/>
          <a:p>
            <a:r>
              <a:rPr lang="ru-RU" sz="3200" dirty="0" smtClean="0"/>
              <a:t>История </a:t>
            </a:r>
            <a:endParaRPr lang="ru-RU" sz="3200" dirty="0"/>
          </a:p>
        </p:txBody>
      </p:sp>
      <p:sp>
        <p:nvSpPr>
          <p:cNvPr id="17411" name="Rectangle 3"/>
          <p:cNvSpPr>
            <a:spLocks noGrp="1" noChangeArrowheads="1"/>
          </p:cNvSpPr>
          <p:nvPr>
            <p:ph type="body" sz="half" idx="1"/>
          </p:nvPr>
        </p:nvSpPr>
        <p:spPr/>
        <p:txBody>
          <a:bodyPr/>
          <a:lstStyle/>
          <a:p>
            <a:pPr marL="0" indent="0">
              <a:lnSpc>
                <a:spcPct val="80000"/>
              </a:lnSpc>
              <a:buNone/>
            </a:pPr>
            <a:endParaRPr lang="ru-RU" sz="2000" dirty="0" smtClean="0"/>
          </a:p>
          <a:p>
            <a:pPr marL="0" indent="0" algn="just">
              <a:lnSpc>
                <a:spcPct val="80000"/>
              </a:lnSpc>
              <a:buNone/>
            </a:pPr>
            <a:r>
              <a:rPr lang="ru-RU" sz="2400" dirty="0" smtClean="0"/>
              <a:t>Впервые целенаправленно использовать </a:t>
            </a:r>
            <a:r>
              <a:rPr lang="ru-RU" sz="2400" dirty="0" err="1" smtClean="0"/>
              <a:t>бенчмаркинг</a:t>
            </a:r>
            <a:r>
              <a:rPr lang="ru-RU" sz="2400" dirty="0" smtClean="0"/>
              <a:t>  начала компания </a:t>
            </a:r>
            <a:r>
              <a:rPr lang="en-US" sz="2400" b="1" dirty="0" smtClean="0"/>
              <a:t>Rank Xerox </a:t>
            </a:r>
            <a:r>
              <a:rPr lang="ru-RU" sz="2400" dirty="0" smtClean="0"/>
              <a:t>в момент тяжелейшего кризиса в 1979 г. Для анализа затрат и качества собственных продуктов по сравнению с японскими.</a:t>
            </a:r>
            <a:endParaRPr lang="ru-RU" sz="2400" dirty="0"/>
          </a:p>
        </p:txBody>
      </p:sp>
      <p:pic>
        <p:nvPicPr>
          <p:cNvPr id="17414" name="Picture 6" descr="ARMY144"/>
          <p:cNvPicPr>
            <a:picLocks noGrp="1" noChangeAspect="1" noChangeArrowheads="1"/>
          </p:cNvPicPr>
          <p:nvPr>
            <p:ph sz="half" idx="2"/>
          </p:nvPr>
        </p:nvPicPr>
        <p:blipFill>
          <a:blip r:embed="rId3"/>
          <a:srcRect/>
          <a:stretch>
            <a:fillRect/>
          </a:stretch>
        </p:blipFill>
        <p:spPr>
          <a:xfrm>
            <a:off x="4760913" y="2643188"/>
            <a:ext cx="3770312" cy="3160712"/>
          </a:xfrm>
          <a:noFill/>
          <a:ln/>
        </p:spPr>
      </p:pic>
    </p:spTree>
    <p:extLst>
      <p:ext uri="{BB962C8B-B14F-4D97-AF65-F5344CB8AC3E}">
        <p14:creationId xmlns:p14="http://schemas.microsoft.com/office/powerpoint/2010/main" xmlns="" val="288326681"/>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fade">
                                      <p:cBhvr>
                                        <p:cTn id="7" dur="800" decel="100000"/>
                                        <p:tgtEl>
                                          <p:spTgt spid="17410"/>
                                        </p:tgtEl>
                                      </p:cBhvr>
                                    </p:animEffect>
                                    <p:anim calcmode="lin" valueType="num">
                                      <p:cBhvr>
                                        <p:cTn id="8" dur="800" decel="100000" fill="hold"/>
                                        <p:tgtEl>
                                          <p:spTgt spid="17410"/>
                                        </p:tgtEl>
                                        <p:attrNameLst>
                                          <p:attrName>style.rotation</p:attrName>
                                        </p:attrNameLst>
                                      </p:cBhvr>
                                      <p:tavLst>
                                        <p:tav tm="0">
                                          <p:val>
                                            <p:fltVal val="-90"/>
                                          </p:val>
                                        </p:tav>
                                        <p:tav tm="100000">
                                          <p:val>
                                            <p:fltVal val="0"/>
                                          </p:val>
                                        </p:tav>
                                      </p:tavLst>
                                    </p:anim>
                                    <p:anim calcmode="lin" valueType="num">
                                      <p:cBhvr>
                                        <p:cTn id="9" dur="800" decel="100000" fill="hold"/>
                                        <p:tgtEl>
                                          <p:spTgt spid="17410"/>
                                        </p:tgtEl>
                                        <p:attrNameLst>
                                          <p:attrName>ppt_x</p:attrName>
                                        </p:attrNameLst>
                                      </p:cBhvr>
                                      <p:tavLst>
                                        <p:tav tm="0">
                                          <p:val>
                                            <p:strVal val="#ppt_x+0.4"/>
                                          </p:val>
                                        </p:tav>
                                        <p:tav tm="100000">
                                          <p:val>
                                            <p:strVal val="#ppt_x-0.05"/>
                                          </p:val>
                                        </p:tav>
                                      </p:tavLst>
                                    </p:anim>
                                    <p:anim calcmode="lin" valueType="num">
                                      <p:cBhvr>
                                        <p:cTn id="10" dur="800" decel="100000" fill="hold"/>
                                        <p:tgtEl>
                                          <p:spTgt spid="1741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741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7410"/>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17411">
                                            <p:txEl>
                                              <p:pRg st="1" end="1"/>
                                            </p:txEl>
                                          </p:spTgt>
                                        </p:tgtEl>
                                        <p:attrNameLst>
                                          <p:attrName>style.visibility</p:attrName>
                                        </p:attrNameLst>
                                      </p:cBhvr>
                                      <p:to>
                                        <p:strVal val="visible"/>
                                      </p:to>
                                    </p:set>
                                    <p:animEffect transition="in" filter="fade">
                                      <p:cBhvr>
                                        <p:cTn id="17" dur="1000"/>
                                        <p:tgtEl>
                                          <p:spTgt spid="17411">
                                            <p:txEl>
                                              <p:pRg st="1" end="1"/>
                                            </p:txEl>
                                          </p:spTgt>
                                        </p:tgtEl>
                                      </p:cBhvr>
                                    </p:animEffect>
                                    <p:anim calcmode="lin" valueType="num">
                                      <p:cBhvr>
                                        <p:cTn id="18" dur="10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1741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8439" name="Picture 7" descr="CMBIZ021"/>
          <p:cNvPicPr>
            <a:picLocks noGrp="1" noChangeAspect="1" noChangeArrowheads="1"/>
          </p:cNvPicPr>
          <p:nvPr>
            <p:ph sz="half" idx="2"/>
          </p:nvPr>
        </p:nvPicPr>
        <p:blipFill>
          <a:blip r:embed="rId3">
            <a:duotone>
              <a:schemeClr val="accent2">
                <a:shade val="45000"/>
                <a:satMod val="135000"/>
              </a:schemeClr>
              <a:prstClr val="white"/>
            </a:duotone>
          </a:blip>
          <a:srcRect/>
          <a:stretch>
            <a:fillRect/>
          </a:stretch>
        </p:blipFill>
        <p:spPr>
          <a:xfrm>
            <a:off x="0" y="3147721"/>
            <a:ext cx="3228975" cy="3724275"/>
          </a:xfrm>
          <a:noFill/>
          <a:ln/>
        </p:spPr>
      </p:pic>
      <p:sp>
        <p:nvSpPr>
          <p:cNvPr id="18434" name="AutoShape 2"/>
          <p:cNvSpPr>
            <a:spLocks noGrp="1" noChangeArrowheads="1"/>
          </p:cNvSpPr>
          <p:nvPr>
            <p:ph type="title"/>
          </p:nvPr>
        </p:nvSpPr>
        <p:spPr/>
        <p:txBody>
          <a:bodyPr/>
          <a:lstStyle/>
          <a:p>
            <a:r>
              <a:rPr lang="ru-RU" dirty="0" smtClean="0"/>
              <a:t>Применение </a:t>
            </a:r>
            <a:r>
              <a:rPr lang="ru-RU" dirty="0" err="1" smtClean="0"/>
              <a:t>бенчмаркинга</a:t>
            </a:r>
            <a:r>
              <a:rPr lang="ru-RU" dirty="0" smtClean="0"/>
              <a:t> заключается в 4 последовательных действиях</a:t>
            </a:r>
            <a:r>
              <a:rPr lang="en-US" dirty="0" smtClean="0"/>
              <a:t>:</a:t>
            </a:r>
            <a:endParaRPr lang="ru-RU" dirty="0"/>
          </a:p>
        </p:txBody>
      </p:sp>
      <p:sp>
        <p:nvSpPr>
          <p:cNvPr id="18435" name="Rectangle 3"/>
          <p:cNvSpPr>
            <a:spLocks noGrp="1" noChangeArrowheads="1"/>
          </p:cNvSpPr>
          <p:nvPr>
            <p:ph type="body" sz="half" idx="1"/>
          </p:nvPr>
        </p:nvSpPr>
        <p:spPr>
          <a:xfrm>
            <a:off x="1165785" y="2420888"/>
            <a:ext cx="7982272" cy="4163144"/>
          </a:xfrm>
        </p:spPr>
        <p:txBody>
          <a:bodyPr/>
          <a:lstStyle/>
          <a:p>
            <a:r>
              <a:rPr lang="ru-RU" b="1" dirty="0" smtClean="0"/>
              <a:t>Понимание деталей собственных бизнес-процессов</a:t>
            </a:r>
            <a:endParaRPr lang="ru-RU" b="1" dirty="0"/>
          </a:p>
          <a:p>
            <a:r>
              <a:rPr lang="ru-RU" b="1" dirty="0" smtClean="0"/>
              <a:t>Анализ бизнес-процессов других компаний</a:t>
            </a:r>
          </a:p>
          <a:p>
            <a:r>
              <a:rPr lang="ru-RU" b="1" dirty="0" smtClean="0"/>
              <a:t>Сравнение результатов своих процессов с результатами анализируемых компаний</a:t>
            </a:r>
          </a:p>
          <a:p>
            <a:r>
              <a:rPr lang="ru-RU" b="1" dirty="0" smtClean="0"/>
              <a:t>Внедрение необходимых изменений для сокращения отрыва</a:t>
            </a:r>
            <a:endParaRPr lang="ru-RU" b="1"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fade">
                                      <p:cBhvr>
                                        <p:cTn id="7" dur="768" decel="100000"/>
                                        <p:tgtEl>
                                          <p:spTgt spid="18434"/>
                                        </p:tgtEl>
                                      </p:cBhvr>
                                    </p:animEffect>
                                    <p:animScale>
                                      <p:cBhvr>
                                        <p:cTn id="8" dur="768" decel="100000"/>
                                        <p:tgtEl>
                                          <p:spTgt spid="18434"/>
                                        </p:tgtEl>
                                      </p:cBhvr>
                                      <p:from x="10000" y="10000"/>
                                      <p:to x="200000" y="450000"/>
                                    </p:animScale>
                                    <p:animScale>
                                      <p:cBhvr>
                                        <p:cTn id="9" dur="1230" accel="100000" fill="hold">
                                          <p:stCondLst>
                                            <p:cond delay="768"/>
                                          </p:stCondLst>
                                        </p:cTn>
                                        <p:tgtEl>
                                          <p:spTgt spid="18434"/>
                                        </p:tgtEl>
                                      </p:cBhvr>
                                      <p:from x="200000" y="450000"/>
                                      <p:to x="100000" y="100000"/>
                                    </p:animScale>
                                    <p:set>
                                      <p:cBhvr>
                                        <p:cTn id="10" dur="768" fill="hold"/>
                                        <p:tgtEl>
                                          <p:spTgt spid="18434"/>
                                        </p:tgtEl>
                                        <p:attrNameLst>
                                          <p:attrName>ppt_x</p:attrName>
                                        </p:attrNameLst>
                                      </p:cBhvr>
                                      <p:to>
                                        <p:strVal val="(0.5)"/>
                                      </p:to>
                                    </p:set>
                                    <p:anim from="(0.5)" to="(#ppt_x)" calcmode="lin" valueType="num">
                                      <p:cBhvr>
                                        <p:cTn id="11" dur="1230" accel="100000" fill="hold">
                                          <p:stCondLst>
                                            <p:cond delay="768"/>
                                          </p:stCondLst>
                                        </p:cTn>
                                        <p:tgtEl>
                                          <p:spTgt spid="18434"/>
                                        </p:tgtEl>
                                        <p:attrNameLst>
                                          <p:attrName>ppt_x</p:attrName>
                                        </p:attrNameLst>
                                      </p:cBhvr>
                                    </p:anim>
                                    <p:set>
                                      <p:cBhvr>
                                        <p:cTn id="12" dur="768" fill="hold"/>
                                        <p:tgtEl>
                                          <p:spTgt spid="18434"/>
                                        </p:tgtEl>
                                        <p:attrNameLst>
                                          <p:attrName>ppt_y</p:attrName>
                                        </p:attrNameLst>
                                      </p:cBhvr>
                                      <p:to>
                                        <p:strVal val="(#ppt_y+0.4)"/>
                                      </p:to>
                                    </p:set>
                                    <p:anim from="(#ppt_y+0.4)" to="(#ppt_y)" calcmode="lin" valueType="num">
                                      <p:cBhvr>
                                        <p:cTn id="13" dur="1230" accel="100000" fill="hold">
                                          <p:stCondLst>
                                            <p:cond delay="768"/>
                                          </p:stCondLst>
                                        </p:cTn>
                                        <p:tgtEl>
                                          <p:spTgt spid="18434"/>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18435">
                                            <p:txEl>
                                              <p:pRg st="0" end="0"/>
                                            </p:txEl>
                                          </p:spTgt>
                                        </p:tgtEl>
                                        <p:attrNameLst>
                                          <p:attrName>style.visibility</p:attrName>
                                        </p:attrNameLst>
                                      </p:cBhvr>
                                      <p:to>
                                        <p:strVal val="visible"/>
                                      </p:to>
                                    </p:set>
                                    <p:anim calcmode="lin" valueType="num">
                                      <p:cBhvr>
                                        <p:cTn id="18" dur="500" fill="hold"/>
                                        <p:tgtEl>
                                          <p:spTgt spid="18435">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18435">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18435">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18435">
                                            <p:txEl>
                                              <p:pRg st="1" end="1"/>
                                            </p:txEl>
                                          </p:spTgt>
                                        </p:tgtEl>
                                        <p:attrNameLst>
                                          <p:attrName>style.visibility</p:attrName>
                                        </p:attrNameLst>
                                      </p:cBhvr>
                                      <p:to>
                                        <p:strVal val="visible"/>
                                      </p:to>
                                    </p:set>
                                    <p:anim calcmode="lin" valueType="num">
                                      <p:cBhvr>
                                        <p:cTn id="25" dur="500" fill="hold"/>
                                        <p:tgtEl>
                                          <p:spTgt spid="18435">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18435">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18435">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18435">
                                            <p:txEl>
                                              <p:pRg st="2" end="2"/>
                                            </p:txEl>
                                          </p:spTgt>
                                        </p:tgtEl>
                                        <p:attrNameLst>
                                          <p:attrName>style.visibility</p:attrName>
                                        </p:attrNameLst>
                                      </p:cBhvr>
                                      <p:to>
                                        <p:strVal val="visible"/>
                                      </p:to>
                                    </p:set>
                                    <p:anim calcmode="lin" valueType="num">
                                      <p:cBhvr>
                                        <p:cTn id="32" dur="500" fill="hold"/>
                                        <p:tgtEl>
                                          <p:spTgt spid="18435">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18435">
                                            <p:txEl>
                                              <p:pRg st="2" end="2"/>
                                            </p:txEl>
                                          </p:spTgt>
                                        </p:tgtEl>
                                        <p:attrNameLst>
                                          <p:attrName>ppt_h</p:attrName>
                                        </p:attrNameLst>
                                      </p:cBhvr>
                                      <p:tavLst>
                                        <p:tav tm="0">
                                          <p:val>
                                            <p:fltVal val="0"/>
                                          </p:val>
                                        </p:tav>
                                        <p:tav tm="100000">
                                          <p:val>
                                            <p:strVal val="#ppt_h"/>
                                          </p:val>
                                        </p:tav>
                                      </p:tavLst>
                                    </p:anim>
                                    <p:animEffect transition="in" filter="fade">
                                      <p:cBhvr>
                                        <p:cTn id="34" dur="500"/>
                                        <p:tgtEl>
                                          <p:spTgt spid="18435">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0" fill="hold" grpId="0" nodeType="clickEffect">
                                  <p:stCondLst>
                                    <p:cond delay="0"/>
                                  </p:stCondLst>
                                  <p:childTnLst>
                                    <p:set>
                                      <p:cBhvr>
                                        <p:cTn id="38" dur="1" fill="hold">
                                          <p:stCondLst>
                                            <p:cond delay="0"/>
                                          </p:stCondLst>
                                        </p:cTn>
                                        <p:tgtEl>
                                          <p:spTgt spid="18435">
                                            <p:txEl>
                                              <p:pRg st="3" end="3"/>
                                            </p:txEl>
                                          </p:spTgt>
                                        </p:tgtEl>
                                        <p:attrNameLst>
                                          <p:attrName>style.visibility</p:attrName>
                                        </p:attrNameLst>
                                      </p:cBhvr>
                                      <p:to>
                                        <p:strVal val="visible"/>
                                      </p:to>
                                    </p:set>
                                    <p:anim calcmode="lin" valueType="num">
                                      <p:cBhvr>
                                        <p:cTn id="39" dur="500" fill="hold"/>
                                        <p:tgtEl>
                                          <p:spTgt spid="18435">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18435">
                                            <p:txEl>
                                              <p:pRg st="3" end="3"/>
                                            </p:txEl>
                                          </p:spTgt>
                                        </p:tgtEl>
                                        <p:attrNameLst>
                                          <p:attrName>ppt_h</p:attrName>
                                        </p:attrNameLst>
                                      </p:cBhvr>
                                      <p:tavLst>
                                        <p:tav tm="0">
                                          <p:val>
                                            <p:fltVal val="0"/>
                                          </p:val>
                                        </p:tav>
                                        <p:tav tm="100000">
                                          <p:val>
                                            <p:strVal val="#ppt_h"/>
                                          </p:val>
                                        </p:tav>
                                      </p:tavLst>
                                    </p:anim>
                                    <p:animEffect transition="in" filter="fade">
                                      <p:cBhvr>
                                        <p:cTn id="41" dur="500"/>
                                        <p:tgtEl>
                                          <p:spTgt spid="184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build="p"/>
    </p:bldLst>
  </p:timing>
</p:sld>
</file>

<file path=ppt/theme/theme1.xml><?xml version="1.0" encoding="utf-8"?>
<a:theme xmlns:a="http://schemas.openxmlformats.org/drawingml/2006/main" name="Капсулы">
  <a:themeElements>
    <a:clrScheme name="Капсулы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Капсулы">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Капсулы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Капсулы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Капсулы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Капсулы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Капсулы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Капсулы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Капсулы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Капсулы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139</TotalTime>
  <Words>2824</Words>
  <Application>Microsoft Office PowerPoint</Application>
  <PresentationFormat>Экран (4:3)</PresentationFormat>
  <Paragraphs>153</Paragraphs>
  <Slides>23</Slides>
  <Notes>20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Капсулы</vt:lpstr>
      <vt:lpstr>Бенчмаркинг</vt:lpstr>
      <vt:lpstr>Деловые процессы</vt:lpstr>
      <vt:lpstr>Сходство деловых процессов</vt:lpstr>
      <vt:lpstr>Бенчмаркинг</vt:lpstr>
      <vt:lpstr>Бенчмаркинг</vt:lpstr>
      <vt:lpstr>Цель </vt:lpstr>
      <vt:lpstr>История </vt:lpstr>
      <vt:lpstr>История </vt:lpstr>
      <vt:lpstr>Применение бенчмаркинга заключается в 4 последовательных действиях:</vt:lpstr>
      <vt:lpstr>Первичные источники </vt:lpstr>
      <vt:lpstr>Виды бенчмаркинга</vt:lpstr>
      <vt:lpstr>Виды бенчмаркинга</vt:lpstr>
      <vt:lpstr>Вторичные источники</vt:lpstr>
      <vt:lpstr>Выбор партнера</vt:lpstr>
      <vt:lpstr>В процессе выбора компании-партнера </vt:lpstr>
      <vt:lpstr>Сбор информации о предполагаемом партнере </vt:lpstr>
      <vt:lpstr>Наиболее эффективными источниками получения необходимой информации являются:</vt:lpstr>
      <vt:lpstr>Собирая данные о предполагаемом партнере, всегда следует помнить:</vt:lpstr>
      <vt:lpstr>Инженерный анализ </vt:lpstr>
      <vt:lpstr>Соблюдение этических норм </vt:lpstr>
      <vt:lpstr>Установление контакта с компанией-партнером и ее первое посещение </vt:lpstr>
      <vt:lpstr>В процессе подготовки вопросов </vt:lpstr>
      <vt:lpstr>Во время визита </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Бенчмаркинг</dc:title>
  <dc:creator>Andrey</dc:creator>
  <cp:lastModifiedBy>Тахмина Рабиева</cp:lastModifiedBy>
  <cp:revision>20</cp:revision>
  <dcterms:created xsi:type="dcterms:W3CDTF">2003-03-23T03:42:50Z</dcterms:created>
  <dcterms:modified xsi:type="dcterms:W3CDTF">2013-10-26T04:04:07Z</dcterms:modified>
</cp:coreProperties>
</file>