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9"/>
  </p:notesMasterIdLst>
  <p:sldIdLst>
    <p:sldId id="256" r:id="rId2"/>
    <p:sldId id="278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80" r:id="rId11"/>
    <p:sldId id="274" r:id="rId12"/>
    <p:sldId id="275" r:id="rId13"/>
    <p:sldId id="276" r:id="rId14"/>
    <p:sldId id="277" r:id="rId15"/>
    <p:sldId id="261" r:id="rId16"/>
    <p:sldId id="262" r:id="rId17"/>
    <p:sldId id="279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CC0099"/>
    <a:srgbClr val="CC66FF"/>
    <a:srgbClr val="FADE0E"/>
    <a:srgbClr val="F1EC24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CA487F-9C7E-449A-B467-2E6B8A6C7CB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</dgm:pt>
    <dgm:pt modelId="{1402F1B6-DE32-4797-B8A4-EFFB914E869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организация</a:t>
          </a:r>
          <a:endParaRPr kumimoji="0" lang="ru-RU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endParaRPr>
        </a:p>
      </dgm:t>
    </dgm:pt>
    <dgm:pt modelId="{74F3F935-BDE3-4DCF-BE57-77E12B0067E6}" type="parTrans" cxnId="{C2124FAE-966F-401A-A563-3A1F2B43F223}">
      <dgm:prSet/>
      <dgm:spPr/>
    </dgm:pt>
    <dgm:pt modelId="{4E9468C8-0AA2-4D75-978D-8021E446615C}" type="sibTrans" cxnId="{C2124FAE-966F-401A-A563-3A1F2B43F223}">
      <dgm:prSet/>
      <dgm:spPr/>
    </dgm:pt>
    <dgm:pt modelId="{B1EF33FB-4E20-4748-AE24-24433C83C1E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Менеджер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 более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высокого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уровня</a:t>
          </a:r>
          <a:endParaRPr kumimoji="0" lang="ru-RU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endParaRPr>
        </a:p>
      </dgm:t>
    </dgm:pt>
    <dgm:pt modelId="{E1B5EBA7-F149-4714-BB8A-71B7933F2FD1}" type="parTrans" cxnId="{9E0FA8F1-AFBC-493C-B68B-A3922C787F54}">
      <dgm:prSet/>
      <dgm:spPr/>
    </dgm:pt>
    <dgm:pt modelId="{99D244CB-3CF0-498F-AE5A-86BCC44305C2}" type="sibTrans" cxnId="{9E0FA8F1-AFBC-493C-B68B-A3922C787F54}">
      <dgm:prSet/>
      <dgm:spPr/>
    </dgm:pt>
    <dgm:pt modelId="{E92DA6E2-07EF-4DA3-B412-56198E369C7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Непосредственный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 менеджер</a:t>
          </a:r>
          <a:endParaRPr kumimoji="0" lang="ru-RU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endParaRPr>
        </a:p>
      </dgm:t>
    </dgm:pt>
    <dgm:pt modelId="{85B98DBB-DA45-4BD7-904A-457AFD6824CE}" type="parTrans" cxnId="{538710CC-43FF-4C13-A2ED-DD81962633AF}">
      <dgm:prSet/>
      <dgm:spPr/>
    </dgm:pt>
    <dgm:pt modelId="{FE4D7504-8B49-4BD9-A1C2-913D8ED28CC2}" type="sibTrans" cxnId="{538710CC-43FF-4C13-A2ED-DD81962633AF}">
      <dgm:prSet/>
      <dgm:spPr/>
    </dgm:pt>
    <dgm:pt modelId="{68242910-0EA5-40DF-979B-C431D91069D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Сотрудник,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деятельность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которого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  <a:cs typeface="Arial" charset="0"/>
            </a:rPr>
            <a:t> оценивают</a:t>
          </a:r>
          <a:endParaRPr kumimoji="0" lang="ru-RU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endParaRPr>
        </a:p>
      </dgm:t>
    </dgm:pt>
    <dgm:pt modelId="{7278F43F-66E5-4538-8F7F-E0661CF1C9B5}" type="parTrans" cxnId="{AF9B27FA-1083-4792-8263-B2B7771F274E}">
      <dgm:prSet/>
      <dgm:spPr/>
    </dgm:pt>
    <dgm:pt modelId="{876E25F2-06DC-4DAB-91C4-129E05ACA878}" type="sibTrans" cxnId="{AF9B27FA-1083-4792-8263-B2B7771F274E}">
      <dgm:prSet/>
      <dgm:spPr/>
    </dgm:pt>
    <dgm:pt modelId="{AB8D4897-6E57-4C47-B5D6-264A7C9156EC}" type="pres">
      <dgm:prSet presAssocID="{6FCA487F-9C7E-449A-B467-2E6B8A6C7CB7}" presName="compositeShape" presStyleCnt="0">
        <dgm:presLayoutVars>
          <dgm:chMax val="7"/>
          <dgm:dir/>
          <dgm:resizeHandles val="exact"/>
        </dgm:presLayoutVars>
      </dgm:prSet>
      <dgm:spPr/>
    </dgm:pt>
    <dgm:pt modelId="{47DF0371-F4BD-41CC-90E2-5D9F7F7F7F61}" type="pres">
      <dgm:prSet presAssocID="{1402F1B6-DE32-4797-B8A4-EFFB914E869D}" presName="circ1" presStyleLbl="vennNode1" presStyleIdx="0" presStyleCnt="4"/>
      <dgm:spPr/>
    </dgm:pt>
    <dgm:pt modelId="{F1395188-C625-43A6-8A0D-BB5062C44016}" type="pres">
      <dgm:prSet presAssocID="{1402F1B6-DE32-4797-B8A4-EFFB914E869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D8EFB1E-6821-4C67-9C70-1ECA5AC5F896}" type="pres">
      <dgm:prSet presAssocID="{B1EF33FB-4E20-4748-AE24-24433C83C1ED}" presName="circ2" presStyleLbl="vennNode1" presStyleIdx="1" presStyleCnt="4"/>
      <dgm:spPr/>
    </dgm:pt>
    <dgm:pt modelId="{D76256C3-5AF9-4D07-AAC8-52CD742E1E16}" type="pres">
      <dgm:prSet presAssocID="{B1EF33FB-4E20-4748-AE24-24433C83C1E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B836BD3-0B9A-4ACD-8474-62466BE0E974}" type="pres">
      <dgm:prSet presAssocID="{E92DA6E2-07EF-4DA3-B412-56198E369C72}" presName="circ3" presStyleLbl="vennNode1" presStyleIdx="2" presStyleCnt="4"/>
      <dgm:spPr/>
    </dgm:pt>
    <dgm:pt modelId="{02B948CA-4063-455C-9048-DBFAD0814647}" type="pres">
      <dgm:prSet presAssocID="{E92DA6E2-07EF-4DA3-B412-56198E369C7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D8809F0-50C2-442B-86BA-378AC84DE915}" type="pres">
      <dgm:prSet presAssocID="{68242910-0EA5-40DF-979B-C431D91069D1}" presName="circ4" presStyleLbl="vennNode1" presStyleIdx="3" presStyleCnt="4"/>
      <dgm:spPr/>
    </dgm:pt>
    <dgm:pt modelId="{37FADDC3-5573-4F9E-A34C-9F20946F0B18}" type="pres">
      <dgm:prSet presAssocID="{68242910-0EA5-40DF-979B-C431D91069D1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7EF4054-6CA0-4E7A-AE92-C3FBCD74551F}" type="presOf" srcId="{1402F1B6-DE32-4797-B8A4-EFFB914E869D}" destId="{F1395188-C625-43A6-8A0D-BB5062C44016}" srcOrd="1" destOrd="0" presId="urn:microsoft.com/office/officeart/2005/8/layout/venn1"/>
    <dgm:cxn modelId="{538710CC-43FF-4C13-A2ED-DD81962633AF}" srcId="{6FCA487F-9C7E-449A-B467-2E6B8A6C7CB7}" destId="{E92DA6E2-07EF-4DA3-B412-56198E369C72}" srcOrd="2" destOrd="0" parTransId="{85B98DBB-DA45-4BD7-904A-457AFD6824CE}" sibTransId="{FE4D7504-8B49-4BD9-A1C2-913D8ED28CC2}"/>
    <dgm:cxn modelId="{D2D862CE-BD3B-4E19-A608-EC31BC092BC5}" type="presOf" srcId="{E92DA6E2-07EF-4DA3-B412-56198E369C72}" destId="{9B836BD3-0B9A-4ACD-8474-62466BE0E974}" srcOrd="0" destOrd="0" presId="urn:microsoft.com/office/officeart/2005/8/layout/venn1"/>
    <dgm:cxn modelId="{FD15FC85-A21D-4A76-A5FA-244FFBF0674E}" type="presOf" srcId="{6FCA487F-9C7E-449A-B467-2E6B8A6C7CB7}" destId="{AB8D4897-6E57-4C47-B5D6-264A7C9156EC}" srcOrd="0" destOrd="0" presId="urn:microsoft.com/office/officeart/2005/8/layout/venn1"/>
    <dgm:cxn modelId="{6514A80B-3D73-4DC3-AA1B-94F3994D1764}" type="presOf" srcId="{68242910-0EA5-40DF-979B-C431D91069D1}" destId="{1D8809F0-50C2-442B-86BA-378AC84DE915}" srcOrd="0" destOrd="0" presId="urn:microsoft.com/office/officeart/2005/8/layout/venn1"/>
    <dgm:cxn modelId="{FF693A27-6A19-4303-9ECD-B9F1270E882C}" type="presOf" srcId="{B1EF33FB-4E20-4748-AE24-24433C83C1ED}" destId="{D76256C3-5AF9-4D07-AAC8-52CD742E1E16}" srcOrd="1" destOrd="0" presId="urn:microsoft.com/office/officeart/2005/8/layout/venn1"/>
    <dgm:cxn modelId="{7B998BA1-A722-4131-A53A-29B3E52AFC9E}" type="presOf" srcId="{68242910-0EA5-40DF-979B-C431D91069D1}" destId="{37FADDC3-5573-4F9E-A34C-9F20946F0B18}" srcOrd="1" destOrd="0" presId="urn:microsoft.com/office/officeart/2005/8/layout/venn1"/>
    <dgm:cxn modelId="{64F94B1D-6AED-4BC2-9EDD-603E625C6452}" type="presOf" srcId="{B1EF33FB-4E20-4748-AE24-24433C83C1ED}" destId="{FD8EFB1E-6821-4C67-9C70-1ECA5AC5F896}" srcOrd="0" destOrd="0" presId="urn:microsoft.com/office/officeart/2005/8/layout/venn1"/>
    <dgm:cxn modelId="{9E0FA8F1-AFBC-493C-B68B-A3922C787F54}" srcId="{6FCA487F-9C7E-449A-B467-2E6B8A6C7CB7}" destId="{B1EF33FB-4E20-4748-AE24-24433C83C1ED}" srcOrd="1" destOrd="0" parTransId="{E1B5EBA7-F149-4714-BB8A-71B7933F2FD1}" sibTransId="{99D244CB-3CF0-498F-AE5A-86BCC44305C2}"/>
    <dgm:cxn modelId="{AF9B27FA-1083-4792-8263-B2B7771F274E}" srcId="{6FCA487F-9C7E-449A-B467-2E6B8A6C7CB7}" destId="{68242910-0EA5-40DF-979B-C431D91069D1}" srcOrd="3" destOrd="0" parTransId="{7278F43F-66E5-4538-8F7F-E0661CF1C9B5}" sibTransId="{876E25F2-06DC-4DAB-91C4-129E05ACA878}"/>
    <dgm:cxn modelId="{58B4DAC8-8B2A-4F92-816A-6673B1D1C1B1}" type="presOf" srcId="{E92DA6E2-07EF-4DA3-B412-56198E369C72}" destId="{02B948CA-4063-455C-9048-DBFAD0814647}" srcOrd="1" destOrd="0" presId="urn:microsoft.com/office/officeart/2005/8/layout/venn1"/>
    <dgm:cxn modelId="{C2124FAE-966F-401A-A563-3A1F2B43F223}" srcId="{6FCA487F-9C7E-449A-B467-2E6B8A6C7CB7}" destId="{1402F1B6-DE32-4797-B8A4-EFFB914E869D}" srcOrd="0" destOrd="0" parTransId="{74F3F935-BDE3-4DCF-BE57-77E12B0067E6}" sibTransId="{4E9468C8-0AA2-4D75-978D-8021E446615C}"/>
    <dgm:cxn modelId="{DA1F42CA-88B8-43AE-9183-2B87E253E490}" type="presOf" srcId="{1402F1B6-DE32-4797-B8A4-EFFB914E869D}" destId="{47DF0371-F4BD-41CC-90E2-5D9F7F7F7F61}" srcOrd="0" destOrd="0" presId="urn:microsoft.com/office/officeart/2005/8/layout/venn1"/>
    <dgm:cxn modelId="{7BB25E03-723F-43C3-B2DA-47E4E1D8C253}" type="presParOf" srcId="{AB8D4897-6E57-4C47-B5D6-264A7C9156EC}" destId="{47DF0371-F4BD-41CC-90E2-5D9F7F7F7F61}" srcOrd="0" destOrd="0" presId="urn:microsoft.com/office/officeart/2005/8/layout/venn1"/>
    <dgm:cxn modelId="{5E87E6C4-F540-4211-927F-43AEFDA245A0}" type="presParOf" srcId="{AB8D4897-6E57-4C47-B5D6-264A7C9156EC}" destId="{F1395188-C625-43A6-8A0D-BB5062C44016}" srcOrd="1" destOrd="0" presId="urn:microsoft.com/office/officeart/2005/8/layout/venn1"/>
    <dgm:cxn modelId="{C477F016-140C-4DB9-BC1C-321D6C90061E}" type="presParOf" srcId="{AB8D4897-6E57-4C47-B5D6-264A7C9156EC}" destId="{FD8EFB1E-6821-4C67-9C70-1ECA5AC5F896}" srcOrd="2" destOrd="0" presId="urn:microsoft.com/office/officeart/2005/8/layout/venn1"/>
    <dgm:cxn modelId="{DD078526-862F-4C6F-A43A-F27860F4DA77}" type="presParOf" srcId="{AB8D4897-6E57-4C47-B5D6-264A7C9156EC}" destId="{D76256C3-5AF9-4D07-AAC8-52CD742E1E16}" srcOrd="3" destOrd="0" presId="urn:microsoft.com/office/officeart/2005/8/layout/venn1"/>
    <dgm:cxn modelId="{70AD73DC-A0C7-4A15-B81B-22095C38879C}" type="presParOf" srcId="{AB8D4897-6E57-4C47-B5D6-264A7C9156EC}" destId="{9B836BD3-0B9A-4ACD-8474-62466BE0E974}" srcOrd="4" destOrd="0" presId="urn:microsoft.com/office/officeart/2005/8/layout/venn1"/>
    <dgm:cxn modelId="{75F02AF3-43BA-42A9-B491-4F30B0B6DEA7}" type="presParOf" srcId="{AB8D4897-6E57-4C47-B5D6-264A7C9156EC}" destId="{02B948CA-4063-455C-9048-DBFAD0814647}" srcOrd="5" destOrd="0" presId="urn:microsoft.com/office/officeart/2005/8/layout/venn1"/>
    <dgm:cxn modelId="{E0CBF7DB-5F94-4FC8-924E-75C7AF054541}" type="presParOf" srcId="{AB8D4897-6E57-4C47-B5D6-264A7C9156EC}" destId="{1D8809F0-50C2-442B-86BA-378AC84DE915}" srcOrd="6" destOrd="0" presId="urn:microsoft.com/office/officeart/2005/8/layout/venn1"/>
    <dgm:cxn modelId="{F77D82DA-23B4-4BC9-859B-5D1CFBAC0073}" type="presParOf" srcId="{AB8D4897-6E57-4C47-B5D6-264A7C9156EC}" destId="{37FADDC3-5573-4F9E-A34C-9F20946F0B18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F6AABC1-05A8-4BC0-8002-3B778FE6A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04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692B6C-BDB9-4293-AE54-0035AAD33324}" type="slidenum">
              <a:rPr lang="ru-RU"/>
              <a:pPr/>
              <a:t>1</a:t>
            </a:fld>
            <a:endParaRPr lang="ru-RU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315556-A432-4CAD-96AC-62C62DE1FEBF}" type="slidenum">
              <a:rPr lang="ru-RU"/>
              <a:pPr/>
              <a:t>10</a:t>
            </a:fld>
            <a:endParaRPr lang="ru-RU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370DD8-01C9-4883-993B-AEC3551A10FC}" type="slidenum">
              <a:rPr lang="ru-RU"/>
              <a:pPr/>
              <a:t>11</a:t>
            </a:fld>
            <a:endParaRPr lang="ru-RU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9AEC47-B2AE-4224-8EA2-7A76DC601ED1}" type="slidenum">
              <a:rPr lang="ru-RU"/>
              <a:pPr/>
              <a:t>12</a:t>
            </a:fld>
            <a:endParaRPr lang="ru-RU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B08FCB-57E9-4805-BB58-7F3EDE9595F2}" type="slidenum">
              <a:rPr lang="ru-RU"/>
              <a:pPr/>
              <a:t>13</a:t>
            </a:fld>
            <a:endParaRPr lang="ru-RU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27E25A-98F1-4AFC-8D37-C53E2EF3D641}" type="slidenum">
              <a:rPr lang="ru-RU"/>
              <a:pPr/>
              <a:t>14</a:t>
            </a:fld>
            <a:endParaRPr lang="ru-RU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1D0F75-9686-4B23-9D3E-F9735ECBC35B}" type="slidenum">
              <a:rPr lang="ru-RU"/>
              <a:pPr/>
              <a:t>15</a:t>
            </a:fld>
            <a:endParaRPr lang="ru-RU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DD6B47-7740-484F-996E-25736A1DF8A2}" type="slidenum">
              <a:rPr lang="ru-RU"/>
              <a:pPr/>
              <a:t>16</a:t>
            </a:fld>
            <a:endParaRPr lang="ru-RU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91236D-9209-4991-B10A-38B70FC91418}" type="slidenum">
              <a:rPr lang="ru-RU"/>
              <a:pPr/>
              <a:t>17</a:t>
            </a:fld>
            <a:endParaRPr lang="ru-RU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3B1DD4-FB0D-4F31-82C3-B1717CD4B27B}" type="slidenum">
              <a:rPr lang="ru-RU"/>
              <a:pPr/>
              <a:t>2</a:t>
            </a:fld>
            <a:endParaRPr lang="ru-RU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6608B1-7736-459E-8448-1BFC32862CBA}" type="slidenum">
              <a:rPr lang="ru-RU"/>
              <a:pPr/>
              <a:t>3</a:t>
            </a:fld>
            <a:endParaRPr lang="ru-R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1DAAAD-FDDF-4676-BDE5-39A6735928D1}" type="slidenum">
              <a:rPr lang="ru-RU"/>
              <a:pPr/>
              <a:t>4</a:t>
            </a:fld>
            <a:endParaRPr lang="ru-RU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5594B1-621B-43E1-B2B9-790E7C5E0BAA}" type="slidenum">
              <a:rPr lang="ru-RU"/>
              <a:pPr/>
              <a:t>5</a:t>
            </a:fld>
            <a:endParaRPr lang="ru-RU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2C473A-0E9F-4D3B-9BCA-C5219FB10DF2}" type="slidenum">
              <a:rPr lang="ru-RU"/>
              <a:pPr/>
              <a:t>6</a:t>
            </a:fld>
            <a:endParaRPr lang="ru-RU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20097-DBAB-4DF6-AF50-095AD8054301}" type="slidenum">
              <a:rPr lang="ru-RU"/>
              <a:pPr/>
              <a:t>7</a:t>
            </a:fld>
            <a:endParaRPr lang="ru-RU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1BD0E0-DB9B-458D-8F98-300960FFC3C7}" type="slidenum">
              <a:rPr lang="ru-RU"/>
              <a:pPr/>
              <a:t>8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CA19B-07C6-47DE-8E8D-BCD1AFF522A3}" type="slidenum">
              <a:rPr lang="ru-RU"/>
              <a:pPr/>
              <a:t>9</a:t>
            </a:fld>
            <a:endParaRPr lang="ru-RU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3F1CFA-A495-4C75-A198-C5C6235AD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422FE-2522-4DF0-988F-38FA18608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C44D-0679-4253-99BD-5A4AA7841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C0A3-A5C5-41D8-9C9E-A52F5B7D6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A871E-7B14-4F6C-A506-73E75DE929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1E016-F6C2-45EC-9CFC-F0B039819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1877A-4A53-4683-A395-962D4BF11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DCFD8-C3A4-463B-A487-0A98A53E2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C0C2A-40EE-416B-A502-467518B12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136AA-57EA-4588-A398-24499E4447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49D88-DB94-493B-A627-029440C29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CF30-68AA-4E65-8886-68024B067D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32771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1800"/>
            </a:p>
          </p:txBody>
        </p:sp>
        <p:pic>
          <p:nvPicPr>
            <p:cNvPr id="2057" name="Picture 4" descr="slidemaster_med3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27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E7BFD0C-1449-4CE0-9C2E-D771CD757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420938"/>
            <a:ext cx="7620000" cy="2057400"/>
          </a:xfrm>
          <a:solidFill>
            <a:schemeClr val="bg1">
              <a:alpha val="50195"/>
            </a:schemeClr>
          </a:solidFill>
        </p:spPr>
        <p:txBody>
          <a:bodyPr/>
          <a:lstStyle/>
          <a:p>
            <a:pPr eaLnBrk="1" hangingPunct="1"/>
            <a:r>
              <a:rPr lang="ru-RU" sz="6600" b="1" i="1" smtClean="0">
                <a:effectLst/>
              </a:rPr>
              <a:t>УПРАВЛЕНИЕ ПЕРСОНАЛОМ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/>
              <a:t>Принципы управления персоналом: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975" y="1484313"/>
            <a:ext cx="64008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1.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подбора кадров</a:t>
            </a:r>
            <a:endParaRPr lang="ru-RU" sz="1800" b="1" smtClean="0">
              <a:solidFill>
                <a:srgbClr val="CC0099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2. Принцип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 преемственности</a:t>
            </a:r>
            <a:endParaRPr lang="ru-RU" sz="1800" b="1" smtClean="0">
              <a:solidFill>
                <a:srgbClr val="CC0099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3. Принцип профессионального и должностного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продвижения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 кадров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4.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открытого соревнования</a:t>
            </a:r>
            <a:endParaRPr lang="ru-RU" sz="1800" b="1" smtClean="0">
              <a:solidFill>
                <a:srgbClr val="CC0099"/>
              </a:solidFill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5.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сочетания доверия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 к кадрам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с проверкой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 исполнения.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6.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демократизации 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работы с кадрами.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7.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системности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 работы с кадрами.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>
                <a:solidFill>
                  <a:srgbClr val="CC0099"/>
                </a:solidFill>
                <a:effectLst/>
              </a:rPr>
              <a:t>8. Принцип </a:t>
            </a:r>
            <a:r>
              <a:rPr lang="ru-RU" sz="1800" b="1" smtClean="0">
                <a:solidFill>
                  <a:schemeClr val="tx2"/>
                </a:solidFill>
                <a:effectLst/>
              </a:rPr>
              <a:t>адаптивности </a:t>
            </a:r>
            <a:r>
              <a:rPr lang="ru-RU" sz="1800" b="1" smtClean="0">
                <a:solidFill>
                  <a:srgbClr val="CC0099"/>
                </a:solidFill>
                <a:effectLst/>
              </a:rPr>
              <a:t>к условиям современного хозяйственного механизма.</a:t>
            </a:r>
          </a:p>
        </p:txBody>
      </p:sp>
      <p:pic>
        <p:nvPicPr>
          <p:cNvPr id="13316" name="Picture 4" descr="обсуждение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4365625"/>
            <a:ext cx="70199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9975" y="908050"/>
            <a:ext cx="6400800" cy="49688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800" smtClean="0">
                <a:solidFill>
                  <a:srgbClr val="CC0099"/>
                </a:solidFill>
                <a:effectLst/>
              </a:rPr>
              <a:t>Профессиональная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b="1" i="1" u="sng" smtClean="0">
                <a:solidFill>
                  <a:schemeClr val="tx2"/>
                </a:solidFill>
                <a:effectLst/>
              </a:rPr>
              <a:t>ориентация </a:t>
            </a:r>
            <a:r>
              <a:rPr lang="ru-RU" sz="2800" b="1" i="1" smtClean="0">
                <a:solidFill>
                  <a:schemeClr val="tx2"/>
                </a:solidFill>
                <a:effectLst/>
              </a:rPr>
              <a:t>и </a:t>
            </a:r>
            <a:r>
              <a:rPr lang="ru-RU" sz="2800" b="1" i="1" u="sng" smtClean="0">
                <a:solidFill>
                  <a:schemeClr val="tx2"/>
                </a:solidFill>
                <a:effectLst/>
              </a:rPr>
              <a:t>адаптация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smtClean="0">
                <a:solidFill>
                  <a:srgbClr val="CC0099"/>
                </a:solidFill>
                <a:effectLst/>
              </a:rPr>
              <a:t>выступают важным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b="1" i="1" u="sng" smtClean="0">
                <a:solidFill>
                  <a:schemeClr val="tx2"/>
                </a:solidFill>
                <a:effectLst/>
              </a:rPr>
              <a:t>составным элементом системы подготовки кадров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smtClean="0">
                <a:solidFill>
                  <a:srgbClr val="CC0099"/>
                </a:solidFill>
                <a:effectLst/>
              </a:rPr>
              <a:t>являются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b="1" i="1" u="sng" smtClean="0">
                <a:solidFill>
                  <a:schemeClr val="tx2"/>
                </a:solidFill>
                <a:effectLst/>
              </a:rPr>
              <a:t>регулятором связи</a:t>
            </a:r>
            <a:r>
              <a:rPr lang="ru-RU" sz="2800" b="1" i="1" smtClean="0">
                <a:solidFill>
                  <a:srgbClr val="CC0099"/>
                </a:solidFill>
                <a:effectLst/>
              </a:rPr>
              <a:t> </a:t>
            </a:r>
            <a:r>
              <a:rPr lang="ru-RU" sz="2800" smtClean="0">
                <a:solidFill>
                  <a:srgbClr val="CC0099"/>
                </a:solidFill>
                <a:effectLst/>
              </a:rPr>
              <a:t>между системой образования и практической деятельностью. Это основа удовлетворения потребностей организации в рабочей силе.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effectLst/>
              </a:rPr>
              <a:t>Профессиональная ориентация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628775"/>
            <a:ext cx="6400800" cy="449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i="1" smtClean="0">
                <a:solidFill>
                  <a:srgbClr val="CC0099"/>
                </a:solidFill>
                <a:effectLst/>
              </a:rPr>
              <a:t> =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i="1" smtClean="0">
                <a:solidFill>
                  <a:srgbClr val="CC0099"/>
                </a:solidFill>
                <a:effectLst/>
              </a:rPr>
              <a:t>представляет собой систему мер, включающую предоставление информации и консультаций необходимых человеку для выбора профессии, в наибольшей степени соответствующей его личным способностям и особенностям, а также требующейся на рынке труда</a:t>
            </a:r>
            <a:r>
              <a:rPr lang="ru-RU" sz="2800" i="1" smtClean="0">
                <a:solidFill>
                  <a:srgbClr val="CC66FF"/>
                </a:solidFill>
                <a:effectLst/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image0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333375"/>
            <a:ext cx="5616575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2411413" y="6021388"/>
            <a:ext cx="6529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rgbClr val="CC0099"/>
                </a:solidFill>
              </a:rPr>
              <a:t>Механизм управления профориентацией</a:t>
            </a:r>
            <a:r>
              <a:rPr lang="ru-RU" sz="2000"/>
              <a:t>.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image0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1413" y="1268413"/>
            <a:ext cx="63373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3924300" y="0"/>
            <a:ext cx="30956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CC0099"/>
                </a:solidFill>
              </a:rPr>
              <a:t>Виды адаптации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2800" b="1" smtClean="0">
                <a:solidFill>
                  <a:srgbClr val="CC0099"/>
                </a:solidFill>
                <a:effectLst/>
              </a:rPr>
              <a:t>в формальной системе оценки могут быть заинтересованые:</a:t>
            </a:r>
            <a:endParaRPr lang="ru-RU" sz="2800" b="1" smtClean="0">
              <a:solidFill>
                <a:srgbClr val="CC0099"/>
              </a:solidFill>
              <a:effectLst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411413" y="692150"/>
          <a:ext cx="6427787" cy="616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обсужден``"/>
          <p:cNvPicPr>
            <a:picLocks noChangeAspect="1" noChangeArrowheads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2124075" y="0"/>
            <a:ext cx="7019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CC0099"/>
                </a:solidFill>
              </a:rPr>
              <a:t>Цели оценки персонала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b="1" smtClean="0">
                <a:solidFill>
                  <a:srgbClr val="CC0099"/>
                </a:solidFill>
                <a:effectLst/>
              </a:rPr>
              <a:t>• </a:t>
            </a:r>
            <a:r>
              <a:rPr lang="uk-UA" b="1" smtClean="0">
                <a:effectLst/>
              </a:rPr>
              <a:t>улучшение текущей деятельности;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b="1" smtClean="0">
                <a:solidFill>
                  <a:srgbClr val="CC0099"/>
                </a:solidFill>
                <a:effectLst/>
              </a:rPr>
              <a:t>• </a:t>
            </a:r>
            <a:r>
              <a:rPr lang="uk-UA" b="1" smtClean="0">
                <a:effectLst/>
              </a:rPr>
              <a:t>определение производственных целей и задач;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b="1" smtClean="0">
                <a:solidFill>
                  <a:srgbClr val="CC0099"/>
                </a:solidFill>
                <a:effectLst/>
              </a:rPr>
              <a:t>• </a:t>
            </a:r>
            <a:r>
              <a:rPr lang="uk-UA" b="1" smtClean="0">
                <a:effectLst/>
              </a:rPr>
              <a:t>оценку потребностей в обучении/развитии.</a:t>
            </a:r>
            <a:endParaRPr lang="ru-RU" b="1" smtClean="0">
              <a:effectLst/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3"/>
          <p:cNvSpPr>
            <a:spLocks noChangeArrowheads="1" noChangeShapeType="1" noTextEdit="1"/>
          </p:cNvSpPr>
          <p:nvPr/>
        </p:nvSpPr>
        <p:spPr bwMode="auto">
          <a:xfrm>
            <a:off x="2987675" y="1628775"/>
            <a:ext cx="4968875" cy="288131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Impact"/>
              </a:rPr>
              <a:t>конец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28875" y="1285875"/>
            <a:ext cx="6400800" cy="2500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FF0000"/>
                </a:solidFill>
                <a:effectLst/>
              </a:rPr>
              <a:t>Управление персоналом</a:t>
            </a:r>
            <a:r>
              <a:rPr lang="ru-RU" sz="2800" b="1" i="1" smtClean="0">
                <a:effectLst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smtClean="0">
                <a:effectLst/>
              </a:rPr>
              <a:t>=</a:t>
            </a:r>
            <a:r>
              <a:rPr lang="ru-RU" sz="4800" b="1" i="1" smtClean="0">
                <a:solidFill>
                  <a:srgbClr val="FF0000"/>
                </a:solidFill>
                <a:effectLst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b="1" i="1" smtClean="0">
                <a:solidFill>
                  <a:srgbClr val="FF0000"/>
                </a:solidFill>
                <a:effectLst/>
              </a:rPr>
              <a:t>управление человеческими ресурсами</a:t>
            </a:r>
          </a:p>
        </p:txBody>
      </p:sp>
      <p:pic>
        <p:nvPicPr>
          <p:cNvPr id="5123" name="Picture 4" descr="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50" y="4000500"/>
            <a:ext cx="394811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1557338"/>
            <a:ext cx="4032250" cy="4495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i="1" smtClean="0">
                <a:solidFill>
                  <a:schemeClr val="tx2"/>
                </a:solidFill>
                <a:effectLst/>
              </a:rPr>
              <a:t>совокупность всех человеческих ресурсов, которыми обладает организация: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uk-UA" sz="2000" b="1" i="1" smtClean="0">
              <a:solidFill>
                <a:schemeClr val="tx2"/>
              </a:solidFill>
              <a:effectLst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000" b="1" i="1" smtClean="0">
                <a:effectLst/>
              </a:rPr>
              <a:t>сотрудники организации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i="1" smtClean="0">
                <a:effectLst/>
              </a:rPr>
              <a:t>партнеры, которые привлекаются к реализации проектов</a:t>
            </a:r>
          </a:p>
          <a:p>
            <a:pPr eaLnBrk="1" hangingPunct="1">
              <a:lnSpc>
                <a:spcPct val="80000"/>
              </a:lnSpc>
            </a:pPr>
            <a:r>
              <a:rPr lang="uk-UA" sz="2000" b="1" i="1" smtClean="0">
                <a:effectLst/>
              </a:rPr>
              <a:t> эксперты, которые могут быть привлечены для проведения исследований, разработки стратегии, реализации конкретных мероприятий</a:t>
            </a:r>
            <a:r>
              <a:rPr lang="uk-UA" sz="2000" i="1" smtClean="0">
                <a:effectLst/>
              </a:rPr>
              <a:t> </a:t>
            </a:r>
            <a:endParaRPr lang="ru-RU" sz="2000" i="1" smtClean="0">
              <a:effectLst/>
            </a:endParaRPr>
          </a:p>
        </p:txBody>
      </p:sp>
      <p:sp>
        <p:nvSpPr>
          <p:cNvPr id="6147" name="WordArt 4"/>
          <p:cNvSpPr>
            <a:spLocks noChangeArrowheads="1" noChangeShapeType="1" noTextEdit="1"/>
          </p:cNvSpPr>
          <p:nvPr/>
        </p:nvSpPr>
        <p:spPr bwMode="auto">
          <a:xfrm>
            <a:off x="3276600" y="549275"/>
            <a:ext cx="3382963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персонал</a:t>
            </a:r>
          </a:p>
        </p:txBody>
      </p:sp>
      <p:pic>
        <p:nvPicPr>
          <p:cNvPr id="6148" name="Picture 7" descr="собран_сотру-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5050" y="1412875"/>
            <a:ext cx="30289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eaLnBrk="1" hangingPunct="1"/>
            <a:r>
              <a:rPr lang="ru-RU" b="1" i="1" smtClean="0">
                <a:solidFill>
                  <a:srgbClr val="D60093"/>
                </a:solidFill>
                <a:effectLst/>
              </a:rPr>
              <a:t>Особенности персонала организации: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628775"/>
            <a:ext cx="64008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uk-UA" b="1" smtClean="0">
                <a:effectLst/>
              </a:rPr>
              <a:t> </a:t>
            </a:r>
            <a:r>
              <a:rPr lang="uk-UA" smtClean="0">
                <a:effectLst/>
              </a:rPr>
              <a:t>особенности</a:t>
            </a:r>
            <a:r>
              <a:rPr lang="uk-UA" b="1" smtClean="0">
                <a:effectLst/>
              </a:rPr>
              <a:t> </a:t>
            </a:r>
            <a:r>
              <a:rPr lang="uk-UA" b="1" i="1" smtClean="0">
                <a:solidFill>
                  <a:srgbClr val="D60093"/>
                </a:solidFill>
                <a:effectLst/>
              </a:rPr>
              <a:t>индивидуального</a:t>
            </a:r>
            <a:r>
              <a:rPr lang="uk-UA" b="1" smtClean="0">
                <a:effectLst/>
              </a:rPr>
              <a:t> </a:t>
            </a:r>
            <a:r>
              <a:rPr lang="uk-UA" smtClean="0">
                <a:effectLst/>
              </a:rPr>
              <a:t>поведения;</a:t>
            </a:r>
            <a:r>
              <a:rPr lang="uk-UA" b="1" smtClean="0"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b="1" smtClean="0">
                <a:effectLst/>
              </a:rPr>
              <a:t> </a:t>
            </a:r>
            <a:r>
              <a:rPr lang="uk-UA" i="1" smtClean="0">
                <a:effectLst/>
              </a:rPr>
              <a:t>особенности</a:t>
            </a:r>
            <a:r>
              <a:rPr lang="uk-UA" b="1" smtClean="0">
                <a:effectLst/>
              </a:rPr>
              <a:t> </a:t>
            </a:r>
            <a:r>
              <a:rPr lang="uk-UA" b="1" i="1" smtClean="0">
                <a:solidFill>
                  <a:srgbClr val="D60093"/>
                </a:solidFill>
                <a:effectLst/>
              </a:rPr>
              <a:t>группового</a:t>
            </a:r>
            <a:r>
              <a:rPr lang="uk-UA" b="1" smtClean="0">
                <a:effectLst/>
              </a:rPr>
              <a:t> </a:t>
            </a:r>
            <a:r>
              <a:rPr lang="uk-UA" i="1" smtClean="0">
                <a:effectLst/>
              </a:rPr>
              <a:t>поведения;</a:t>
            </a:r>
            <a:r>
              <a:rPr lang="uk-UA" b="1" smtClean="0">
                <a:effectLst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uk-UA" b="1" smtClean="0">
                <a:effectLst/>
              </a:rPr>
              <a:t> </a:t>
            </a:r>
            <a:r>
              <a:rPr lang="uk-UA" smtClean="0">
                <a:effectLst/>
              </a:rPr>
              <a:t>особенности</a:t>
            </a:r>
            <a:r>
              <a:rPr lang="uk-UA" b="1" smtClean="0">
                <a:effectLst/>
              </a:rPr>
              <a:t> </a:t>
            </a:r>
            <a:r>
              <a:rPr lang="uk-UA" b="1" i="1" smtClean="0">
                <a:solidFill>
                  <a:srgbClr val="D60093"/>
                </a:solidFill>
                <a:effectLst/>
              </a:rPr>
              <a:t>поведения руководителей, членов управленческой команды</a:t>
            </a:r>
            <a:r>
              <a:rPr lang="uk-UA" b="1" smtClean="0">
                <a:effectLst/>
              </a:rPr>
              <a:t>.</a:t>
            </a:r>
            <a:r>
              <a:rPr lang="uk-UA" smtClean="0"/>
              <a:t> </a:t>
            </a:r>
            <a:endParaRPr lang="ru-RU" smtClean="0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195513" y="4437063"/>
            <a:ext cx="360362" cy="358775"/>
          </a:xfrm>
          <a:prstGeom prst="flowChartConnector">
            <a:avLst/>
          </a:prstGeom>
          <a:solidFill>
            <a:srgbClr val="D60093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2195513" y="3357563"/>
            <a:ext cx="360362" cy="358775"/>
          </a:xfrm>
          <a:prstGeom prst="flowChartConnector">
            <a:avLst/>
          </a:prstGeom>
          <a:solidFill>
            <a:srgbClr val="D60093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195513" y="1773238"/>
            <a:ext cx="360362" cy="358775"/>
          </a:xfrm>
          <a:prstGeom prst="flowChartConnector">
            <a:avLst/>
          </a:prstGeom>
          <a:solidFill>
            <a:srgbClr val="CC0099"/>
          </a:solidFill>
          <a:ln w="9525">
            <a:solidFill>
              <a:srgbClr val="FF99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начальни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0"/>
            <a:ext cx="7019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/>
              <a:t>Деятельность по управлению персоналом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3644900"/>
            <a:ext cx="6400800" cy="4495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uk-UA" sz="3600" b="1" smtClean="0">
                <a:solidFill>
                  <a:schemeClr val="tx2"/>
                </a:solidFill>
                <a:effectLst/>
              </a:rPr>
              <a:t>= целенаправленное воздействие на человеческую составляющую организации</a:t>
            </a:r>
            <a:endParaRPr lang="ru-RU" sz="3600" b="1" smtClean="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effectLst/>
              </a:rPr>
              <a:t>Основные подходы к управлению персоналом: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    </a:t>
            </a:r>
            <a:r>
              <a:rPr lang="ru-RU" smtClean="0">
                <a:solidFill>
                  <a:srgbClr val="D60093"/>
                </a:solidFill>
              </a:rPr>
              <a:t>Экономический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D60093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D60093"/>
                </a:solidFill>
              </a:rPr>
              <a:t>         Органический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D60093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D60093"/>
                </a:solidFill>
              </a:rPr>
              <a:t>         гуманистический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2555875" y="1484313"/>
            <a:ext cx="720725" cy="865187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2555875" y="2636838"/>
            <a:ext cx="720725" cy="865187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2555875" y="3789363"/>
            <a:ext cx="720725" cy="865187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260350"/>
            <a:ext cx="6400800" cy="1219200"/>
          </a:xfrm>
        </p:spPr>
        <p:txBody>
          <a:bodyPr/>
          <a:lstStyle/>
          <a:p>
            <a:pPr algn="ctr" eaLnBrk="1" hangingPunct="1"/>
            <a:r>
              <a:rPr lang="ru-RU" b="1" smtClean="0">
                <a:effectLst/>
              </a:rPr>
              <a:t>Экономический подход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D60093"/>
                </a:solidFill>
              </a:rPr>
              <a:t>= использование трудовых ресурсов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D60093"/>
              </a:solidFill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D60093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987675" y="3284538"/>
            <a:ext cx="56070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sz="2000" b="1">
                <a:solidFill>
                  <a:schemeClr val="tx2"/>
                </a:solidFill>
              </a:rPr>
              <a:t>В рамках этого подхода ведущее место занимает техническая (направленная на овладение трудовыми приемами), а не управленческая подготовка людей на предприятии. Организация здесь означает упорядоченность отношений между ясно очерченными частями целого, имеющими определенный порядок</a:t>
            </a:r>
            <a:r>
              <a:rPr lang="uk-UA" sz="2000">
                <a:solidFill>
                  <a:schemeClr val="tx2"/>
                </a:solidFill>
              </a:rPr>
              <a:t>. 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smtClean="0">
                <a:effectLst/>
              </a:rPr>
              <a:t>Органический подход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2800" b="1" smtClean="0">
                <a:solidFill>
                  <a:srgbClr val="CC0099"/>
                </a:solidFill>
                <a:effectLst/>
              </a:rPr>
              <a:t>= </a:t>
            </a:r>
            <a:r>
              <a:rPr lang="uk-UA" sz="2800" b="1" smtClean="0">
                <a:solidFill>
                  <a:srgbClr val="CC0099"/>
                </a:solidFill>
                <a:effectLst/>
              </a:rPr>
              <a:t>концепция </a:t>
            </a:r>
            <a:r>
              <a:rPr lang="uk-UA" sz="2800" b="1" i="1" smtClean="0">
                <a:solidFill>
                  <a:srgbClr val="CC0099"/>
                </a:solidFill>
                <a:effectLst/>
              </a:rPr>
              <a:t>управления персоналом</a:t>
            </a:r>
            <a:r>
              <a:rPr lang="uk-UA" sz="2800" b="1" smtClean="0">
                <a:solidFill>
                  <a:srgbClr val="CC0099"/>
                </a:solidFill>
                <a:effectLst/>
              </a:rPr>
              <a:t> и концепция </a:t>
            </a:r>
            <a:r>
              <a:rPr lang="uk-UA" sz="2800" b="1" i="1" smtClean="0">
                <a:solidFill>
                  <a:srgbClr val="CC0099"/>
                </a:solidFill>
                <a:effectLst/>
              </a:rPr>
              <a:t>управления </a:t>
            </a:r>
            <a:r>
              <a:rPr lang="uk-UA" sz="2800" b="1" smtClean="0">
                <a:solidFill>
                  <a:srgbClr val="CC0099"/>
                </a:solidFill>
                <a:effectLst/>
              </a:rPr>
              <a:t>человеческими</a:t>
            </a:r>
            <a:r>
              <a:rPr lang="uk-UA" sz="2800" b="1" i="1" smtClean="0">
                <a:solidFill>
                  <a:srgbClr val="CC0099"/>
                </a:solidFill>
                <a:effectLst/>
              </a:rPr>
              <a:t> ресурсами</a:t>
            </a:r>
            <a:r>
              <a:rPr lang="uk-UA" sz="2800" b="1" smtClean="0">
                <a:solidFill>
                  <a:srgbClr val="CC0099"/>
                </a:solidFill>
                <a:effectLst/>
              </a:rPr>
              <a:t>.</a:t>
            </a:r>
          </a:p>
          <a:p>
            <a:pPr algn="ctr" eaLnBrk="1" hangingPunct="1">
              <a:buFont typeface="Wingdings" pitchFamily="2" charset="2"/>
              <a:buNone/>
            </a:pPr>
            <a:endParaRPr lang="uk-UA" sz="2800" smtClean="0">
              <a:solidFill>
                <a:srgbClr val="CC0099"/>
              </a:solidFill>
              <a:effectLst/>
            </a:endParaRPr>
          </a:p>
          <a:p>
            <a:pPr algn="ctr" eaLnBrk="1" hangingPunct="1">
              <a:buFont typeface="Wingdings" pitchFamily="2" charset="2"/>
              <a:buNone/>
            </a:pPr>
            <a:endParaRPr lang="ru-RU" sz="2800" smtClean="0">
              <a:solidFill>
                <a:srgbClr val="CC0099"/>
              </a:solidFill>
              <a:effectLst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843213" y="3814763"/>
            <a:ext cx="5688012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sz="2000" b="1">
                <a:solidFill>
                  <a:schemeClr val="tx2"/>
                </a:solidFill>
              </a:rPr>
              <a:t>Акцентирование внимания на человеческом ресурсе способствовало рождению нового представления об организации. Она стала восприниматься как живая система, существующая в окружающей среде.</a:t>
            </a:r>
            <a:r>
              <a:rPr lang="uk-UA" sz="2000"/>
              <a:t> 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052513"/>
            <a:ext cx="6165850" cy="679450"/>
          </a:xfrm>
        </p:spPr>
        <p:txBody>
          <a:bodyPr/>
          <a:lstStyle/>
          <a:p>
            <a:pPr algn="ctr" eaLnBrk="1" hangingPunct="1"/>
            <a:r>
              <a:rPr lang="ru-RU" b="1" smtClean="0">
                <a:effectLst/>
              </a:rPr>
              <a:t>Гуманистический подход</a:t>
            </a:r>
            <a:r>
              <a:rPr lang="ru-RU" sz="3200" b="1" smtClean="0">
                <a:effectLst/>
              </a:rPr>
              <a:t/>
            </a:r>
            <a:br>
              <a:rPr lang="ru-RU" sz="3200" b="1" smtClean="0">
                <a:effectLst/>
              </a:rPr>
            </a:br>
            <a:r>
              <a:rPr lang="ru-RU" sz="3200" b="1" smtClean="0">
                <a:effectLst/>
              </a:rPr>
              <a:t/>
            </a:r>
            <a:br>
              <a:rPr lang="ru-RU" sz="3200" b="1" smtClean="0">
                <a:effectLst/>
              </a:rPr>
            </a:br>
            <a:r>
              <a:rPr lang="ru-RU" sz="3200" b="1" smtClean="0">
                <a:effectLst/>
              </a:rPr>
              <a:t/>
            </a:r>
            <a:br>
              <a:rPr lang="ru-RU" sz="3200" b="1" smtClean="0">
                <a:effectLst/>
              </a:rPr>
            </a:br>
            <a:endParaRPr lang="ru-RU" sz="3200" b="1" smtClean="0">
              <a:effectLst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3500438"/>
            <a:ext cx="6400800" cy="244951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2400" smtClean="0">
                <a:solidFill>
                  <a:schemeClr val="tx2"/>
                </a:solidFill>
                <a:effectLst/>
              </a:rPr>
              <a:t>Согласно гуманистическому подходу культура может рассматриваться как процесс создания реальности, которая позволяет людям видеть и понимать события, действия, ситуации определенным образом и придавать смысл и значение своему собственному поведению</a:t>
            </a:r>
            <a:r>
              <a:rPr lang="ru-RU" sz="2400" smtClean="0">
                <a:solidFill>
                  <a:schemeClr val="tx2"/>
                </a:solidFill>
                <a:effectLst/>
              </a:rPr>
              <a:t> 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195513" y="1222375"/>
            <a:ext cx="734536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uk-UA" sz="2800" b="1" i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 управления человеком</a:t>
            </a:r>
            <a:r>
              <a:rPr lang="uk-UA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из представления об организации как культурном феномене.</a:t>
            </a:r>
            <a:r>
              <a:rPr lang="ru-RU" sz="2800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169</TotalTime>
  <Words>414</Words>
  <Application>Microsoft Office PowerPoint</Application>
  <PresentationFormat>Экран (4:3)</PresentationFormat>
  <Paragraphs>80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Wingdings</vt:lpstr>
      <vt:lpstr>План</vt:lpstr>
      <vt:lpstr>УПРАВЛЕНИЕ ПЕРСОНАЛОМ</vt:lpstr>
      <vt:lpstr>Презентация PowerPoint</vt:lpstr>
      <vt:lpstr>Презентация PowerPoint</vt:lpstr>
      <vt:lpstr>Особенности персонала организации:</vt:lpstr>
      <vt:lpstr>Деятельность по управлению персоналом</vt:lpstr>
      <vt:lpstr>Основные подходы к управлению персоналом:</vt:lpstr>
      <vt:lpstr>Экономический подход</vt:lpstr>
      <vt:lpstr>Органический подход</vt:lpstr>
      <vt:lpstr>Гуманистический подход   </vt:lpstr>
      <vt:lpstr>Принципы управления персоналом:</vt:lpstr>
      <vt:lpstr>Презентация PowerPoint</vt:lpstr>
      <vt:lpstr>Профессиональная ориентация</vt:lpstr>
      <vt:lpstr>Презентация PowerPoint</vt:lpstr>
      <vt:lpstr>Презентация PowerPoint</vt:lpstr>
      <vt:lpstr>в формальной системе оценки могут быть заинтересованые:</vt:lpstr>
      <vt:lpstr>Цели оценки персонала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ПЕРСОНАЛОМ</dc:title>
  <dc:creator>123</dc:creator>
  <cp:lastModifiedBy>Тахмина Рабиева</cp:lastModifiedBy>
  <cp:revision>12</cp:revision>
  <dcterms:created xsi:type="dcterms:W3CDTF">2009-04-26T09:26:37Z</dcterms:created>
  <dcterms:modified xsi:type="dcterms:W3CDTF">2019-01-14T04:30:26Z</dcterms:modified>
</cp:coreProperties>
</file>