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326" r:id="rId2"/>
    <p:sldId id="351" r:id="rId3"/>
    <p:sldId id="352" r:id="rId4"/>
    <p:sldId id="353" r:id="rId5"/>
    <p:sldId id="354" r:id="rId6"/>
    <p:sldId id="355" r:id="rId7"/>
    <p:sldId id="356" r:id="rId8"/>
    <p:sldId id="357" r:id="rId9"/>
    <p:sldId id="365" r:id="rId10"/>
    <p:sldId id="366" r:id="rId11"/>
    <p:sldId id="358" r:id="rId12"/>
    <p:sldId id="359" r:id="rId13"/>
    <p:sldId id="360" r:id="rId14"/>
    <p:sldId id="361" r:id="rId15"/>
    <p:sldId id="362" r:id="rId16"/>
    <p:sldId id="363" r:id="rId17"/>
    <p:sldId id="364" r:id="rId18"/>
    <p:sldId id="374" r:id="rId19"/>
    <p:sldId id="367" r:id="rId20"/>
    <p:sldId id="369" r:id="rId21"/>
    <p:sldId id="368"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89" r:id="rId37"/>
    <p:sldId id="390" r:id="rId38"/>
    <p:sldId id="391" r:id="rId39"/>
    <p:sldId id="392" r:id="rId40"/>
    <p:sldId id="393" r:id="rId41"/>
    <p:sldId id="394" r:id="rId42"/>
    <p:sldId id="395" r:id="rId43"/>
    <p:sldId id="396" r:id="rId44"/>
    <p:sldId id="397" r:id="rId45"/>
    <p:sldId id="398" r:id="rId46"/>
    <p:sldId id="39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413" r:id="rId61"/>
    <p:sldId id="414" r:id="rId62"/>
    <p:sldId id="415" r:id="rId63"/>
    <p:sldId id="416" r:id="rId64"/>
    <p:sldId id="417" r:id="rId65"/>
    <p:sldId id="418" r:id="rId66"/>
    <p:sldId id="419" r:id="rId67"/>
    <p:sldId id="420" r:id="rId68"/>
    <p:sldId id="421" r:id="rId69"/>
    <p:sldId id="422" r:id="rId70"/>
    <p:sldId id="423" r:id="rId7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250" initials="X" lastIdx="54" clrIdx="0">
    <p:extLst/>
  </p:cmAuthor>
  <p:cmAuthor id="2" name="Matthew Brown" initials="mkb" lastIdx="1" clrIdx="1"/>
  <p:cmAuthor id="3" name="Veronika" initials="V"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2514" autoAdjust="0"/>
  </p:normalViewPr>
  <p:slideViewPr>
    <p:cSldViewPr snapToGrid="0">
      <p:cViewPr varScale="1">
        <p:scale>
          <a:sx n="69" d="100"/>
          <a:sy n="69" d="100"/>
        </p:scale>
        <p:origin x="93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85E211-99DF-4AC6-AEE5-E3DBBA8B25BE}" type="datetimeFigureOut">
              <a:rPr lang="hr-BA" smtClean="0"/>
              <a:t>11.2.2019.</a:t>
            </a:fld>
            <a:endParaRPr lang="hr-B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EAAF3B-DCE9-44C4-B62A-A4D567D7E3EC}" type="slidenum">
              <a:rPr lang="hr-BA" smtClean="0"/>
              <a:t>‹#›</a:t>
            </a:fld>
            <a:endParaRPr lang="hr-BA"/>
          </a:p>
        </p:txBody>
      </p:sp>
    </p:spTree>
    <p:extLst>
      <p:ext uri="{BB962C8B-B14F-4D97-AF65-F5344CB8AC3E}">
        <p14:creationId xmlns:p14="http://schemas.microsoft.com/office/powerpoint/2010/main" val="232104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tg-Cyrl-TJ" dirty="0"/>
              <a:t>Аз барномаи АК-Булак хабар доред? Шуморо аз оғози корҳо огоҳ карданд,? Ташкилоти паймонкорро медонед? Барои гузаронидани корҳо маблағ ҷамъ карда</a:t>
            </a:r>
            <a:r>
              <a:rPr lang="tg-Cyrl-TJ" baseline="0" dirty="0"/>
              <a:t> буданд?</a:t>
            </a:r>
            <a:endParaRPr lang="en-US" dirty="0"/>
          </a:p>
        </p:txBody>
      </p:sp>
      <p:sp>
        <p:nvSpPr>
          <p:cNvPr id="4" name="Номер слайда 3"/>
          <p:cNvSpPr>
            <a:spLocks noGrp="1"/>
          </p:cNvSpPr>
          <p:nvPr>
            <p:ph type="sldNum" sz="quarter" idx="10"/>
          </p:nvPr>
        </p:nvSpPr>
        <p:spPr/>
        <p:txBody>
          <a:bodyPr/>
          <a:lstStyle/>
          <a:p>
            <a:fld id="{3EF9CB4F-9406-4E5E-B989-601EF08EDDD0}" type="slidenum">
              <a:rPr lang="en-US" smtClean="0"/>
              <a:t>35</a:t>
            </a:fld>
            <a:endParaRPr lang="en-US"/>
          </a:p>
        </p:txBody>
      </p:sp>
    </p:spTree>
    <p:extLst>
      <p:ext uri="{BB962C8B-B14F-4D97-AF65-F5344CB8AC3E}">
        <p14:creationId xmlns:p14="http://schemas.microsoft.com/office/powerpoint/2010/main" val="1031856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tg-Cyrl-TJ" dirty="0"/>
              <a:t>Нороҳатӣ барои шумо эҷод карданд? Мухолифат бо паймонкорон доштед? Ваъзи кучаҳо баъд аз кор бароятон қонеъкунанда аст? Аз кори таъмин бо об розӣ ҳастед?</a:t>
            </a:r>
            <a:endParaRPr lang="en-US" dirty="0"/>
          </a:p>
        </p:txBody>
      </p:sp>
      <p:sp>
        <p:nvSpPr>
          <p:cNvPr id="4" name="Номер слайда 3"/>
          <p:cNvSpPr>
            <a:spLocks noGrp="1"/>
          </p:cNvSpPr>
          <p:nvPr>
            <p:ph type="sldNum" sz="quarter" idx="10"/>
          </p:nvPr>
        </p:nvSpPr>
        <p:spPr/>
        <p:txBody>
          <a:bodyPr/>
          <a:lstStyle/>
          <a:p>
            <a:fld id="{3EF9CB4F-9406-4E5E-B989-601EF08EDDD0}" type="slidenum">
              <a:rPr lang="en-US" smtClean="0"/>
              <a:t>36</a:t>
            </a:fld>
            <a:endParaRPr lang="en-US"/>
          </a:p>
        </p:txBody>
      </p:sp>
    </p:spTree>
    <p:extLst>
      <p:ext uri="{BB962C8B-B14F-4D97-AF65-F5344CB8AC3E}">
        <p14:creationId xmlns:p14="http://schemas.microsoft.com/office/powerpoint/2010/main" val="136552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err="1"/>
              <a:t>Кэйс</a:t>
            </a:r>
            <a:r>
              <a:rPr lang="ru-RU" dirty="0"/>
              <a:t> из Казахстана</a:t>
            </a:r>
          </a:p>
        </p:txBody>
      </p:sp>
      <p:sp>
        <p:nvSpPr>
          <p:cNvPr id="4" name="Номер слайда 3"/>
          <p:cNvSpPr>
            <a:spLocks noGrp="1"/>
          </p:cNvSpPr>
          <p:nvPr>
            <p:ph type="sldNum" sz="quarter" idx="10"/>
          </p:nvPr>
        </p:nvSpPr>
        <p:spPr/>
        <p:txBody>
          <a:bodyPr/>
          <a:lstStyle/>
          <a:p>
            <a:fld id="{40B3B358-755C-4DC8-B9F9-FB4BC8BED7D9}" type="slidenum">
              <a:rPr lang="ru-RU" smtClean="0"/>
              <a:t>45</a:t>
            </a:fld>
            <a:endParaRPr lang="ru-RU"/>
          </a:p>
        </p:txBody>
      </p:sp>
    </p:spTree>
    <p:extLst>
      <p:ext uri="{BB962C8B-B14F-4D97-AF65-F5344CB8AC3E}">
        <p14:creationId xmlns:p14="http://schemas.microsoft.com/office/powerpoint/2010/main" val="391715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tg-Cyrl-TJ" dirty="0"/>
              <a:t>Буҷети давлатӣ:</a:t>
            </a:r>
            <a:r>
              <a:rPr lang="tg-Cyrl-TJ" baseline="0" dirty="0"/>
              <a:t> даромад ва хароҷот. </a:t>
            </a:r>
            <a:r>
              <a:rPr lang="tg-Cyrl-TJ" b="1" baseline="0" dirty="0"/>
              <a:t>Ба буҷет </a:t>
            </a:r>
            <a:r>
              <a:rPr lang="tg-Cyrl-TJ" baseline="0" dirty="0"/>
              <a:t>-7,06млн танга медиҳад. Ба буҷет: моликияи замин 0,15млн,андоз аз нақлиёт-1,91млн,андози иҷтимоӣ-2,7млн, андоз аз даромад-2млн; </a:t>
            </a:r>
            <a:r>
              <a:rPr lang="tg-Cyrl-TJ" b="1" baseline="0" dirty="0"/>
              <a:t>Аз буҷет: </a:t>
            </a:r>
            <a:r>
              <a:rPr lang="tg-Cyrl-TJ" b="0" baseline="0" dirty="0"/>
              <a:t>тандурустӣ-7,56 млн, қасри фарҳанг-3.14млн, рушноии кучаҳо-1.1млн, нафақа-71,4млн, кори почта ва байторӣ-4,7млн,акимат-9,7млн,таъмири мактабхо-26,1млн, роҳҳо-4.5млн, нигаҳдории мактабҳо-2,2млн, аҷҳизоти варзишӣ-1,9 млн. </a:t>
            </a:r>
            <a:r>
              <a:rPr lang="tg-Cyrl-TJ" b="1" baseline="0" dirty="0"/>
              <a:t>Аз буҷет мегирад-166,7 млн танга, ОКГУГИ ДЕҲОТИ КАПИТАНОВСК</a:t>
            </a:r>
            <a:endParaRPr lang="en-US" b="1" dirty="0"/>
          </a:p>
        </p:txBody>
      </p:sp>
      <p:sp>
        <p:nvSpPr>
          <p:cNvPr id="4" name="Номер слайда 3"/>
          <p:cNvSpPr>
            <a:spLocks noGrp="1"/>
          </p:cNvSpPr>
          <p:nvPr>
            <p:ph type="sldNum" sz="quarter" idx="10"/>
          </p:nvPr>
        </p:nvSpPr>
        <p:spPr/>
        <p:txBody>
          <a:bodyPr/>
          <a:lstStyle/>
          <a:p>
            <a:fld id="{40B3B358-755C-4DC8-B9F9-FB4BC8BED7D9}" type="slidenum">
              <a:rPr lang="ru-RU" smtClean="0"/>
              <a:t>49</a:t>
            </a:fld>
            <a:endParaRPr lang="ru-RU"/>
          </a:p>
        </p:txBody>
      </p:sp>
    </p:spTree>
    <p:extLst>
      <p:ext uri="{BB962C8B-B14F-4D97-AF65-F5344CB8AC3E}">
        <p14:creationId xmlns:p14="http://schemas.microsoft.com/office/powerpoint/2010/main" val="401348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40B3B358-755C-4DC8-B9F9-FB4BC8BED7D9}" type="slidenum">
              <a:rPr lang="ru-RU" smtClean="0"/>
              <a:t>60</a:t>
            </a:fld>
            <a:endParaRPr lang="ru-RU"/>
          </a:p>
        </p:txBody>
      </p:sp>
    </p:spTree>
    <p:extLst>
      <p:ext uri="{BB962C8B-B14F-4D97-AF65-F5344CB8AC3E}">
        <p14:creationId xmlns:p14="http://schemas.microsoft.com/office/powerpoint/2010/main" val="4145057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40B3B358-755C-4DC8-B9F9-FB4BC8BED7D9}" type="slidenum">
              <a:rPr lang="ru-RU" smtClean="0"/>
              <a:t>61</a:t>
            </a:fld>
            <a:endParaRPr lang="ru-RU"/>
          </a:p>
        </p:txBody>
      </p:sp>
    </p:spTree>
    <p:extLst>
      <p:ext uri="{BB962C8B-B14F-4D97-AF65-F5344CB8AC3E}">
        <p14:creationId xmlns:p14="http://schemas.microsoft.com/office/powerpoint/2010/main" val="3525120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40B3B358-755C-4DC8-B9F9-FB4BC8BED7D9}" type="slidenum">
              <a:rPr lang="ru-RU" smtClean="0"/>
              <a:t>70</a:t>
            </a:fld>
            <a:endParaRPr lang="ru-RU"/>
          </a:p>
        </p:txBody>
      </p:sp>
    </p:spTree>
    <p:extLst>
      <p:ext uri="{BB962C8B-B14F-4D97-AF65-F5344CB8AC3E}">
        <p14:creationId xmlns:p14="http://schemas.microsoft.com/office/powerpoint/2010/main" val="992712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B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BA"/>
          </a:p>
        </p:txBody>
      </p:sp>
      <p:sp>
        <p:nvSpPr>
          <p:cNvPr id="4" name="Date Placeholder 3"/>
          <p:cNvSpPr>
            <a:spLocks noGrp="1"/>
          </p:cNvSpPr>
          <p:nvPr>
            <p:ph type="dt" sz="half" idx="10"/>
          </p:nvPr>
        </p:nvSpPr>
        <p:spPr/>
        <p:txBody>
          <a:bodyPr/>
          <a:lstStyle/>
          <a:p>
            <a:fld id="{FA7B388F-DAF2-401E-9D11-101C39091D51}" type="datetimeFigureOut">
              <a:rPr lang="hr-BA" smtClean="0"/>
              <a:t>11.2.2019.</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94C4684-297B-4570-BF53-B288CADB6C17}" type="slidenum">
              <a:rPr lang="hr-BA" smtClean="0"/>
              <a:t>‹#›</a:t>
            </a:fld>
            <a:endParaRPr lang="hr-BA"/>
          </a:p>
        </p:txBody>
      </p:sp>
    </p:spTree>
    <p:extLst>
      <p:ext uri="{BB962C8B-B14F-4D97-AF65-F5344CB8AC3E}">
        <p14:creationId xmlns:p14="http://schemas.microsoft.com/office/powerpoint/2010/main" val="3134138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B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BA"/>
          </a:p>
        </p:txBody>
      </p:sp>
      <p:sp>
        <p:nvSpPr>
          <p:cNvPr id="4" name="Date Placeholder 3"/>
          <p:cNvSpPr>
            <a:spLocks noGrp="1"/>
          </p:cNvSpPr>
          <p:nvPr>
            <p:ph type="dt" sz="half" idx="10"/>
          </p:nvPr>
        </p:nvSpPr>
        <p:spPr/>
        <p:txBody>
          <a:bodyPr/>
          <a:lstStyle/>
          <a:p>
            <a:fld id="{FA7B388F-DAF2-401E-9D11-101C39091D51}" type="datetimeFigureOut">
              <a:rPr lang="hr-BA" smtClean="0"/>
              <a:t>11.2.2019.</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94C4684-297B-4570-BF53-B288CADB6C17}" type="slidenum">
              <a:rPr lang="hr-BA" smtClean="0"/>
              <a:t>‹#›</a:t>
            </a:fld>
            <a:endParaRPr lang="hr-BA"/>
          </a:p>
        </p:txBody>
      </p:sp>
    </p:spTree>
    <p:extLst>
      <p:ext uri="{BB962C8B-B14F-4D97-AF65-F5344CB8AC3E}">
        <p14:creationId xmlns:p14="http://schemas.microsoft.com/office/powerpoint/2010/main" val="253896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B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BA"/>
          </a:p>
        </p:txBody>
      </p:sp>
      <p:sp>
        <p:nvSpPr>
          <p:cNvPr id="4" name="Date Placeholder 3"/>
          <p:cNvSpPr>
            <a:spLocks noGrp="1"/>
          </p:cNvSpPr>
          <p:nvPr>
            <p:ph type="dt" sz="half" idx="10"/>
          </p:nvPr>
        </p:nvSpPr>
        <p:spPr/>
        <p:txBody>
          <a:bodyPr/>
          <a:lstStyle/>
          <a:p>
            <a:fld id="{FA7B388F-DAF2-401E-9D11-101C39091D51}" type="datetimeFigureOut">
              <a:rPr lang="hr-BA" smtClean="0"/>
              <a:t>11.2.2019.</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94C4684-297B-4570-BF53-B288CADB6C17}" type="slidenum">
              <a:rPr lang="hr-BA" smtClean="0"/>
              <a:t>‹#›</a:t>
            </a:fld>
            <a:endParaRPr lang="hr-BA"/>
          </a:p>
        </p:txBody>
      </p:sp>
    </p:spTree>
    <p:extLst>
      <p:ext uri="{BB962C8B-B14F-4D97-AF65-F5344CB8AC3E}">
        <p14:creationId xmlns:p14="http://schemas.microsoft.com/office/powerpoint/2010/main" val="97579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B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BA"/>
          </a:p>
        </p:txBody>
      </p:sp>
      <p:sp>
        <p:nvSpPr>
          <p:cNvPr id="4" name="Date Placeholder 3"/>
          <p:cNvSpPr>
            <a:spLocks noGrp="1"/>
          </p:cNvSpPr>
          <p:nvPr>
            <p:ph type="dt" sz="half" idx="10"/>
          </p:nvPr>
        </p:nvSpPr>
        <p:spPr/>
        <p:txBody>
          <a:bodyPr/>
          <a:lstStyle/>
          <a:p>
            <a:fld id="{FA7B388F-DAF2-401E-9D11-101C39091D51}" type="datetimeFigureOut">
              <a:rPr lang="hr-BA" smtClean="0"/>
              <a:t>11.2.2019.</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94C4684-297B-4570-BF53-B288CADB6C17}" type="slidenum">
              <a:rPr lang="hr-BA" smtClean="0"/>
              <a:t>‹#›</a:t>
            </a:fld>
            <a:endParaRPr lang="hr-BA"/>
          </a:p>
        </p:txBody>
      </p:sp>
    </p:spTree>
    <p:extLst>
      <p:ext uri="{BB962C8B-B14F-4D97-AF65-F5344CB8AC3E}">
        <p14:creationId xmlns:p14="http://schemas.microsoft.com/office/powerpoint/2010/main" val="71415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B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7B388F-DAF2-401E-9D11-101C39091D51}" type="datetimeFigureOut">
              <a:rPr lang="hr-BA" smtClean="0"/>
              <a:t>11.2.2019.</a:t>
            </a:fld>
            <a:endParaRPr lang="hr-BA"/>
          </a:p>
        </p:txBody>
      </p:sp>
      <p:sp>
        <p:nvSpPr>
          <p:cNvPr id="5" name="Footer Placeholder 4"/>
          <p:cNvSpPr>
            <a:spLocks noGrp="1"/>
          </p:cNvSpPr>
          <p:nvPr>
            <p:ph type="ftr" sz="quarter" idx="11"/>
          </p:nvPr>
        </p:nvSpPr>
        <p:spPr/>
        <p:txBody>
          <a:bodyPr/>
          <a:lstStyle/>
          <a:p>
            <a:endParaRPr lang="hr-BA"/>
          </a:p>
        </p:txBody>
      </p:sp>
      <p:sp>
        <p:nvSpPr>
          <p:cNvPr id="6" name="Slide Number Placeholder 5"/>
          <p:cNvSpPr>
            <a:spLocks noGrp="1"/>
          </p:cNvSpPr>
          <p:nvPr>
            <p:ph type="sldNum" sz="quarter" idx="12"/>
          </p:nvPr>
        </p:nvSpPr>
        <p:spPr/>
        <p:txBody>
          <a:bodyPr/>
          <a:lstStyle/>
          <a:p>
            <a:fld id="{494C4684-297B-4570-BF53-B288CADB6C17}" type="slidenum">
              <a:rPr lang="hr-BA" smtClean="0"/>
              <a:t>‹#›</a:t>
            </a:fld>
            <a:endParaRPr lang="hr-BA"/>
          </a:p>
        </p:txBody>
      </p:sp>
    </p:spTree>
    <p:extLst>
      <p:ext uri="{BB962C8B-B14F-4D97-AF65-F5344CB8AC3E}">
        <p14:creationId xmlns:p14="http://schemas.microsoft.com/office/powerpoint/2010/main" val="417428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B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B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BA"/>
          </a:p>
        </p:txBody>
      </p:sp>
      <p:sp>
        <p:nvSpPr>
          <p:cNvPr id="5" name="Date Placeholder 4"/>
          <p:cNvSpPr>
            <a:spLocks noGrp="1"/>
          </p:cNvSpPr>
          <p:nvPr>
            <p:ph type="dt" sz="half" idx="10"/>
          </p:nvPr>
        </p:nvSpPr>
        <p:spPr/>
        <p:txBody>
          <a:bodyPr/>
          <a:lstStyle/>
          <a:p>
            <a:fld id="{FA7B388F-DAF2-401E-9D11-101C39091D51}" type="datetimeFigureOut">
              <a:rPr lang="hr-BA" smtClean="0"/>
              <a:t>11.2.2019.</a:t>
            </a:fld>
            <a:endParaRPr lang="hr-BA"/>
          </a:p>
        </p:txBody>
      </p:sp>
      <p:sp>
        <p:nvSpPr>
          <p:cNvPr id="6" name="Footer Placeholder 5"/>
          <p:cNvSpPr>
            <a:spLocks noGrp="1"/>
          </p:cNvSpPr>
          <p:nvPr>
            <p:ph type="ftr" sz="quarter" idx="11"/>
          </p:nvPr>
        </p:nvSpPr>
        <p:spPr/>
        <p:txBody>
          <a:bodyPr/>
          <a:lstStyle/>
          <a:p>
            <a:endParaRPr lang="hr-BA"/>
          </a:p>
        </p:txBody>
      </p:sp>
      <p:sp>
        <p:nvSpPr>
          <p:cNvPr id="7" name="Slide Number Placeholder 6"/>
          <p:cNvSpPr>
            <a:spLocks noGrp="1"/>
          </p:cNvSpPr>
          <p:nvPr>
            <p:ph type="sldNum" sz="quarter" idx="12"/>
          </p:nvPr>
        </p:nvSpPr>
        <p:spPr/>
        <p:txBody>
          <a:bodyPr/>
          <a:lstStyle/>
          <a:p>
            <a:fld id="{494C4684-297B-4570-BF53-B288CADB6C17}" type="slidenum">
              <a:rPr lang="hr-BA" smtClean="0"/>
              <a:t>‹#›</a:t>
            </a:fld>
            <a:endParaRPr lang="hr-BA"/>
          </a:p>
        </p:txBody>
      </p:sp>
    </p:spTree>
    <p:extLst>
      <p:ext uri="{BB962C8B-B14F-4D97-AF65-F5344CB8AC3E}">
        <p14:creationId xmlns:p14="http://schemas.microsoft.com/office/powerpoint/2010/main" val="3886786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B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B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BA"/>
          </a:p>
        </p:txBody>
      </p:sp>
      <p:sp>
        <p:nvSpPr>
          <p:cNvPr id="7" name="Date Placeholder 6"/>
          <p:cNvSpPr>
            <a:spLocks noGrp="1"/>
          </p:cNvSpPr>
          <p:nvPr>
            <p:ph type="dt" sz="half" idx="10"/>
          </p:nvPr>
        </p:nvSpPr>
        <p:spPr/>
        <p:txBody>
          <a:bodyPr/>
          <a:lstStyle/>
          <a:p>
            <a:fld id="{FA7B388F-DAF2-401E-9D11-101C39091D51}" type="datetimeFigureOut">
              <a:rPr lang="hr-BA" smtClean="0"/>
              <a:t>11.2.2019.</a:t>
            </a:fld>
            <a:endParaRPr lang="hr-BA"/>
          </a:p>
        </p:txBody>
      </p:sp>
      <p:sp>
        <p:nvSpPr>
          <p:cNvPr id="8" name="Footer Placeholder 7"/>
          <p:cNvSpPr>
            <a:spLocks noGrp="1"/>
          </p:cNvSpPr>
          <p:nvPr>
            <p:ph type="ftr" sz="quarter" idx="11"/>
          </p:nvPr>
        </p:nvSpPr>
        <p:spPr/>
        <p:txBody>
          <a:bodyPr/>
          <a:lstStyle/>
          <a:p>
            <a:endParaRPr lang="hr-BA"/>
          </a:p>
        </p:txBody>
      </p:sp>
      <p:sp>
        <p:nvSpPr>
          <p:cNvPr id="9" name="Slide Number Placeholder 8"/>
          <p:cNvSpPr>
            <a:spLocks noGrp="1"/>
          </p:cNvSpPr>
          <p:nvPr>
            <p:ph type="sldNum" sz="quarter" idx="12"/>
          </p:nvPr>
        </p:nvSpPr>
        <p:spPr/>
        <p:txBody>
          <a:bodyPr/>
          <a:lstStyle/>
          <a:p>
            <a:fld id="{494C4684-297B-4570-BF53-B288CADB6C17}" type="slidenum">
              <a:rPr lang="hr-BA" smtClean="0"/>
              <a:t>‹#›</a:t>
            </a:fld>
            <a:endParaRPr lang="hr-BA"/>
          </a:p>
        </p:txBody>
      </p:sp>
    </p:spTree>
    <p:extLst>
      <p:ext uri="{BB962C8B-B14F-4D97-AF65-F5344CB8AC3E}">
        <p14:creationId xmlns:p14="http://schemas.microsoft.com/office/powerpoint/2010/main" val="13994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BA"/>
          </a:p>
        </p:txBody>
      </p:sp>
      <p:sp>
        <p:nvSpPr>
          <p:cNvPr id="3" name="Date Placeholder 2"/>
          <p:cNvSpPr>
            <a:spLocks noGrp="1"/>
          </p:cNvSpPr>
          <p:nvPr>
            <p:ph type="dt" sz="half" idx="10"/>
          </p:nvPr>
        </p:nvSpPr>
        <p:spPr/>
        <p:txBody>
          <a:bodyPr/>
          <a:lstStyle/>
          <a:p>
            <a:fld id="{FA7B388F-DAF2-401E-9D11-101C39091D51}" type="datetimeFigureOut">
              <a:rPr lang="hr-BA" smtClean="0"/>
              <a:t>11.2.2019.</a:t>
            </a:fld>
            <a:endParaRPr lang="hr-BA"/>
          </a:p>
        </p:txBody>
      </p:sp>
      <p:sp>
        <p:nvSpPr>
          <p:cNvPr id="4" name="Footer Placeholder 3"/>
          <p:cNvSpPr>
            <a:spLocks noGrp="1"/>
          </p:cNvSpPr>
          <p:nvPr>
            <p:ph type="ftr" sz="quarter" idx="11"/>
          </p:nvPr>
        </p:nvSpPr>
        <p:spPr/>
        <p:txBody>
          <a:bodyPr/>
          <a:lstStyle/>
          <a:p>
            <a:endParaRPr lang="hr-BA"/>
          </a:p>
        </p:txBody>
      </p:sp>
      <p:sp>
        <p:nvSpPr>
          <p:cNvPr id="5" name="Slide Number Placeholder 4"/>
          <p:cNvSpPr>
            <a:spLocks noGrp="1"/>
          </p:cNvSpPr>
          <p:nvPr>
            <p:ph type="sldNum" sz="quarter" idx="12"/>
          </p:nvPr>
        </p:nvSpPr>
        <p:spPr/>
        <p:txBody>
          <a:bodyPr/>
          <a:lstStyle/>
          <a:p>
            <a:fld id="{494C4684-297B-4570-BF53-B288CADB6C17}" type="slidenum">
              <a:rPr lang="hr-BA" smtClean="0"/>
              <a:t>‹#›</a:t>
            </a:fld>
            <a:endParaRPr lang="hr-BA"/>
          </a:p>
        </p:txBody>
      </p:sp>
    </p:spTree>
    <p:extLst>
      <p:ext uri="{BB962C8B-B14F-4D97-AF65-F5344CB8AC3E}">
        <p14:creationId xmlns:p14="http://schemas.microsoft.com/office/powerpoint/2010/main" val="380825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B388F-DAF2-401E-9D11-101C39091D51}" type="datetimeFigureOut">
              <a:rPr lang="hr-BA" smtClean="0"/>
              <a:t>11.2.2019.</a:t>
            </a:fld>
            <a:endParaRPr lang="hr-BA"/>
          </a:p>
        </p:txBody>
      </p:sp>
      <p:sp>
        <p:nvSpPr>
          <p:cNvPr id="3" name="Footer Placeholder 2"/>
          <p:cNvSpPr>
            <a:spLocks noGrp="1"/>
          </p:cNvSpPr>
          <p:nvPr>
            <p:ph type="ftr" sz="quarter" idx="11"/>
          </p:nvPr>
        </p:nvSpPr>
        <p:spPr/>
        <p:txBody>
          <a:bodyPr/>
          <a:lstStyle/>
          <a:p>
            <a:endParaRPr lang="hr-BA"/>
          </a:p>
        </p:txBody>
      </p:sp>
      <p:sp>
        <p:nvSpPr>
          <p:cNvPr id="4" name="Slide Number Placeholder 3"/>
          <p:cNvSpPr>
            <a:spLocks noGrp="1"/>
          </p:cNvSpPr>
          <p:nvPr>
            <p:ph type="sldNum" sz="quarter" idx="12"/>
          </p:nvPr>
        </p:nvSpPr>
        <p:spPr/>
        <p:txBody>
          <a:bodyPr/>
          <a:lstStyle/>
          <a:p>
            <a:fld id="{494C4684-297B-4570-BF53-B288CADB6C17}" type="slidenum">
              <a:rPr lang="hr-BA" smtClean="0"/>
              <a:t>‹#›</a:t>
            </a:fld>
            <a:endParaRPr lang="hr-BA"/>
          </a:p>
        </p:txBody>
      </p:sp>
    </p:spTree>
    <p:extLst>
      <p:ext uri="{BB962C8B-B14F-4D97-AF65-F5344CB8AC3E}">
        <p14:creationId xmlns:p14="http://schemas.microsoft.com/office/powerpoint/2010/main" val="28947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B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7B388F-DAF2-401E-9D11-101C39091D51}" type="datetimeFigureOut">
              <a:rPr lang="hr-BA" smtClean="0"/>
              <a:t>11.2.2019.</a:t>
            </a:fld>
            <a:endParaRPr lang="hr-BA"/>
          </a:p>
        </p:txBody>
      </p:sp>
      <p:sp>
        <p:nvSpPr>
          <p:cNvPr id="6" name="Footer Placeholder 5"/>
          <p:cNvSpPr>
            <a:spLocks noGrp="1"/>
          </p:cNvSpPr>
          <p:nvPr>
            <p:ph type="ftr" sz="quarter" idx="11"/>
          </p:nvPr>
        </p:nvSpPr>
        <p:spPr/>
        <p:txBody>
          <a:bodyPr/>
          <a:lstStyle/>
          <a:p>
            <a:endParaRPr lang="hr-BA"/>
          </a:p>
        </p:txBody>
      </p:sp>
      <p:sp>
        <p:nvSpPr>
          <p:cNvPr id="7" name="Slide Number Placeholder 6"/>
          <p:cNvSpPr>
            <a:spLocks noGrp="1"/>
          </p:cNvSpPr>
          <p:nvPr>
            <p:ph type="sldNum" sz="quarter" idx="12"/>
          </p:nvPr>
        </p:nvSpPr>
        <p:spPr/>
        <p:txBody>
          <a:bodyPr/>
          <a:lstStyle/>
          <a:p>
            <a:fld id="{494C4684-297B-4570-BF53-B288CADB6C17}" type="slidenum">
              <a:rPr lang="hr-BA" smtClean="0"/>
              <a:t>‹#›</a:t>
            </a:fld>
            <a:endParaRPr lang="hr-BA"/>
          </a:p>
        </p:txBody>
      </p:sp>
    </p:spTree>
    <p:extLst>
      <p:ext uri="{BB962C8B-B14F-4D97-AF65-F5344CB8AC3E}">
        <p14:creationId xmlns:p14="http://schemas.microsoft.com/office/powerpoint/2010/main" val="4100215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B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B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7B388F-DAF2-401E-9D11-101C39091D51}" type="datetimeFigureOut">
              <a:rPr lang="hr-BA" smtClean="0"/>
              <a:t>11.2.2019.</a:t>
            </a:fld>
            <a:endParaRPr lang="hr-BA"/>
          </a:p>
        </p:txBody>
      </p:sp>
      <p:sp>
        <p:nvSpPr>
          <p:cNvPr id="6" name="Footer Placeholder 5"/>
          <p:cNvSpPr>
            <a:spLocks noGrp="1"/>
          </p:cNvSpPr>
          <p:nvPr>
            <p:ph type="ftr" sz="quarter" idx="11"/>
          </p:nvPr>
        </p:nvSpPr>
        <p:spPr/>
        <p:txBody>
          <a:bodyPr/>
          <a:lstStyle/>
          <a:p>
            <a:endParaRPr lang="hr-BA"/>
          </a:p>
        </p:txBody>
      </p:sp>
      <p:sp>
        <p:nvSpPr>
          <p:cNvPr id="7" name="Slide Number Placeholder 6"/>
          <p:cNvSpPr>
            <a:spLocks noGrp="1"/>
          </p:cNvSpPr>
          <p:nvPr>
            <p:ph type="sldNum" sz="quarter" idx="12"/>
          </p:nvPr>
        </p:nvSpPr>
        <p:spPr/>
        <p:txBody>
          <a:bodyPr/>
          <a:lstStyle/>
          <a:p>
            <a:fld id="{494C4684-297B-4570-BF53-B288CADB6C17}" type="slidenum">
              <a:rPr lang="hr-BA" smtClean="0"/>
              <a:t>‹#›</a:t>
            </a:fld>
            <a:endParaRPr lang="hr-BA"/>
          </a:p>
        </p:txBody>
      </p:sp>
    </p:spTree>
    <p:extLst>
      <p:ext uri="{BB962C8B-B14F-4D97-AF65-F5344CB8AC3E}">
        <p14:creationId xmlns:p14="http://schemas.microsoft.com/office/powerpoint/2010/main" val="3614781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B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B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B388F-DAF2-401E-9D11-101C39091D51}" type="datetimeFigureOut">
              <a:rPr lang="hr-BA" smtClean="0"/>
              <a:t>11.2.2019.</a:t>
            </a:fld>
            <a:endParaRPr lang="hr-B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B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C4684-297B-4570-BF53-B288CADB6C17}" type="slidenum">
              <a:rPr lang="hr-BA" smtClean="0"/>
              <a:t>‹#›</a:t>
            </a:fld>
            <a:endParaRPr lang="hr-BA"/>
          </a:p>
        </p:txBody>
      </p:sp>
    </p:spTree>
    <p:extLst>
      <p:ext uri="{BB962C8B-B14F-4D97-AF65-F5344CB8AC3E}">
        <p14:creationId xmlns:p14="http://schemas.microsoft.com/office/powerpoint/2010/main" val="557442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iteresources.worldbank.org/EXTSOCIALDEVELOPMENT/Resources/244362-1193949504055/4348035-1298566783395/7755386-1301516441190/Social-Audit-Toolkit.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6.xml"/><Relationship Id="rId4" Type="http://schemas.openxmlformats.org/officeDocument/2006/relationships/image" Target="../media/image47.jp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iteresources.worldbank.org/EXTSOCIALDEVELOPMENT/Resources/244362-1193949504055/4348035-1298566783395/7755386-1301516441190/Social-Audit-Toolki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err="1" smtClean="0"/>
              <a:t>Сессияи</a:t>
            </a:r>
            <a:r>
              <a:rPr lang="ru-RU" dirty="0" smtClean="0"/>
              <a:t> </a:t>
            </a:r>
            <a:r>
              <a:rPr lang="hr-BA" dirty="0" smtClean="0"/>
              <a:t>10</a:t>
            </a:r>
            <a:endParaRPr lang="hr-BA" dirty="0"/>
          </a:p>
        </p:txBody>
      </p:sp>
      <p:sp>
        <p:nvSpPr>
          <p:cNvPr id="3" name="Subtitle 2"/>
          <p:cNvSpPr>
            <a:spLocks noGrp="1"/>
          </p:cNvSpPr>
          <p:nvPr>
            <p:ph type="subTitle" idx="1"/>
          </p:nvPr>
        </p:nvSpPr>
        <p:spPr/>
        <p:txBody>
          <a:bodyPr/>
          <a:lstStyle/>
          <a:p>
            <a:r>
              <a:rPr lang="ru-RU" dirty="0" err="1" smtClean="0"/>
              <a:t>Муқаддима</a:t>
            </a:r>
            <a:r>
              <a:rPr lang="ru-RU" dirty="0" smtClean="0"/>
              <a:t> ба аудити </a:t>
            </a:r>
            <a:r>
              <a:rPr lang="ru-RU" dirty="0" err="1" smtClean="0"/>
              <a:t>иҷтимоӣ</a:t>
            </a:r>
            <a:r>
              <a:rPr lang="ru-RU" dirty="0" smtClean="0"/>
              <a:t>  </a:t>
            </a:r>
            <a:endParaRPr lang="hr-BA" dirty="0"/>
          </a:p>
        </p:txBody>
      </p:sp>
    </p:spTree>
    <p:extLst>
      <p:ext uri="{BB962C8B-B14F-4D97-AF65-F5344CB8AC3E}">
        <p14:creationId xmlns:p14="http://schemas.microsoft.com/office/powerpoint/2010/main" val="4102375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err="1" smtClean="0"/>
              <a:t>Қоидаҳои</a:t>
            </a:r>
            <a:r>
              <a:rPr lang="ru-RU" b="1" dirty="0" smtClean="0"/>
              <a:t> аудити </a:t>
            </a:r>
            <a:r>
              <a:rPr lang="ru-RU" b="1" dirty="0" err="1" smtClean="0"/>
              <a:t>иҷтимоӣ-идома</a:t>
            </a:r>
            <a:r>
              <a:rPr lang="tg-Cyrl-TJ" b="1" dirty="0" smtClean="0"/>
              <a:t> </a:t>
            </a:r>
            <a:endParaRPr lang="hr-BA" dirty="0"/>
          </a:p>
        </p:txBody>
      </p:sp>
      <p:sp>
        <p:nvSpPr>
          <p:cNvPr id="3" name="Content Placeholder 2"/>
          <p:cNvSpPr>
            <a:spLocks noGrp="1"/>
          </p:cNvSpPr>
          <p:nvPr>
            <p:ph idx="1"/>
          </p:nvPr>
        </p:nvSpPr>
        <p:spPr/>
        <p:txBody>
          <a:bodyPr>
            <a:normAutofit fontScale="92500" lnSpcReduction="20000"/>
          </a:bodyPr>
          <a:lstStyle/>
          <a:p>
            <a:r>
              <a:rPr lang="ru-RU" b="1" dirty="0" err="1" smtClean="0"/>
              <a:t>Интизом</a:t>
            </a:r>
            <a:r>
              <a:rPr lang="en-US" b="1" dirty="0" smtClean="0"/>
              <a:t>: </a:t>
            </a:r>
            <a:r>
              <a:rPr lang="tg-Cyrl-TJ" b="1" dirty="0" smtClean="0"/>
              <a:t>ба сохтани суратҳисобҳои иҷтимоӣ  ба таври доимӣ равона шудааст, то ки бо фарогирии тамоми фаъолиятҳо, консепсия ва таҷриба асоси фарҳанги созмон бошанд</a:t>
            </a:r>
            <a:r>
              <a:rPr lang="ru-RU" dirty="0" smtClean="0"/>
              <a:t> </a:t>
            </a:r>
            <a:endParaRPr lang="hr-BA" dirty="0"/>
          </a:p>
          <a:p>
            <a:r>
              <a:rPr lang="ru-RU" b="1" dirty="0" err="1" smtClean="0"/>
              <a:t>Муқоиса</a:t>
            </a:r>
            <a:r>
              <a:rPr lang="ru-RU" b="1" dirty="0" smtClean="0"/>
              <a:t> </a:t>
            </a:r>
            <a:r>
              <a:rPr lang="en-US" b="1" dirty="0" smtClean="0"/>
              <a:t>: </a:t>
            </a:r>
            <a:r>
              <a:rPr lang="tg-Cyrl-TJ" b="1" dirty="0" smtClean="0"/>
              <a:t>равишеро таъмин мекунад ,ки  созмон тавассути истифодабарӣ аз он метавонад ҳар сол натиҷанокии кори худро бо меъёрҳо ё нишондиҳандаҳои берунии дахлдор муқоиса кунад . </a:t>
            </a:r>
            <a:r>
              <a:rPr lang="tg-Cyrl-TJ" b="1" dirty="0"/>
              <a:t>Ҳамчунин </a:t>
            </a:r>
            <a:r>
              <a:rPr lang="tg-Cyrl-TJ" b="1" dirty="0" smtClean="0"/>
              <a:t>муқоисаро </a:t>
            </a:r>
            <a:r>
              <a:rPr lang="tg-Cyrl-TJ" b="1" dirty="0"/>
              <a:t>байни </a:t>
            </a:r>
            <a:r>
              <a:rPr lang="tg-Cyrl-TJ" b="1" dirty="0" smtClean="0"/>
              <a:t>созмонҳое, </a:t>
            </a:r>
            <a:r>
              <a:rPr lang="tg-Cyrl-TJ" b="1" dirty="0"/>
              <a:t>ки фаъолиятҳо </a:t>
            </a:r>
            <a:r>
              <a:rPr lang="tg-Cyrl-TJ" b="1" dirty="0" smtClean="0"/>
              <a:t>мушобеҳ </a:t>
            </a:r>
            <a:r>
              <a:rPr lang="tg-Cyrl-TJ" b="1" dirty="0"/>
              <a:t>доранд ё шакли ҳисоботдеҳии монанд </a:t>
            </a:r>
            <a:r>
              <a:rPr lang="tg-Cyrl-TJ" b="1" dirty="0" smtClean="0"/>
              <a:t>доранд, пешбиниӣ менамояд </a:t>
            </a:r>
            <a:endParaRPr lang="ru-RU" dirty="0" smtClean="0"/>
          </a:p>
          <a:p>
            <a:r>
              <a:rPr lang="ru-RU" b="1" dirty="0" err="1" smtClean="0"/>
              <a:t>Тафтиш</a:t>
            </a:r>
            <a:r>
              <a:rPr lang="ru-RU" b="1" dirty="0" smtClean="0"/>
              <a:t> </a:t>
            </a:r>
            <a:r>
              <a:rPr lang="en-US" b="1" dirty="0" smtClean="0"/>
              <a:t>:</a:t>
            </a:r>
            <a:r>
              <a:rPr lang="ru-RU" dirty="0" smtClean="0"/>
              <a:t> </a:t>
            </a:r>
            <a:r>
              <a:rPr lang="ru-RU" dirty="0" err="1"/>
              <a:t>т</a:t>
            </a:r>
            <a:r>
              <a:rPr lang="ru-RU" dirty="0" err="1" smtClean="0"/>
              <a:t>афтиши</a:t>
            </a:r>
            <a:r>
              <a:rPr lang="ru-RU" dirty="0" smtClean="0"/>
              <a:t> </a:t>
            </a:r>
            <a:r>
              <a:rPr lang="ru-RU" dirty="0" err="1" smtClean="0"/>
              <a:t>суратҳисобҳои</a:t>
            </a:r>
            <a:r>
              <a:rPr lang="ru-RU" dirty="0" smtClean="0"/>
              <a:t> </a:t>
            </a:r>
            <a:r>
              <a:rPr lang="ru-RU" dirty="0" err="1" smtClean="0"/>
              <a:t>иҷтимоиро</a:t>
            </a:r>
            <a:r>
              <a:rPr lang="ru-RU" dirty="0" smtClean="0"/>
              <a:t> аз </a:t>
            </a:r>
            <a:r>
              <a:rPr lang="ru-RU" dirty="0" err="1" smtClean="0"/>
              <a:t>ҷониби</a:t>
            </a:r>
            <a:r>
              <a:rPr lang="ru-RU" dirty="0" smtClean="0"/>
              <a:t>  </a:t>
            </a:r>
            <a:r>
              <a:rPr lang="ru-RU" dirty="0" err="1" smtClean="0"/>
              <a:t>шахси</a:t>
            </a:r>
            <a:r>
              <a:rPr lang="ru-RU" dirty="0" smtClean="0"/>
              <a:t> </a:t>
            </a:r>
            <a:r>
              <a:rPr lang="ru-RU" dirty="0" err="1" smtClean="0"/>
              <a:t>муносиб</a:t>
            </a:r>
            <a:r>
              <a:rPr lang="ru-RU" dirty="0" smtClean="0"/>
              <a:t>, </a:t>
            </a:r>
            <a:r>
              <a:rPr lang="ru-RU" dirty="0" err="1" smtClean="0"/>
              <a:t>бо</a:t>
            </a:r>
            <a:r>
              <a:rPr lang="ru-RU" dirty="0" smtClean="0"/>
              <a:t> </a:t>
            </a:r>
            <a:r>
              <a:rPr lang="ru-RU" dirty="0" err="1" smtClean="0"/>
              <a:t>таҷриба</a:t>
            </a:r>
            <a:r>
              <a:rPr lang="ru-RU" dirty="0" smtClean="0"/>
              <a:t> ё </a:t>
            </a:r>
            <a:r>
              <a:rPr lang="ru-RU" dirty="0" err="1" smtClean="0"/>
              <a:t>агентие</a:t>
            </a:r>
            <a:r>
              <a:rPr lang="ru-RU" dirty="0" smtClean="0"/>
              <a:t> </a:t>
            </a:r>
            <a:r>
              <a:rPr lang="ru-RU" dirty="0" err="1" smtClean="0"/>
              <a:t>ки</a:t>
            </a:r>
            <a:r>
              <a:rPr lang="ru-RU" dirty="0" smtClean="0"/>
              <a:t> </a:t>
            </a:r>
            <a:r>
              <a:rPr lang="ru-RU" dirty="0" err="1" smtClean="0"/>
              <a:t>манфиатдор</a:t>
            </a:r>
            <a:r>
              <a:rPr lang="ru-RU" dirty="0" smtClean="0"/>
              <a:t> </a:t>
            </a:r>
            <a:r>
              <a:rPr lang="ru-RU" dirty="0" err="1" smtClean="0"/>
              <a:t>нест</a:t>
            </a:r>
            <a:r>
              <a:rPr lang="ru-RU" dirty="0" smtClean="0"/>
              <a:t>, </a:t>
            </a:r>
            <a:r>
              <a:rPr lang="ru-RU" dirty="0" err="1" smtClean="0"/>
              <a:t>таъмин</a:t>
            </a:r>
            <a:r>
              <a:rPr lang="ru-RU" dirty="0" smtClean="0"/>
              <a:t> </a:t>
            </a:r>
            <a:r>
              <a:rPr lang="ru-RU" dirty="0" err="1" smtClean="0"/>
              <a:t>менамояд</a:t>
            </a:r>
            <a:r>
              <a:rPr lang="ru-RU" dirty="0" smtClean="0"/>
              <a:t>  </a:t>
            </a:r>
            <a:endParaRPr lang="hr-BA" dirty="0"/>
          </a:p>
          <a:p>
            <a:r>
              <a:rPr lang="en-US" b="1" dirty="0"/>
              <a:t> </a:t>
            </a:r>
            <a:r>
              <a:rPr lang="ru-RU" b="1" dirty="0" err="1" smtClean="0"/>
              <a:t>Оммавигардонӣ</a:t>
            </a:r>
            <a:r>
              <a:rPr lang="en-US" b="1" dirty="0" smtClean="0"/>
              <a:t>: </a:t>
            </a:r>
            <a:r>
              <a:rPr lang="ru-RU" dirty="0" smtClean="0"/>
              <a:t>  </a:t>
            </a:r>
            <a:r>
              <a:rPr lang="ru-RU" dirty="0" err="1" smtClean="0"/>
              <a:t>кушодан</a:t>
            </a:r>
            <a:r>
              <a:rPr lang="ru-RU" dirty="0" smtClean="0"/>
              <a:t> </a:t>
            </a:r>
            <a:r>
              <a:rPr lang="ru-RU" dirty="0" err="1" smtClean="0"/>
              <a:t>ва</a:t>
            </a:r>
            <a:r>
              <a:rPr lang="ru-RU" dirty="0" smtClean="0"/>
              <a:t> </a:t>
            </a:r>
            <a:r>
              <a:rPr lang="ru-RU" dirty="0" err="1" smtClean="0"/>
              <a:t>оммавӣ</a:t>
            </a:r>
            <a:r>
              <a:rPr lang="ru-RU" dirty="0" smtClean="0"/>
              <a:t> </a:t>
            </a:r>
            <a:r>
              <a:rPr lang="ru-RU" dirty="0" err="1" smtClean="0"/>
              <a:t>гардонидани</a:t>
            </a:r>
            <a:r>
              <a:rPr lang="ru-RU" dirty="0" smtClean="0"/>
              <a:t> </a:t>
            </a:r>
            <a:r>
              <a:rPr lang="ru-RU" dirty="0" err="1" smtClean="0"/>
              <a:t>иттилоотро</a:t>
            </a:r>
            <a:r>
              <a:rPr lang="ru-RU" dirty="0" smtClean="0"/>
              <a:t> ба </a:t>
            </a:r>
            <a:r>
              <a:rPr lang="ru-RU" dirty="0" err="1" smtClean="0"/>
              <a:t>ҷонибҳои</a:t>
            </a:r>
            <a:r>
              <a:rPr lang="ru-RU" dirty="0" smtClean="0"/>
              <a:t> </a:t>
            </a:r>
            <a:r>
              <a:rPr lang="ru-RU" dirty="0" err="1" smtClean="0"/>
              <a:t>манфиатдор</a:t>
            </a:r>
            <a:r>
              <a:rPr lang="ru-RU" dirty="0" smtClean="0"/>
              <a:t> </a:t>
            </a:r>
            <a:r>
              <a:rPr lang="ru-RU" dirty="0" err="1" smtClean="0"/>
              <a:t>ва</a:t>
            </a:r>
            <a:r>
              <a:rPr lang="ru-RU" dirty="0" smtClean="0"/>
              <a:t> </a:t>
            </a:r>
            <a:r>
              <a:rPr lang="ru-RU" dirty="0" err="1" smtClean="0"/>
              <a:t>омма</a:t>
            </a:r>
            <a:r>
              <a:rPr lang="ru-RU" dirty="0" smtClean="0"/>
              <a:t> ба </a:t>
            </a:r>
            <a:r>
              <a:rPr lang="ru-RU" dirty="0" err="1" smtClean="0"/>
              <a:t>мақсади</a:t>
            </a:r>
            <a:r>
              <a:rPr lang="ru-RU" dirty="0" smtClean="0"/>
              <a:t> </a:t>
            </a:r>
            <a:r>
              <a:rPr lang="ru-RU" dirty="0" err="1" smtClean="0"/>
              <a:t>ҳисоботпазирӣ</a:t>
            </a:r>
            <a:r>
              <a:rPr lang="ru-RU" dirty="0" smtClean="0"/>
              <a:t> </a:t>
            </a:r>
            <a:r>
              <a:rPr lang="ru-RU" dirty="0" err="1" smtClean="0"/>
              <a:t>ва</a:t>
            </a:r>
            <a:r>
              <a:rPr lang="ru-RU" dirty="0" smtClean="0"/>
              <a:t> </a:t>
            </a:r>
            <a:r>
              <a:rPr lang="ru-RU" dirty="0" err="1" smtClean="0"/>
              <a:t>шаффофият</a:t>
            </a:r>
            <a:r>
              <a:rPr lang="ru-RU" dirty="0" smtClean="0"/>
              <a:t> </a:t>
            </a:r>
            <a:r>
              <a:rPr lang="ru-RU" dirty="0" err="1" smtClean="0"/>
              <a:t>таъмин</a:t>
            </a:r>
            <a:r>
              <a:rPr lang="ru-RU" dirty="0" smtClean="0"/>
              <a:t> </a:t>
            </a:r>
            <a:r>
              <a:rPr lang="ru-RU" dirty="0" err="1" smtClean="0"/>
              <a:t>менамояд</a:t>
            </a:r>
            <a:r>
              <a:rPr lang="ru-RU" dirty="0" smtClean="0"/>
              <a:t>  </a:t>
            </a:r>
            <a:endParaRPr lang="hr-BA" dirty="0"/>
          </a:p>
        </p:txBody>
      </p:sp>
    </p:spTree>
    <p:extLst>
      <p:ext uri="{BB962C8B-B14F-4D97-AF65-F5344CB8AC3E}">
        <p14:creationId xmlns:p14="http://schemas.microsoft.com/office/powerpoint/2010/main" val="2373494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b="1" dirty="0" err="1" smtClean="0"/>
              <a:t>Шаш</a:t>
            </a:r>
            <a:r>
              <a:rPr lang="ru-RU" b="1" dirty="0" smtClean="0"/>
              <a:t> </a:t>
            </a:r>
            <a:r>
              <a:rPr lang="ru-RU" b="1" dirty="0" err="1" smtClean="0"/>
              <a:t>қадами</a:t>
            </a:r>
            <a:r>
              <a:rPr lang="ru-RU" b="1" dirty="0" smtClean="0"/>
              <a:t> </a:t>
            </a:r>
            <a:r>
              <a:rPr lang="ru-RU" b="1" dirty="0" err="1" smtClean="0"/>
              <a:t>калидӣ</a:t>
            </a:r>
            <a:r>
              <a:rPr lang="ru-RU" b="1" dirty="0" smtClean="0"/>
              <a:t> барои </a:t>
            </a:r>
            <a:r>
              <a:rPr lang="ru-RU" b="1" dirty="0" err="1" smtClean="0"/>
              <a:t>иҷрои</a:t>
            </a:r>
            <a:r>
              <a:rPr lang="ru-RU" b="1" dirty="0" smtClean="0"/>
              <a:t> </a:t>
            </a:r>
            <a:r>
              <a:rPr lang="ru-RU" b="1" dirty="0" err="1" smtClean="0"/>
              <a:t>намудани</a:t>
            </a:r>
            <a:r>
              <a:rPr lang="ru-RU" b="1" dirty="0" smtClean="0"/>
              <a:t> аудити </a:t>
            </a:r>
            <a:r>
              <a:rPr lang="ru-RU" b="1" dirty="0" err="1" smtClean="0"/>
              <a:t>иҷтимоӣ</a:t>
            </a:r>
            <a:r>
              <a:rPr lang="ru-RU" b="1" dirty="0" smtClean="0"/>
              <a:t> </a:t>
            </a:r>
            <a:r>
              <a:rPr lang="hr-BA" b="1" dirty="0" smtClean="0"/>
              <a:t>:</a:t>
            </a:r>
            <a:endParaRPr lang="hr-BA" b="1" dirty="0"/>
          </a:p>
        </p:txBody>
      </p:sp>
      <p:sp>
        <p:nvSpPr>
          <p:cNvPr id="3" name="Content Placeholder 2"/>
          <p:cNvSpPr>
            <a:spLocks noGrp="1"/>
          </p:cNvSpPr>
          <p:nvPr>
            <p:ph idx="1"/>
          </p:nvPr>
        </p:nvSpPr>
        <p:spPr/>
        <p:txBody>
          <a:bodyPr>
            <a:normAutofit fontScale="85000" lnSpcReduction="20000"/>
          </a:bodyPr>
          <a:lstStyle/>
          <a:p>
            <a:pPr marL="514350" indent="-514350">
              <a:buAutoNum type="arabicPeriod"/>
            </a:pPr>
            <a:r>
              <a:rPr lang="ru-RU" b="1" dirty="0" err="1" smtClean="0"/>
              <a:t>Корҳои</a:t>
            </a:r>
            <a:r>
              <a:rPr lang="ru-RU" b="1" dirty="0" smtClean="0"/>
              <a:t> </a:t>
            </a:r>
            <a:r>
              <a:rPr lang="ru-RU" b="1" dirty="0" err="1" smtClean="0"/>
              <a:t>тайёрӣ</a:t>
            </a:r>
            <a:r>
              <a:rPr lang="ru-RU" b="1" dirty="0" smtClean="0"/>
              <a:t>  </a:t>
            </a:r>
            <a:endParaRPr lang="ru-RU" b="1" dirty="0"/>
          </a:p>
          <a:p>
            <a:pPr marL="514350" indent="-514350">
              <a:buAutoNum type="arabicPeriod"/>
            </a:pPr>
            <a:r>
              <a:rPr lang="ru-RU" b="1" dirty="0" smtClean="0"/>
              <a:t>Муайян </a:t>
            </a:r>
            <a:r>
              <a:rPr lang="ru-RU" b="1" dirty="0" err="1" smtClean="0"/>
              <a:t>намудани</a:t>
            </a:r>
            <a:r>
              <a:rPr lang="ru-RU" b="1" dirty="0" smtClean="0"/>
              <a:t> </a:t>
            </a:r>
            <a:r>
              <a:rPr lang="ru-RU" b="1" dirty="0" err="1" smtClean="0"/>
              <a:t>сарҳадҳои</a:t>
            </a:r>
            <a:r>
              <a:rPr lang="ru-RU" b="1" dirty="0" smtClean="0"/>
              <a:t> аудит </a:t>
            </a:r>
            <a:r>
              <a:rPr lang="ru-RU" b="1" dirty="0" err="1" smtClean="0"/>
              <a:t>ва</a:t>
            </a:r>
            <a:r>
              <a:rPr lang="ru-RU" b="1" dirty="0" smtClean="0"/>
              <a:t> </a:t>
            </a:r>
            <a:r>
              <a:rPr lang="ru-RU" b="1" dirty="0" err="1" smtClean="0"/>
              <a:t>ҷонибҳои</a:t>
            </a:r>
            <a:r>
              <a:rPr lang="ru-RU" b="1" dirty="0" smtClean="0"/>
              <a:t> </a:t>
            </a:r>
            <a:r>
              <a:rPr lang="ru-RU" b="1" dirty="0" err="1" smtClean="0"/>
              <a:t>манфиатдор</a:t>
            </a:r>
            <a:r>
              <a:rPr lang="ru-RU" b="1" dirty="0" smtClean="0"/>
              <a:t> </a:t>
            </a:r>
            <a:endParaRPr lang="ru-RU" b="1" dirty="0"/>
          </a:p>
          <a:p>
            <a:pPr marL="514350" indent="-514350">
              <a:buAutoNum type="arabicPeriod"/>
            </a:pPr>
            <a:r>
              <a:rPr lang="ru-RU" b="1" dirty="0" err="1" smtClean="0"/>
              <a:t>ҳисоботпазирии</a:t>
            </a:r>
            <a:r>
              <a:rPr lang="ru-RU" b="1" dirty="0" smtClean="0"/>
              <a:t>*(</a:t>
            </a:r>
            <a:r>
              <a:rPr lang="ru-RU" b="1" dirty="0" err="1" smtClean="0"/>
              <a:t>зерҳисобият</a:t>
            </a:r>
            <a:r>
              <a:rPr lang="ru-RU" b="1" dirty="0" smtClean="0"/>
              <a:t>) </a:t>
            </a:r>
            <a:r>
              <a:rPr lang="ru-RU" b="1" dirty="0" err="1" smtClean="0"/>
              <a:t>иҷтимоӣ</a:t>
            </a:r>
            <a:r>
              <a:rPr lang="ru-RU" b="1" dirty="0" smtClean="0"/>
              <a:t> </a:t>
            </a:r>
            <a:r>
              <a:rPr lang="ru-RU" b="1" dirty="0" err="1" smtClean="0"/>
              <a:t>ва</a:t>
            </a:r>
            <a:r>
              <a:rPr lang="ru-RU" b="1" dirty="0" smtClean="0"/>
              <a:t> </a:t>
            </a:r>
            <a:r>
              <a:rPr lang="ru-RU" b="1" dirty="0" err="1" smtClean="0"/>
              <a:t>муҳосиба</a:t>
            </a:r>
            <a:r>
              <a:rPr lang="ru-RU" b="1" dirty="0" smtClean="0"/>
              <a:t> </a:t>
            </a:r>
            <a:endParaRPr lang="ru-RU" b="1" dirty="0"/>
          </a:p>
          <a:p>
            <a:pPr marL="514350" indent="-514350">
              <a:buAutoNum type="arabicPeriod"/>
            </a:pPr>
            <a:r>
              <a:rPr lang="ru-RU" b="1" dirty="0" err="1" smtClean="0"/>
              <a:t>Омодасозӣ</a:t>
            </a:r>
            <a:r>
              <a:rPr lang="ru-RU" b="1" dirty="0" smtClean="0"/>
              <a:t> </a:t>
            </a:r>
            <a:r>
              <a:rPr lang="ru-RU" b="1" dirty="0" err="1" smtClean="0"/>
              <a:t>ва</a:t>
            </a:r>
            <a:r>
              <a:rPr lang="ru-RU" b="1" dirty="0" smtClean="0"/>
              <a:t> </a:t>
            </a:r>
            <a:r>
              <a:rPr lang="ru-RU" b="1" dirty="0" err="1" smtClean="0"/>
              <a:t>истифодаи</a:t>
            </a:r>
            <a:r>
              <a:rPr lang="ru-RU" b="1" dirty="0" smtClean="0"/>
              <a:t> ҳисобҳои </a:t>
            </a:r>
            <a:r>
              <a:rPr lang="ru-RU" b="1" dirty="0" err="1" smtClean="0"/>
              <a:t>иҷтимоӣ</a:t>
            </a:r>
            <a:r>
              <a:rPr lang="ru-RU" b="1" dirty="0" smtClean="0"/>
              <a:t> </a:t>
            </a:r>
            <a:endParaRPr lang="ru-RU" b="1" dirty="0"/>
          </a:p>
          <a:p>
            <a:pPr marL="514350" indent="-514350">
              <a:buAutoNum type="arabicPeriod"/>
            </a:pPr>
            <a:r>
              <a:rPr lang="ru-RU" b="1" dirty="0" smtClean="0"/>
              <a:t>Аудити </a:t>
            </a:r>
            <a:r>
              <a:rPr lang="ru-RU" b="1" dirty="0" err="1" smtClean="0"/>
              <a:t>иҷтимоӣ</a:t>
            </a:r>
            <a:r>
              <a:rPr lang="ru-RU" b="1" dirty="0" smtClean="0"/>
              <a:t> </a:t>
            </a:r>
            <a:r>
              <a:rPr lang="ru-RU" b="1" dirty="0" err="1" smtClean="0"/>
              <a:t>ва</a:t>
            </a:r>
            <a:r>
              <a:rPr lang="ru-RU" b="1" dirty="0" smtClean="0"/>
              <a:t> </a:t>
            </a:r>
            <a:r>
              <a:rPr lang="ru-RU" b="1" dirty="0" err="1" smtClean="0"/>
              <a:t>интишори</a:t>
            </a:r>
            <a:r>
              <a:rPr lang="ru-RU" b="1" dirty="0" smtClean="0"/>
              <a:t> </a:t>
            </a:r>
            <a:r>
              <a:rPr lang="ru-RU" b="1" dirty="0" err="1" smtClean="0"/>
              <a:t>маълумот</a:t>
            </a:r>
            <a:r>
              <a:rPr lang="ru-RU" b="1" dirty="0" smtClean="0"/>
              <a:t> </a:t>
            </a:r>
            <a:endParaRPr lang="ru-RU" b="1" dirty="0"/>
          </a:p>
          <a:p>
            <a:pPr marL="514350" indent="-514350">
              <a:buAutoNum type="arabicPeriod"/>
            </a:pPr>
            <a:r>
              <a:rPr lang="ru-RU" b="1" dirty="0" err="1" smtClean="0"/>
              <a:t>Аксуламали</a:t>
            </a:r>
            <a:r>
              <a:rPr lang="ru-RU" b="1" dirty="0" smtClean="0"/>
              <a:t> </a:t>
            </a:r>
            <a:r>
              <a:rPr lang="ru-RU" b="1" dirty="0" err="1" smtClean="0"/>
              <a:t>тарафҳо</a:t>
            </a:r>
            <a:r>
              <a:rPr lang="ru-RU" b="1" dirty="0" smtClean="0"/>
              <a:t> </a:t>
            </a:r>
            <a:r>
              <a:rPr lang="ru-RU" b="1" dirty="0" err="1" smtClean="0"/>
              <a:t>ва</a:t>
            </a:r>
            <a:r>
              <a:rPr lang="ru-RU" b="1" dirty="0" smtClean="0"/>
              <a:t> </a:t>
            </a:r>
            <a:r>
              <a:rPr lang="ru-RU" b="1" dirty="0" err="1" smtClean="0"/>
              <a:t>ниҳодинашавии</a:t>
            </a:r>
            <a:r>
              <a:rPr lang="ru-RU" b="1" dirty="0" smtClean="0"/>
              <a:t> аудити </a:t>
            </a:r>
            <a:r>
              <a:rPr lang="ru-RU" b="1" dirty="0" err="1" smtClean="0"/>
              <a:t>иҷтимоӣ</a:t>
            </a:r>
            <a:r>
              <a:rPr lang="tg-Cyrl-TJ" b="1" dirty="0" smtClean="0"/>
              <a:t> </a:t>
            </a:r>
            <a:endParaRPr lang="hr-BA" dirty="0"/>
          </a:p>
          <a:p>
            <a:pPr marL="0" indent="0">
              <a:buNone/>
            </a:pPr>
            <a:r>
              <a:rPr lang="ru-RU" i="1" dirty="0" err="1" smtClean="0"/>
              <a:t>Сарчашма</a:t>
            </a:r>
            <a:r>
              <a:rPr lang="hr-BA" i="1" dirty="0" smtClean="0"/>
              <a:t>: </a:t>
            </a:r>
            <a:r>
              <a:rPr lang="tg-Cyrl-TJ" i="1" dirty="0" smtClean="0"/>
              <a:t>маҷмуи абзорҳо барои аудити иҷтимоии Бонки умумиҷаҳонӣ</a:t>
            </a:r>
            <a:r>
              <a:rPr lang="ru-RU" i="1" dirty="0" smtClean="0"/>
              <a:t> </a:t>
            </a:r>
            <a:r>
              <a:rPr lang="en-US" dirty="0"/>
              <a:t/>
            </a:r>
            <a:br>
              <a:rPr lang="en-US" dirty="0"/>
            </a:br>
            <a:r>
              <a:rPr lang="en-US" dirty="0"/>
              <a:t> </a:t>
            </a:r>
            <a:br>
              <a:rPr lang="en-US" dirty="0"/>
            </a:br>
            <a:r>
              <a:rPr lang="en-US" dirty="0">
                <a:hlinkClick r:id="rId2"/>
              </a:rPr>
              <a:t>http://</a:t>
            </a:r>
            <a:r>
              <a:rPr lang="en-US" dirty="0" smtClean="0">
                <a:hlinkClick r:id="rId2"/>
              </a:rPr>
              <a:t>siteresources.worldbank.org/EXTSOCIALDEVELOPMENT/Resources/244362-1193949504055/4348035-1298566783395/7755386-1301516441190/Social-Audit-Toolkit.pdf</a:t>
            </a:r>
            <a:r>
              <a:rPr lang="ru-RU" dirty="0" smtClean="0"/>
              <a:t> </a:t>
            </a:r>
            <a:r>
              <a:rPr lang="hr-BA" dirty="0"/>
              <a:t/>
            </a:r>
            <a:br>
              <a:rPr lang="hr-BA" dirty="0"/>
            </a:br>
            <a:endParaRPr lang="hr-BA" dirty="0"/>
          </a:p>
        </p:txBody>
      </p:sp>
    </p:spTree>
    <p:extLst>
      <p:ext uri="{BB962C8B-B14F-4D97-AF65-F5344CB8AC3E}">
        <p14:creationId xmlns:p14="http://schemas.microsoft.com/office/powerpoint/2010/main" val="3993860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BA" b="1" dirty="0"/>
              <a:t>1</a:t>
            </a:r>
            <a:r>
              <a:rPr lang="hr-BA" dirty="0"/>
              <a:t>. </a:t>
            </a:r>
            <a:r>
              <a:rPr lang="tg-Cyrl-TJ" dirty="0" smtClean="0"/>
              <a:t>Корҳои тайёрӣ (омодагӣ)</a:t>
            </a:r>
            <a:r>
              <a:rPr lang="ru-RU" b="1" dirty="0" smtClean="0"/>
              <a:t> </a:t>
            </a:r>
            <a:endParaRPr lang="hr-BA" dirty="0"/>
          </a:p>
        </p:txBody>
      </p:sp>
      <p:sp>
        <p:nvSpPr>
          <p:cNvPr id="3" name="Content Placeholder 2"/>
          <p:cNvSpPr>
            <a:spLocks noGrp="1"/>
          </p:cNvSpPr>
          <p:nvPr>
            <p:ph idx="1"/>
          </p:nvPr>
        </p:nvSpPr>
        <p:spPr/>
        <p:txBody>
          <a:bodyPr>
            <a:normAutofit fontScale="92500" lnSpcReduction="10000"/>
          </a:bodyPr>
          <a:lstStyle/>
          <a:p>
            <a:r>
              <a:rPr lang="ru-RU" dirty="0" err="1" smtClean="0"/>
              <a:t>Дарки</a:t>
            </a:r>
            <a:r>
              <a:rPr lang="ru-RU" dirty="0" smtClean="0"/>
              <a:t> </a:t>
            </a:r>
            <a:r>
              <a:rPr lang="ru-RU" dirty="0" err="1"/>
              <a:t>қоидаҳои</a:t>
            </a:r>
            <a:r>
              <a:rPr lang="ru-RU" dirty="0"/>
              <a:t> </a:t>
            </a:r>
            <a:r>
              <a:rPr lang="ru-RU" dirty="0" err="1" smtClean="0"/>
              <a:t>асосии</a:t>
            </a:r>
            <a:r>
              <a:rPr lang="ru-RU" dirty="0" smtClean="0"/>
              <a:t> аудити </a:t>
            </a:r>
            <a:r>
              <a:rPr lang="ru-RU" dirty="0" err="1" smtClean="0"/>
              <a:t>иҷтимоӣ</a:t>
            </a:r>
            <a:r>
              <a:rPr lang="ru-RU" dirty="0" smtClean="0"/>
              <a:t> </a:t>
            </a:r>
            <a:endParaRPr lang="ru-RU" dirty="0"/>
          </a:p>
          <a:p>
            <a:r>
              <a:rPr lang="ru-RU" dirty="0" err="1" smtClean="0"/>
              <a:t>Номбар</a:t>
            </a:r>
            <a:r>
              <a:rPr lang="ru-RU" dirty="0" smtClean="0"/>
              <a:t> </a:t>
            </a:r>
            <a:r>
              <a:rPr lang="ru-RU" dirty="0" err="1" smtClean="0"/>
              <a:t>кардани</a:t>
            </a:r>
            <a:r>
              <a:rPr lang="ru-RU" dirty="0" smtClean="0"/>
              <a:t> </a:t>
            </a:r>
            <a:r>
              <a:rPr lang="ru-RU" dirty="0" err="1" smtClean="0"/>
              <a:t>арзишҳои</a:t>
            </a:r>
            <a:r>
              <a:rPr lang="ru-RU" dirty="0" smtClean="0"/>
              <a:t> </a:t>
            </a:r>
            <a:r>
              <a:rPr lang="ru-RU" dirty="0" err="1" smtClean="0"/>
              <a:t>асосии</a:t>
            </a:r>
            <a:r>
              <a:rPr lang="ru-RU" dirty="0" smtClean="0"/>
              <a:t> </a:t>
            </a:r>
            <a:r>
              <a:rPr lang="ru-RU" dirty="0" err="1" smtClean="0"/>
              <a:t>департамернт</a:t>
            </a:r>
            <a:r>
              <a:rPr lang="ru-RU" dirty="0" smtClean="0"/>
              <a:t>/</a:t>
            </a:r>
            <a:r>
              <a:rPr lang="ru-RU" dirty="0" err="1" smtClean="0"/>
              <a:t>барнома</a:t>
            </a:r>
            <a:r>
              <a:rPr lang="ru-RU" dirty="0" smtClean="0"/>
              <a:t> </a:t>
            </a:r>
            <a:endParaRPr lang="ru-RU" dirty="0"/>
          </a:p>
          <a:p>
            <a:r>
              <a:rPr lang="ru-RU" dirty="0" err="1" smtClean="0"/>
              <a:t>Номбар</a:t>
            </a:r>
            <a:r>
              <a:rPr lang="ru-RU" dirty="0" smtClean="0"/>
              <a:t> </a:t>
            </a:r>
            <a:r>
              <a:rPr lang="ru-RU" dirty="0" err="1" smtClean="0"/>
              <a:t>кардани</a:t>
            </a:r>
            <a:r>
              <a:rPr lang="ru-RU" dirty="0" smtClean="0"/>
              <a:t> </a:t>
            </a:r>
            <a:r>
              <a:rPr lang="ru-RU" dirty="0" err="1" smtClean="0"/>
              <a:t>вазифаҳои</a:t>
            </a:r>
            <a:r>
              <a:rPr lang="ru-RU" dirty="0" smtClean="0"/>
              <a:t> </a:t>
            </a:r>
            <a:r>
              <a:rPr lang="ru-RU" dirty="0" err="1" smtClean="0"/>
              <a:t>ичтимоие</a:t>
            </a:r>
            <a:r>
              <a:rPr lang="ru-RU" dirty="0" smtClean="0"/>
              <a:t> , </a:t>
            </a:r>
            <a:r>
              <a:rPr lang="ru-RU" dirty="0" err="1" smtClean="0"/>
              <a:t>ки</a:t>
            </a:r>
            <a:r>
              <a:rPr lang="ru-RU" dirty="0" smtClean="0"/>
              <a:t> департамент </a:t>
            </a:r>
            <a:r>
              <a:rPr lang="ru-RU" dirty="0" err="1" smtClean="0"/>
              <a:t>иҷро</a:t>
            </a:r>
            <a:r>
              <a:rPr lang="ru-RU" dirty="0" smtClean="0"/>
              <a:t> </a:t>
            </a:r>
            <a:r>
              <a:rPr lang="ru-RU" dirty="0" err="1" smtClean="0"/>
              <a:t>менамояд</a:t>
            </a:r>
            <a:r>
              <a:rPr lang="ru-RU" dirty="0" smtClean="0"/>
              <a:t> ё </a:t>
            </a:r>
            <a:r>
              <a:rPr lang="ru-RU" dirty="0" err="1" smtClean="0"/>
              <a:t>барномаҳое</a:t>
            </a:r>
            <a:r>
              <a:rPr lang="ru-RU" dirty="0" smtClean="0"/>
              <a:t>, </a:t>
            </a:r>
            <a:r>
              <a:rPr lang="ru-RU" dirty="0" err="1" smtClean="0"/>
              <a:t>ки</a:t>
            </a:r>
            <a:r>
              <a:rPr lang="ru-RU" dirty="0" smtClean="0"/>
              <a:t> </a:t>
            </a:r>
            <a:r>
              <a:rPr lang="ru-RU" dirty="0" err="1" smtClean="0"/>
              <a:t>иҷрояшонро</a:t>
            </a:r>
            <a:r>
              <a:rPr lang="ru-RU" dirty="0" smtClean="0"/>
              <a:t> дар пеши худ </a:t>
            </a:r>
            <a:r>
              <a:rPr lang="ru-RU" dirty="0" err="1" smtClean="0"/>
              <a:t>гузоштааст</a:t>
            </a:r>
            <a:r>
              <a:rPr lang="ru-RU" dirty="0" smtClean="0"/>
              <a:t>  </a:t>
            </a:r>
            <a:endParaRPr lang="ru-RU" dirty="0"/>
          </a:p>
          <a:p>
            <a:r>
              <a:rPr lang="ru-RU" dirty="0" err="1"/>
              <a:t>Фаъолиятҳоро</a:t>
            </a:r>
            <a:r>
              <a:rPr lang="ru-RU" dirty="0"/>
              <a:t> </a:t>
            </a:r>
            <a:r>
              <a:rPr lang="ru-RU" dirty="0" smtClean="0"/>
              <a:t> </a:t>
            </a:r>
            <a:r>
              <a:rPr lang="ru-RU" dirty="0" err="1" smtClean="0"/>
              <a:t>бо</a:t>
            </a:r>
            <a:r>
              <a:rPr lang="ru-RU" dirty="0" smtClean="0"/>
              <a:t> </a:t>
            </a:r>
            <a:r>
              <a:rPr lang="ru-RU" dirty="0" err="1" smtClean="0"/>
              <a:t>вазифаҳо</a:t>
            </a:r>
            <a:r>
              <a:rPr lang="ru-RU" dirty="0" smtClean="0"/>
              <a:t> </a:t>
            </a:r>
            <a:r>
              <a:rPr lang="ru-RU" dirty="0" err="1" smtClean="0"/>
              <a:t>муқоиса</a:t>
            </a:r>
            <a:r>
              <a:rPr lang="ru-RU" dirty="0" smtClean="0"/>
              <a:t> </a:t>
            </a:r>
            <a:r>
              <a:rPr lang="ru-RU" dirty="0" err="1" smtClean="0"/>
              <a:t>кунед</a:t>
            </a:r>
            <a:r>
              <a:rPr lang="ru-RU" dirty="0" smtClean="0"/>
              <a:t> </a:t>
            </a:r>
            <a:endParaRPr lang="ru-RU" dirty="0"/>
          </a:p>
          <a:p>
            <a:r>
              <a:rPr lang="ru-RU" dirty="0" err="1" smtClean="0"/>
              <a:t>Равишҳо</a:t>
            </a:r>
            <a:r>
              <a:rPr lang="ru-RU" dirty="0" smtClean="0"/>
              <a:t> </a:t>
            </a:r>
            <a:r>
              <a:rPr lang="ru-RU" dirty="0" err="1" smtClean="0"/>
              <a:t>ва</a:t>
            </a:r>
            <a:r>
              <a:rPr lang="ru-RU" dirty="0" smtClean="0"/>
              <a:t> </a:t>
            </a:r>
            <a:r>
              <a:rPr lang="ru-RU" dirty="0" err="1" smtClean="0"/>
              <a:t>низомҳои</a:t>
            </a:r>
            <a:r>
              <a:rPr lang="ru-RU" dirty="0" smtClean="0"/>
              <a:t> </a:t>
            </a:r>
            <a:r>
              <a:rPr lang="ru-RU" dirty="0" err="1" smtClean="0"/>
              <a:t>мавҷудаи</a:t>
            </a:r>
            <a:r>
              <a:rPr lang="ru-RU" dirty="0" smtClean="0"/>
              <a:t> </a:t>
            </a:r>
            <a:r>
              <a:rPr lang="ru-RU" dirty="0" err="1" smtClean="0"/>
              <a:t>хидматрасониҳоро</a:t>
            </a:r>
            <a:r>
              <a:rPr lang="ru-RU" dirty="0" smtClean="0"/>
              <a:t> </a:t>
            </a:r>
            <a:r>
              <a:rPr lang="ru-RU" dirty="0" err="1" smtClean="0"/>
              <a:t>номбар</a:t>
            </a:r>
            <a:r>
              <a:rPr lang="ru-RU" dirty="0" smtClean="0"/>
              <a:t> </a:t>
            </a:r>
            <a:r>
              <a:rPr lang="ru-RU" dirty="0" err="1" smtClean="0"/>
              <a:t>кунедПеречисление</a:t>
            </a:r>
            <a:r>
              <a:rPr lang="ru-RU" dirty="0" smtClean="0"/>
              <a:t> существующих методов </a:t>
            </a:r>
            <a:r>
              <a:rPr lang="ru-RU" dirty="0"/>
              <a:t>и </a:t>
            </a:r>
            <a:r>
              <a:rPr lang="ru-RU" dirty="0" smtClean="0"/>
              <a:t>систем оказания услуг</a:t>
            </a:r>
            <a:endParaRPr lang="ru-RU" dirty="0"/>
          </a:p>
          <a:p>
            <a:r>
              <a:rPr lang="ru-RU" dirty="0" smtClean="0"/>
              <a:t>Ба </a:t>
            </a:r>
            <a:r>
              <a:rPr lang="ru-RU" dirty="0" err="1" smtClean="0"/>
              <a:t>департаменв</a:t>
            </a:r>
            <a:r>
              <a:rPr lang="ru-RU" dirty="0" smtClean="0"/>
              <a:t> </a:t>
            </a:r>
            <a:r>
              <a:rPr lang="ru-RU" dirty="0" err="1" smtClean="0"/>
              <a:t>вогузоштани</a:t>
            </a:r>
            <a:r>
              <a:rPr lang="ru-RU" dirty="0" smtClean="0"/>
              <a:t> </a:t>
            </a:r>
            <a:r>
              <a:rPr lang="ru-RU" dirty="0" err="1" smtClean="0"/>
              <a:t>масъулияти</a:t>
            </a:r>
            <a:r>
              <a:rPr lang="ru-RU" dirty="0" smtClean="0"/>
              <a:t> </a:t>
            </a:r>
            <a:r>
              <a:rPr lang="ru-RU" dirty="0" err="1" smtClean="0"/>
              <a:t>гузаронидани</a:t>
            </a:r>
            <a:r>
              <a:rPr lang="ru-RU" dirty="0" smtClean="0"/>
              <a:t> аудити </a:t>
            </a:r>
            <a:r>
              <a:rPr lang="ru-RU" dirty="0" err="1" smtClean="0"/>
              <a:t>иҷтимоӣ</a:t>
            </a:r>
            <a:r>
              <a:rPr lang="ru-RU" dirty="0" smtClean="0"/>
              <a:t> </a:t>
            </a:r>
            <a:endParaRPr lang="ru-RU" dirty="0"/>
          </a:p>
          <a:p>
            <a:r>
              <a:rPr lang="ru-RU" dirty="0" err="1" smtClean="0"/>
              <a:t>Буҷети</a:t>
            </a:r>
            <a:r>
              <a:rPr lang="ru-RU" dirty="0" smtClean="0"/>
              <a:t> аудити </a:t>
            </a:r>
            <a:r>
              <a:rPr lang="ru-RU" dirty="0" err="1" smtClean="0"/>
              <a:t>иҷтимоӣ</a:t>
            </a:r>
            <a:r>
              <a:rPr lang="ru-RU" dirty="0" smtClean="0"/>
              <a:t> </a:t>
            </a:r>
            <a:endParaRPr lang="hr-BA" dirty="0"/>
          </a:p>
        </p:txBody>
      </p:sp>
    </p:spTree>
    <p:extLst>
      <p:ext uri="{BB962C8B-B14F-4D97-AF65-F5344CB8AC3E}">
        <p14:creationId xmlns:p14="http://schemas.microsoft.com/office/powerpoint/2010/main" val="3813612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BA" b="1" dirty="0"/>
              <a:t>2</a:t>
            </a:r>
            <a:r>
              <a:rPr lang="hr-BA" dirty="0"/>
              <a:t>.</a:t>
            </a:r>
            <a:r>
              <a:rPr lang="en-US" b="1" dirty="0"/>
              <a:t> </a:t>
            </a:r>
            <a:r>
              <a:rPr lang="ru-RU" b="1" dirty="0"/>
              <a:t>Муайян </a:t>
            </a:r>
            <a:r>
              <a:rPr lang="ru-RU" b="1" dirty="0" err="1"/>
              <a:t>намудани</a:t>
            </a:r>
            <a:r>
              <a:rPr lang="ru-RU" b="1" dirty="0"/>
              <a:t> </a:t>
            </a:r>
            <a:r>
              <a:rPr lang="ru-RU" b="1" dirty="0" err="1"/>
              <a:t>сарҳадҳои</a:t>
            </a:r>
            <a:r>
              <a:rPr lang="ru-RU" b="1" dirty="0"/>
              <a:t> аудит </a:t>
            </a:r>
            <a:r>
              <a:rPr lang="ru-RU" b="1" dirty="0" err="1"/>
              <a:t>ва</a:t>
            </a:r>
            <a:r>
              <a:rPr lang="ru-RU" b="1" dirty="0"/>
              <a:t> </a:t>
            </a:r>
            <a:r>
              <a:rPr lang="ru-RU" b="1" dirty="0" err="1"/>
              <a:t>ҷонибҳои</a:t>
            </a:r>
            <a:r>
              <a:rPr lang="ru-RU" b="1" dirty="0"/>
              <a:t> </a:t>
            </a:r>
            <a:r>
              <a:rPr lang="ru-RU" b="1" dirty="0" err="1"/>
              <a:t>манфиатдор</a:t>
            </a:r>
            <a:r>
              <a:rPr lang="ru-RU" b="1" dirty="0"/>
              <a:t> </a:t>
            </a:r>
            <a:br>
              <a:rPr lang="ru-RU" b="1" dirty="0"/>
            </a:br>
            <a:r>
              <a:rPr lang="ru-RU" b="1" dirty="0" smtClean="0"/>
              <a:t> </a:t>
            </a:r>
            <a:endParaRPr lang="hr-BA" dirty="0"/>
          </a:p>
        </p:txBody>
      </p:sp>
      <p:sp>
        <p:nvSpPr>
          <p:cNvPr id="3" name="Content Placeholder 2"/>
          <p:cNvSpPr>
            <a:spLocks noGrp="1"/>
          </p:cNvSpPr>
          <p:nvPr>
            <p:ph idx="1"/>
          </p:nvPr>
        </p:nvSpPr>
        <p:spPr/>
        <p:txBody>
          <a:bodyPr>
            <a:normAutofit/>
          </a:bodyPr>
          <a:lstStyle/>
          <a:p>
            <a:r>
              <a:rPr lang="ru-RU" dirty="0" err="1" smtClean="0"/>
              <a:t>Таҳияи</a:t>
            </a:r>
            <a:r>
              <a:rPr lang="ru-RU" dirty="0" smtClean="0"/>
              <a:t> </a:t>
            </a:r>
            <a:r>
              <a:rPr lang="ru-RU" dirty="0" err="1" smtClean="0"/>
              <a:t>саволҳои</a:t>
            </a:r>
            <a:r>
              <a:rPr lang="ru-RU" dirty="0" smtClean="0"/>
              <a:t> </a:t>
            </a:r>
            <a:r>
              <a:rPr lang="ru-RU" dirty="0" err="1" smtClean="0"/>
              <a:t>калидӣ</a:t>
            </a:r>
            <a:r>
              <a:rPr lang="ru-RU" dirty="0" smtClean="0"/>
              <a:t> барои аудити </a:t>
            </a:r>
            <a:r>
              <a:rPr lang="ru-RU" dirty="0" err="1" smtClean="0"/>
              <a:t>иҷимоӣ</a:t>
            </a:r>
            <a:r>
              <a:rPr lang="ru-RU" dirty="0" smtClean="0"/>
              <a:t> дар асоси «</a:t>
            </a:r>
            <a:r>
              <a:rPr lang="ru-RU" dirty="0" err="1" smtClean="0"/>
              <a:t>вазифаҳои</a:t>
            </a:r>
            <a:r>
              <a:rPr lang="ru-RU" dirty="0" smtClean="0"/>
              <a:t> </a:t>
            </a:r>
            <a:r>
              <a:rPr lang="ru-RU" dirty="0" err="1" smtClean="0"/>
              <a:t>иҷтимоӣ</a:t>
            </a:r>
            <a:r>
              <a:rPr lang="ru-RU" dirty="0" smtClean="0"/>
              <a:t> »</a:t>
            </a:r>
            <a:endParaRPr lang="ru-RU" dirty="0"/>
          </a:p>
          <a:p>
            <a:r>
              <a:rPr lang="ru-RU" dirty="0" smtClean="0"/>
              <a:t>  </a:t>
            </a:r>
            <a:r>
              <a:rPr lang="ru-RU" dirty="0" err="1"/>
              <a:t>О</a:t>
            </a:r>
            <a:r>
              <a:rPr lang="ru-RU" dirty="0" err="1" smtClean="0"/>
              <a:t>мода</a:t>
            </a:r>
            <a:r>
              <a:rPr lang="ru-RU" dirty="0" smtClean="0"/>
              <a:t> </a:t>
            </a:r>
            <a:r>
              <a:rPr lang="ru-RU" dirty="0" err="1" smtClean="0"/>
              <a:t>намудани</a:t>
            </a:r>
            <a:r>
              <a:rPr lang="ru-RU" dirty="0" smtClean="0"/>
              <a:t> </a:t>
            </a:r>
            <a:r>
              <a:rPr lang="ru-RU" dirty="0" err="1" smtClean="0"/>
              <a:t>изҳорот</a:t>
            </a:r>
            <a:r>
              <a:rPr lang="ru-RU" dirty="0" smtClean="0"/>
              <a:t> </a:t>
            </a:r>
            <a:r>
              <a:rPr lang="ru-RU" dirty="0" err="1" smtClean="0"/>
              <a:t>оид</a:t>
            </a:r>
            <a:r>
              <a:rPr lang="ru-RU" dirty="0" smtClean="0"/>
              <a:t> ба </a:t>
            </a:r>
            <a:r>
              <a:rPr lang="ru-RU" dirty="0" err="1" smtClean="0"/>
              <a:t>ҳадафҳо,вазифаҳо</a:t>
            </a:r>
            <a:r>
              <a:rPr lang="ru-RU" dirty="0" smtClean="0"/>
              <a:t>, </a:t>
            </a:r>
            <a:r>
              <a:rPr lang="ru-RU" dirty="0" err="1" smtClean="0"/>
              <a:t>саволҳои</a:t>
            </a:r>
            <a:r>
              <a:rPr lang="ru-RU" dirty="0" smtClean="0"/>
              <a:t> </a:t>
            </a:r>
            <a:r>
              <a:rPr lang="ru-RU" dirty="0" err="1" smtClean="0"/>
              <a:t>калидӣ</a:t>
            </a:r>
            <a:r>
              <a:rPr lang="ru-RU" dirty="0" smtClean="0"/>
              <a:t> </a:t>
            </a:r>
            <a:r>
              <a:rPr lang="ru-RU" dirty="0" err="1" smtClean="0"/>
              <a:t>ва</a:t>
            </a:r>
            <a:r>
              <a:rPr lang="ru-RU" dirty="0" smtClean="0"/>
              <a:t> </a:t>
            </a:r>
            <a:r>
              <a:rPr lang="ru-RU" dirty="0" err="1" smtClean="0"/>
              <a:t>чорабиниҳо</a:t>
            </a:r>
            <a:r>
              <a:rPr lang="ru-RU" dirty="0" smtClean="0"/>
              <a:t> барои аудити </a:t>
            </a:r>
            <a:r>
              <a:rPr lang="ru-RU" dirty="0" err="1" smtClean="0"/>
              <a:t>иҷтимоӣ</a:t>
            </a:r>
            <a:r>
              <a:rPr lang="ru-RU" dirty="0" smtClean="0"/>
              <a:t> </a:t>
            </a:r>
            <a:endParaRPr lang="ru-RU" dirty="0"/>
          </a:p>
          <a:p>
            <a:r>
              <a:rPr lang="ru-RU" dirty="0" smtClean="0"/>
              <a:t>Муайян </a:t>
            </a:r>
            <a:r>
              <a:rPr lang="ru-RU" dirty="0" err="1" smtClean="0"/>
              <a:t>намудани</a:t>
            </a:r>
            <a:r>
              <a:rPr lang="ru-RU" dirty="0" smtClean="0"/>
              <a:t> </a:t>
            </a:r>
            <a:r>
              <a:rPr lang="ru-RU" dirty="0" err="1" smtClean="0"/>
              <a:t>ҷонибҳои</a:t>
            </a:r>
            <a:r>
              <a:rPr lang="ru-RU" dirty="0" smtClean="0"/>
              <a:t> </a:t>
            </a:r>
            <a:r>
              <a:rPr lang="ru-RU" dirty="0" err="1" smtClean="0"/>
              <a:t>манфиатдори</a:t>
            </a:r>
            <a:r>
              <a:rPr lang="ru-RU" dirty="0" smtClean="0"/>
              <a:t> </a:t>
            </a:r>
            <a:r>
              <a:rPr lang="ru-RU" dirty="0" err="1" smtClean="0"/>
              <a:t>асосӣ</a:t>
            </a:r>
            <a:r>
              <a:rPr lang="ru-RU" dirty="0" smtClean="0"/>
              <a:t> барои </a:t>
            </a:r>
            <a:r>
              <a:rPr lang="ru-RU" dirty="0" err="1" smtClean="0"/>
              <a:t>гузаронидани</a:t>
            </a:r>
            <a:r>
              <a:rPr lang="ru-RU" dirty="0" smtClean="0"/>
              <a:t> </a:t>
            </a:r>
            <a:r>
              <a:rPr lang="ru-RU" dirty="0" err="1" smtClean="0"/>
              <a:t>машваратҳо</a:t>
            </a:r>
            <a:r>
              <a:rPr lang="ru-RU" dirty="0" smtClean="0"/>
              <a:t>(</a:t>
            </a:r>
            <a:r>
              <a:rPr lang="ru-RU" dirty="0" err="1" smtClean="0"/>
              <a:t>Ҳукумат</a:t>
            </a:r>
            <a:r>
              <a:rPr lang="ru-RU" dirty="0" smtClean="0"/>
              <a:t> </a:t>
            </a:r>
            <a:r>
              <a:rPr lang="ru-RU" dirty="0" err="1" smtClean="0"/>
              <a:t>ва</a:t>
            </a:r>
            <a:r>
              <a:rPr lang="ru-RU" dirty="0" smtClean="0"/>
              <a:t> </a:t>
            </a:r>
            <a:r>
              <a:rPr lang="ru-RU" dirty="0" err="1" smtClean="0"/>
              <a:t>ҷомеаи</a:t>
            </a:r>
            <a:r>
              <a:rPr lang="ru-RU" dirty="0" smtClean="0"/>
              <a:t> </a:t>
            </a:r>
            <a:r>
              <a:rPr lang="ru-RU" dirty="0" err="1" smtClean="0"/>
              <a:t>шаҳрвандӣ</a:t>
            </a:r>
            <a:r>
              <a:rPr lang="ru-RU" dirty="0" smtClean="0"/>
              <a:t>) </a:t>
            </a:r>
            <a:endParaRPr lang="ru-RU" dirty="0"/>
          </a:p>
          <a:p>
            <a:r>
              <a:rPr lang="ru-RU" dirty="0" err="1" smtClean="0"/>
              <a:t>Сохтани</a:t>
            </a:r>
            <a:r>
              <a:rPr lang="ru-RU" dirty="0" smtClean="0"/>
              <a:t> </a:t>
            </a:r>
            <a:r>
              <a:rPr lang="ru-RU" dirty="0" err="1" smtClean="0"/>
              <a:t>тавофуқнома</a:t>
            </a:r>
            <a:r>
              <a:rPr lang="ru-RU" dirty="0" smtClean="0"/>
              <a:t> дар </a:t>
            </a:r>
            <a:r>
              <a:rPr lang="ru-RU" dirty="0" err="1" smtClean="0"/>
              <a:t>мавриди</a:t>
            </a:r>
            <a:r>
              <a:rPr lang="ru-RU" dirty="0" smtClean="0"/>
              <a:t> </a:t>
            </a:r>
            <a:r>
              <a:rPr lang="ru-RU" dirty="0" err="1" smtClean="0"/>
              <a:t>сарҳадҳои</a:t>
            </a:r>
            <a:r>
              <a:rPr lang="ru-RU" dirty="0" smtClean="0"/>
              <a:t> аудит. Пайдо </a:t>
            </a:r>
            <a:r>
              <a:rPr lang="ru-RU" dirty="0" err="1" smtClean="0"/>
              <a:t>намудани</a:t>
            </a:r>
            <a:r>
              <a:rPr lang="ru-RU" dirty="0" smtClean="0"/>
              <a:t> </a:t>
            </a:r>
            <a:r>
              <a:rPr lang="ru-RU" dirty="0" err="1" smtClean="0"/>
              <a:t>ҷонибҳои</a:t>
            </a:r>
            <a:r>
              <a:rPr lang="ru-RU" dirty="0" smtClean="0"/>
              <a:t> </a:t>
            </a:r>
            <a:r>
              <a:rPr lang="ru-RU" dirty="0" err="1" smtClean="0"/>
              <a:t>манфиатдор</a:t>
            </a:r>
            <a:r>
              <a:rPr lang="ru-RU" dirty="0" smtClean="0"/>
              <a:t> </a:t>
            </a:r>
            <a:r>
              <a:rPr lang="ru-RU" dirty="0" err="1" smtClean="0"/>
              <a:t>ва</a:t>
            </a:r>
            <a:r>
              <a:rPr lang="ru-RU" dirty="0" smtClean="0"/>
              <a:t> </a:t>
            </a:r>
            <a:r>
              <a:rPr lang="ru-RU" dirty="0" err="1" smtClean="0"/>
              <a:t>иҷрои</a:t>
            </a:r>
            <a:r>
              <a:rPr lang="ru-RU" dirty="0" smtClean="0"/>
              <a:t>(</a:t>
            </a:r>
            <a:r>
              <a:rPr lang="ru-RU" dirty="0" err="1" smtClean="0"/>
              <a:t>таъйин</a:t>
            </a:r>
            <a:r>
              <a:rPr lang="ru-RU" dirty="0" smtClean="0"/>
              <a:t>) </a:t>
            </a:r>
            <a:r>
              <a:rPr lang="ru-RU" dirty="0" err="1" smtClean="0"/>
              <a:t>уҳдадориҳо</a:t>
            </a:r>
            <a:r>
              <a:rPr lang="ru-RU" dirty="0" smtClean="0"/>
              <a:t>  </a:t>
            </a:r>
          </a:p>
        </p:txBody>
      </p:sp>
    </p:spTree>
    <p:extLst>
      <p:ext uri="{BB962C8B-B14F-4D97-AF65-F5344CB8AC3E}">
        <p14:creationId xmlns:p14="http://schemas.microsoft.com/office/powerpoint/2010/main" val="1500622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BA" b="1" dirty="0"/>
              <a:t>3</a:t>
            </a:r>
            <a:r>
              <a:rPr lang="hr-BA" dirty="0"/>
              <a:t>.</a:t>
            </a:r>
            <a:r>
              <a:rPr lang="hr-BA" b="1" dirty="0"/>
              <a:t> </a:t>
            </a:r>
            <a:r>
              <a:rPr lang="tg-Cyrl-TJ" b="1" dirty="0" smtClean="0"/>
              <a:t>Баҳисобгирии иҷтимоӣ ва муҳосибот </a:t>
            </a:r>
            <a:endParaRPr lang="hr-BA" dirty="0"/>
          </a:p>
        </p:txBody>
      </p:sp>
      <p:sp>
        <p:nvSpPr>
          <p:cNvPr id="3" name="Content Placeholder 2"/>
          <p:cNvSpPr>
            <a:spLocks noGrp="1"/>
          </p:cNvSpPr>
          <p:nvPr>
            <p:ph idx="1"/>
          </p:nvPr>
        </p:nvSpPr>
        <p:spPr/>
        <p:txBody>
          <a:bodyPr>
            <a:normAutofit fontScale="92500" lnSpcReduction="10000"/>
          </a:bodyPr>
          <a:lstStyle/>
          <a:p>
            <a:r>
              <a:rPr lang="ru-RU" dirty="0" err="1" smtClean="0"/>
              <a:t>Итихоби</a:t>
            </a:r>
            <a:r>
              <a:rPr lang="ru-RU" dirty="0" smtClean="0"/>
              <a:t> </a:t>
            </a:r>
            <a:r>
              <a:rPr lang="ru-RU" dirty="0" err="1" smtClean="0"/>
              <a:t>нишондиҳандаҳои</a:t>
            </a:r>
            <a:r>
              <a:rPr lang="ru-RU" dirty="0" smtClean="0"/>
              <a:t> </a:t>
            </a:r>
            <a:r>
              <a:rPr lang="ru-RU" dirty="0" err="1" smtClean="0"/>
              <a:t>самаранокӣ</a:t>
            </a:r>
            <a:r>
              <a:rPr lang="ru-RU" dirty="0" smtClean="0"/>
              <a:t> </a:t>
            </a:r>
            <a:r>
              <a:rPr lang="ru-RU" dirty="0" err="1" smtClean="0"/>
              <a:t>барои</a:t>
            </a:r>
            <a:r>
              <a:rPr lang="ru-RU" dirty="0" smtClean="0"/>
              <a:t> </a:t>
            </a:r>
            <a:r>
              <a:rPr lang="ru-RU" dirty="0" err="1" smtClean="0"/>
              <a:t>баҳисобгирии</a:t>
            </a:r>
            <a:r>
              <a:rPr lang="ru-RU" dirty="0" smtClean="0"/>
              <a:t> </a:t>
            </a:r>
            <a:r>
              <a:rPr lang="ru-RU" dirty="0" err="1" smtClean="0"/>
              <a:t>иҷтимоӣ</a:t>
            </a:r>
            <a:r>
              <a:rPr lang="ru-RU" dirty="0" smtClean="0"/>
              <a:t>  </a:t>
            </a:r>
            <a:endParaRPr lang="ru-RU" dirty="0"/>
          </a:p>
          <a:p>
            <a:r>
              <a:rPr lang="ru-RU" dirty="0" smtClean="0"/>
              <a:t>Муайян </a:t>
            </a:r>
            <a:r>
              <a:rPr lang="ru-RU" dirty="0" err="1" smtClean="0"/>
              <a:t>намудани</a:t>
            </a:r>
            <a:r>
              <a:rPr lang="ru-RU" dirty="0" smtClean="0"/>
              <a:t> </a:t>
            </a:r>
            <a:r>
              <a:rPr lang="ru-RU" dirty="0" err="1" smtClean="0"/>
              <a:t>сабту</a:t>
            </a:r>
            <a:r>
              <a:rPr lang="ru-RU" dirty="0" smtClean="0"/>
              <a:t> </a:t>
            </a:r>
            <a:r>
              <a:rPr lang="ru-RU" dirty="0" err="1" smtClean="0"/>
              <a:t>санадҳои</a:t>
            </a:r>
            <a:r>
              <a:rPr lang="ru-RU" dirty="0" smtClean="0"/>
              <a:t> </a:t>
            </a:r>
            <a:r>
              <a:rPr lang="ru-RU" dirty="0" err="1" smtClean="0"/>
              <a:t>мавҷудае</a:t>
            </a:r>
            <a:r>
              <a:rPr lang="ru-RU" dirty="0" smtClean="0"/>
              <a:t>, </a:t>
            </a:r>
            <a:r>
              <a:rPr lang="ru-RU" dirty="0" err="1" smtClean="0"/>
              <a:t>ки</a:t>
            </a:r>
            <a:r>
              <a:rPr lang="ru-RU" dirty="0" smtClean="0"/>
              <a:t> </a:t>
            </a:r>
            <a:r>
              <a:rPr lang="ru-RU" dirty="0" err="1" smtClean="0"/>
              <a:t>метавонанд</a:t>
            </a:r>
            <a:r>
              <a:rPr lang="ru-RU" dirty="0" smtClean="0"/>
              <a:t> </a:t>
            </a:r>
            <a:r>
              <a:rPr lang="ru-RU" dirty="0" err="1" smtClean="0"/>
              <a:t>истифода</a:t>
            </a:r>
            <a:r>
              <a:rPr lang="ru-RU" dirty="0" smtClean="0"/>
              <a:t> </a:t>
            </a:r>
            <a:r>
              <a:rPr lang="ru-RU" dirty="0" err="1" smtClean="0"/>
              <a:t>шаванд</a:t>
            </a:r>
            <a:r>
              <a:rPr lang="ru-RU" dirty="0" smtClean="0"/>
              <a:t> </a:t>
            </a:r>
            <a:endParaRPr lang="ru-RU" dirty="0"/>
          </a:p>
          <a:p>
            <a:r>
              <a:rPr lang="ru-RU" dirty="0" smtClean="0"/>
              <a:t>Муайян </a:t>
            </a:r>
            <a:r>
              <a:rPr lang="ru-RU" dirty="0" err="1" smtClean="0"/>
              <a:t>намудани</a:t>
            </a:r>
            <a:r>
              <a:rPr lang="ru-RU" dirty="0" smtClean="0"/>
              <a:t> </a:t>
            </a:r>
            <a:r>
              <a:rPr lang="ru-RU" dirty="0" err="1" smtClean="0"/>
              <a:t>маълумоти</a:t>
            </a:r>
            <a:r>
              <a:rPr lang="ru-RU" dirty="0" smtClean="0"/>
              <a:t> </a:t>
            </a:r>
            <a:r>
              <a:rPr lang="ru-RU" dirty="0" err="1" smtClean="0"/>
              <a:t>иловагие</a:t>
            </a:r>
            <a:r>
              <a:rPr lang="ru-RU" dirty="0" smtClean="0"/>
              <a:t>, </a:t>
            </a:r>
            <a:r>
              <a:rPr lang="ru-RU" dirty="0" err="1" smtClean="0"/>
              <a:t>ки</a:t>
            </a:r>
            <a:r>
              <a:rPr lang="ru-RU" dirty="0" smtClean="0"/>
              <a:t> </a:t>
            </a:r>
            <a:r>
              <a:rPr lang="ru-RU" dirty="0" err="1" smtClean="0"/>
              <a:t>бояд</a:t>
            </a:r>
            <a:r>
              <a:rPr lang="ru-RU" dirty="0" smtClean="0"/>
              <a:t> </a:t>
            </a:r>
            <a:r>
              <a:rPr lang="ru-RU" dirty="0" err="1" smtClean="0"/>
              <a:t>ҷамъоварӣ</a:t>
            </a:r>
            <a:r>
              <a:rPr lang="ru-RU" dirty="0" smtClean="0"/>
              <a:t> </a:t>
            </a:r>
            <a:r>
              <a:rPr lang="ru-RU" dirty="0" err="1" smtClean="0"/>
              <a:t>шаванд</a:t>
            </a:r>
            <a:r>
              <a:rPr lang="ru-RU" dirty="0" smtClean="0"/>
              <a:t> ва </a:t>
            </a:r>
            <a:r>
              <a:rPr lang="ru-RU" dirty="0" err="1" smtClean="0"/>
              <a:t>кӣ</a:t>
            </a:r>
            <a:r>
              <a:rPr lang="ru-RU" dirty="0" smtClean="0"/>
              <a:t> </a:t>
            </a:r>
            <a:r>
              <a:rPr lang="ru-RU" dirty="0" err="1" smtClean="0"/>
              <a:t>онро</a:t>
            </a:r>
            <a:r>
              <a:rPr lang="ru-RU" dirty="0" smtClean="0"/>
              <a:t> </a:t>
            </a:r>
            <a:r>
              <a:rPr lang="ru-RU" dirty="0" err="1" smtClean="0"/>
              <a:t>ҷамъ</a:t>
            </a:r>
            <a:r>
              <a:rPr lang="ru-RU" dirty="0" smtClean="0"/>
              <a:t> </a:t>
            </a:r>
            <a:r>
              <a:rPr lang="ru-RU" dirty="0" err="1" smtClean="0"/>
              <a:t>мекунад</a:t>
            </a:r>
            <a:r>
              <a:rPr lang="ru-RU" dirty="0" smtClean="0"/>
              <a:t>, </a:t>
            </a:r>
            <a:r>
              <a:rPr lang="ru-RU" dirty="0" err="1" smtClean="0"/>
              <a:t>кай</a:t>
            </a:r>
            <a:r>
              <a:rPr lang="ru-RU" dirty="0" smtClean="0"/>
              <a:t> ва </a:t>
            </a:r>
            <a:r>
              <a:rPr lang="ru-RU" dirty="0" err="1" smtClean="0"/>
              <a:t>чӣ</a:t>
            </a:r>
            <a:r>
              <a:rPr lang="ru-RU" dirty="0" smtClean="0"/>
              <a:t> тавр </a:t>
            </a:r>
            <a:endParaRPr lang="ru-RU" dirty="0"/>
          </a:p>
          <a:p>
            <a:r>
              <a:rPr lang="ru-RU" dirty="0" smtClean="0"/>
              <a:t>Муайян </a:t>
            </a:r>
            <a:r>
              <a:rPr lang="ru-RU" dirty="0" err="1" smtClean="0"/>
              <a:t>намудани</a:t>
            </a:r>
            <a:r>
              <a:rPr lang="ru-RU" dirty="0" smtClean="0"/>
              <a:t> </a:t>
            </a:r>
            <a:r>
              <a:rPr lang="ru-RU" dirty="0" err="1" smtClean="0"/>
              <a:t>муҳлати</a:t>
            </a:r>
            <a:r>
              <a:rPr lang="ru-RU" dirty="0" smtClean="0"/>
              <a:t> </a:t>
            </a:r>
            <a:r>
              <a:rPr lang="ru-RU" dirty="0" err="1" smtClean="0"/>
              <a:t>гузаронидани</a:t>
            </a:r>
            <a:r>
              <a:rPr lang="ru-RU" dirty="0" smtClean="0"/>
              <a:t> </a:t>
            </a:r>
            <a:r>
              <a:rPr lang="ru-RU" dirty="0" err="1" smtClean="0"/>
              <a:t>машваратҳо</a:t>
            </a:r>
            <a:r>
              <a:rPr lang="ru-RU" dirty="0" smtClean="0"/>
              <a:t> </a:t>
            </a:r>
            <a:r>
              <a:rPr lang="ru-RU" dirty="0" err="1" smtClean="0"/>
              <a:t>бо</a:t>
            </a:r>
            <a:r>
              <a:rPr lang="ru-RU" dirty="0" smtClean="0"/>
              <a:t> </a:t>
            </a:r>
            <a:r>
              <a:rPr lang="ru-RU" dirty="0" err="1" smtClean="0"/>
              <a:t>ҷонибҳои</a:t>
            </a:r>
            <a:r>
              <a:rPr lang="ru-RU" dirty="0" smtClean="0"/>
              <a:t> </a:t>
            </a:r>
            <a:r>
              <a:rPr lang="ru-RU" dirty="0" err="1" smtClean="0"/>
              <a:t>манфиатдор</a:t>
            </a:r>
            <a:r>
              <a:rPr lang="ru-RU" dirty="0" smtClean="0"/>
              <a:t> </a:t>
            </a:r>
            <a:r>
              <a:rPr lang="ru-RU" dirty="0" err="1" smtClean="0"/>
              <a:t>ва</a:t>
            </a:r>
            <a:r>
              <a:rPr lang="ru-RU" dirty="0" smtClean="0"/>
              <a:t> </a:t>
            </a:r>
            <a:r>
              <a:rPr lang="ru-RU" dirty="0" err="1" smtClean="0"/>
              <a:t>доираи</a:t>
            </a:r>
            <a:r>
              <a:rPr lang="ru-RU" dirty="0" smtClean="0"/>
              <a:t> </a:t>
            </a:r>
            <a:r>
              <a:rPr lang="ru-RU" dirty="0" err="1" smtClean="0"/>
              <a:t>масъалаҳои</a:t>
            </a:r>
            <a:r>
              <a:rPr lang="ru-RU" dirty="0" smtClean="0"/>
              <a:t> </a:t>
            </a:r>
            <a:r>
              <a:rPr lang="ru-RU" dirty="0" err="1" smtClean="0"/>
              <a:t>муҳокимашаванда</a:t>
            </a:r>
            <a:r>
              <a:rPr lang="ru-RU" dirty="0" smtClean="0"/>
              <a:t> </a:t>
            </a:r>
            <a:endParaRPr lang="ru-RU" dirty="0"/>
          </a:p>
          <a:p>
            <a:r>
              <a:rPr lang="ru-RU" dirty="0" err="1" smtClean="0"/>
              <a:t>Омода</a:t>
            </a:r>
            <a:r>
              <a:rPr lang="ru-RU" dirty="0" smtClean="0"/>
              <a:t> </a:t>
            </a:r>
            <a:r>
              <a:rPr lang="ru-RU" dirty="0" err="1" smtClean="0"/>
              <a:t>намуднаи</a:t>
            </a:r>
            <a:r>
              <a:rPr lang="ru-RU" dirty="0" smtClean="0"/>
              <a:t> </a:t>
            </a:r>
            <a:r>
              <a:rPr lang="ru-RU" dirty="0" err="1" smtClean="0"/>
              <a:t>нақша</a:t>
            </a:r>
            <a:r>
              <a:rPr lang="ru-RU" dirty="0" smtClean="0"/>
              <a:t> </a:t>
            </a:r>
            <a:r>
              <a:rPr lang="ru-RU" dirty="0" err="1"/>
              <a:t>барои</a:t>
            </a:r>
            <a:r>
              <a:rPr lang="ru-RU" dirty="0"/>
              <a:t> </a:t>
            </a:r>
            <a:r>
              <a:rPr lang="ru-RU" dirty="0" err="1" smtClean="0"/>
              <a:t>баҳисобгирии</a:t>
            </a:r>
            <a:r>
              <a:rPr lang="ru-RU" dirty="0" smtClean="0"/>
              <a:t> </a:t>
            </a:r>
            <a:r>
              <a:rPr lang="ru-RU" dirty="0" err="1"/>
              <a:t>иҷтимоӣ</a:t>
            </a:r>
            <a:r>
              <a:rPr lang="ru-RU" dirty="0"/>
              <a:t> </a:t>
            </a:r>
            <a:r>
              <a:rPr lang="ru-RU" dirty="0" smtClean="0"/>
              <a:t> ва </a:t>
            </a:r>
            <a:r>
              <a:rPr lang="ru-RU" dirty="0" err="1" smtClean="0"/>
              <a:t>ҷадвал</a:t>
            </a:r>
            <a:r>
              <a:rPr lang="ru-RU" dirty="0" smtClean="0"/>
              <a:t> барои он</a:t>
            </a:r>
            <a:endParaRPr lang="ru-RU" dirty="0"/>
          </a:p>
          <a:p>
            <a:r>
              <a:rPr lang="ru-RU" dirty="0" err="1" smtClean="0"/>
              <a:t>Нақшаи</a:t>
            </a:r>
            <a:r>
              <a:rPr lang="ru-RU" dirty="0" smtClean="0"/>
              <a:t> </a:t>
            </a:r>
            <a:r>
              <a:rPr lang="ru-RU" dirty="0" err="1" smtClean="0"/>
              <a:t>назорати</a:t>
            </a:r>
            <a:r>
              <a:rPr lang="ru-RU" dirty="0" smtClean="0"/>
              <a:t> </a:t>
            </a:r>
            <a:r>
              <a:rPr lang="ru-RU" dirty="0" err="1" smtClean="0"/>
              <a:t>фаъолият</a:t>
            </a:r>
            <a:r>
              <a:rPr lang="ru-RU" dirty="0" smtClean="0"/>
              <a:t> </a:t>
            </a:r>
            <a:r>
              <a:rPr lang="ru-RU" dirty="0" err="1" smtClean="0"/>
              <a:t>оид</a:t>
            </a:r>
            <a:r>
              <a:rPr lang="ru-RU" dirty="0" smtClean="0"/>
              <a:t> ба </a:t>
            </a:r>
            <a:r>
              <a:rPr lang="ru-RU" dirty="0" err="1"/>
              <a:t>ҳисобдории</a:t>
            </a:r>
            <a:r>
              <a:rPr lang="ru-RU" dirty="0"/>
              <a:t> </a:t>
            </a:r>
            <a:r>
              <a:rPr lang="ru-RU" dirty="0" err="1"/>
              <a:t>иҷтимоӣ</a:t>
            </a:r>
            <a:r>
              <a:rPr lang="ru-RU" dirty="0"/>
              <a:t> </a:t>
            </a:r>
            <a:r>
              <a:rPr lang="ru-RU" dirty="0" smtClean="0"/>
              <a:t> </a:t>
            </a:r>
            <a:r>
              <a:rPr lang="en-US" dirty="0"/>
              <a:t/>
            </a:r>
            <a:br>
              <a:rPr lang="en-US" dirty="0"/>
            </a:br>
            <a:endParaRPr lang="hr-BA" dirty="0"/>
          </a:p>
        </p:txBody>
      </p:sp>
    </p:spTree>
    <p:extLst>
      <p:ext uri="{BB962C8B-B14F-4D97-AF65-F5344CB8AC3E}">
        <p14:creationId xmlns:p14="http://schemas.microsoft.com/office/powerpoint/2010/main" val="1389585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BA" b="1" dirty="0"/>
              <a:t>4. </a:t>
            </a:r>
            <a:r>
              <a:rPr lang="tg-Cyrl-TJ" b="1" dirty="0" smtClean="0"/>
              <a:t>Таҳия ва истифодаи ҳисобҳои иҷтимоӣ</a:t>
            </a:r>
            <a:r>
              <a:rPr lang="ru-RU" b="1" dirty="0" smtClean="0"/>
              <a:t> </a:t>
            </a:r>
            <a:endParaRPr lang="hr-BA" dirty="0"/>
          </a:p>
        </p:txBody>
      </p:sp>
      <p:sp>
        <p:nvSpPr>
          <p:cNvPr id="3" name="Content Placeholder 2"/>
          <p:cNvSpPr>
            <a:spLocks noGrp="1"/>
          </p:cNvSpPr>
          <p:nvPr>
            <p:ph idx="1"/>
          </p:nvPr>
        </p:nvSpPr>
        <p:spPr/>
        <p:txBody>
          <a:bodyPr/>
          <a:lstStyle/>
          <a:p>
            <a:pPr algn="just"/>
            <a:r>
              <a:rPr lang="ru-RU" dirty="0" err="1" smtClean="0"/>
              <a:t>Тахияи</a:t>
            </a:r>
            <a:r>
              <a:rPr lang="ru-RU" dirty="0" smtClean="0"/>
              <a:t> ҳисобҳои </a:t>
            </a:r>
            <a:r>
              <a:rPr lang="ru-RU" dirty="0" err="1" smtClean="0"/>
              <a:t>иҷтимоӣ</a:t>
            </a:r>
            <a:r>
              <a:rPr lang="ru-RU" dirty="0" smtClean="0"/>
              <a:t>, </a:t>
            </a:r>
            <a:r>
              <a:rPr lang="ru-RU" dirty="0" err="1" smtClean="0"/>
              <a:t>бо</a:t>
            </a:r>
            <a:r>
              <a:rPr lang="ru-RU" dirty="0" smtClean="0"/>
              <a:t> </a:t>
            </a:r>
            <a:r>
              <a:rPr lang="ru-RU" dirty="0" err="1" smtClean="0"/>
              <a:t>истифода</a:t>
            </a:r>
            <a:r>
              <a:rPr lang="ru-RU" dirty="0" smtClean="0"/>
              <a:t> аз </a:t>
            </a:r>
            <a:r>
              <a:rPr lang="ru-RU" dirty="0" err="1" smtClean="0"/>
              <a:t>маълумоти</a:t>
            </a:r>
            <a:r>
              <a:rPr lang="ru-RU" dirty="0" smtClean="0"/>
              <a:t> </a:t>
            </a:r>
            <a:r>
              <a:rPr lang="ru-RU" dirty="0" err="1" smtClean="0"/>
              <a:t>мавҷуда</a:t>
            </a:r>
            <a:r>
              <a:rPr lang="ru-RU" dirty="0" smtClean="0"/>
              <a:t>, </a:t>
            </a:r>
            <a:r>
              <a:rPr lang="ru-RU" dirty="0" err="1" smtClean="0"/>
              <a:t>маълумоти</a:t>
            </a:r>
            <a:r>
              <a:rPr lang="ru-RU" dirty="0" smtClean="0"/>
              <a:t> </a:t>
            </a:r>
            <a:r>
              <a:rPr lang="ru-RU" dirty="0" err="1" smtClean="0"/>
              <a:t>ҷамъоваришуда</a:t>
            </a:r>
            <a:r>
              <a:rPr lang="ru-RU" dirty="0" smtClean="0"/>
              <a:t> </a:t>
            </a:r>
            <a:r>
              <a:rPr lang="ru-RU" dirty="0" err="1" smtClean="0"/>
              <a:t>ва</a:t>
            </a:r>
            <a:r>
              <a:rPr lang="ru-RU" dirty="0" smtClean="0"/>
              <a:t> </a:t>
            </a:r>
            <a:r>
              <a:rPr lang="ru-RU" dirty="0" err="1" smtClean="0"/>
              <a:t>андешаҳои</a:t>
            </a:r>
            <a:r>
              <a:rPr lang="ru-RU" dirty="0" smtClean="0"/>
              <a:t> </a:t>
            </a:r>
            <a:r>
              <a:rPr lang="ru-RU" dirty="0" err="1" smtClean="0"/>
              <a:t>шахсони</a:t>
            </a:r>
            <a:r>
              <a:rPr lang="ru-RU" dirty="0" smtClean="0"/>
              <a:t> </a:t>
            </a:r>
            <a:r>
              <a:rPr lang="ru-RU" dirty="0" err="1" smtClean="0"/>
              <a:t>манфиатдор</a:t>
            </a:r>
            <a:r>
              <a:rPr lang="ru-RU" dirty="0" smtClean="0"/>
              <a:t> </a:t>
            </a:r>
            <a:endParaRPr lang="ru-RU" dirty="0"/>
          </a:p>
          <a:p>
            <a:pPr algn="just"/>
            <a:r>
              <a:rPr lang="ru-RU" dirty="0" smtClean="0"/>
              <a:t>Муайян </a:t>
            </a:r>
            <a:r>
              <a:rPr lang="ru-RU" dirty="0" err="1" smtClean="0"/>
              <a:t>намудан</a:t>
            </a:r>
            <a:r>
              <a:rPr lang="ru-RU" dirty="0" smtClean="0"/>
              <a:t> </a:t>
            </a:r>
            <a:r>
              <a:rPr lang="ru-RU" dirty="0" err="1" smtClean="0"/>
              <a:t>саволҳои</a:t>
            </a:r>
            <a:r>
              <a:rPr lang="ru-RU" dirty="0" smtClean="0"/>
              <a:t> </a:t>
            </a:r>
            <a:r>
              <a:rPr lang="ru-RU" dirty="0" err="1" smtClean="0"/>
              <a:t>калидӣ</a:t>
            </a:r>
            <a:r>
              <a:rPr lang="ru-RU" dirty="0" smtClean="0"/>
              <a:t> барои </a:t>
            </a:r>
            <a:r>
              <a:rPr lang="ru-RU" dirty="0" err="1" smtClean="0"/>
              <a:t>фаъолият</a:t>
            </a:r>
            <a:r>
              <a:rPr lang="ru-RU" dirty="0" smtClean="0"/>
              <a:t> </a:t>
            </a:r>
            <a:endParaRPr lang="hr-BA" dirty="0"/>
          </a:p>
          <a:p>
            <a:r>
              <a:rPr lang="ru-RU" dirty="0" err="1" smtClean="0"/>
              <a:t>Гузаронидани</a:t>
            </a:r>
            <a:r>
              <a:rPr lang="ru-RU" dirty="0" smtClean="0"/>
              <a:t> аз </a:t>
            </a:r>
            <a:r>
              <a:rPr lang="ru-RU" dirty="0" err="1" smtClean="0"/>
              <a:t>навбаҳогузории</a:t>
            </a:r>
            <a:r>
              <a:rPr lang="ru-RU" dirty="0" smtClean="0"/>
              <a:t> </a:t>
            </a:r>
            <a:r>
              <a:rPr lang="ru-RU" dirty="0" err="1" smtClean="0"/>
              <a:t>ҳадафҳо,чорабиниҳо</a:t>
            </a:r>
            <a:r>
              <a:rPr lang="ru-RU" dirty="0" smtClean="0"/>
              <a:t> </a:t>
            </a:r>
            <a:r>
              <a:rPr lang="ru-RU" dirty="0" err="1" smtClean="0"/>
              <a:t>ва</a:t>
            </a:r>
            <a:r>
              <a:rPr lang="ru-RU" dirty="0" smtClean="0"/>
              <a:t> </a:t>
            </a:r>
            <a:r>
              <a:rPr lang="ru-RU" dirty="0" err="1" smtClean="0"/>
              <a:t>арзишҳои</a:t>
            </a:r>
            <a:r>
              <a:rPr lang="ru-RU" dirty="0" smtClean="0"/>
              <a:t> </a:t>
            </a:r>
            <a:r>
              <a:rPr lang="ru-RU" dirty="0" err="1" smtClean="0"/>
              <a:t>асосӣ</a:t>
            </a:r>
            <a:r>
              <a:rPr lang="tg-Cyrl-TJ" dirty="0" smtClean="0"/>
              <a:t> </a:t>
            </a:r>
            <a:endParaRPr lang="hr-BA" dirty="0"/>
          </a:p>
          <a:p>
            <a:r>
              <a:rPr lang="ru-RU" dirty="0" smtClean="0"/>
              <a:t>Муайян </a:t>
            </a:r>
            <a:r>
              <a:rPr lang="ru-RU" dirty="0" err="1" smtClean="0"/>
              <a:t>намудани</a:t>
            </a:r>
            <a:r>
              <a:rPr lang="ru-RU" dirty="0" smtClean="0"/>
              <a:t> </a:t>
            </a:r>
            <a:r>
              <a:rPr lang="ru-RU" dirty="0" err="1" smtClean="0"/>
              <a:t>ҳадафҳои</a:t>
            </a:r>
            <a:r>
              <a:rPr lang="ru-RU" dirty="0" smtClean="0"/>
              <a:t> </a:t>
            </a:r>
            <a:r>
              <a:rPr lang="ru-RU" dirty="0" err="1" smtClean="0"/>
              <a:t>оянда</a:t>
            </a:r>
            <a:r>
              <a:rPr lang="tg-Cyrl-TJ" dirty="0" smtClean="0"/>
              <a:t> </a:t>
            </a:r>
            <a:endParaRPr lang="hr-BA" dirty="0"/>
          </a:p>
        </p:txBody>
      </p:sp>
    </p:spTree>
    <p:extLst>
      <p:ext uri="{BB962C8B-B14F-4D97-AF65-F5344CB8AC3E}">
        <p14:creationId xmlns:p14="http://schemas.microsoft.com/office/powerpoint/2010/main" val="4050804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BA" b="1" dirty="0"/>
              <a:t>5. </a:t>
            </a:r>
            <a:r>
              <a:rPr lang="tg-Cyrl-TJ" b="1" dirty="0" smtClean="0"/>
              <a:t>Аудити  иҷтимоӣ ва интишори иттилоот</a:t>
            </a:r>
            <a:r>
              <a:rPr lang="ru-RU" b="1" dirty="0" smtClean="0"/>
              <a:t> </a:t>
            </a:r>
            <a:endParaRPr lang="hr-BA" dirty="0"/>
          </a:p>
        </p:txBody>
      </p:sp>
      <p:sp>
        <p:nvSpPr>
          <p:cNvPr id="3" name="Content Placeholder 2"/>
          <p:cNvSpPr>
            <a:spLocks noGrp="1"/>
          </p:cNvSpPr>
          <p:nvPr>
            <p:ph idx="1"/>
          </p:nvPr>
        </p:nvSpPr>
        <p:spPr/>
        <p:txBody>
          <a:bodyPr>
            <a:normAutofit fontScale="85000" lnSpcReduction="20000"/>
          </a:bodyPr>
          <a:lstStyle/>
          <a:p>
            <a:r>
              <a:rPr lang="ru-RU" sz="3100" dirty="0" err="1" smtClean="0"/>
              <a:t>Пешниҳоди</a:t>
            </a:r>
            <a:r>
              <a:rPr lang="ru-RU" sz="3100" dirty="0" smtClean="0"/>
              <a:t> ҳисобҳои </a:t>
            </a:r>
            <a:r>
              <a:rPr lang="ru-RU" sz="3100" dirty="0" err="1" smtClean="0"/>
              <a:t>иҷтимоӣ</a:t>
            </a:r>
            <a:r>
              <a:rPr lang="ru-RU" sz="3100" dirty="0" smtClean="0"/>
              <a:t> ба аудитори </a:t>
            </a:r>
            <a:r>
              <a:rPr lang="ru-RU" sz="3100" dirty="0" err="1" smtClean="0"/>
              <a:t>иҷтимоӣ</a:t>
            </a:r>
            <a:r>
              <a:rPr lang="ru-RU" sz="3100" dirty="0" smtClean="0"/>
              <a:t> </a:t>
            </a:r>
            <a:endParaRPr lang="hr-BA" sz="3100" dirty="0"/>
          </a:p>
          <a:p>
            <a:r>
              <a:rPr lang="ru-RU" sz="3100" dirty="0" smtClean="0"/>
              <a:t>Аудитори </a:t>
            </a:r>
            <a:r>
              <a:rPr lang="ru-RU" sz="3100" dirty="0" err="1"/>
              <a:t>иҷтимоӣ</a:t>
            </a:r>
            <a:r>
              <a:rPr lang="ru-RU" sz="3100" dirty="0"/>
              <a:t> </a:t>
            </a:r>
            <a:r>
              <a:rPr lang="ru-RU" sz="3100" dirty="0" smtClean="0"/>
              <a:t> </a:t>
            </a:r>
            <a:r>
              <a:rPr lang="ru-RU" sz="3100" dirty="0" err="1" smtClean="0"/>
              <a:t>истифодаи</a:t>
            </a:r>
            <a:r>
              <a:rPr lang="ru-RU" sz="3100" dirty="0" smtClean="0"/>
              <a:t> </a:t>
            </a:r>
            <a:r>
              <a:rPr lang="ru-RU" sz="3100" dirty="0" err="1" smtClean="0"/>
              <a:t>маълумотро</a:t>
            </a:r>
            <a:r>
              <a:rPr lang="ru-RU" sz="3100" dirty="0" smtClean="0"/>
              <a:t> </a:t>
            </a:r>
            <a:r>
              <a:rPr lang="ru-RU" sz="3100" dirty="0" err="1" smtClean="0"/>
              <a:t>месанҷад</a:t>
            </a:r>
            <a:r>
              <a:rPr lang="ru-RU" sz="3100" dirty="0" smtClean="0"/>
              <a:t>, </a:t>
            </a:r>
            <a:r>
              <a:rPr lang="ru-RU" sz="3100" dirty="0" err="1" smtClean="0"/>
              <a:t>шарҳи</a:t>
            </a:r>
            <a:r>
              <a:rPr lang="ru-RU" sz="3100" dirty="0" smtClean="0"/>
              <a:t> </a:t>
            </a:r>
            <a:r>
              <a:rPr lang="ru-RU" sz="3100" dirty="0" err="1" smtClean="0"/>
              <a:t>онро</a:t>
            </a:r>
            <a:r>
              <a:rPr lang="ru-RU" sz="3100" dirty="0" smtClean="0"/>
              <a:t> </a:t>
            </a:r>
            <a:r>
              <a:rPr lang="ru-RU" sz="3100" dirty="0" err="1" smtClean="0"/>
              <a:t>арзёбӣ</a:t>
            </a:r>
            <a:r>
              <a:rPr lang="ru-RU" sz="3100" dirty="0" smtClean="0"/>
              <a:t> </a:t>
            </a:r>
            <a:r>
              <a:rPr lang="ru-RU" sz="3100" dirty="0" err="1" smtClean="0"/>
              <a:t>мекунад</a:t>
            </a:r>
            <a:r>
              <a:rPr lang="ru-RU" sz="3100" dirty="0" smtClean="0"/>
              <a:t> ва </a:t>
            </a:r>
            <a:r>
              <a:rPr lang="ru-RU" sz="3100" dirty="0" err="1" smtClean="0"/>
              <a:t>мулоҳизаҳояшро</a:t>
            </a:r>
            <a:r>
              <a:rPr lang="ru-RU" sz="3100" dirty="0" smtClean="0"/>
              <a:t> </a:t>
            </a:r>
            <a:r>
              <a:rPr lang="ru-RU" sz="3100" dirty="0" err="1" smtClean="0"/>
              <a:t>доир</a:t>
            </a:r>
            <a:r>
              <a:rPr lang="ru-RU" sz="3100" dirty="0" smtClean="0"/>
              <a:t> ба  ҳисобҳои </a:t>
            </a:r>
            <a:r>
              <a:rPr lang="ru-RU" sz="3100" dirty="0" err="1"/>
              <a:t>иҷтимоӣ</a:t>
            </a:r>
            <a:r>
              <a:rPr lang="ru-RU" sz="3100" dirty="0"/>
              <a:t> </a:t>
            </a:r>
            <a:r>
              <a:rPr lang="ru-RU" sz="3100" dirty="0" smtClean="0"/>
              <a:t> ва </a:t>
            </a:r>
            <a:r>
              <a:rPr lang="ru-RU" sz="3100" dirty="0" err="1" smtClean="0"/>
              <a:t>ҳисоботдиҳӣ</a:t>
            </a:r>
            <a:r>
              <a:rPr lang="ru-RU" sz="3100" dirty="0" smtClean="0"/>
              <a:t> </a:t>
            </a:r>
            <a:r>
              <a:rPr lang="ru-RU" sz="3100" dirty="0" err="1" smtClean="0"/>
              <a:t>мегуяд</a:t>
            </a:r>
            <a:r>
              <a:rPr lang="ru-RU" sz="3100" dirty="0" smtClean="0"/>
              <a:t> </a:t>
            </a:r>
            <a:endParaRPr lang="tg-Cyrl-TJ" sz="3100" dirty="0"/>
          </a:p>
          <a:p>
            <a:r>
              <a:rPr lang="tg-Cyrl-TJ" sz="3100" dirty="0" smtClean="0"/>
              <a:t>Ба</a:t>
            </a:r>
            <a:r>
              <a:rPr lang="ru-RU" sz="3100" dirty="0" err="1" smtClean="0"/>
              <a:t>ҳисобгирии</a:t>
            </a:r>
            <a:r>
              <a:rPr lang="ru-RU" sz="3100" dirty="0" smtClean="0"/>
              <a:t> </a:t>
            </a:r>
            <a:r>
              <a:rPr lang="ru-RU" sz="3100" dirty="0" err="1"/>
              <a:t>иҷтимоӣ</a:t>
            </a:r>
            <a:r>
              <a:rPr lang="ru-RU" sz="3100" dirty="0"/>
              <a:t> </a:t>
            </a:r>
            <a:r>
              <a:rPr lang="ru-RU" sz="3100" dirty="0" smtClean="0"/>
              <a:t> </a:t>
            </a:r>
            <a:r>
              <a:rPr lang="ru-RU" sz="3100" dirty="0" err="1" smtClean="0"/>
              <a:t>мутобиқи</a:t>
            </a:r>
            <a:r>
              <a:rPr lang="ru-RU" sz="3100" dirty="0" smtClean="0"/>
              <a:t> </a:t>
            </a:r>
            <a:r>
              <a:rPr lang="ru-RU" sz="3100" dirty="0" err="1" smtClean="0"/>
              <a:t>тавсияҳои</a:t>
            </a:r>
            <a:r>
              <a:rPr lang="ru-RU" sz="3100" dirty="0" smtClean="0"/>
              <a:t> аудитори </a:t>
            </a:r>
            <a:r>
              <a:rPr lang="ru-RU" sz="3100" dirty="0" err="1" smtClean="0"/>
              <a:t>иҷтимоӣ</a:t>
            </a:r>
            <a:r>
              <a:rPr lang="ru-RU" sz="3100" dirty="0" smtClean="0"/>
              <a:t> </a:t>
            </a:r>
            <a:r>
              <a:rPr lang="ru-RU" sz="3100" dirty="0" err="1" smtClean="0"/>
              <a:t>санҷида</a:t>
            </a:r>
            <a:r>
              <a:rPr lang="ru-RU" sz="3100" dirty="0" smtClean="0"/>
              <a:t> </a:t>
            </a:r>
            <a:r>
              <a:rPr lang="ru-RU" sz="3100" dirty="0" err="1" smtClean="0"/>
              <a:t>мешавад</a:t>
            </a:r>
            <a:r>
              <a:rPr lang="ru-RU" sz="3100" dirty="0" smtClean="0"/>
              <a:t> </a:t>
            </a:r>
            <a:endParaRPr lang="ru-RU" sz="3100" dirty="0"/>
          </a:p>
          <a:p>
            <a:r>
              <a:rPr lang="ru-RU" sz="3100" dirty="0"/>
              <a:t>А</a:t>
            </a:r>
            <a:r>
              <a:rPr lang="ru-RU" sz="3100" dirty="0" smtClean="0"/>
              <a:t>удитори </a:t>
            </a:r>
            <a:r>
              <a:rPr lang="ru-RU" sz="3100" dirty="0" err="1"/>
              <a:t>иҷтимоӣ</a:t>
            </a:r>
            <a:r>
              <a:rPr lang="ru-RU" sz="3100" dirty="0"/>
              <a:t> </a:t>
            </a:r>
            <a:r>
              <a:rPr lang="ru-RU" sz="3100" dirty="0" smtClean="0"/>
              <a:t> </a:t>
            </a:r>
            <a:r>
              <a:rPr lang="ru-RU" sz="3100" dirty="0" err="1" smtClean="0"/>
              <a:t>бояд</a:t>
            </a:r>
            <a:r>
              <a:rPr lang="ru-RU" sz="3100" dirty="0" smtClean="0"/>
              <a:t> аз </a:t>
            </a:r>
            <a:r>
              <a:rPr lang="ru-RU" sz="3100" dirty="0" err="1" smtClean="0"/>
              <a:t>шахсони</a:t>
            </a:r>
            <a:r>
              <a:rPr lang="ru-RU" sz="3100" dirty="0" smtClean="0"/>
              <a:t> </a:t>
            </a:r>
            <a:r>
              <a:rPr lang="ru-RU" sz="3100" dirty="0" err="1" smtClean="0"/>
              <a:t>манфиатдор</a:t>
            </a:r>
            <a:r>
              <a:rPr lang="ru-RU" sz="3100" dirty="0" smtClean="0"/>
              <a:t> </a:t>
            </a:r>
            <a:r>
              <a:rPr lang="ru-RU" sz="3100" dirty="0" err="1" smtClean="0"/>
              <a:t>маълумотро</a:t>
            </a:r>
            <a:r>
              <a:rPr lang="ru-RU" sz="3100" dirty="0" smtClean="0"/>
              <a:t> оид ба </a:t>
            </a:r>
            <a:r>
              <a:rPr lang="ru-RU" sz="3100" dirty="0" err="1" smtClean="0"/>
              <a:t>иҷрои</a:t>
            </a:r>
            <a:r>
              <a:rPr lang="ru-RU" sz="3100" dirty="0" smtClean="0"/>
              <a:t> барномаҳо ва </a:t>
            </a:r>
            <a:r>
              <a:rPr lang="ru-RU" sz="3100" dirty="0" err="1" smtClean="0"/>
              <a:t>фоидаи</a:t>
            </a:r>
            <a:r>
              <a:rPr lang="ru-RU" sz="3100" dirty="0" smtClean="0"/>
              <a:t> </a:t>
            </a:r>
            <a:r>
              <a:rPr lang="ru-RU" sz="3100" dirty="0" err="1" smtClean="0"/>
              <a:t>гирифтаи</a:t>
            </a:r>
            <a:r>
              <a:rPr lang="ru-RU" sz="3100" dirty="0" smtClean="0"/>
              <a:t> </a:t>
            </a:r>
            <a:r>
              <a:rPr lang="ru-RU" sz="3100" dirty="0" err="1" smtClean="0"/>
              <a:t>онҳо</a:t>
            </a:r>
            <a:r>
              <a:rPr lang="ru-RU" sz="3100" dirty="0" smtClean="0"/>
              <a:t> </a:t>
            </a:r>
            <a:r>
              <a:rPr lang="ru-RU" sz="3100" dirty="0" err="1" smtClean="0"/>
              <a:t>ҷамъоварӣ</a:t>
            </a:r>
            <a:r>
              <a:rPr lang="ru-RU" sz="3100" dirty="0" smtClean="0"/>
              <a:t> </a:t>
            </a:r>
            <a:r>
              <a:rPr lang="ru-RU" sz="3100" dirty="0" err="1" smtClean="0"/>
              <a:t>кунад</a:t>
            </a:r>
            <a:r>
              <a:rPr lang="ru-RU" sz="3100" dirty="0" smtClean="0"/>
              <a:t>  </a:t>
            </a:r>
            <a:endParaRPr lang="hr-BA" sz="3100" dirty="0"/>
          </a:p>
          <a:p>
            <a:r>
              <a:rPr lang="ru-RU" sz="3100" dirty="0" err="1" smtClean="0"/>
              <a:t>Интишори</a:t>
            </a:r>
            <a:r>
              <a:rPr lang="ru-RU" sz="3100" dirty="0" smtClean="0"/>
              <a:t> </a:t>
            </a:r>
            <a:r>
              <a:rPr lang="ru-RU" sz="3100" dirty="0" err="1" smtClean="0"/>
              <a:t>маърузаи</a:t>
            </a:r>
            <a:r>
              <a:rPr lang="ru-RU" sz="3100" dirty="0" smtClean="0"/>
              <a:t> </a:t>
            </a:r>
            <a:r>
              <a:rPr lang="ru-RU" sz="3100" dirty="0" err="1" smtClean="0"/>
              <a:t>умумишудаи</a:t>
            </a:r>
            <a:r>
              <a:rPr lang="ru-RU" sz="3100" dirty="0" smtClean="0"/>
              <a:t> аудитори </a:t>
            </a:r>
            <a:r>
              <a:rPr lang="ru-RU" sz="3100" dirty="0" err="1" smtClean="0"/>
              <a:t>иҷтимоӣ</a:t>
            </a:r>
            <a:r>
              <a:rPr lang="ru-RU" sz="3100" dirty="0" smtClean="0"/>
              <a:t> дар </a:t>
            </a:r>
            <a:r>
              <a:rPr lang="ru-RU" sz="3100" dirty="0" err="1" smtClean="0"/>
              <a:t>кумита</a:t>
            </a:r>
            <a:r>
              <a:rPr lang="ru-RU" sz="3100" dirty="0" smtClean="0"/>
              <a:t> </a:t>
            </a:r>
            <a:r>
              <a:rPr lang="ru-RU" sz="3100" dirty="0" err="1" smtClean="0"/>
              <a:t>оид</a:t>
            </a:r>
            <a:r>
              <a:rPr lang="ru-RU" sz="3100" dirty="0" smtClean="0"/>
              <a:t> ба </a:t>
            </a:r>
            <a:r>
              <a:rPr lang="ru-RU" sz="3100" dirty="0" err="1" smtClean="0"/>
              <a:t>қабули</a:t>
            </a:r>
            <a:r>
              <a:rPr lang="ru-RU" sz="3100" dirty="0" smtClean="0"/>
              <a:t> </a:t>
            </a:r>
            <a:r>
              <a:rPr lang="ru-RU" sz="3100" dirty="0" err="1" smtClean="0"/>
              <a:t>қарорҳо</a:t>
            </a:r>
            <a:r>
              <a:rPr lang="tg-Cyrl-TJ" sz="3100" dirty="0" smtClean="0"/>
              <a:t> </a:t>
            </a:r>
            <a:endParaRPr lang="hr-BA" sz="3100" dirty="0"/>
          </a:p>
          <a:p>
            <a:r>
              <a:rPr lang="ru-RU" sz="3100" dirty="0" err="1" smtClean="0"/>
              <a:t>Интишори</a:t>
            </a:r>
            <a:r>
              <a:rPr lang="ru-RU" sz="3100" dirty="0" smtClean="0"/>
              <a:t> </a:t>
            </a:r>
            <a:r>
              <a:rPr lang="ru-RU" sz="3100" dirty="0" err="1" smtClean="0"/>
              <a:t>маъруза</a:t>
            </a:r>
            <a:r>
              <a:rPr lang="ru-RU" sz="3100" dirty="0" smtClean="0"/>
              <a:t>  </a:t>
            </a:r>
            <a:r>
              <a:rPr lang="ru-RU" sz="3100" dirty="0" err="1" smtClean="0"/>
              <a:t>байни</a:t>
            </a:r>
            <a:r>
              <a:rPr lang="ru-RU" sz="3100" dirty="0" smtClean="0"/>
              <a:t> </a:t>
            </a:r>
            <a:r>
              <a:rPr lang="ru-RU" sz="3100" dirty="0" err="1" smtClean="0"/>
              <a:t>ҷомеаи</a:t>
            </a:r>
            <a:r>
              <a:rPr lang="ru-RU" sz="3100" dirty="0" smtClean="0"/>
              <a:t> </a:t>
            </a:r>
            <a:r>
              <a:rPr lang="ru-RU" sz="3100" dirty="0" err="1" smtClean="0"/>
              <a:t>шаҳрвандӣ</a:t>
            </a:r>
            <a:r>
              <a:rPr lang="ru-RU" sz="3100" dirty="0" smtClean="0"/>
              <a:t> </a:t>
            </a:r>
            <a:endParaRPr lang="hr-BA" sz="3100" dirty="0" smtClean="0"/>
          </a:p>
          <a:p>
            <a:r>
              <a:rPr lang="ru-RU" sz="3100" dirty="0" err="1" smtClean="0"/>
              <a:t>Оғози</a:t>
            </a:r>
            <a:r>
              <a:rPr lang="ru-RU" sz="3100" dirty="0" smtClean="0"/>
              <a:t> </a:t>
            </a:r>
            <a:r>
              <a:rPr lang="ru-RU" sz="3100" dirty="0" err="1" smtClean="0"/>
              <a:t>даври</a:t>
            </a:r>
            <a:r>
              <a:rPr lang="ru-RU" sz="3100" dirty="0" smtClean="0"/>
              <a:t> нави </a:t>
            </a:r>
            <a:r>
              <a:rPr lang="ru-RU" sz="3100" dirty="0" err="1" smtClean="0"/>
              <a:t>баҳисобгирии</a:t>
            </a:r>
            <a:r>
              <a:rPr lang="ru-RU" sz="3100" dirty="0" smtClean="0"/>
              <a:t> </a:t>
            </a:r>
            <a:r>
              <a:rPr lang="ru-RU" sz="3100" dirty="0" err="1"/>
              <a:t>иҷтимоӣ</a:t>
            </a:r>
            <a:r>
              <a:rPr lang="ru-RU" sz="3100" dirty="0"/>
              <a:t> </a:t>
            </a:r>
            <a:endParaRPr lang="hr-BA" dirty="0"/>
          </a:p>
        </p:txBody>
      </p:sp>
    </p:spTree>
    <p:extLst>
      <p:ext uri="{BB962C8B-B14F-4D97-AF65-F5344CB8AC3E}">
        <p14:creationId xmlns:p14="http://schemas.microsoft.com/office/powerpoint/2010/main" val="1444997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r>
              <a:rPr lang="hr-BA" b="1" dirty="0"/>
              <a:t>6. </a:t>
            </a:r>
            <a:r>
              <a:rPr lang="tg-Cyrl-TJ" b="1" dirty="0" smtClean="0"/>
              <a:t>Аксуламали тарафҳо ва</a:t>
            </a:r>
            <a:r>
              <a:rPr lang="ru-RU" b="1" dirty="0" smtClean="0"/>
              <a:t> </a:t>
            </a:r>
            <a:r>
              <a:rPr lang="ru-RU" b="1" dirty="0" err="1" smtClean="0"/>
              <a:t>ниҳодикунонии</a:t>
            </a:r>
            <a:r>
              <a:rPr lang="ru-RU" b="1" dirty="0" smtClean="0"/>
              <a:t> </a:t>
            </a:r>
            <a:r>
              <a:rPr lang="ru-RU" b="1" dirty="0" err="1" smtClean="0"/>
              <a:t>аудити</a:t>
            </a:r>
            <a:r>
              <a:rPr lang="ru-RU" b="1" dirty="0" smtClean="0"/>
              <a:t> </a:t>
            </a:r>
            <a:r>
              <a:rPr lang="ru-RU" b="1" dirty="0" err="1" smtClean="0"/>
              <a:t>иҷтимоӣ</a:t>
            </a:r>
            <a:r>
              <a:rPr lang="en-US" dirty="0" smtClean="0"/>
              <a:t> </a:t>
            </a:r>
            <a:endParaRPr lang="hr-BA" dirty="0"/>
          </a:p>
        </p:txBody>
      </p:sp>
      <p:sp>
        <p:nvSpPr>
          <p:cNvPr id="3" name="Content Placeholder 2"/>
          <p:cNvSpPr>
            <a:spLocks noGrp="1"/>
          </p:cNvSpPr>
          <p:nvPr>
            <p:ph idx="1"/>
          </p:nvPr>
        </p:nvSpPr>
        <p:spPr/>
        <p:txBody>
          <a:bodyPr>
            <a:normAutofit/>
          </a:bodyPr>
          <a:lstStyle/>
          <a:p>
            <a:pPr algn="just"/>
            <a:r>
              <a:rPr lang="ru-RU" dirty="0" err="1" smtClean="0"/>
              <a:t>Аксуламали</a:t>
            </a:r>
            <a:r>
              <a:rPr lang="ru-RU" dirty="0" smtClean="0"/>
              <a:t> </a:t>
            </a:r>
            <a:r>
              <a:rPr lang="ru-RU" dirty="0" err="1" smtClean="0"/>
              <a:t>тарафҳо</a:t>
            </a:r>
            <a:r>
              <a:rPr lang="ru-RU" dirty="0" smtClean="0"/>
              <a:t> барои </a:t>
            </a:r>
            <a:r>
              <a:rPr lang="ru-RU" dirty="0" err="1" smtClean="0"/>
              <a:t>тасҳеҳи</a:t>
            </a:r>
            <a:r>
              <a:rPr lang="ru-RU" dirty="0" smtClean="0"/>
              <a:t> </a:t>
            </a:r>
            <a:r>
              <a:rPr lang="ru-RU" dirty="0" err="1" smtClean="0"/>
              <a:t>минбаъдаи</a:t>
            </a:r>
            <a:r>
              <a:rPr lang="ru-RU" dirty="0" smtClean="0"/>
              <a:t> </a:t>
            </a:r>
            <a:r>
              <a:rPr lang="ru-RU" dirty="0" err="1" smtClean="0"/>
              <a:t>тадбирҳои</a:t>
            </a:r>
            <a:r>
              <a:rPr lang="ru-RU" dirty="0" smtClean="0"/>
              <a:t> </a:t>
            </a:r>
            <a:r>
              <a:rPr lang="ru-RU" dirty="0" err="1" smtClean="0"/>
              <a:t>сиёсӣ</a:t>
            </a:r>
            <a:r>
              <a:rPr lang="ru-RU" dirty="0" smtClean="0"/>
              <a:t>, </a:t>
            </a:r>
            <a:r>
              <a:rPr lang="ru-RU" dirty="0" err="1" smtClean="0"/>
              <a:t>қонунгузорӣ</a:t>
            </a:r>
            <a:r>
              <a:rPr lang="ru-RU" dirty="0" smtClean="0"/>
              <a:t>, </a:t>
            </a:r>
            <a:r>
              <a:rPr lang="ru-RU" dirty="0" err="1" smtClean="0"/>
              <a:t>вазифаҳо</a:t>
            </a:r>
            <a:r>
              <a:rPr lang="ru-RU" dirty="0" smtClean="0"/>
              <a:t>, </a:t>
            </a:r>
            <a:r>
              <a:rPr lang="ru-RU" dirty="0" err="1" smtClean="0"/>
              <a:t>тартиботи</a:t>
            </a:r>
            <a:r>
              <a:rPr lang="ru-RU" dirty="0" smtClean="0"/>
              <a:t> </a:t>
            </a:r>
            <a:r>
              <a:rPr lang="ru-RU" dirty="0" err="1" smtClean="0"/>
              <a:t>маъмурӣ</a:t>
            </a:r>
            <a:r>
              <a:rPr lang="ru-RU" dirty="0" smtClean="0"/>
              <a:t> ва </a:t>
            </a:r>
            <a:r>
              <a:rPr lang="ru-RU" dirty="0" err="1" smtClean="0"/>
              <a:t>таҳияи</a:t>
            </a:r>
            <a:r>
              <a:rPr lang="ru-RU" dirty="0" smtClean="0"/>
              <a:t> </a:t>
            </a:r>
            <a:r>
              <a:rPr lang="ru-RU" dirty="0" err="1" smtClean="0"/>
              <a:t>барномаҳое</a:t>
            </a:r>
            <a:r>
              <a:rPr lang="ru-RU" dirty="0" smtClean="0"/>
              <a:t>, </a:t>
            </a:r>
            <a:r>
              <a:rPr lang="ru-RU" dirty="0" err="1" smtClean="0"/>
              <a:t>ки</a:t>
            </a:r>
            <a:r>
              <a:rPr lang="ru-RU" dirty="0" smtClean="0"/>
              <a:t> барои </a:t>
            </a:r>
            <a:r>
              <a:rPr lang="ru-RU" dirty="0" err="1" smtClean="0"/>
              <a:t>ноил</a:t>
            </a:r>
            <a:r>
              <a:rPr lang="ru-RU" dirty="0" smtClean="0"/>
              <a:t> </a:t>
            </a:r>
            <a:r>
              <a:rPr lang="ru-RU" dirty="0" err="1" smtClean="0"/>
              <a:t>шудан</a:t>
            </a:r>
            <a:r>
              <a:rPr lang="ru-RU" dirty="0" smtClean="0"/>
              <a:t> ба </a:t>
            </a:r>
            <a:r>
              <a:rPr lang="ru-RU" dirty="0" err="1" smtClean="0"/>
              <a:t>ҳадафҳои</a:t>
            </a:r>
            <a:r>
              <a:rPr lang="ru-RU" dirty="0" smtClean="0"/>
              <a:t> </a:t>
            </a:r>
            <a:r>
              <a:rPr lang="ru-RU" dirty="0" err="1" smtClean="0"/>
              <a:t>иҷтимоӣ</a:t>
            </a:r>
            <a:r>
              <a:rPr lang="ru-RU" dirty="0" smtClean="0"/>
              <a:t> </a:t>
            </a:r>
            <a:r>
              <a:rPr lang="ru-RU" dirty="0" err="1" smtClean="0"/>
              <a:t>нигаронида</a:t>
            </a:r>
            <a:r>
              <a:rPr lang="ru-RU" dirty="0" smtClean="0"/>
              <a:t> </a:t>
            </a:r>
            <a:r>
              <a:rPr lang="ru-RU" dirty="0" err="1" smtClean="0"/>
              <a:t>шудаанд</a:t>
            </a:r>
            <a:r>
              <a:rPr lang="ru-RU" dirty="0" smtClean="0"/>
              <a:t> </a:t>
            </a:r>
            <a:endParaRPr lang="ru-RU" dirty="0"/>
          </a:p>
          <a:p>
            <a:r>
              <a:rPr lang="ru-RU" dirty="0" smtClean="0"/>
              <a:t>Шарҳи </a:t>
            </a:r>
            <a:r>
              <a:rPr lang="ru-RU" dirty="0" err="1" smtClean="0"/>
              <a:t>минбаъдаи</a:t>
            </a:r>
            <a:r>
              <a:rPr lang="ru-RU" dirty="0" smtClean="0"/>
              <a:t> </a:t>
            </a:r>
            <a:r>
              <a:rPr lang="ru-RU" dirty="0" err="1" smtClean="0"/>
              <a:t>иҷрои</a:t>
            </a:r>
            <a:r>
              <a:rPr lang="ru-RU" dirty="0" smtClean="0"/>
              <a:t> </a:t>
            </a:r>
            <a:r>
              <a:rPr lang="ru-RU" dirty="0" err="1" smtClean="0"/>
              <a:t>фаъолиятҳо</a:t>
            </a:r>
            <a:r>
              <a:rPr lang="ru-RU" dirty="0" smtClean="0"/>
              <a:t> </a:t>
            </a:r>
            <a:endParaRPr lang="hr-BA" dirty="0"/>
          </a:p>
          <a:p>
            <a:r>
              <a:rPr lang="ru-RU" dirty="0" err="1" smtClean="0"/>
              <a:t>Баррасии</a:t>
            </a:r>
            <a:r>
              <a:rPr lang="ru-RU" dirty="0" smtClean="0"/>
              <a:t> </a:t>
            </a:r>
            <a:r>
              <a:rPr lang="ru-RU" dirty="0" err="1" smtClean="0"/>
              <a:t>пуштибонӣ</a:t>
            </a:r>
            <a:r>
              <a:rPr lang="ru-RU" dirty="0" smtClean="0"/>
              <a:t> аз </a:t>
            </a:r>
            <a:r>
              <a:rPr lang="ru-RU" dirty="0" err="1" smtClean="0"/>
              <a:t>ҷомеаи</a:t>
            </a:r>
            <a:r>
              <a:rPr lang="ru-RU" dirty="0" smtClean="0"/>
              <a:t> </a:t>
            </a:r>
            <a:r>
              <a:rPr lang="ru-RU" dirty="0" err="1" smtClean="0"/>
              <a:t>шаҳрванди</a:t>
            </a:r>
            <a:r>
              <a:rPr lang="ru-RU" dirty="0" smtClean="0"/>
              <a:t> барои </a:t>
            </a:r>
            <a:r>
              <a:rPr lang="ru-RU" dirty="0" err="1" smtClean="0"/>
              <a:t>иштирокаш</a:t>
            </a:r>
            <a:r>
              <a:rPr lang="ru-RU" dirty="0" smtClean="0"/>
              <a:t> </a:t>
            </a:r>
            <a:endParaRPr lang="ru-RU" dirty="0"/>
          </a:p>
          <a:p>
            <a:r>
              <a:rPr lang="ru-RU" dirty="0" err="1" smtClean="0"/>
              <a:t>Ниҳодикунонии</a:t>
            </a:r>
            <a:r>
              <a:rPr lang="ru-RU" dirty="0" smtClean="0"/>
              <a:t> </a:t>
            </a:r>
            <a:r>
              <a:rPr lang="ru-RU" dirty="0" err="1" smtClean="0"/>
              <a:t>раванд</a:t>
            </a:r>
            <a:r>
              <a:rPr lang="tg-Cyrl-TJ" dirty="0" smtClean="0"/>
              <a:t> </a:t>
            </a:r>
            <a:endParaRPr lang="hr-BA" dirty="0"/>
          </a:p>
          <a:p>
            <a:pPr marL="0" indent="0">
              <a:buNone/>
            </a:pPr>
            <a:endParaRPr lang="en-US" dirty="0" smtClean="0"/>
          </a:p>
        </p:txBody>
      </p:sp>
    </p:spTree>
    <p:extLst>
      <p:ext uri="{BB962C8B-B14F-4D97-AF65-F5344CB8AC3E}">
        <p14:creationId xmlns:p14="http://schemas.microsoft.com/office/powerpoint/2010/main" val="281508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797" y="348516"/>
            <a:ext cx="10726003" cy="6175114"/>
          </a:xfrm>
        </p:spPr>
        <p:txBody>
          <a:bodyPr>
            <a:noAutofit/>
          </a:bodyPr>
          <a:lstStyle/>
          <a:p>
            <a:r>
              <a:rPr lang="tg-Cyrl-TJ" sz="1600" dirty="0" smtClean="0"/>
              <a:t>Ду қадами аввалмуҳиманд,вақте муассиса тасмим ворид намудани ҳисоботи аудит,аудити ҳисобдорӣ ва аудити иҷтиморо мегирад. Ба ташкилот заорур аст, ба консепсияҳо, ҳадафҳо, таҷриба ва чорабиниҳо барои муайян намудан он қисматҳое назар андозад,кии дар тобеъияти вазифаҳои аудити иҷтимоианд  </a:t>
            </a:r>
            <a:endParaRPr lang="ru-RU" sz="1600" dirty="0"/>
          </a:p>
          <a:p>
            <a:r>
              <a:rPr lang="ru-RU" sz="1600" dirty="0" err="1" smtClean="0"/>
              <a:t>Гуруҳҳои</a:t>
            </a:r>
            <a:r>
              <a:rPr lang="ru-RU" sz="1600" dirty="0" smtClean="0"/>
              <a:t> </a:t>
            </a:r>
            <a:r>
              <a:rPr lang="ru-RU" sz="1600" dirty="0" err="1" smtClean="0"/>
              <a:t>кории</a:t>
            </a:r>
            <a:r>
              <a:rPr lang="ru-RU" sz="1600" dirty="0" smtClean="0"/>
              <a:t> </a:t>
            </a:r>
            <a:r>
              <a:rPr lang="ru-RU" sz="1600" dirty="0" err="1" smtClean="0"/>
              <a:t>хурд</a:t>
            </a:r>
            <a:r>
              <a:rPr lang="ru-RU" sz="1600" dirty="0" smtClean="0"/>
              <a:t> </a:t>
            </a:r>
            <a:r>
              <a:rPr lang="ru-RU" sz="1600" dirty="0" err="1" smtClean="0"/>
              <a:t>ташкил</a:t>
            </a:r>
            <a:r>
              <a:rPr lang="ru-RU" sz="1600" dirty="0" smtClean="0"/>
              <a:t> </a:t>
            </a:r>
            <a:r>
              <a:rPr lang="ru-RU" sz="1600" dirty="0" err="1" smtClean="0"/>
              <a:t>кунед</a:t>
            </a:r>
            <a:r>
              <a:rPr lang="ru-RU" sz="1600" dirty="0" smtClean="0"/>
              <a:t>( </a:t>
            </a:r>
            <a:r>
              <a:rPr lang="ru-RU" sz="1600" dirty="0" err="1" smtClean="0"/>
              <a:t>масалан</a:t>
            </a:r>
            <a:r>
              <a:rPr lang="ru-RU" sz="1600" dirty="0" smtClean="0"/>
              <a:t>, </a:t>
            </a:r>
            <a:r>
              <a:rPr lang="ru-RU" sz="1600" dirty="0" err="1" smtClean="0"/>
              <a:t>иборат</a:t>
            </a:r>
            <a:r>
              <a:rPr lang="ru-RU" sz="1600" dirty="0" smtClean="0"/>
              <a:t> аз 7 </a:t>
            </a:r>
            <a:r>
              <a:rPr lang="ru-RU" sz="1600" dirty="0" err="1" smtClean="0"/>
              <a:t>нафар</a:t>
            </a:r>
            <a:r>
              <a:rPr lang="ru-RU" sz="1600" dirty="0" smtClean="0"/>
              <a:t>, )  </a:t>
            </a:r>
            <a:r>
              <a:rPr lang="ru-RU" sz="1600" dirty="0" err="1" smtClean="0"/>
              <a:t>ки</a:t>
            </a:r>
            <a:r>
              <a:rPr lang="ru-RU" sz="1600" dirty="0" smtClean="0"/>
              <a:t> </a:t>
            </a:r>
            <a:r>
              <a:rPr lang="ru-RU" sz="1600" dirty="0" err="1" smtClean="0"/>
              <a:t>ҳар</a:t>
            </a:r>
            <a:r>
              <a:rPr lang="ru-RU" sz="1600" dirty="0" smtClean="0"/>
              <a:t> </a:t>
            </a:r>
            <a:r>
              <a:rPr lang="ru-RU" sz="1600" dirty="0" err="1" smtClean="0"/>
              <a:t>кадоме</a:t>
            </a:r>
            <a:r>
              <a:rPr lang="ru-RU" sz="1600" dirty="0" smtClean="0"/>
              <a:t> </a:t>
            </a:r>
            <a:r>
              <a:rPr lang="ru-RU" sz="1600" dirty="0" err="1" smtClean="0"/>
              <a:t>ду</a:t>
            </a:r>
            <a:r>
              <a:rPr lang="ru-RU" sz="1600" dirty="0" smtClean="0"/>
              <a:t> </a:t>
            </a:r>
            <a:r>
              <a:rPr lang="ru-RU" sz="1600" dirty="0" err="1" smtClean="0"/>
              <a:t>руз</a:t>
            </a:r>
            <a:r>
              <a:rPr lang="ru-RU" sz="1600" dirty="0" smtClean="0"/>
              <a:t> </a:t>
            </a:r>
            <a:r>
              <a:rPr lang="ru-RU" sz="1600" dirty="0" err="1" smtClean="0"/>
              <a:t>барои</a:t>
            </a:r>
            <a:r>
              <a:rPr lang="ru-RU" sz="1600" dirty="0" smtClean="0"/>
              <a:t> </a:t>
            </a:r>
            <a:r>
              <a:rPr lang="ru-RU" sz="1600" dirty="0" err="1" smtClean="0"/>
              <a:t>сохтани</a:t>
            </a:r>
            <a:r>
              <a:rPr lang="ru-RU" sz="1600" dirty="0" smtClean="0"/>
              <a:t> </a:t>
            </a:r>
            <a:r>
              <a:rPr lang="ru-RU" sz="1600" dirty="0" err="1" smtClean="0"/>
              <a:t>номгуйи</a:t>
            </a:r>
            <a:r>
              <a:rPr lang="ru-RU" sz="1600" dirty="0" smtClean="0"/>
              <a:t> </a:t>
            </a:r>
            <a:r>
              <a:rPr lang="ru-RU" sz="1600" dirty="0" err="1" smtClean="0"/>
              <a:t>диди</a:t>
            </a:r>
            <a:r>
              <a:rPr lang="ru-RU" sz="1600" dirty="0" smtClean="0"/>
              <a:t> </a:t>
            </a:r>
            <a:r>
              <a:rPr lang="ru-RU" sz="1600" dirty="0" err="1" smtClean="0"/>
              <a:t>иҷтимоӣ</a:t>
            </a:r>
            <a:r>
              <a:rPr lang="ru-RU" sz="1600" dirty="0" smtClean="0"/>
              <a:t>, </a:t>
            </a:r>
            <a:r>
              <a:rPr lang="ru-RU" sz="1600" dirty="0" err="1" smtClean="0"/>
              <a:t>арзишҳоли</a:t>
            </a:r>
            <a:r>
              <a:rPr lang="ru-RU" sz="1600" dirty="0" smtClean="0"/>
              <a:t> </a:t>
            </a:r>
            <a:r>
              <a:rPr lang="ru-RU" sz="1600" dirty="0" err="1" smtClean="0"/>
              <a:t>асосӣ</a:t>
            </a:r>
            <a:r>
              <a:rPr lang="ru-RU" sz="1600" dirty="0" smtClean="0"/>
              <a:t>, </a:t>
            </a:r>
            <a:r>
              <a:rPr lang="ru-RU" sz="1600" dirty="0" err="1" smtClean="0"/>
              <a:t>ҳдафҳои</a:t>
            </a:r>
            <a:r>
              <a:rPr lang="ru-RU" sz="1600" dirty="0" smtClean="0"/>
              <a:t> </a:t>
            </a:r>
            <a:r>
              <a:rPr lang="ru-RU" sz="1600" dirty="0" err="1" smtClean="0"/>
              <a:t>иҷтимоӣ</a:t>
            </a:r>
            <a:r>
              <a:rPr lang="ru-RU" sz="1600" dirty="0" smtClean="0"/>
              <a:t>, </a:t>
            </a:r>
            <a:r>
              <a:rPr lang="ru-RU" sz="1600" dirty="0" err="1" smtClean="0"/>
              <a:t>муайян</a:t>
            </a:r>
            <a:r>
              <a:rPr lang="ru-RU" sz="1600" dirty="0" smtClean="0"/>
              <a:t> </a:t>
            </a:r>
            <a:r>
              <a:rPr lang="ru-RU" sz="1600" dirty="0" err="1" smtClean="0"/>
              <a:t>кардани</a:t>
            </a:r>
            <a:r>
              <a:rPr lang="ru-RU" sz="1600" dirty="0" smtClean="0"/>
              <a:t>  </a:t>
            </a:r>
            <a:r>
              <a:rPr lang="ru-RU" sz="1600" dirty="0" err="1" smtClean="0"/>
              <a:t>шахсони</a:t>
            </a:r>
            <a:r>
              <a:rPr lang="ru-RU" sz="1600" dirty="0" smtClean="0"/>
              <a:t> </a:t>
            </a:r>
            <a:r>
              <a:rPr lang="ru-RU" sz="1600" dirty="0" err="1" smtClean="0"/>
              <a:t>манфиатдор</a:t>
            </a:r>
            <a:r>
              <a:rPr lang="ru-RU" sz="1600" dirty="0" smtClean="0"/>
              <a:t> </a:t>
            </a:r>
            <a:r>
              <a:rPr lang="ru-RU" sz="1600" dirty="0" err="1" smtClean="0"/>
              <a:t>ва</a:t>
            </a:r>
            <a:r>
              <a:rPr lang="ru-RU" sz="1600" dirty="0" smtClean="0"/>
              <a:t> </a:t>
            </a:r>
            <a:r>
              <a:rPr lang="ru-RU" sz="1600" dirty="0" err="1" smtClean="0"/>
              <a:t>нақши</a:t>
            </a:r>
            <a:r>
              <a:rPr lang="ru-RU" sz="1600" dirty="0" smtClean="0"/>
              <a:t> </a:t>
            </a:r>
            <a:r>
              <a:rPr lang="ru-RU" sz="1600" dirty="0" err="1" smtClean="0"/>
              <a:t>онҳо</a:t>
            </a:r>
            <a:r>
              <a:rPr lang="ru-RU" sz="1600" dirty="0" smtClean="0"/>
              <a:t> </a:t>
            </a:r>
            <a:r>
              <a:rPr lang="ru-RU" sz="1600" dirty="0" err="1" smtClean="0"/>
              <a:t>машғул</a:t>
            </a:r>
            <a:r>
              <a:rPr lang="ru-RU" sz="1600" dirty="0" smtClean="0"/>
              <a:t> </a:t>
            </a:r>
            <a:r>
              <a:rPr lang="ru-RU" sz="1600" dirty="0" err="1" smtClean="0"/>
              <a:t>шавад</a:t>
            </a:r>
            <a:r>
              <a:rPr lang="ru-RU" sz="1600" dirty="0" smtClean="0"/>
              <a:t>. </a:t>
            </a:r>
            <a:r>
              <a:rPr lang="ru-RU" sz="1600" dirty="0" err="1" smtClean="0"/>
              <a:t>Ҳангоми</a:t>
            </a:r>
            <a:r>
              <a:rPr lang="ru-RU" sz="1600" dirty="0" smtClean="0"/>
              <a:t> </a:t>
            </a:r>
            <a:r>
              <a:rPr lang="ru-RU" sz="1600" dirty="0" err="1" smtClean="0"/>
              <a:t>ташкил</a:t>
            </a:r>
            <a:r>
              <a:rPr lang="ru-RU" sz="1600" dirty="0" smtClean="0"/>
              <a:t> </a:t>
            </a:r>
            <a:r>
              <a:rPr lang="ru-RU" sz="1600" dirty="0" err="1" smtClean="0"/>
              <a:t>намудани</a:t>
            </a:r>
            <a:r>
              <a:rPr lang="ru-RU" sz="1600" dirty="0" smtClean="0"/>
              <a:t> </a:t>
            </a:r>
            <a:r>
              <a:rPr lang="ru-RU" sz="1600" dirty="0" err="1" smtClean="0"/>
              <a:t>гуруҳҳои</a:t>
            </a:r>
            <a:r>
              <a:rPr lang="ru-RU" sz="1600" dirty="0" smtClean="0"/>
              <a:t> </a:t>
            </a:r>
            <a:r>
              <a:rPr lang="ru-RU" sz="1600" dirty="0" err="1" smtClean="0"/>
              <a:t>хурд</a:t>
            </a:r>
            <a:r>
              <a:rPr lang="ru-RU" sz="1600" dirty="0" smtClean="0"/>
              <a:t> </a:t>
            </a:r>
            <a:r>
              <a:rPr lang="ru-RU" sz="1600" dirty="0" err="1" smtClean="0"/>
              <a:t>тштироки</a:t>
            </a:r>
            <a:r>
              <a:rPr lang="ru-RU" sz="1600" dirty="0" smtClean="0"/>
              <a:t> </a:t>
            </a:r>
            <a:r>
              <a:rPr lang="ru-RU" sz="1600" dirty="0" err="1" smtClean="0"/>
              <a:t>мансабдорони</a:t>
            </a:r>
            <a:r>
              <a:rPr lang="ru-RU" sz="1600" dirty="0" smtClean="0"/>
              <a:t> </a:t>
            </a:r>
            <a:r>
              <a:rPr lang="ru-RU" sz="1600" dirty="0" err="1" smtClean="0"/>
              <a:t>мухталифро</a:t>
            </a:r>
            <a:r>
              <a:rPr lang="ru-RU" sz="1600" dirty="0" smtClean="0"/>
              <a:t>,  </a:t>
            </a:r>
            <a:r>
              <a:rPr lang="ru-RU" sz="1600" dirty="0" err="1" smtClean="0"/>
              <a:t>бо</a:t>
            </a:r>
            <a:r>
              <a:rPr lang="ru-RU" sz="1600" dirty="0" smtClean="0"/>
              <a:t> </a:t>
            </a:r>
            <a:r>
              <a:rPr lang="ru-RU" sz="1600" dirty="0" err="1" smtClean="0"/>
              <a:t>назардошти</a:t>
            </a:r>
            <a:r>
              <a:rPr lang="ru-RU" sz="1600" dirty="0" smtClean="0"/>
              <a:t> </a:t>
            </a:r>
            <a:r>
              <a:rPr lang="ru-RU" sz="1600" dirty="0" err="1" smtClean="0"/>
              <a:t>намояндагии</a:t>
            </a:r>
            <a:r>
              <a:rPr lang="ru-RU" sz="1600" dirty="0" smtClean="0"/>
              <a:t> </a:t>
            </a:r>
            <a:r>
              <a:rPr lang="ru-RU" sz="1600" dirty="0" err="1" smtClean="0"/>
              <a:t>ҷинсиятҳо</a:t>
            </a:r>
            <a:r>
              <a:rPr lang="ru-RU" sz="1600" dirty="0" smtClean="0"/>
              <a:t> </a:t>
            </a:r>
            <a:r>
              <a:rPr lang="ru-RU" sz="1600" dirty="0" err="1" smtClean="0"/>
              <a:t>таъмин</a:t>
            </a:r>
            <a:r>
              <a:rPr lang="ru-RU" sz="1600" dirty="0" smtClean="0"/>
              <a:t> </a:t>
            </a:r>
            <a:r>
              <a:rPr lang="ru-RU" sz="1600" dirty="0" err="1" smtClean="0"/>
              <a:t>намоед</a:t>
            </a:r>
            <a:r>
              <a:rPr lang="ru-RU" sz="1600" dirty="0" smtClean="0"/>
              <a:t>. Ин </a:t>
            </a:r>
            <a:r>
              <a:rPr lang="ru-RU" sz="1600" dirty="0" err="1" smtClean="0"/>
              <a:t>гуруҳҳо</a:t>
            </a:r>
            <a:r>
              <a:rPr lang="ru-RU" sz="1600" dirty="0" smtClean="0"/>
              <a:t> </a:t>
            </a:r>
            <a:r>
              <a:rPr lang="ru-RU" sz="1600" dirty="0" err="1" smtClean="0"/>
              <a:t>бояд</a:t>
            </a:r>
            <a:r>
              <a:rPr lang="ru-RU" sz="1600" dirty="0" smtClean="0"/>
              <a:t> ба </a:t>
            </a:r>
            <a:r>
              <a:rPr lang="ru-RU" sz="1600" dirty="0" err="1" smtClean="0"/>
              <a:t>ҳуҷҷатҳои</a:t>
            </a:r>
            <a:r>
              <a:rPr lang="ru-RU" sz="1600" dirty="0" smtClean="0"/>
              <a:t> </a:t>
            </a:r>
            <a:r>
              <a:rPr lang="ru-RU" sz="1600" dirty="0" err="1" smtClean="0"/>
              <a:t>лоиҳаҳао</a:t>
            </a:r>
            <a:r>
              <a:rPr lang="ru-RU" sz="1600" dirty="0" smtClean="0"/>
              <a:t>, </a:t>
            </a:r>
            <a:r>
              <a:rPr lang="ru-RU" sz="1600" dirty="0" err="1" smtClean="0"/>
              <a:t>ҳуҷҷатгузориҳо</a:t>
            </a:r>
            <a:r>
              <a:rPr lang="ru-RU" sz="1600" dirty="0" smtClean="0"/>
              <a:t>  </a:t>
            </a:r>
            <a:r>
              <a:rPr lang="ru-RU" sz="1600" dirty="0" err="1" smtClean="0"/>
              <a:t>оид</a:t>
            </a:r>
            <a:r>
              <a:rPr lang="ru-RU" sz="1600" dirty="0" smtClean="0"/>
              <a:t> ба  </a:t>
            </a:r>
            <a:r>
              <a:rPr lang="ru-RU" sz="1600" dirty="0" err="1" smtClean="0"/>
              <a:t>раванди</a:t>
            </a:r>
            <a:r>
              <a:rPr lang="ru-RU" sz="1600" dirty="0" smtClean="0"/>
              <a:t> </a:t>
            </a:r>
            <a:r>
              <a:rPr lang="ru-RU" sz="1600" dirty="0" err="1" smtClean="0"/>
              <a:t>корҳо</a:t>
            </a:r>
            <a:r>
              <a:rPr lang="ru-RU" sz="1600" dirty="0" smtClean="0"/>
              <a:t>, </a:t>
            </a:r>
            <a:r>
              <a:rPr lang="ru-RU" sz="1600" dirty="0" err="1" smtClean="0"/>
              <a:t>дастурамалҳо</a:t>
            </a:r>
            <a:r>
              <a:rPr lang="ru-RU" sz="1600" dirty="0" smtClean="0"/>
              <a:t> </a:t>
            </a:r>
            <a:r>
              <a:rPr lang="ru-RU" sz="1600" dirty="0" err="1" smtClean="0"/>
              <a:t>ва</a:t>
            </a:r>
            <a:r>
              <a:rPr lang="ru-RU" sz="1600" dirty="0" smtClean="0"/>
              <a:t> </a:t>
            </a:r>
            <a:r>
              <a:rPr lang="ru-RU" sz="1600" dirty="0" err="1" smtClean="0"/>
              <a:t>қайдҳои</a:t>
            </a:r>
            <a:r>
              <a:rPr lang="ru-RU" sz="1600" dirty="0" smtClean="0"/>
              <a:t> департамент </a:t>
            </a:r>
            <a:r>
              <a:rPr lang="ru-RU" sz="1600" dirty="0" err="1" smtClean="0"/>
              <a:t>дастрасӣ</a:t>
            </a:r>
            <a:r>
              <a:rPr lang="ru-RU" sz="1600" dirty="0" smtClean="0"/>
              <a:t> </a:t>
            </a:r>
            <a:r>
              <a:rPr lang="ru-RU" sz="1600" dirty="0" err="1" smtClean="0"/>
              <a:t>дошта</a:t>
            </a:r>
            <a:r>
              <a:rPr lang="ru-RU" sz="1600" dirty="0" smtClean="0"/>
              <a:t> </a:t>
            </a:r>
            <a:r>
              <a:rPr lang="ru-RU" sz="1600" dirty="0" err="1" smtClean="0"/>
              <a:t>бошанд</a:t>
            </a:r>
            <a:r>
              <a:rPr lang="ru-RU" sz="1600" dirty="0" smtClean="0"/>
              <a:t> </a:t>
            </a:r>
          </a:p>
          <a:p>
            <a:pPr marL="0" indent="0">
              <a:buNone/>
            </a:pPr>
            <a:r>
              <a:rPr lang="en-US" sz="1600" dirty="0"/>
              <a:t>• </a:t>
            </a:r>
            <a:r>
              <a:rPr lang="tg-Cyrl-TJ" sz="1600" dirty="0" smtClean="0"/>
              <a:t>Чорабинии дигар аз тақсими вазифаҳо  оид ба муқоисаи фаъолит бо ҳадафҳои иҷтимоӣ ва муайян намудани тафовутҳо иборат аст. Он ҳам метавонад аз тарафи гуруҳи хурде иҷро шавад, ки аз ҳисоби кадрҳои роҳбарикунанда ва гуруҳи  ҳокимияти иҷроия дар сатҳи маҳал ташкил шудааст </a:t>
            </a:r>
            <a:endParaRPr lang="en-US" sz="1600" dirty="0"/>
          </a:p>
          <a:p>
            <a:pPr marL="0" indent="0">
              <a:buNone/>
            </a:pPr>
            <a:r>
              <a:rPr lang="en-US" sz="1600" dirty="0"/>
              <a:t>• </a:t>
            </a:r>
            <a:r>
              <a:rPr lang="tg-Cyrl-TJ" sz="1600" dirty="0"/>
              <a:t>Т</a:t>
            </a:r>
            <a:r>
              <a:rPr lang="tg-Cyrl-TJ" sz="1600" dirty="0" smtClean="0"/>
              <a:t>амоми маълумот, аз ҷумла шахсони масъули муаасисаҳо, назорат ва муаяйн намудани сарватҳо, барои таҳия намудани нақшаи аудити иҷтимоӣ омухта хоҳад шуд. Ин масъулиятро  ҳамчунин метавон ба души гуруҳи хурди иборат аз се нафар ҳам гузошт</a:t>
            </a:r>
            <a:r>
              <a:rPr lang="ru-RU" sz="1600" dirty="0" smtClean="0"/>
              <a:t> .</a:t>
            </a:r>
            <a:endParaRPr lang="en-US" sz="1600" dirty="0"/>
          </a:p>
          <a:p>
            <a:pPr marL="0" indent="0">
              <a:buNone/>
            </a:pPr>
            <a:r>
              <a:rPr lang="en-US" sz="1600" dirty="0"/>
              <a:t>• </a:t>
            </a:r>
            <a:r>
              <a:rPr lang="tg-Cyrl-TJ" sz="1600" dirty="0" smtClean="0"/>
              <a:t>Машварат бо ҷонибҳои манфиатдор, аз ҷумла мансабдорони корхонаҳо ва ҷомеаи шаҳрвандӣ ба унвони як форуме барои таҳияяи нақшаи аудити иҷтимоӣ мегардад. Ин машваратҳо масълаҳои барои аудити иҷтимоӣ мсуҳим, нақши шахсони манфиатдор ва ҳамчунин масъулияти онҳоро равшан мекунад </a:t>
            </a:r>
            <a:endParaRPr lang="en-US" sz="1600" dirty="0"/>
          </a:p>
          <a:p>
            <a:pPr marL="0" indent="0">
              <a:buNone/>
            </a:pPr>
            <a:r>
              <a:rPr lang="en-US" sz="1600" dirty="0"/>
              <a:t>• </a:t>
            </a:r>
            <a:r>
              <a:rPr lang="tg-Cyrl-TJ" sz="1600" dirty="0" smtClean="0"/>
              <a:t>натиҷаҳои ин машварат дар раванди ҷузъиёти кор:</a:t>
            </a:r>
            <a:r>
              <a:rPr lang="en-US" sz="1600" dirty="0" smtClean="0"/>
              <a:t> </a:t>
            </a:r>
            <a:r>
              <a:rPr lang="tg-Cyrl-TJ" sz="1600" dirty="0" smtClean="0"/>
              <a:t>индикаторҳо барои назорат, гузоришҳои истифодашаванда ва ҷамъоварии маълумлти иловагӣ истифода  мешаванд. Қадами минбаъдаи муҳим таъин намудани масъулиятҳо барои чорабиниҳои  мухталиф аст. Чорабиниҳо иборатанд аз: омода созии шаклу қолабҳо барои ҳисоботу аудити бухгалтерӣ,   ҷамъовари маълумот ва ҳисоботи моҳона мутобиқ ба ҳамон бандҳо(бароистифода дохилӣ). Роҳбари корхона/ барнома ин маъмуломотро метавонад барои назорат ва тақдими аксулами тарафҳо ба хотири самаранокии кор ва бартараф намудани монеъаҳо истифода кунад </a:t>
            </a:r>
            <a:endParaRPr lang="en-US" sz="1600" dirty="0"/>
          </a:p>
          <a:p>
            <a:pPr marL="0" indent="0">
              <a:buNone/>
            </a:pPr>
            <a:endParaRPr lang="en-US" sz="1800" dirty="0"/>
          </a:p>
        </p:txBody>
      </p:sp>
    </p:spTree>
    <p:extLst>
      <p:ext uri="{BB962C8B-B14F-4D97-AF65-F5344CB8AC3E}">
        <p14:creationId xmlns:p14="http://schemas.microsoft.com/office/powerpoint/2010/main" val="3934706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29" y="242296"/>
            <a:ext cx="11244618" cy="1067890"/>
          </a:xfrm>
        </p:spPr>
        <p:txBody>
          <a:bodyPr>
            <a:normAutofit fontScale="90000"/>
          </a:bodyPr>
          <a:lstStyle/>
          <a:p>
            <a:pPr algn="ctr"/>
            <a:r>
              <a:rPr lang="ru-RU" b="1" dirty="0" err="1" smtClean="0"/>
              <a:t>Қадамҳо</a:t>
            </a:r>
            <a:r>
              <a:rPr lang="ru-RU" b="1" dirty="0" smtClean="0"/>
              <a:t> </a:t>
            </a:r>
            <a:r>
              <a:rPr lang="ru-RU" b="1" dirty="0" err="1" smtClean="0"/>
              <a:t>ҳангоми</a:t>
            </a:r>
            <a:r>
              <a:rPr lang="ru-RU" b="1" dirty="0" smtClean="0"/>
              <a:t> </a:t>
            </a:r>
            <a:r>
              <a:rPr lang="ru-RU" b="1" dirty="0" err="1" smtClean="0"/>
              <a:t>гузаронидани</a:t>
            </a:r>
            <a:r>
              <a:rPr lang="ru-RU" b="1" dirty="0" smtClean="0"/>
              <a:t> </a:t>
            </a:r>
            <a:r>
              <a:rPr lang="ru-RU" b="1" dirty="0" err="1" smtClean="0"/>
              <a:t>аудити</a:t>
            </a:r>
            <a:r>
              <a:rPr lang="ru-RU" b="1" dirty="0" smtClean="0"/>
              <a:t> </a:t>
            </a:r>
            <a:r>
              <a:rPr lang="ru-RU" b="1" dirty="0" err="1" smtClean="0"/>
              <a:t>иҷтимоӣ</a:t>
            </a:r>
            <a:r>
              <a:rPr lang="ru-RU" b="1" dirty="0" smtClean="0"/>
              <a:t> дар </a:t>
            </a:r>
            <a:r>
              <a:rPr lang="ru-RU" b="1" dirty="0" err="1" smtClean="0"/>
              <a:t>мақомоти</a:t>
            </a:r>
            <a:r>
              <a:rPr lang="ru-RU" b="1" dirty="0" smtClean="0"/>
              <a:t> </a:t>
            </a:r>
            <a:r>
              <a:rPr lang="ru-RU" b="1" dirty="0" err="1" smtClean="0"/>
              <a:t>маҳаллӣ</a:t>
            </a:r>
            <a:r>
              <a:rPr lang="ru-RU" b="1" dirty="0" smtClean="0"/>
              <a:t> </a:t>
            </a:r>
            <a:endParaRPr lang="hr-BA" dirty="0"/>
          </a:p>
        </p:txBody>
      </p:sp>
      <p:sp>
        <p:nvSpPr>
          <p:cNvPr id="3" name="Content Placeholder 2"/>
          <p:cNvSpPr>
            <a:spLocks noGrp="1"/>
          </p:cNvSpPr>
          <p:nvPr>
            <p:ph idx="1"/>
          </p:nvPr>
        </p:nvSpPr>
        <p:spPr>
          <a:xfrm>
            <a:off x="586854" y="1439056"/>
            <a:ext cx="10766946" cy="5186596"/>
          </a:xfrm>
        </p:spPr>
        <p:txBody>
          <a:bodyPr>
            <a:normAutofit fontScale="62500" lnSpcReduction="20000"/>
          </a:bodyPr>
          <a:lstStyle/>
          <a:p>
            <a:pPr lvl="0"/>
            <a:r>
              <a:rPr lang="ru-RU" dirty="0" err="1" smtClean="0"/>
              <a:t>Возеҳияти</a:t>
            </a:r>
            <a:r>
              <a:rPr lang="ru-RU" dirty="0" smtClean="0"/>
              <a:t> </a:t>
            </a:r>
            <a:r>
              <a:rPr lang="ru-RU" dirty="0" err="1" smtClean="0"/>
              <a:t>ҳадафу</a:t>
            </a:r>
            <a:r>
              <a:rPr lang="ru-RU" dirty="0" smtClean="0"/>
              <a:t> </a:t>
            </a:r>
            <a:r>
              <a:rPr lang="ru-RU" dirty="0" err="1" smtClean="0"/>
              <a:t>вазифаҳои</a:t>
            </a:r>
            <a:r>
              <a:rPr lang="ru-RU" dirty="0" smtClean="0"/>
              <a:t> </a:t>
            </a:r>
            <a:r>
              <a:rPr lang="ru-RU" dirty="0" err="1" smtClean="0"/>
              <a:t>мақомоти</a:t>
            </a:r>
            <a:r>
              <a:rPr lang="ru-RU" dirty="0" smtClean="0"/>
              <a:t> </a:t>
            </a:r>
            <a:r>
              <a:rPr lang="ru-RU" dirty="0" err="1" smtClean="0"/>
              <a:t>маҳаллии</a:t>
            </a:r>
            <a:r>
              <a:rPr lang="ru-RU" dirty="0" smtClean="0"/>
              <a:t> </a:t>
            </a:r>
            <a:r>
              <a:rPr lang="ru-RU" dirty="0" err="1" smtClean="0"/>
              <a:t>интихобшуда</a:t>
            </a:r>
            <a:r>
              <a:rPr lang="ru-RU" dirty="0" smtClean="0"/>
              <a:t> </a:t>
            </a:r>
            <a:endParaRPr lang="ru-RU" dirty="0"/>
          </a:p>
          <a:p>
            <a:pPr lvl="0"/>
            <a:r>
              <a:rPr lang="ru-RU" dirty="0" err="1" smtClean="0"/>
              <a:t>Муайян</a:t>
            </a:r>
            <a:r>
              <a:rPr lang="ru-RU" dirty="0" smtClean="0"/>
              <a:t> </a:t>
            </a:r>
            <a:r>
              <a:rPr lang="ru-RU" dirty="0" err="1" smtClean="0"/>
              <a:t>намудани</a:t>
            </a:r>
            <a:r>
              <a:rPr lang="ru-RU" dirty="0" smtClean="0"/>
              <a:t> </a:t>
            </a:r>
            <a:r>
              <a:rPr lang="ru-RU" dirty="0" err="1" smtClean="0"/>
              <a:t>шахсони</a:t>
            </a:r>
            <a:r>
              <a:rPr lang="ru-RU" dirty="0" smtClean="0"/>
              <a:t> </a:t>
            </a:r>
            <a:r>
              <a:rPr lang="ru-RU" dirty="0" err="1" smtClean="0"/>
              <a:t>манфиатдор</a:t>
            </a:r>
            <a:r>
              <a:rPr lang="ru-RU" dirty="0" smtClean="0"/>
              <a:t>, </a:t>
            </a:r>
            <a:r>
              <a:rPr lang="ru-RU" dirty="0" err="1" smtClean="0"/>
              <a:t>бо</a:t>
            </a:r>
            <a:r>
              <a:rPr lang="ru-RU" dirty="0" smtClean="0"/>
              <a:t> </a:t>
            </a:r>
            <a:r>
              <a:rPr lang="ru-RU" dirty="0" err="1" smtClean="0"/>
              <a:t>таваҷҷуҳ</a:t>
            </a:r>
            <a:r>
              <a:rPr lang="ru-RU" dirty="0" smtClean="0"/>
              <a:t> ба </a:t>
            </a:r>
            <a:r>
              <a:rPr lang="ru-RU" dirty="0" err="1" smtClean="0"/>
              <a:t>нақши</a:t>
            </a:r>
            <a:r>
              <a:rPr lang="ru-RU" dirty="0" smtClean="0"/>
              <a:t> </a:t>
            </a:r>
            <a:r>
              <a:rPr lang="ru-RU" dirty="0" err="1" smtClean="0"/>
              <a:t>инфиродӣ</a:t>
            </a:r>
            <a:r>
              <a:rPr lang="ru-RU" dirty="0" smtClean="0"/>
              <a:t> </a:t>
            </a:r>
            <a:r>
              <a:rPr lang="ru-RU" dirty="0" err="1" smtClean="0"/>
              <a:t>ва</a:t>
            </a:r>
            <a:r>
              <a:rPr lang="ru-RU" dirty="0" smtClean="0"/>
              <a:t> </a:t>
            </a:r>
            <a:r>
              <a:rPr lang="ru-RU" dirty="0" err="1" smtClean="0"/>
              <a:t>салоҳияташон</a:t>
            </a:r>
            <a:r>
              <a:rPr lang="ru-RU" dirty="0" smtClean="0"/>
              <a:t>. </a:t>
            </a:r>
            <a:r>
              <a:rPr lang="ru-RU" dirty="0" err="1" smtClean="0"/>
              <a:t>Аудити</a:t>
            </a:r>
            <a:r>
              <a:rPr lang="ru-RU" dirty="0" smtClean="0"/>
              <a:t> </a:t>
            </a:r>
            <a:r>
              <a:rPr lang="ru-RU" dirty="0" err="1" smtClean="0"/>
              <a:t>иҷтимои</a:t>
            </a:r>
            <a:r>
              <a:rPr lang="ru-RU" dirty="0" smtClean="0"/>
              <a:t> </a:t>
            </a:r>
            <a:r>
              <a:rPr lang="ru-RU" dirty="0" err="1"/>
              <a:t>б</a:t>
            </a:r>
            <a:r>
              <a:rPr lang="ru-RU" dirty="0" err="1" smtClean="0"/>
              <a:t>арои</a:t>
            </a:r>
            <a:r>
              <a:rPr lang="ru-RU" dirty="0" smtClean="0"/>
              <a:t> </a:t>
            </a:r>
            <a:r>
              <a:rPr lang="ru-RU" dirty="0" err="1" smtClean="0"/>
              <a:t>риояи</a:t>
            </a:r>
            <a:r>
              <a:rPr lang="ru-RU" dirty="0" smtClean="0"/>
              <a:t> </a:t>
            </a:r>
            <a:r>
              <a:rPr lang="ru-RU" dirty="0" err="1" smtClean="0"/>
              <a:t>ҳуқуқи</a:t>
            </a:r>
            <a:r>
              <a:rPr lang="ru-RU" dirty="0" smtClean="0"/>
              <a:t> </a:t>
            </a:r>
            <a:r>
              <a:rPr lang="ru-RU" dirty="0" err="1" smtClean="0"/>
              <a:t>овози</a:t>
            </a:r>
            <a:r>
              <a:rPr lang="ru-RU" dirty="0" smtClean="0"/>
              <a:t> </a:t>
            </a:r>
            <a:r>
              <a:rPr lang="ru-RU" dirty="0" err="1" smtClean="0"/>
              <a:t>тамоми</a:t>
            </a:r>
            <a:r>
              <a:rPr lang="ru-RU" dirty="0" smtClean="0"/>
              <a:t> </a:t>
            </a:r>
            <a:r>
              <a:rPr lang="ru-RU" dirty="0" err="1" smtClean="0"/>
              <a:t>шахсони</a:t>
            </a:r>
            <a:r>
              <a:rPr lang="ru-RU" dirty="0" smtClean="0"/>
              <a:t> </a:t>
            </a:r>
            <a:r>
              <a:rPr lang="ru-RU" dirty="0" err="1" smtClean="0"/>
              <a:t>манфиатдор</a:t>
            </a:r>
            <a:r>
              <a:rPr lang="ru-RU" dirty="0" smtClean="0"/>
              <a:t> </a:t>
            </a:r>
            <a:r>
              <a:rPr lang="ru-RU" dirty="0" err="1" smtClean="0"/>
              <a:t>мусоидат</a:t>
            </a:r>
            <a:r>
              <a:rPr lang="ru-RU" dirty="0" smtClean="0"/>
              <a:t> </a:t>
            </a:r>
            <a:r>
              <a:rPr lang="ru-RU" dirty="0" err="1" smtClean="0"/>
              <a:t>менамояд</a:t>
            </a:r>
            <a:r>
              <a:rPr lang="ru-RU" dirty="0" smtClean="0"/>
              <a:t> </a:t>
            </a:r>
            <a:r>
              <a:rPr lang="ru-RU" dirty="0" err="1" smtClean="0"/>
              <a:t>хусусан</a:t>
            </a:r>
            <a:r>
              <a:rPr lang="ru-RU" dirty="0" smtClean="0"/>
              <a:t> </a:t>
            </a:r>
            <a:r>
              <a:rPr lang="ru-RU" dirty="0" err="1" smtClean="0"/>
              <a:t>бисёр</a:t>
            </a:r>
            <a:r>
              <a:rPr lang="ru-RU" dirty="0" smtClean="0"/>
              <a:t> </a:t>
            </a:r>
            <a:r>
              <a:rPr lang="ru-RU" dirty="0" err="1" smtClean="0"/>
              <a:t>муҳим</a:t>
            </a:r>
            <a:r>
              <a:rPr lang="ru-RU" dirty="0" smtClean="0"/>
              <a:t> </a:t>
            </a:r>
            <a:r>
              <a:rPr lang="ru-RU" dirty="0" err="1" smtClean="0"/>
              <a:t>аст</a:t>
            </a:r>
            <a:r>
              <a:rPr lang="ru-RU" dirty="0" smtClean="0"/>
              <a:t>, </a:t>
            </a:r>
            <a:r>
              <a:rPr lang="ru-RU" dirty="0" err="1" smtClean="0"/>
              <a:t>ки</a:t>
            </a:r>
            <a:r>
              <a:rPr lang="ru-RU" dirty="0" smtClean="0"/>
              <a:t> </a:t>
            </a:r>
            <a:r>
              <a:rPr lang="ru-RU" dirty="0" err="1" smtClean="0"/>
              <a:t>овози</a:t>
            </a:r>
            <a:r>
              <a:rPr lang="ru-RU" dirty="0" smtClean="0"/>
              <a:t> </a:t>
            </a:r>
            <a:r>
              <a:rPr lang="ru-RU" dirty="0" err="1" smtClean="0"/>
              <a:t>қишрҳои</a:t>
            </a:r>
            <a:r>
              <a:rPr lang="ru-RU" dirty="0" smtClean="0"/>
              <a:t> </a:t>
            </a:r>
            <a:r>
              <a:rPr lang="ru-RU" dirty="0" err="1" smtClean="0"/>
              <a:t>бенаво-осебпазири</a:t>
            </a:r>
            <a:r>
              <a:rPr lang="ru-RU" dirty="0" smtClean="0"/>
              <a:t> </a:t>
            </a:r>
            <a:r>
              <a:rPr lang="ru-RU" dirty="0" err="1" smtClean="0"/>
              <a:t>ҷомеа</a:t>
            </a:r>
            <a:r>
              <a:rPr lang="ru-RU" dirty="0" smtClean="0"/>
              <a:t> дар </a:t>
            </a:r>
            <a:r>
              <a:rPr lang="ru-RU" dirty="0" err="1" smtClean="0"/>
              <a:t>масъалаҳо</a:t>
            </a:r>
            <a:r>
              <a:rPr lang="ru-RU" dirty="0" smtClean="0"/>
              <a:t> </a:t>
            </a:r>
            <a:r>
              <a:rPr lang="ru-RU" dirty="0" err="1" smtClean="0"/>
              <a:t>ва</a:t>
            </a:r>
            <a:r>
              <a:rPr lang="ru-RU" dirty="0" smtClean="0"/>
              <a:t> </a:t>
            </a:r>
            <a:r>
              <a:rPr lang="ru-RU" dirty="0" err="1" smtClean="0"/>
              <a:t>чорабиниҳои</a:t>
            </a:r>
            <a:r>
              <a:rPr lang="ru-RU" dirty="0" smtClean="0"/>
              <a:t> </a:t>
            </a:r>
            <a:r>
              <a:rPr lang="ru-RU" dirty="0" err="1" smtClean="0"/>
              <a:t>рушди</a:t>
            </a:r>
            <a:r>
              <a:rPr lang="ru-RU" dirty="0" smtClean="0"/>
              <a:t> </a:t>
            </a:r>
            <a:r>
              <a:rPr lang="ru-RU" dirty="0" err="1" smtClean="0"/>
              <a:t>маҳал</a:t>
            </a:r>
            <a:r>
              <a:rPr lang="ru-RU" dirty="0" smtClean="0"/>
              <a:t> </a:t>
            </a:r>
            <a:r>
              <a:rPr lang="ru-RU" dirty="0" err="1" smtClean="0"/>
              <a:t>шунида</a:t>
            </a:r>
            <a:r>
              <a:rPr lang="ru-RU" dirty="0" smtClean="0"/>
              <a:t> </a:t>
            </a:r>
            <a:r>
              <a:rPr lang="ru-RU" dirty="0" err="1" smtClean="0"/>
              <a:t>шавад</a:t>
            </a:r>
            <a:r>
              <a:rPr lang="ru-RU" dirty="0" smtClean="0"/>
              <a:t> </a:t>
            </a:r>
            <a:r>
              <a:rPr lang="ru-RU" dirty="0" err="1" smtClean="0"/>
              <a:t>ва</a:t>
            </a:r>
            <a:r>
              <a:rPr lang="ru-RU" dirty="0" smtClean="0"/>
              <a:t>  </a:t>
            </a:r>
            <a:r>
              <a:rPr lang="ru-RU" dirty="0" err="1" smtClean="0"/>
              <a:t>онҳо</a:t>
            </a:r>
            <a:r>
              <a:rPr lang="ru-RU" dirty="0" smtClean="0"/>
              <a:t> </a:t>
            </a:r>
            <a:r>
              <a:rPr lang="ru-RU" dirty="0" err="1" smtClean="0"/>
              <a:t>андешаи</a:t>
            </a:r>
            <a:r>
              <a:rPr lang="ru-RU" dirty="0" smtClean="0"/>
              <a:t> </a:t>
            </a:r>
            <a:r>
              <a:rPr lang="ru-RU" dirty="0" err="1" smtClean="0"/>
              <a:t>худашонро</a:t>
            </a:r>
            <a:r>
              <a:rPr lang="ru-RU" dirty="0" smtClean="0"/>
              <a:t> </a:t>
            </a:r>
            <a:r>
              <a:rPr lang="ru-RU" dirty="0" err="1" smtClean="0"/>
              <a:t>оид</a:t>
            </a:r>
            <a:r>
              <a:rPr lang="ru-RU" dirty="0" smtClean="0"/>
              <a:t> ба </a:t>
            </a:r>
            <a:r>
              <a:rPr lang="ru-RU" dirty="0" err="1" smtClean="0"/>
              <a:t>самаранокии</a:t>
            </a:r>
            <a:r>
              <a:rPr lang="ru-RU" dirty="0" smtClean="0"/>
              <a:t> </a:t>
            </a:r>
            <a:r>
              <a:rPr lang="ru-RU" dirty="0" err="1" smtClean="0"/>
              <a:t>воқеии</a:t>
            </a:r>
            <a:r>
              <a:rPr lang="ru-RU" dirty="0" smtClean="0"/>
              <a:t> </a:t>
            </a:r>
            <a:r>
              <a:rPr lang="ru-RU" dirty="0" err="1" smtClean="0"/>
              <a:t>мақомоти</a:t>
            </a:r>
            <a:r>
              <a:rPr lang="ru-RU" dirty="0" smtClean="0"/>
              <a:t> </a:t>
            </a:r>
            <a:r>
              <a:rPr lang="ru-RU" dirty="0" err="1" smtClean="0"/>
              <a:t>интихобшудаи</a:t>
            </a:r>
            <a:r>
              <a:rPr lang="ru-RU" dirty="0" smtClean="0"/>
              <a:t> </a:t>
            </a:r>
            <a:r>
              <a:rPr lang="ru-RU" dirty="0" err="1" smtClean="0"/>
              <a:t>маҳаллӣ</a:t>
            </a:r>
            <a:r>
              <a:rPr lang="ru-RU" dirty="0" smtClean="0"/>
              <a:t> </a:t>
            </a:r>
            <a:r>
              <a:rPr lang="ru-RU" dirty="0" err="1" smtClean="0"/>
              <a:t>дошта</a:t>
            </a:r>
            <a:r>
              <a:rPr lang="ru-RU" dirty="0" smtClean="0"/>
              <a:t> </a:t>
            </a:r>
            <a:r>
              <a:rPr lang="ru-RU" dirty="0" err="1" smtClean="0"/>
              <a:t>бошанд</a:t>
            </a:r>
            <a:r>
              <a:rPr lang="tg-Cyrl-TJ" dirty="0" smtClean="0"/>
              <a:t> </a:t>
            </a:r>
            <a:endParaRPr lang="hr-BA" dirty="0"/>
          </a:p>
          <a:p>
            <a:pPr lvl="0"/>
            <a:r>
              <a:rPr lang="ru-RU" dirty="0" err="1" smtClean="0"/>
              <a:t>Муайян</a:t>
            </a:r>
            <a:r>
              <a:rPr lang="ru-RU" dirty="0" smtClean="0"/>
              <a:t> </a:t>
            </a:r>
            <a:r>
              <a:rPr lang="ru-RU" dirty="0" err="1" smtClean="0"/>
              <a:t>намудани</a:t>
            </a:r>
            <a:r>
              <a:rPr lang="ru-RU" dirty="0" smtClean="0"/>
              <a:t> индикаторҳои </a:t>
            </a:r>
            <a:r>
              <a:rPr lang="ru-RU" dirty="0" err="1" smtClean="0"/>
              <a:t>натиҷанокие</a:t>
            </a:r>
            <a:r>
              <a:rPr lang="ru-RU" dirty="0" smtClean="0"/>
              <a:t> , </a:t>
            </a:r>
            <a:r>
              <a:rPr lang="ru-RU" dirty="0" err="1" smtClean="0"/>
              <a:t>ки</a:t>
            </a:r>
            <a:r>
              <a:rPr lang="ru-RU" dirty="0" smtClean="0"/>
              <a:t> </a:t>
            </a:r>
            <a:r>
              <a:rPr lang="ru-RU" dirty="0" err="1" smtClean="0"/>
              <a:t>бояд</a:t>
            </a:r>
            <a:r>
              <a:rPr lang="ru-RU" dirty="0" smtClean="0"/>
              <a:t> </a:t>
            </a:r>
            <a:r>
              <a:rPr lang="ru-RU" dirty="0" err="1" smtClean="0"/>
              <a:t>фаҳмо</a:t>
            </a:r>
            <a:r>
              <a:rPr lang="ru-RU" dirty="0" smtClean="0"/>
              <a:t> </a:t>
            </a:r>
            <a:r>
              <a:rPr lang="ru-RU" dirty="0" err="1" smtClean="0"/>
              <a:t>ва</a:t>
            </a:r>
            <a:r>
              <a:rPr lang="ru-RU" dirty="0" smtClean="0"/>
              <a:t> </a:t>
            </a:r>
            <a:r>
              <a:rPr lang="ru-RU" dirty="0" err="1" smtClean="0"/>
              <a:t>қабули</a:t>
            </a:r>
            <a:r>
              <a:rPr lang="ru-RU" dirty="0" smtClean="0"/>
              <a:t> </a:t>
            </a:r>
            <a:r>
              <a:rPr lang="ru-RU" dirty="0" err="1" smtClean="0"/>
              <a:t>ҳамагон</a:t>
            </a:r>
            <a:r>
              <a:rPr lang="ru-RU" dirty="0" smtClean="0"/>
              <a:t> </a:t>
            </a:r>
            <a:r>
              <a:rPr lang="ru-RU" dirty="0" err="1" smtClean="0"/>
              <a:t>бошанд</a:t>
            </a:r>
            <a:r>
              <a:rPr lang="ru-RU" dirty="0" smtClean="0"/>
              <a:t>. </a:t>
            </a:r>
            <a:r>
              <a:rPr lang="ru-RU" dirty="0" err="1" smtClean="0"/>
              <a:t>Маълумот</a:t>
            </a:r>
            <a:r>
              <a:rPr lang="ru-RU" dirty="0" smtClean="0"/>
              <a:t> </a:t>
            </a:r>
            <a:r>
              <a:rPr lang="ru-RU" dirty="0" err="1" smtClean="0"/>
              <a:t>оид</a:t>
            </a:r>
            <a:r>
              <a:rPr lang="ru-RU" dirty="0" smtClean="0"/>
              <a:t>  ба </a:t>
            </a:r>
            <a:r>
              <a:rPr lang="ru-RU" dirty="0" err="1" smtClean="0"/>
              <a:t>индикаторҳо</a:t>
            </a:r>
            <a:r>
              <a:rPr lang="ru-RU" dirty="0" smtClean="0"/>
              <a:t> </a:t>
            </a:r>
            <a:r>
              <a:rPr lang="ru-RU" dirty="0" err="1" smtClean="0"/>
              <a:t>бояд</a:t>
            </a:r>
            <a:r>
              <a:rPr lang="ru-RU" dirty="0" smtClean="0"/>
              <a:t> </a:t>
            </a:r>
            <a:r>
              <a:rPr lang="ru-RU" dirty="0" err="1" smtClean="0"/>
              <a:t>шахсони</a:t>
            </a:r>
            <a:r>
              <a:rPr lang="ru-RU" dirty="0" smtClean="0"/>
              <a:t> </a:t>
            </a:r>
            <a:r>
              <a:rPr lang="ru-RU" dirty="0" err="1" smtClean="0"/>
              <a:t>манфиатдор</a:t>
            </a:r>
            <a:r>
              <a:rPr lang="ru-RU" dirty="0" smtClean="0"/>
              <a:t> ба таври </a:t>
            </a:r>
            <a:r>
              <a:rPr lang="ru-RU" dirty="0" err="1" smtClean="0"/>
              <a:t>доимӣ</a:t>
            </a:r>
            <a:r>
              <a:rPr lang="ru-RU" dirty="0" smtClean="0"/>
              <a:t> </a:t>
            </a:r>
            <a:r>
              <a:rPr lang="ru-RU" dirty="0" err="1" smtClean="0"/>
              <a:t>гирдоварӣ</a:t>
            </a:r>
            <a:r>
              <a:rPr lang="ru-RU" dirty="0" smtClean="0"/>
              <a:t> </a:t>
            </a:r>
            <a:r>
              <a:rPr lang="ru-RU" dirty="0" err="1" smtClean="0"/>
              <a:t>намоянд</a:t>
            </a:r>
            <a:r>
              <a:rPr lang="ru-RU" dirty="0" smtClean="0"/>
              <a:t> </a:t>
            </a:r>
            <a:endParaRPr lang="hr-BA" dirty="0"/>
          </a:p>
          <a:p>
            <a:pPr lvl="0"/>
            <a:r>
              <a:rPr lang="ru-RU" dirty="0" err="1" smtClean="0"/>
              <a:t>Мулоқоти</a:t>
            </a:r>
            <a:r>
              <a:rPr lang="ru-RU" dirty="0" smtClean="0"/>
              <a:t> </a:t>
            </a:r>
            <a:r>
              <a:rPr lang="ru-RU" dirty="0" err="1" smtClean="0"/>
              <a:t>доимӣ</a:t>
            </a:r>
            <a:r>
              <a:rPr lang="ru-RU" dirty="0" smtClean="0"/>
              <a:t> </a:t>
            </a:r>
            <a:r>
              <a:rPr lang="ru-RU" dirty="0" err="1" smtClean="0"/>
              <a:t>барои</a:t>
            </a:r>
            <a:r>
              <a:rPr lang="ru-RU" dirty="0" smtClean="0"/>
              <a:t> </a:t>
            </a:r>
            <a:r>
              <a:rPr lang="ru-RU" dirty="0" err="1" smtClean="0"/>
              <a:t>шарҳ</a:t>
            </a:r>
            <a:r>
              <a:rPr lang="ru-RU" dirty="0" smtClean="0"/>
              <a:t> </a:t>
            </a:r>
            <a:r>
              <a:rPr lang="ru-RU" dirty="0" err="1" smtClean="0"/>
              <a:t>ва</a:t>
            </a:r>
            <a:r>
              <a:rPr lang="ru-RU" dirty="0" smtClean="0"/>
              <a:t> </a:t>
            </a:r>
            <a:r>
              <a:rPr lang="ru-RU" dirty="0" err="1" smtClean="0"/>
              <a:t>муҳокимаи</a:t>
            </a:r>
            <a:r>
              <a:rPr lang="ru-RU" dirty="0" smtClean="0"/>
              <a:t> </a:t>
            </a:r>
            <a:r>
              <a:rPr lang="ru-RU" dirty="0" err="1" smtClean="0"/>
              <a:t>маълумот</a:t>
            </a:r>
            <a:r>
              <a:rPr lang="ru-RU" dirty="0" smtClean="0"/>
              <a:t>/ </a:t>
            </a:r>
            <a:r>
              <a:rPr lang="ru-RU" dirty="0" err="1" smtClean="0"/>
              <a:t>иттилоот</a:t>
            </a:r>
            <a:r>
              <a:rPr lang="ru-RU" dirty="0" smtClean="0"/>
              <a:t> </a:t>
            </a:r>
            <a:r>
              <a:rPr lang="ru-RU" dirty="0" err="1" smtClean="0"/>
              <a:t>оид</a:t>
            </a:r>
            <a:r>
              <a:rPr lang="ru-RU" dirty="0" smtClean="0"/>
              <a:t> ба индикаторҳои </a:t>
            </a:r>
            <a:r>
              <a:rPr lang="ru-RU" dirty="0" err="1" smtClean="0"/>
              <a:t>натиҷанокӣ</a:t>
            </a:r>
            <a:endParaRPr lang="hr-BA" dirty="0"/>
          </a:p>
          <a:p>
            <a:pPr lvl="0"/>
            <a:r>
              <a:rPr lang="ru-RU" dirty="0" err="1" smtClean="0"/>
              <a:t>Шарҳи</a:t>
            </a:r>
            <a:r>
              <a:rPr lang="ru-RU" dirty="0" smtClean="0"/>
              <a:t> </a:t>
            </a:r>
            <a:r>
              <a:rPr lang="ru-RU" dirty="0" err="1" smtClean="0"/>
              <a:t>минбаъдаи</a:t>
            </a:r>
            <a:r>
              <a:rPr lang="ru-RU" dirty="0" smtClean="0"/>
              <a:t> </a:t>
            </a:r>
            <a:r>
              <a:rPr lang="ru-RU" dirty="0" err="1" smtClean="0"/>
              <a:t>иҷрои</a:t>
            </a:r>
            <a:r>
              <a:rPr lang="ru-RU" dirty="0" smtClean="0"/>
              <a:t> </a:t>
            </a:r>
            <a:r>
              <a:rPr lang="ru-RU" dirty="0" err="1" smtClean="0"/>
              <a:t>натиҷаҳо</a:t>
            </a:r>
            <a:r>
              <a:rPr lang="ru-RU" dirty="0" smtClean="0"/>
              <a:t>.  </a:t>
            </a:r>
            <a:r>
              <a:rPr lang="ru-RU" dirty="0" err="1"/>
              <a:t>М</a:t>
            </a:r>
            <a:r>
              <a:rPr lang="ru-RU" dirty="0" err="1" smtClean="0"/>
              <a:t>аслиҳати</a:t>
            </a:r>
            <a:r>
              <a:rPr lang="ru-RU" dirty="0" smtClean="0"/>
              <a:t> </a:t>
            </a:r>
            <a:r>
              <a:rPr lang="ru-RU" dirty="0" err="1" smtClean="0"/>
              <a:t>мулоқотҳо</a:t>
            </a:r>
            <a:r>
              <a:rPr lang="ru-RU" dirty="0" smtClean="0"/>
              <a:t> </a:t>
            </a:r>
            <a:r>
              <a:rPr lang="ru-RU" dirty="0" err="1" smtClean="0"/>
              <a:t>оид</a:t>
            </a:r>
            <a:r>
              <a:rPr lang="ru-RU" dirty="0" smtClean="0"/>
              <a:t> ба </a:t>
            </a:r>
            <a:r>
              <a:rPr lang="ru-RU" dirty="0" err="1" smtClean="0"/>
              <a:t>аудити</a:t>
            </a:r>
            <a:r>
              <a:rPr lang="ru-RU" dirty="0" smtClean="0"/>
              <a:t> </a:t>
            </a:r>
            <a:r>
              <a:rPr lang="ru-RU" dirty="0" err="1" smtClean="0"/>
              <a:t>иҷтимоӣ</a:t>
            </a:r>
            <a:r>
              <a:rPr lang="ru-RU" dirty="0" smtClean="0"/>
              <a:t> </a:t>
            </a:r>
            <a:r>
              <a:rPr lang="ru-RU" dirty="0" err="1" smtClean="0"/>
              <a:t>бо</a:t>
            </a:r>
            <a:r>
              <a:rPr lang="ru-RU" dirty="0" smtClean="0"/>
              <a:t> </a:t>
            </a:r>
            <a:r>
              <a:rPr lang="ru-RU" dirty="0" err="1" smtClean="0"/>
              <a:t>шурои</a:t>
            </a:r>
            <a:r>
              <a:rPr lang="ru-RU" dirty="0" smtClean="0"/>
              <a:t> </a:t>
            </a:r>
            <a:r>
              <a:rPr lang="ru-RU" dirty="0" err="1" smtClean="0"/>
              <a:t>маҳаллӣ</a:t>
            </a:r>
            <a:r>
              <a:rPr lang="ru-RU" dirty="0" smtClean="0"/>
              <a:t> </a:t>
            </a:r>
            <a:r>
              <a:rPr lang="ru-RU" dirty="0" err="1" smtClean="0"/>
              <a:t>барои</a:t>
            </a:r>
            <a:r>
              <a:rPr lang="ru-RU" dirty="0" smtClean="0"/>
              <a:t> </a:t>
            </a:r>
            <a:r>
              <a:rPr lang="ru-RU" dirty="0" err="1" smtClean="0"/>
              <a:t>шарҳи</a:t>
            </a:r>
            <a:r>
              <a:rPr lang="ru-RU" dirty="0" smtClean="0"/>
              <a:t> </a:t>
            </a:r>
            <a:r>
              <a:rPr lang="ru-RU" dirty="0" err="1" smtClean="0"/>
              <a:t>фаъолият</a:t>
            </a:r>
            <a:r>
              <a:rPr lang="ru-RU" dirty="0" smtClean="0"/>
              <a:t>, </a:t>
            </a:r>
            <a:r>
              <a:rPr lang="ru-RU" dirty="0" err="1" smtClean="0"/>
              <a:t>чорабинӣ</a:t>
            </a:r>
            <a:r>
              <a:rPr lang="ru-RU" dirty="0" smtClean="0"/>
              <a:t> </a:t>
            </a:r>
            <a:r>
              <a:rPr lang="ru-RU" dirty="0" err="1" smtClean="0"/>
              <a:t>ва</a:t>
            </a:r>
            <a:r>
              <a:rPr lang="ru-RU" dirty="0" smtClean="0"/>
              <a:t> </a:t>
            </a:r>
            <a:r>
              <a:rPr lang="ru-RU" dirty="0" err="1" smtClean="0"/>
              <a:t>андешаҳои</a:t>
            </a:r>
            <a:r>
              <a:rPr lang="ru-RU" dirty="0" smtClean="0"/>
              <a:t> </a:t>
            </a:r>
            <a:r>
              <a:rPr lang="ru-RU" dirty="0" err="1" smtClean="0"/>
              <a:t>шахсони</a:t>
            </a:r>
            <a:r>
              <a:rPr lang="ru-RU" dirty="0" smtClean="0"/>
              <a:t> </a:t>
            </a:r>
            <a:r>
              <a:rPr lang="ru-RU" dirty="0" err="1" smtClean="0"/>
              <a:t>манфиатдор</a:t>
            </a:r>
            <a:r>
              <a:rPr lang="ru-RU" dirty="0" smtClean="0"/>
              <a:t>, </a:t>
            </a:r>
            <a:r>
              <a:rPr lang="ru-RU" dirty="0" err="1" smtClean="0"/>
              <a:t>қабули</a:t>
            </a:r>
            <a:r>
              <a:rPr lang="ru-RU" dirty="0" smtClean="0"/>
              <a:t> </a:t>
            </a:r>
            <a:r>
              <a:rPr lang="ru-RU" dirty="0" err="1" smtClean="0"/>
              <a:t>уҳдадориҳо</a:t>
            </a:r>
            <a:r>
              <a:rPr lang="ru-RU" dirty="0" smtClean="0"/>
              <a:t> дар </a:t>
            </a:r>
            <a:r>
              <a:rPr lang="ru-RU" dirty="0" err="1" smtClean="0"/>
              <a:t>мавриди</a:t>
            </a:r>
            <a:r>
              <a:rPr lang="ru-RU" dirty="0" smtClean="0"/>
              <a:t> </a:t>
            </a:r>
            <a:r>
              <a:rPr lang="ru-RU" dirty="0" err="1" smtClean="0"/>
              <a:t>тағйиротҳо</a:t>
            </a:r>
            <a:r>
              <a:rPr lang="ru-RU" dirty="0" smtClean="0"/>
              <a:t> </a:t>
            </a:r>
            <a:r>
              <a:rPr lang="ru-RU" dirty="0" err="1" smtClean="0"/>
              <a:t>ва</a:t>
            </a:r>
            <a:r>
              <a:rPr lang="ru-RU" dirty="0" smtClean="0"/>
              <a:t> </a:t>
            </a:r>
            <a:r>
              <a:rPr lang="ru-RU" dirty="0" err="1" smtClean="0"/>
              <a:t>мувофақаи</a:t>
            </a:r>
            <a:r>
              <a:rPr lang="ru-RU" dirty="0" smtClean="0"/>
              <a:t> </a:t>
            </a:r>
            <a:r>
              <a:rPr lang="ru-RU" dirty="0" err="1" smtClean="0"/>
              <a:t>фаъолиятҳо</a:t>
            </a:r>
            <a:r>
              <a:rPr lang="ru-RU" dirty="0" smtClean="0"/>
              <a:t> дар </a:t>
            </a:r>
            <a:r>
              <a:rPr lang="ru-RU" dirty="0" err="1" smtClean="0"/>
              <a:t>оянда</a:t>
            </a:r>
            <a:r>
              <a:rPr lang="ru-RU" dirty="0" smtClean="0"/>
              <a:t>, </a:t>
            </a:r>
            <a:r>
              <a:rPr lang="ru-RU" dirty="0" err="1" smtClean="0"/>
              <a:t>чи</a:t>
            </a:r>
            <a:r>
              <a:rPr lang="ru-RU" dirty="0" smtClean="0"/>
              <a:t> тавре </a:t>
            </a:r>
            <a:r>
              <a:rPr lang="ru-RU" dirty="0" err="1" smtClean="0"/>
              <a:t>ки</a:t>
            </a:r>
            <a:r>
              <a:rPr lang="ru-RU" dirty="0" smtClean="0"/>
              <a:t> </a:t>
            </a:r>
            <a:r>
              <a:rPr lang="ru-RU" dirty="0" err="1" smtClean="0"/>
              <a:t>шахсони</a:t>
            </a:r>
            <a:r>
              <a:rPr lang="ru-RU" dirty="0" smtClean="0"/>
              <a:t> </a:t>
            </a:r>
            <a:r>
              <a:rPr lang="ru-RU" dirty="0" err="1" smtClean="0"/>
              <a:t>манфиатдор</a:t>
            </a:r>
            <a:r>
              <a:rPr lang="ru-RU" dirty="0" smtClean="0"/>
              <a:t> </a:t>
            </a:r>
            <a:r>
              <a:rPr lang="ru-RU" dirty="0" err="1" smtClean="0"/>
              <a:t>тавсия</a:t>
            </a:r>
            <a:r>
              <a:rPr lang="ru-RU" dirty="0" smtClean="0"/>
              <a:t> </a:t>
            </a:r>
            <a:r>
              <a:rPr lang="ru-RU" dirty="0" err="1" smtClean="0"/>
              <a:t>медиҳанд</a:t>
            </a:r>
            <a:r>
              <a:rPr lang="ru-RU" dirty="0" smtClean="0"/>
              <a:t> </a:t>
            </a:r>
            <a:endParaRPr lang="hr-BA" dirty="0"/>
          </a:p>
          <a:p>
            <a:pPr lvl="0"/>
            <a:r>
              <a:rPr lang="ru-RU" dirty="0" err="1" smtClean="0"/>
              <a:t>Ташкили</a:t>
            </a:r>
            <a:r>
              <a:rPr lang="ru-RU" dirty="0" smtClean="0"/>
              <a:t> </a:t>
            </a:r>
            <a:r>
              <a:rPr lang="ru-RU" dirty="0" err="1" smtClean="0"/>
              <a:t>гуруҳҳои</a:t>
            </a:r>
            <a:r>
              <a:rPr lang="ru-RU" dirty="0" smtClean="0"/>
              <a:t> </a:t>
            </a:r>
            <a:r>
              <a:rPr lang="ru-RU" dirty="0" err="1" smtClean="0"/>
              <a:t>бовариноки</a:t>
            </a:r>
            <a:r>
              <a:rPr lang="ru-RU" dirty="0" smtClean="0"/>
              <a:t> </a:t>
            </a:r>
            <a:r>
              <a:rPr lang="ru-RU" dirty="0" err="1" smtClean="0"/>
              <a:t>маҳаллӣ</a:t>
            </a:r>
            <a:r>
              <a:rPr lang="ru-RU" dirty="0" smtClean="0"/>
              <a:t>, аз </a:t>
            </a:r>
            <a:r>
              <a:rPr lang="ru-RU" dirty="0" err="1" smtClean="0"/>
              <a:t>ҷумла</a:t>
            </a:r>
            <a:r>
              <a:rPr lang="ru-RU" dirty="0" smtClean="0"/>
              <a:t> аз </a:t>
            </a:r>
            <a:r>
              <a:rPr lang="ru-RU" dirty="0" err="1" smtClean="0"/>
              <a:t>ҳисоби</a:t>
            </a:r>
            <a:r>
              <a:rPr lang="ru-RU" dirty="0" smtClean="0"/>
              <a:t> </a:t>
            </a:r>
            <a:r>
              <a:rPr lang="ru-RU" dirty="0" err="1" smtClean="0"/>
              <a:t>куҳансолон</a:t>
            </a:r>
            <a:r>
              <a:rPr lang="ru-RU" dirty="0" smtClean="0"/>
              <a:t>, </a:t>
            </a:r>
            <a:r>
              <a:rPr lang="ru-RU" dirty="0" err="1" smtClean="0"/>
              <a:t>муаллимон</a:t>
            </a:r>
            <a:r>
              <a:rPr lang="ru-RU" dirty="0" smtClean="0"/>
              <a:t> </a:t>
            </a:r>
            <a:r>
              <a:rPr lang="ru-RU" dirty="0" err="1" smtClean="0"/>
              <a:t>ва</a:t>
            </a:r>
            <a:r>
              <a:rPr lang="ru-RU" dirty="0" smtClean="0"/>
              <a:t> </a:t>
            </a:r>
            <a:r>
              <a:rPr lang="ru-RU" dirty="0" err="1" smtClean="0"/>
              <a:t>дигар</a:t>
            </a:r>
            <a:r>
              <a:rPr lang="ru-RU" dirty="0" smtClean="0"/>
              <a:t> </a:t>
            </a:r>
            <a:r>
              <a:rPr lang="ru-RU" dirty="0" err="1" smtClean="0"/>
              <a:t>фаолони</a:t>
            </a:r>
            <a:r>
              <a:rPr lang="ru-RU" dirty="0" smtClean="0"/>
              <a:t> </a:t>
            </a:r>
            <a:r>
              <a:rPr lang="ru-RU" dirty="0" err="1" smtClean="0"/>
              <a:t>ҷомеа</a:t>
            </a:r>
            <a:r>
              <a:rPr lang="ru-RU" dirty="0" smtClean="0"/>
              <a:t>, </a:t>
            </a:r>
            <a:r>
              <a:rPr lang="ru-RU" dirty="0" err="1" smtClean="0"/>
              <a:t>ки</a:t>
            </a:r>
            <a:r>
              <a:rPr lang="ru-RU" dirty="0" smtClean="0"/>
              <a:t> </a:t>
            </a:r>
            <a:r>
              <a:rPr lang="ru-RU" dirty="0" err="1" smtClean="0"/>
              <a:t>мустақил</a:t>
            </a:r>
            <a:r>
              <a:rPr lang="ru-RU" dirty="0" smtClean="0"/>
              <a:t> </a:t>
            </a:r>
            <a:r>
              <a:rPr lang="ru-RU" dirty="0" err="1" smtClean="0"/>
              <a:t>ва</a:t>
            </a:r>
            <a:r>
              <a:rPr lang="ru-RU" dirty="0" smtClean="0"/>
              <a:t> </a:t>
            </a:r>
            <a:r>
              <a:rPr lang="ru-RU" dirty="0" err="1" smtClean="0"/>
              <a:t>озоданд</a:t>
            </a:r>
            <a:r>
              <a:rPr lang="ru-RU" dirty="0" smtClean="0"/>
              <a:t>, </a:t>
            </a:r>
            <a:r>
              <a:rPr lang="ru-RU" dirty="0" err="1" smtClean="0"/>
              <a:t>барои</a:t>
            </a:r>
            <a:r>
              <a:rPr lang="ru-RU" dirty="0" smtClean="0"/>
              <a:t> </a:t>
            </a:r>
            <a:r>
              <a:rPr lang="ru-RU" dirty="0" err="1" smtClean="0"/>
              <a:t>иштирок</a:t>
            </a:r>
            <a:r>
              <a:rPr lang="ru-RU" dirty="0" smtClean="0"/>
              <a:t> дар </a:t>
            </a:r>
            <a:r>
              <a:rPr lang="ru-RU" dirty="0" err="1" smtClean="0"/>
              <a:t>раванди</a:t>
            </a:r>
            <a:r>
              <a:rPr lang="ru-RU" dirty="0" smtClean="0"/>
              <a:t> </a:t>
            </a:r>
            <a:r>
              <a:rPr lang="ru-RU" dirty="0" err="1" smtClean="0"/>
              <a:t>санҷиш</a:t>
            </a:r>
            <a:r>
              <a:rPr lang="ru-RU" dirty="0" smtClean="0"/>
              <a:t> ё </a:t>
            </a:r>
            <a:r>
              <a:rPr lang="ru-RU" dirty="0" err="1" smtClean="0"/>
              <a:t>муҳокимаи</a:t>
            </a:r>
            <a:r>
              <a:rPr lang="ru-RU" dirty="0" smtClean="0"/>
              <a:t> </a:t>
            </a:r>
            <a:r>
              <a:rPr lang="ru-RU" dirty="0" err="1" smtClean="0"/>
              <a:t>татбиқи</a:t>
            </a:r>
            <a:r>
              <a:rPr lang="ru-RU" dirty="0" smtClean="0"/>
              <a:t> </a:t>
            </a:r>
            <a:r>
              <a:rPr lang="ru-RU" dirty="0" err="1" smtClean="0"/>
              <a:t>қарорҳое</a:t>
            </a:r>
            <a:r>
              <a:rPr lang="ru-RU" dirty="0" smtClean="0"/>
              <a:t> ,</a:t>
            </a:r>
            <a:r>
              <a:rPr lang="ru-RU" dirty="0" err="1" smtClean="0"/>
              <a:t>ки</a:t>
            </a:r>
            <a:r>
              <a:rPr lang="ru-RU" dirty="0" smtClean="0"/>
              <a:t> бар </a:t>
            </a:r>
            <a:r>
              <a:rPr lang="ru-RU" dirty="0" err="1" smtClean="0"/>
              <a:t>натиҷаҳои</a:t>
            </a:r>
            <a:r>
              <a:rPr lang="ru-RU" dirty="0" smtClean="0"/>
              <a:t> </a:t>
            </a:r>
            <a:r>
              <a:rPr lang="ru-RU" dirty="0" err="1" smtClean="0"/>
              <a:t>аудити</a:t>
            </a:r>
            <a:r>
              <a:rPr lang="ru-RU" dirty="0" smtClean="0"/>
              <a:t> </a:t>
            </a:r>
            <a:r>
              <a:rPr lang="ru-RU" dirty="0" err="1" smtClean="0"/>
              <a:t>иҷтимоӣ</a:t>
            </a:r>
            <a:r>
              <a:rPr lang="ru-RU" dirty="0" smtClean="0"/>
              <a:t> </a:t>
            </a:r>
            <a:r>
              <a:rPr lang="ru-RU" dirty="0" err="1" smtClean="0"/>
              <a:t>асос</a:t>
            </a:r>
            <a:r>
              <a:rPr lang="ru-RU" dirty="0" smtClean="0"/>
              <a:t> </a:t>
            </a:r>
            <a:r>
              <a:rPr lang="ru-RU" dirty="0" err="1" smtClean="0"/>
              <a:t>ёфтаанд</a:t>
            </a:r>
            <a:r>
              <a:rPr lang="ru-RU" dirty="0" smtClean="0"/>
              <a:t> .</a:t>
            </a:r>
            <a:endParaRPr lang="hr-BA" dirty="0"/>
          </a:p>
          <a:p>
            <a:pPr lvl="0"/>
            <a:r>
              <a:rPr lang="ru-RU" dirty="0" err="1" smtClean="0"/>
              <a:t>Хулосабарории</a:t>
            </a:r>
            <a:r>
              <a:rPr lang="ru-RU" dirty="0" smtClean="0"/>
              <a:t>  </a:t>
            </a:r>
            <a:r>
              <a:rPr lang="ru-RU" dirty="0" err="1" smtClean="0"/>
              <a:t>аудити</a:t>
            </a:r>
            <a:r>
              <a:rPr lang="ru-RU" dirty="0" smtClean="0"/>
              <a:t> </a:t>
            </a:r>
            <a:r>
              <a:rPr lang="ru-RU" dirty="0" err="1" smtClean="0"/>
              <a:t>иҷтимоӣ</a:t>
            </a:r>
            <a:r>
              <a:rPr lang="ru-RU" dirty="0" smtClean="0"/>
              <a:t> </a:t>
            </a:r>
            <a:r>
              <a:rPr lang="ru-RU" dirty="0" err="1" smtClean="0"/>
              <a:t>бояд</a:t>
            </a:r>
            <a:r>
              <a:rPr lang="ru-RU" dirty="0" smtClean="0"/>
              <a:t> ба </a:t>
            </a:r>
            <a:r>
              <a:rPr lang="ru-RU" dirty="0" err="1" smtClean="0"/>
              <a:t>тамоми</a:t>
            </a:r>
            <a:r>
              <a:rPr lang="ru-RU" dirty="0" smtClean="0"/>
              <a:t>  </a:t>
            </a:r>
            <a:r>
              <a:rPr lang="ru-RU" dirty="0" err="1" smtClean="0"/>
              <a:t>ҷонибҳои</a:t>
            </a:r>
            <a:r>
              <a:rPr lang="ru-RU" dirty="0" smtClean="0"/>
              <a:t> </a:t>
            </a:r>
            <a:r>
              <a:rPr lang="ru-RU" dirty="0" err="1" smtClean="0"/>
              <a:t>манфиатдори</a:t>
            </a:r>
            <a:r>
              <a:rPr lang="ru-RU" dirty="0" smtClean="0"/>
              <a:t> </a:t>
            </a:r>
            <a:r>
              <a:rPr lang="ru-RU" dirty="0" err="1" smtClean="0"/>
              <a:t>маҳал</a:t>
            </a:r>
            <a:r>
              <a:rPr lang="ru-RU" dirty="0" smtClean="0"/>
              <a:t>  </a:t>
            </a:r>
            <a:r>
              <a:rPr lang="ru-RU" dirty="0" err="1" smtClean="0"/>
              <a:t>тақдим</a:t>
            </a:r>
            <a:r>
              <a:rPr lang="ru-RU" dirty="0" smtClean="0"/>
              <a:t> </a:t>
            </a:r>
            <a:r>
              <a:rPr lang="ru-RU" dirty="0" err="1" smtClean="0"/>
              <a:t>гардад</a:t>
            </a:r>
            <a:r>
              <a:rPr lang="ru-RU" dirty="0" smtClean="0"/>
              <a:t>. Он </a:t>
            </a:r>
            <a:r>
              <a:rPr lang="ru-RU" dirty="0" err="1" smtClean="0"/>
              <a:t>барои</a:t>
            </a:r>
            <a:r>
              <a:rPr lang="ru-RU" dirty="0" smtClean="0"/>
              <a:t> </a:t>
            </a:r>
            <a:r>
              <a:rPr lang="ru-RU" dirty="0" err="1" smtClean="0"/>
              <a:t>шаффофият</a:t>
            </a:r>
            <a:r>
              <a:rPr lang="ru-RU" dirty="0" smtClean="0"/>
              <a:t> </a:t>
            </a:r>
            <a:r>
              <a:rPr lang="ru-RU" dirty="0" err="1" smtClean="0"/>
              <a:t>ва</a:t>
            </a:r>
            <a:r>
              <a:rPr lang="ru-RU" dirty="0" smtClean="0"/>
              <a:t> </a:t>
            </a:r>
            <a:r>
              <a:rPr lang="ru-RU" dirty="0" err="1" smtClean="0"/>
              <a:t>масъулияти</a:t>
            </a:r>
            <a:r>
              <a:rPr lang="ru-RU" dirty="0" smtClean="0"/>
              <a:t> </a:t>
            </a:r>
            <a:r>
              <a:rPr lang="ru-RU" dirty="0" err="1" smtClean="0"/>
              <a:t>ҳисоботпазири</a:t>
            </a:r>
            <a:r>
              <a:rPr lang="ru-RU" dirty="0" smtClean="0"/>
              <a:t> </a:t>
            </a:r>
            <a:r>
              <a:rPr lang="ru-RU" dirty="0" err="1" smtClean="0"/>
              <a:t>ёрӣ</a:t>
            </a:r>
            <a:r>
              <a:rPr lang="ru-RU" dirty="0" smtClean="0"/>
              <a:t> </a:t>
            </a:r>
            <a:r>
              <a:rPr lang="ru-RU" dirty="0" err="1" smtClean="0"/>
              <a:t>мерасонад</a:t>
            </a:r>
            <a:r>
              <a:rPr lang="ru-RU" dirty="0" smtClean="0"/>
              <a:t>. </a:t>
            </a:r>
            <a:r>
              <a:rPr lang="ru-RU" dirty="0" err="1" smtClean="0"/>
              <a:t>Ҳисоботи</a:t>
            </a:r>
            <a:r>
              <a:rPr lang="ru-RU" dirty="0" smtClean="0"/>
              <a:t> </a:t>
            </a:r>
            <a:r>
              <a:rPr lang="ru-RU" dirty="0" err="1" smtClean="0"/>
              <a:t>аудити</a:t>
            </a:r>
            <a:r>
              <a:rPr lang="ru-RU" dirty="0" smtClean="0"/>
              <a:t> </a:t>
            </a:r>
            <a:r>
              <a:rPr lang="ru-RU" dirty="0" err="1" smtClean="0"/>
              <a:t>иҷтимоӣ</a:t>
            </a:r>
            <a:r>
              <a:rPr lang="ru-RU" dirty="0" smtClean="0"/>
              <a:t> </a:t>
            </a:r>
            <a:r>
              <a:rPr lang="ru-RU" dirty="0" err="1" smtClean="0"/>
              <a:t>барои</a:t>
            </a:r>
            <a:r>
              <a:rPr lang="ru-RU" dirty="0" smtClean="0"/>
              <a:t> </a:t>
            </a:r>
            <a:r>
              <a:rPr lang="ru-RU" dirty="0" err="1" smtClean="0"/>
              <a:t>баррасӣ</a:t>
            </a:r>
            <a:r>
              <a:rPr lang="ru-RU" dirty="0" smtClean="0"/>
              <a:t> </a:t>
            </a:r>
            <a:r>
              <a:rPr lang="ru-RU" dirty="0" err="1" smtClean="0"/>
              <a:t>бояд</a:t>
            </a:r>
            <a:r>
              <a:rPr lang="ru-RU" dirty="0" smtClean="0"/>
              <a:t> аз </a:t>
            </a:r>
            <a:r>
              <a:rPr lang="ru-RU" dirty="0" err="1" smtClean="0"/>
              <a:t>ҷониби</a:t>
            </a:r>
            <a:r>
              <a:rPr lang="ru-RU" dirty="0" smtClean="0"/>
              <a:t> </a:t>
            </a:r>
            <a:r>
              <a:rPr lang="ru-RU" dirty="0" err="1" smtClean="0"/>
              <a:t>шурои</a:t>
            </a:r>
            <a:r>
              <a:rPr lang="ru-RU" dirty="0" smtClean="0"/>
              <a:t> </a:t>
            </a:r>
            <a:r>
              <a:rPr lang="ru-RU" dirty="0" err="1" smtClean="0"/>
              <a:t>деҳот</a:t>
            </a:r>
            <a:r>
              <a:rPr lang="ru-RU" dirty="0" smtClean="0"/>
              <a:t> </a:t>
            </a:r>
            <a:r>
              <a:rPr lang="ru-RU" dirty="0" err="1" smtClean="0"/>
              <a:t>пешниҳод</a:t>
            </a:r>
            <a:r>
              <a:rPr lang="ru-RU" dirty="0" smtClean="0"/>
              <a:t> </a:t>
            </a:r>
            <a:r>
              <a:rPr lang="ru-RU" dirty="0" err="1" smtClean="0"/>
              <a:t>гардад</a:t>
            </a:r>
            <a:r>
              <a:rPr lang="ru-RU" dirty="0" smtClean="0"/>
              <a:t>. </a:t>
            </a:r>
            <a:r>
              <a:rPr lang="ru-RU" dirty="0" err="1" smtClean="0"/>
              <a:t>Илова</a:t>
            </a:r>
            <a:r>
              <a:rPr lang="ru-RU" dirty="0" smtClean="0"/>
              <a:t> бар ин , </a:t>
            </a:r>
            <a:r>
              <a:rPr lang="ru-RU" dirty="0" err="1" smtClean="0"/>
              <a:t>ғайр</a:t>
            </a:r>
            <a:r>
              <a:rPr lang="ru-RU" dirty="0" smtClean="0"/>
              <a:t>  аз </a:t>
            </a:r>
            <a:r>
              <a:rPr lang="ru-RU" dirty="0" err="1" smtClean="0"/>
              <a:t>иниқоли</a:t>
            </a:r>
            <a:r>
              <a:rPr lang="ru-RU" dirty="0" smtClean="0"/>
              <a:t> </a:t>
            </a:r>
            <a:r>
              <a:rPr lang="ru-RU" dirty="0" err="1" smtClean="0"/>
              <a:t>шифоҳии</a:t>
            </a:r>
            <a:r>
              <a:rPr lang="ru-RU" dirty="0" smtClean="0"/>
              <a:t> </a:t>
            </a:r>
            <a:r>
              <a:rPr lang="ru-RU" dirty="0" err="1" smtClean="0"/>
              <a:t>маълумот</a:t>
            </a:r>
            <a:r>
              <a:rPr lang="ru-RU" dirty="0" smtClean="0"/>
              <a:t>, он </a:t>
            </a:r>
            <a:r>
              <a:rPr lang="ru-RU" dirty="0" err="1" smtClean="0"/>
              <a:t>бояд</a:t>
            </a:r>
            <a:r>
              <a:rPr lang="ru-RU" dirty="0" smtClean="0"/>
              <a:t> дар </a:t>
            </a:r>
            <a:r>
              <a:rPr lang="ru-RU" dirty="0" err="1" smtClean="0"/>
              <a:t>шакли</a:t>
            </a:r>
            <a:r>
              <a:rPr lang="ru-RU" dirty="0" smtClean="0"/>
              <a:t> </a:t>
            </a:r>
            <a:r>
              <a:rPr lang="ru-RU" dirty="0" err="1" smtClean="0"/>
              <a:t>хаттӣ</a:t>
            </a:r>
            <a:r>
              <a:rPr lang="ru-RU" dirty="0" smtClean="0"/>
              <a:t> дар </a:t>
            </a:r>
            <a:r>
              <a:rPr lang="ru-RU" dirty="0" err="1" smtClean="0"/>
              <a:t>девора</a:t>
            </a:r>
            <a:r>
              <a:rPr lang="ru-RU" dirty="0" smtClean="0"/>
              <a:t>  </a:t>
            </a:r>
            <a:r>
              <a:rPr lang="ru-RU" dirty="0" err="1" smtClean="0"/>
              <a:t>ва</a:t>
            </a:r>
            <a:r>
              <a:rPr lang="ru-RU" dirty="0" smtClean="0"/>
              <a:t> </a:t>
            </a:r>
            <a:r>
              <a:rPr lang="ru-RU" dirty="0" err="1" smtClean="0"/>
              <a:t>тахтаи</a:t>
            </a:r>
            <a:r>
              <a:rPr lang="ru-RU" dirty="0" smtClean="0"/>
              <a:t> </a:t>
            </a:r>
            <a:r>
              <a:rPr lang="ru-RU" dirty="0" err="1" smtClean="0"/>
              <a:t>эълонҳо</a:t>
            </a:r>
            <a:r>
              <a:rPr lang="ru-RU" dirty="0" smtClean="0"/>
              <a:t> </a:t>
            </a:r>
            <a:r>
              <a:rPr lang="ru-RU" dirty="0" err="1" smtClean="0"/>
              <a:t>бошад</a:t>
            </a:r>
            <a:r>
              <a:rPr lang="ru-RU" dirty="0" smtClean="0"/>
              <a:t> </a:t>
            </a:r>
            <a:endParaRPr lang="ru-RU" dirty="0"/>
          </a:p>
          <a:p>
            <a:endParaRPr lang="hr-BA" dirty="0"/>
          </a:p>
        </p:txBody>
      </p:sp>
    </p:spTree>
    <p:extLst>
      <p:ext uri="{BB962C8B-B14F-4D97-AF65-F5344CB8AC3E}">
        <p14:creationId xmlns:p14="http://schemas.microsoft.com/office/powerpoint/2010/main" val="1095553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err="1" smtClean="0"/>
              <a:t>Асосҳои</a:t>
            </a:r>
            <a:r>
              <a:rPr lang="ru-RU" b="1" dirty="0" smtClean="0"/>
              <a:t> </a:t>
            </a:r>
            <a:r>
              <a:rPr lang="ru-RU" b="1" dirty="0" err="1" smtClean="0"/>
              <a:t>аудити</a:t>
            </a:r>
            <a:r>
              <a:rPr lang="ru-RU" b="1" dirty="0" smtClean="0"/>
              <a:t> </a:t>
            </a:r>
            <a:r>
              <a:rPr lang="ru-RU" b="1" dirty="0" err="1" smtClean="0"/>
              <a:t>иҷтимоӣ</a:t>
            </a:r>
            <a:r>
              <a:rPr lang="ru-RU" b="1" dirty="0" smtClean="0"/>
              <a:t>  </a:t>
            </a:r>
            <a:endParaRPr lang="hr-BA" dirty="0"/>
          </a:p>
        </p:txBody>
      </p:sp>
      <p:sp>
        <p:nvSpPr>
          <p:cNvPr id="3" name="Content Placeholder 2"/>
          <p:cNvSpPr>
            <a:spLocks noGrp="1"/>
          </p:cNvSpPr>
          <p:nvPr>
            <p:ph idx="1"/>
          </p:nvPr>
        </p:nvSpPr>
        <p:spPr/>
        <p:txBody>
          <a:bodyPr>
            <a:normAutofit/>
          </a:bodyPr>
          <a:lstStyle/>
          <a:p>
            <a:pPr algn="just"/>
            <a:r>
              <a:rPr lang="ru-RU" dirty="0" smtClean="0"/>
              <a:t>Аудити </a:t>
            </a:r>
            <a:r>
              <a:rPr lang="ru-RU" dirty="0" err="1" smtClean="0"/>
              <a:t>иҷтимоӣ</a:t>
            </a:r>
            <a:r>
              <a:rPr lang="ru-RU" dirty="0" smtClean="0"/>
              <a:t> </a:t>
            </a:r>
            <a:r>
              <a:rPr lang="ru-RU" dirty="0" err="1" smtClean="0"/>
              <a:t>чун</a:t>
            </a:r>
            <a:r>
              <a:rPr lang="ru-RU" dirty="0" smtClean="0"/>
              <a:t> </a:t>
            </a:r>
            <a:r>
              <a:rPr lang="ru-RU" dirty="0" err="1" smtClean="0"/>
              <a:t>истилоҳ</a:t>
            </a:r>
            <a:r>
              <a:rPr lang="ru-RU" dirty="0" smtClean="0"/>
              <a:t> </a:t>
            </a:r>
            <a:r>
              <a:rPr lang="ru-RU" dirty="0" err="1" smtClean="0"/>
              <a:t>ҳануз</a:t>
            </a:r>
            <a:r>
              <a:rPr lang="ru-RU" dirty="0" smtClean="0"/>
              <a:t> дар </a:t>
            </a:r>
            <a:r>
              <a:rPr lang="ru-RU" dirty="0" err="1" smtClean="0"/>
              <a:t>солҳои</a:t>
            </a:r>
            <a:r>
              <a:rPr lang="ru-RU" dirty="0" smtClean="0"/>
              <a:t> 1950  </a:t>
            </a:r>
            <a:r>
              <a:rPr lang="ru-RU" dirty="0" err="1" smtClean="0"/>
              <a:t>истифода</a:t>
            </a:r>
            <a:r>
              <a:rPr lang="ru-RU" dirty="0" smtClean="0"/>
              <a:t> </a:t>
            </a:r>
            <a:r>
              <a:rPr lang="ru-RU" dirty="0" err="1" smtClean="0"/>
              <a:t>мешуд</a:t>
            </a:r>
            <a:r>
              <a:rPr lang="ru-RU" dirty="0" smtClean="0"/>
              <a:t>. Дар </a:t>
            </a:r>
            <a:r>
              <a:rPr lang="ru-RU" dirty="0" err="1" smtClean="0"/>
              <a:t>ҳафт</a:t>
            </a:r>
            <a:r>
              <a:rPr lang="ru-RU" dirty="0" smtClean="0"/>
              <a:t> </a:t>
            </a:r>
            <a:r>
              <a:rPr lang="ru-RU" dirty="0" err="1" smtClean="0"/>
              <a:t>ҳашт</a:t>
            </a:r>
            <a:r>
              <a:rPr lang="ru-RU" dirty="0" smtClean="0"/>
              <a:t> соли </a:t>
            </a:r>
            <a:r>
              <a:rPr lang="ru-RU" dirty="0" err="1" smtClean="0"/>
              <a:t>охир</a:t>
            </a:r>
            <a:r>
              <a:rPr lang="ru-RU" dirty="0" smtClean="0"/>
              <a:t> </a:t>
            </a:r>
            <a:r>
              <a:rPr lang="ru-RU" dirty="0" err="1" smtClean="0"/>
              <a:t>таваҷҷӯҳи</a:t>
            </a:r>
            <a:r>
              <a:rPr lang="ru-RU" dirty="0" smtClean="0"/>
              <a:t> </a:t>
            </a:r>
            <a:r>
              <a:rPr lang="ru-RU" dirty="0" err="1" smtClean="0"/>
              <a:t>бештар</a:t>
            </a:r>
            <a:r>
              <a:rPr lang="ru-RU" dirty="0" smtClean="0"/>
              <a:t> ба аудити </a:t>
            </a:r>
            <a:r>
              <a:rPr lang="ru-RU" dirty="0" err="1" smtClean="0"/>
              <a:t>иҷтимоӣ</a:t>
            </a:r>
            <a:r>
              <a:rPr lang="ru-RU" dirty="0" smtClean="0"/>
              <a:t>, </a:t>
            </a:r>
            <a:r>
              <a:rPr lang="ru-RU" dirty="0" err="1" smtClean="0"/>
              <a:t>хусусан</a:t>
            </a:r>
            <a:r>
              <a:rPr lang="ru-RU" dirty="0" smtClean="0"/>
              <a:t> дар </a:t>
            </a:r>
            <a:r>
              <a:rPr lang="ru-RU" dirty="0" err="1" smtClean="0"/>
              <a:t>Ҳиндустон</a:t>
            </a:r>
            <a:r>
              <a:rPr lang="ru-RU" dirty="0" smtClean="0"/>
              <a:t> ва </a:t>
            </a:r>
            <a:r>
              <a:rPr lang="ru-RU" dirty="0" err="1" smtClean="0"/>
              <a:t>кишварҳои</a:t>
            </a:r>
            <a:r>
              <a:rPr lang="ru-RU" dirty="0" smtClean="0"/>
              <a:t> </a:t>
            </a:r>
            <a:r>
              <a:rPr lang="ru-RU" dirty="0" err="1" smtClean="0"/>
              <a:t>бо</a:t>
            </a:r>
            <a:r>
              <a:rPr lang="ru-RU" dirty="0" smtClean="0"/>
              <a:t> он </a:t>
            </a:r>
            <a:r>
              <a:rPr lang="ru-RU" dirty="0" err="1" smtClean="0"/>
              <a:t>ҳамсоя</a:t>
            </a:r>
            <a:r>
              <a:rPr lang="ru-RU" dirty="0" smtClean="0"/>
              <a:t>, ба </a:t>
            </a:r>
            <a:r>
              <a:rPr lang="ru-RU" dirty="0" err="1" smtClean="0"/>
              <a:t>назар</a:t>
            </a:r>
            <a:r>
              <a:rPr lang="ru-RU" dirty="0" smtClean="0"/>
              <a:t> </a:t>
            </a:r>
            <a:r>
              <a:rPr lang="ru-RU" dirty="0" err="1" smtClean="0"/>
              <a:t>мерасад</a:t>
            </a:r>
            <a:r>
              <a:rPr lang="ru-RU" dirty="0" smtClean="0"/>
              <a:t>.</a:t>
            </a:r>
            <a:endParaRPr lang="ru-RU" dirty="0"/>
          </a:p>
          <a:p>
            <a:pPr algn="just"/>
            <a:r>
              <a:rPr lang="ru-RU" dirty="0" smtClean="0"/>
              <a:t> </a:t>
            </a:r>
            <a:r>
              <a:rPr lang="ru-RU" dirty="0"/>
              <a:t>А</a:t>
            </a:r>
            <a:r>
              <a:rPr lang="ru-RU" dirty="0" smtClean="0"/>
              <a:t>удити </a:t>
            </a:r>
            <a:r>
              <a:rPr lang="ru-RU" dirty="0" err="1" smtClean="0"/>
              <a:t>иҷтимоӣ</a:t>
            </a:r>
            <a:r>
              <a:rPr lang="ru-RU" dirty="0" smtClean="0"/>
              <a:t> бар </a:t>
            </a:r>
            <a:r>
              <a:rPr lang="ru-RU" dirty="0" err="1" smtClean="0"/>
              <a:t>принсипи</a:t>
            </a:r>
            <a:r>
              <a:rPr lang="ru-RU" dirty="0" smtClean="0"/>
              <a:t> </a:t>
            </a:r>
            <a:r>
              <a:rPr lang="ru-RU" dirty="0" err="1" smtClean="0"/>
              <a:t>асос</a:t>
            </a:r>
            <a:r>
              <a:rPr lang="ru-RU" dirty="0" smtClean="0"/>
              <a:t> </a:t>
            </a:r>
            <a:r>
              <a:rPr lang="ru-RU" dirty="0" err="1" smtClean="0"/>
              <a:t>меёбад</a:t>
            </a:r>
            <a:r>
              <a:rPr lang="ru-RU" dirty="0" smtClean="0"/>
              <a:t>, </a:t>
            </a:r>
            <a:r>
              <a:rPr lang="ru-RU" dirty="0" err="1" smtClean="0"/>
              <a:t>ки</a:t>
            </a:r>
            <a:r>
              <a:rPr lang="ru-RU" dirty="0" smtClean="0"/>
              <a:t> </a:t>
            </a:r>
            <a:r>
              <a:rPr lang="ru-RU" dirty="0" err="1" smtClean="0"/>
              <a:t>тибқи</a:t>
            </a:r>
            <a:r>
              <a:rPr lang="ru-RU" dirty="0" smtClean="0"/>
              <a:t> он идоракунии </a:t>
            </a:r>
            <a:r>
              <a:rPr lang="ru-RU" dirty="0" err="1" smtClean="0"/>
              <a:t>маҳаллии</a:t>
            </a:r>
            <a:r>
              <a:rPr lang="ru-RU" dirty="0" smtClean="0"/>
              <a:t> </a:t>
            </a:r>
            <a:r>
              <a:rPr lang="ru-RU" dirty="0" err="1" smtClean="0"/>
              <a:t>демократӣ</a:t>
            </a:r>
            <a:r>
              <a:rPr lang="ru-RU" dirty="0" smtClean="0"/>
              <a:t> </a:t>
            </a:r>
            <a:r>
              <a:rPr lang="ru-RU" dirty="0" err="1" smtClean="0"/>
              <a:t>бояд</a:t>
            </a:r>
            <a:r>
              <a:rPr lang="ru-RU" dirty="0" smtClean="0"/>
              <a:t> </a:t>
            </a:r>
            <a:r>
              <a:rPr lang="ru-RU" dirty="0" err="1" smtClean="0"/>
              <a:t>бо</a:t>
            </a:r>
            <a:r>
              <a:rPr lang="ru-RU" dirty="0" smtClean="0"/>
              <a:t> </a:t>
            </a:r>
            <a:r>
              <a:rPr lang="ru-RU" dirty="0" err="1"/>
              <a:t>дарк</a:t>
            </a:r>
            <a:r>
              <a:rPr lang="ru-RU" dirty="0"/>
              <a:t> ва </a:t>
            </a:r>
            <a:r>
              <a:rPr lang="ru-RU" dirty="0" err="1" smtClean="0"/>
              <a:t>ризояти</a:t>
            </a:r>
            <a:r>
              <a:rPr lang="ru-RU" dirty="0" smtClean="0"/>
              <a:t> (ба </a:t>
            </a:r>
            <a:r>
              <a:rPr lang="ru-RU" dirty="0" err="1"/>
              <a:t>қадри</a:t>
            </a:r>
            <a:r>
              <a:rPr lang="ru-RU" dirty="0"/>
              <a:t> </a:t>
            </a:r>
            <a:r>
              <a:rPr lang="ru-RU" dirty="0" err="1"/>
              <a:t>имкон</a:t>
            </a:r>
            <a:r>
              <a:rPr lang="ru-RU" dirty="0"/>
              <a:t>) </a:t>
            </a:r>
            <a:r>
              <a:rPr lang="ru-RU" dirty="0" err="1"/>
              <a:t>тамоми</a:t>
            </a:r>
            <a:r>
              <a:rPr lang="ru-RU" dirty="0"/>
              <a:t> </a:t>
            </a:r>
            <a:r>
              <a:rPr lang="ru-RU" dirty="0" err="1"/>
              <a:t>ҷонибҳои</a:t>
            </a:r>
            <a:r>
              <a:rPr lang="ru-RU" dirty="0"/>
              <a:t> </a:t>
            </a:r>
            <a:r>
              <a:rPr lang="ru-RU" dirty="0" err="1" smtClean="0"/>
              <a:t>манфиатдор</a:t>
            </a:r>
            <a:r>
              <a:rPr lang="ru-RU" dirty="0" smtClean="0"/>
              <a:t> </a:t>
            </a:r>
            <a:r>
              <a:rPr lang="ru-RU" dirty="0" err="1" smtClean="0"/>
              <a:t>ҳадде</a:t>
            </a:r>
            <a:r>
              <a:rPr lang="ru-RU" dirty="0" smtClean="0"/>
              <a:t> </a:t>
            </a:r>
            <a:r>
              <a:rPr lang="ru-RU" dirty="0" err="1" smtClean="0"/>
              <a:t>ки</a:t>
            </a:r>
            <a:r>
              <a:rPr lang="ru-RU" dirty="0" smtClean="0"/>
              <a:t> </a:t>
            </a:r>
            <a:r>
              <a:rPr lang="ru-RU" dirty="0" err="1" smtClean="0"/>
              <a:t>имкон</a:t>
            </a:r>
            <a:r>
              <a:rPr lang="ru-RU" dirty="0" smtClean="0"/>
              <a:t> </a:t>
            </a:r>
            <a:r>
              <a:rPr lang="ru-RU" dirty="0" err="1" smtClean="0"/>
              <a:t>ҳаст</a:t>
            </a:r>
            <a:r>
              <a:rPr lang="ru-RU" dirty="0"/>
              <a:t> </a:t>
            </a:r>
            <a:r>
              <a:rPr lang="ru-RU" dirty="0" err="1"/>
              <a:t>сурат</a:t>
            </a:r>
            <a:r>
              <a:rPr lang="ru-RU" dirty="0"/>
              <a:t> </a:t>
            </a:r>
            <a:r>
              <a:rPr lang="ru-RU" dirty="0" err="1" smtClean="0"/>
              <a:t>гирад</a:t>
            </a:r>
            <a:r>
              <a:rPr lang="ru-RU" dirty="0" smtClean="0"/>
              <a:t>. </a:t>
            </a:r>
            <a:r>
              <a:rPr lang="ru-RU" dirty="0" err="1" smtClean="0"/>
              <a:t>Ҳамин</a:t>
            </a:r>
            <a:r>
              <a:rPr lang="ru-RU" dirty="0" smtClean="0"/>
              <a:t> </a:t>
            </a:r>
            <a:r>
              <a:rPr lang="ru-RU" dirty="0" err="1" smtClean="0"/>
              <a:t>тариқ</a:t>
            </a:r>
            <a:r>
              <a:rPr lang="ru-RU" dirty="0" smtClean="0"/>
              <a:t>, ин </a:t>
            </a:r>
            <a:r>
              <a:rPr lang="ru-RU" dirty="0" err="1" smtClean="0"/>
              <a:t>ҷараён</a:t>
            </a:r>
            <a:r>
              <a:rPr lang="ru-RU" dirty="0" smtClean="0"/>
              <a:t> </a:t>
            </a:r>
            <a:r>
              <a:rPr lang="ru-RU" dirty="0" err="1" smtClean="0"/>
              <a:t>аст</a:t>
            </a:r>
            <a:r>
              <a:rPr lang="ru-RU" dirty="0" smtClean="0"/>
              <a:t>, на </a:t>
            </a:r>
            <a:r>
              <a:rPr lang="ru-RU" dirty="0" err="1" smtClean="0"/>
              <a:t>ҳодиса</a:t>
            </a:r>
            <a:r>
              <a:rPr lang="ru-RU" dirty="0" smtClean="0"/>
              <a:t>.</a:t>
            </a:r>
            <a:r>
              <a:rPr lang="tg-Cyrl-TJ" dirty="0" smtClean="0"/>
              <a:t> </a:t>
            </a:r>
            <a:endParaRPr lang="hr-BA" dirty="0"/>
          </a:p>
          <a:p>
            <a:endParaRPr lang="hr-BA" dirty="0"/>
          </a:p>
        </p:txBody>
      </p:sp>
    </p:spTree>
    <p:extLst>
      <p:ext uri="{BB962C8B-B14F-4D97-AF65-F5344CB8AC3E}">
        <p14:creationId xmlns:p14="http://schemas.microsoft.com/office/powerpoint/2010/main" val="620652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005"/>
          </a:xfrm>
        </p:spPr>
        <p:txBody>
          <a:bodyPr>
            <a:normAutofit/>
          </a:bodyPr>
          <a:lstStyle/>
          <a:p>
            <a:r>
              <a:rPr lang="ru-RU" dirty="0" err="1" smtClean="0"/>
              <a:t>Намунаи</a:t>
            </a:r>
            <a:r>
              <a:rPr lang="ru-RU" dirty="0" smtClean="0"/>
              <a:t> </a:t>
            </a:r>
            <a:r>
              <a:rPr lang="ru-RU" dirty="0" err="1" smtClean="0"/>
              <a:t>аудити</a:t>
            </a:r>
            <a:r>
              <a:rPr lang="ru-RU" dirty="0" smtClean="0"/>
              <a:t> </a:t>
            </a:r>
            <a:r>
              <a:rPr lang="ru-RU" dirty="0" err="1" smtClean="0"/>
              <a:t>иҷтимоӣ</a:t>
            </a:r>
            <a:r>
              <a:rPr lang="ru-RU" dirty="0" smtClean="0"/>
              <a:t> дар </a:t>
            </a:r>
            <a:r>
              <a:rPr lang="ru-RU" dirty="0" err="1" smtClean="0"/>
              <a:t>Ҳиндустон</a:t>
            </a:r>
            <a:endParaRPr lang="hr-BA" dirty="0"/>
          </a:p>
        </p:txBody>
      </p:sp>
      <p:sp>
        <p:nvSpPr>
          <p:cNvPr id="3" name="Content Placeholder 2"/>
          <p:cNvSpPr>
            <a:spLocks noGrp="1"/>
          </p:cNvSpPr>
          <p:nvPr>
            <p:ph idx="1"/>
          </p:nvPr>
        </p:nvSpPr>
        <p:spPr>
          <a:xfrm>
            <a:off x="838200" y="1499016"/>
            <a:ext cx="10515600" cy="5021705"/>
          </a:xfrm>
        </p:spPr>
        <p:txBody>
          <a:bodyPr>
            <a:normAutofit fontScale="70000" lnSpcReduction="20000"/>
          </a:bodyPr>
          <a:lstStyle/>
          <a:p>
            <a:pPr marL="0" indent="0">
              <a:buNone/>
            </a:pPr>
            <a:r>
              <a:rPr lang="ru-RU" b="1" dirty="0" err="1"/>
              <a:t>А</a:t>
            </a:r>
            <a:r>
              <a:rPr lang="ru-RU" b="1" dirty="0" err="1" smtClean="0"/>
              <a:t>удити</a:t>
            </a:r>
            <a:r>
              <a:rPr lang="ru-RU" b="1" dirty="0" smtClean="0"/>
              <a:t> </a:t>
            </a:r>
            <a:r>
              <a:rPr lang="ru-RU" b="1" dirty="0" err="1" smtClean="0"/>
              <a:t>иҷтмоӣ</a:t>
            </a:r>
            <a:r>
              <a:rPr lang="ru-RU" b="1" dirty="0" smtClean="0"/>
              <a:t> дар </a:t>
            </a:r>
            <a:r>
              <a:rPr lang="ru-RU" b="1" dirty="0" err="1" smtClean="0"/>
              <a:t>деҳшурои</a:t>
            </a:r>
            <a:r>
              <a:rPr lang="ru-RU" b="1" dirty="0" smtClean="0"/>
              <a:t> </a:t>
            </a:r>
            <a:r>
              <a:rPr lang="ru-RU" b="1" dirty="0" err="1" smtClean="0"/>
              <a:t>Дхарнипал</a:t>
            </a:r>
            <a:r>
              <a:rPr lang="ru-RU" b="1" dirty="0" smtClean="0"/>
              <a:t>, блок Агаипур, </a:t>
            </a:r>
            <a:r>
              <a:rPr lang="ru-RU" b="1" dirty="0" err="1" smtClean="0"/>
              <a:t>райони</a:t>
            </a:r>
            <a:r>
              <a:rPr lang="ru-RU" b="1" dirty="0" smtClean="0"/>
              <a:t> </a:t>
            </a:r>
            <a:r>
              <a:rPr lang="ru-RU" b="1" dirty="0" err="1" smtClean="0"/>
              <a:t>Боланҷир</a:t>
            </a:r>
            <a:r>
              <a:rPr lang="ru-RU" b="1" dirty="0" smtClean="0"/>
              <a:t>, Орисса</a:t>
            </a:r>
            <a:endParaRPr lang="hr-BA" dirty="0"/>
          </a:p>
          <a:p>
            <a:pPr lvl="0"/>
            <a:r>
              <a:rPr lang="ru-RU" dirty="0" smtClean="0"/>
              <a:t>Дар октябри соли </a:t>
            </a:r>
            <a:r>
              <a:rPr lang="en-US" dirty="0" smtClean="0"/>
              <a:t>2001</a:t>
            </a:r>
            <a:r>
              <a:rPr lang="tg-Cyrl-TJ" dirty="0" smtClean="0"/>
              <a:t>аъзои деҳшурои</a:t>
            </a:r>
            <a:r>
              <a:rPr lang="ru-RU" dirty="0" smtClean="0"/>
              <a:t>а </a:t>
            </a:r>
            <a:r>
              <a:rPr lang="ru-RU" dirty="0" err="1" smtClean="0"/>
              <a:t>Дҳарнипал</a:t>
            </a:r>
            <a:r>
              <a:rPr lang="ru-RU" dirty="0" smtClean="0"/>
              <a:t> </a:t>
            </a:r>
            <a:r>
              <a:rPr lang="ru-RU" dirty="0" err="1" smtClean="0"/>
              <a:t>якруза</a:t>
            </a:r>
            <a:r>
              <a:rPr lang="ru-RU" dirty="0" smtClean="0"/>
              <a:t>  </a:t>
            </a:r>
            <a:r>
              <a:rPr lang="ru-RU" dirty="0" err="1" smtClean="0"/>
              <a:t>аудити</a:t>
            </a:r>
            <a:r>
              <a:rPr lang="ru-RU" dirty="0" smtClean="0"/>
              <a:t> </a:t>
            </a:r>
            <a:r>
              <a:rPr lang="ru-RU" dirty="0" err="1" smtClean="0"/>
              <a:t>иҷтмоӣ</a:t>
            </a:r>
            <a:r>
              <a:rPr lang="ru-RU" dirty="0" smtClean="0"/>
              <a:t>  </a:t>
            </a:r>
            <a:r>
              <a:rPr lang="ru-RU" dirty="0" err="1" smtClean="0"/>
              <a:t>барои</a:t>
            </a:r>
            <a:r>
              <a:rPr lang="ru-RU" dirty="0" smtClean="0"/>
              <a:t> </a:t>
            </a:r>
            <a:r>
              <a:rPr lang="ru-RU" dirty="0" err="1" smtClean="0"/>
              <a:t>лоиҳаи</a:t>
            </a:r>
            <a:r>
              <a:rPr lang="ru-RU" dirty="0" smtClean="0"/>
              <a:t> </a:t>
            </a:r>
            <a:r>
              <a:rPr lang="ru-RU" dirty="0" err="1" smtClean="0"/>
              <a:t>корҳои</a:t>
            </a:r>
            <a:r>
              <a:rPr lang="ru-RU" dirty="0" smtClean="0"/>
              <a:t> </a:t>
            </a:r>
            <a:r>
              <a:rPr lang="ru-RU" dirty="0" err="1" smtClean="0"/>
              <a:t>тадқиқотӣ</a:t>
            </a:r>
            <a:r>
              <a:rPr lang="ru-RU" dirty="0" smtClean="0"/>
              <a:t>, </a:t>
            </a:r>
            <a:r>
              <a:rPr lang="ru-RU" dirty="0" err="1" smtClean="0"/>
              <a:t>ки</a:t>
            </a:r>
            <a:r>
              <a:rPr lang="ru-RU" dirty="0" smtClean="0"/>
              <a:t> се </a:t>
            </a:r>
            <a:r>
              <a:rPr lang="ru-RU" dirty="0" err="1" smtClean="0"/>
              <a:t>сол</a:t>
            </a:r>
            <a:r>
              <a:rPr lang="ru-RU" dirty="0" smtClean="0"/>
              <a:t> </a:t>
            </a:r>
            <a:r>
              <a:rPr lang="ru-RU" dirty="0" err="1" smtClean="0"/>
              <a:t>боз</a:t>
            </a:r>
            <a:r>
              <a:rPr lang="ru-RU" dirty="0" smtClean="0"/>
              <a:t> дар он </a:t>
            </a:r>
            <a:r>
              <a:rPr lang="ru-RU" dirty="0" err="1" smtClean="0"/>
              <a:t>ҷо</a:t>
            </a:r>
            <a:r>
              <a:rPr lang="ru-RU" dirty="0" smtClean="0"/>
              <a:t> </a:t>
            </a:r>
            <a:r>
              <a:rPr lang="ru-RU" dirty="0" err="1" smtClean="0"/>
              <a:t>гузаронида</a:t>
            </a:r>
            <a:r>
              <a:rPr lang="ru-RU" dirty="0" smtClean="0"/>
              <a:t> </a:t>
            </a:r>
            <a:r>
              <a:rPr lang="ru-RU" dirty="0" err="1" smtClean="0"/>
              <a:t>мешавад</a:t>
            </a:r>
            <a:r>
              <a:rPr lang="ru-RU" dirty="0" smtClean="0"/>
              <a:t>, </a:t>
            </a:r>
            <a:r>
              <a:rPr lang="ru-RU" dirty="0" err="1" smtClean="0"/>
              <a:t>барпо</a:t>
            </a:r>
            <a:r>
              <a:rPr lang="ru-RU" dirty="0" smtClean="0"/>
              <a:t> </a:t>
            </a:r>
            <a:r>
              <a:rPr lang="ru-RU" dirty="0" err="1" smtClean="0"/>
              <a:t>намуд</a:t>
            </a:r>
            <a:r>
              <a:rPr lang="ru-RU" dirty="0" smtClean="0"/>
              <a:t>. Аудит </a:t>
            </a:r>
            <a:r>
              <a:rPr lang="ru-RU" dirty="0" err="1" smtClean="0"/>
              <a:t>бо</a:t>
            </a:r>
            <a:r>
              <a:rPr lang="ru-RU" dirty="0" smtClean="0"/>
              <a:t> </a:t>
            </a:r>
            <a:r>
              <a:rPr lang="ru-RU" dirty="0" err="1" smtClean="0"/>
              <a:t>иштироки</a:t>
            </a:r>
            <a:r>
              <a:rPr lang="ru-RU" dirty="0" smtClean="0"/>
              <a:t> </a:t>
            </a:r>
            <a:r>
              <a:rPr lang="ru-RU" dirty="0" err="1" smtClean="0"/>
              <a:t>фаъоли</a:t>
            </a:r>
            <a:r>
              <a:rPr lang="ru-RU" dirty="0" smtClean="0"/>
              <a:t> </a:t>
            </a:r>
            <a:r>
              <a:rPr lang="ru-RU" dirty="0" err="1" smtClean="0"/>
              <a:t>шахсони</a:t>
            </a:r>
            <a:r>
              <a:rPr lang="ru-RU" dirty="0" smtClean="0"/>
              <a:t> </a:t>
            </a:r>
            <a:r>
              <a:rPr lang="ru-RU" dirty="0" err="1" smtClean="0"/>
              <a:t>алоҳида</a:t>
            </a:r>
            <a:r>
              <a:rPr lang="ru-RU" dirty="0" smtClean="0"/>
              <a:t> </a:t>
            </a:r>
            <a:r>
              <a:rPr lang="ru-RU" dirty="0" err="1" smtClean="0"/>
              <a:t>ва</a:t>
            </a:r>
            <a:r>
              <a:rPr lang="ru-RU" dirty="0" smtClean="0"/>
              <a:t> </a:t>
            </a:r>
            <a:r>
              <a:rPr lang="ru-RU" dirty="0" err="1" smtClean="0"/>
              <a:t>созмонҳо</a:t>
            </a:r>
            <a:r>
              <a:rPr lang="ru-RU" dirty="0" smtClean="0"/>
              <a:t>, аз </a:t>
            </a:r>
            <a:r>
              <a:rPr lang="ru-RU" dirty="0" err="1" smtClean="0"/>
              <a:t>ҷумла</a:t>
            </a:r>
            <a:r>
              <a:rPr lang="ru-RU" dirty="0" smtClean="0"/>
              <a:t> </a:t>
            </a:r>
            <a:r>
              <a:rPr lang="ru-RU" dirty="0" err="1" smtClean="0"/>
              <a:t>намояндагони</a:t>
            </a:r>
            <a:r>
              <a:rPr lang="ru-RU" dirty="0" smtClean="0"/>
              <a:t> </a:t>
            </a:r>
            <a:r>
              <a:rPr lang="ru-RU" dirty="0" err="1" smtClean="0"/>
              <a:t>мудирияти</a:t>
            </a:r>
            <a:r>
              <a:rPr lang="ru-RU" dirty="0" smtClean="0"/>
              <a:t> </a:t>
            </a:r>
            <a:r>
              <a:rPr lang="ru-RU" dirty="0" err="1" smtClean="0"/>
              <a:t>вилоят</a:t>
            </a:r>
            <a:r>
              <a:rPr lang="ru-RU" dirty="0" smtClean="0"/>
              <a:t> </a:t>
            </a:r>
            <a:r>
              <a:rPr lang="ru-RU" dirty="0" err="1" smtClean="0"/>
              <a:t>ва</a:t>
            </a:r>
            <a:r>
              <a:rPr lang="ru-RU" dirty="0" smtClean="0"/>
              <a:t> </a:t>
            </a:r>
            <a:r>
              <a:rPr lang="ru-RU" dirty="0" err="1" smtClean="0"/>
              <a:t>ноҳия</a:t>
            </a:r>
            <a:r>
              <a:rPr lang="ru-RU" dirty="0" smtClean="0"/>
              <a:t> , </a:t>
            </a:r>
            <a:r>
              <a:rPr lang="hr-BA" dirty="0"/>
              <a:t>MKSS [Mazdoor Kisan Shakti Sanghatan], NCPRI </a:t>
            </a:r>
            <a:r>
              <a:rPr lang="hr-BA" dirty="0" smtClean="0"/>
              <a:t>[</a:t>
            </a:r>
            <a:r>
              <a:rPr lang="tg-Cyrl-TJ" dirty="0"/>
              <a:t>Ш</a:t>
            </a:r>
            <a:r>
              <a:rPr lang="tg-Cyrl-TJ" dirty="0" smtClean="0"/>
              <a:t>иркати миллӣ оид ба </a:t>
            </a:r>
            <a:r>
              <a:rPr lang="tg-Cyrl-TJ" dirty="0"/>
              <a:t>ҳуқуқи ода мон ба иттилоот </a:t>
            </a:r>
            <a:r>
              <a:rPr lang="ru-RU" dirty="0" smtClean="0"/>
              <a:t> </a:t>
            </a:r>
            <a:r>
              <a:rPr lang="hr-BA" dirty="0" smtClean="0"/>
              <a:t>]</a:t>
            </a:r>
            <a:r>
              <a:rPr lang="ru-RU" dirty="0" smtClean="0"/>
              <a:t> </a:t>
            </a:r>
            <a:r>
              <a:rPr lang="ru-RU" dirty="0"/>
              <a:t>и </a:t>
            </a:r>
            <a:r>
              <a:rPr lang="hr-BA" dirty="0"/>
              <a:t>Action Aid </a:t>
            </a:r>
            <a:r>
              <a:rPr lang="hr-BA" dirty="0" smtClean="0"/>
              <a:t>India</a:t>
            </a:r>
            <a:r>
              <a:rPr lang="tg-Cyrl-TJ" dirty="0" smtClean="0"/>
              <a:t>, гузаронида шуд.</a:t>
            </a:r>
            <a:endParaRPr lang="hr-BA" dirty="0"/>
          </a:p>
          <a:p>
            <a:pPr marL="0" indent="0">
              <a:buNone/>
            </a:pPr>
            <a:r>
              <a:rPr lang="ru-RU" dirty="0" smtClean="0"/>
              <a:t>Аудит  </a:t>
            </a:r>
            <a:r>
              <a:rPr lang="ru-RU" dirty="0" err="1" smtClean="0"/>
              <a:t>муайян</a:t>
            </a:r>
            <a:r>
              <a:rPr lang="ru-RU" dirty="0" smtClean="0"/>
              <a:t> </a:t>
            </a:r>
            <a:r>
              <a:rPr lang="ru-RU" dirty="0" err="1" smtClean="0"/>
              <a:t>намуд</a:t>
            </a:r>
            <a:r>
              <a:rPr lang="ru-RU" dirty="0" smtClean="0"/>
              <a:t>:</a:t>
            </a:r>
            <a:endParaRPr lang="hr-BA" dirty="0"/>
          </a:p>
          <a:p>
            <a:pPr lvl="0"/>
            <a:r>
              <a:rPr lang="ru-RU" dirty="0" err="1" smtClean="0"/>
              <a:t>Сарфи</a:t>
            </a:r>
            <a:r>
              <a:rPr lang="ru-RU" dirty="0" smtClean="0"/>
              <a:t> </a:t>
            </a:r>
            <a:r>
              <a:rPr lang="ru-RU" dirty="0" err="1" smtClean="0"/>
              <a:t>назар</a:t>
            </a:r>
            <a:r>
              <a:rPr lang="ru-RU" dirty="0" smtClean="0"/>
              <a:t> аз кори </a:t>
            </a:r>
            <a:r>
              <a:rPr lang="ru-RU" dirty="0" err="1" smtClean="0"/>
              <a:t>анҷомнаёфта</a:t>
            </a:r>
            <a:r>
              <a:rPr lang="ru-RU" dirty="0" smtClean="0"/>
              <a:t>, </a:t>
            </a:r>
            <a:r>
              <a:rPr lang="ru-RU" dirty="0" err="1" smtClean="0"/>
              <a:t>маблағҳои</a:t>
            </a:r>
            <a:r>
              <a:rPr lang="ru-RU" dirty="0" smtClean="0"/>
              <a:t> </a:t>
            </a:r>
            <a:r>
              <a:rPr lang="ru-RU" dirty="0" err="1" smtClean="0"/>
              <a:t>барои</a:t>
            </a:r>
            <a:r>
              <a:rPr lang="ru-RU" dirty="0" smtClean="0"/>
              <a:t> </a:t>
            </a:r>
            <a:r>
              <a:rPr lang="ru-RU" dirty="0" err="1" smtClean="0"/>
              <a:t>кор</a:t>
            </a:r>
            <a:r>
              <a:rPr lang="ru-RU" dirty="0" smtClean="0"/>
              <a:t> </a:t>
            </a:r>
            <a:r>
              <a:rPr lang="ru-RU" dirty="0" err="1" smtClean="0"/>
              <a:t>ҷудошуда</a:t>
            </a:r>
            <a:r>
              <a:rPr lang="ru-RU" dirty="0" smtClean="0"/>
              <a:t>  дар </a:t>
            </a:r>
            <a:r>
              <a:rPr lang="ru-RU" dirty="0" err="1" smtClean="0"/>
              <a:t>ҳисобот</a:t>
            </a:r>
            <a:r>
              <a:rPr lang="ru-RU" dirty="0" smtClean="0"/>
              <a:t> </a:t>
            </a:r>
            <a:r>
              <a:rPr lang="ru-RU" dirty="0" err="1" smtClean="0"/>
              <a:t>алакай</a:t>
            </a:r>
            <a:r>
              <a:rPr lang="ru-RU" dirty="0" smtClean="0"/>
              <a:t>  </a:t>
            </a:r>
            <a:r>
              <a:rPr lang="ru-RU" dirty="0" err="1" smtClean="0"/>
              <a:t>гуё</a:t>
            </a:r>
            <a:r>
              <a:rPr lang="ru-RU" dirty="0" smtClean="0"/>
              <a:t> </a:t>
            </a:r>
            <a:r>
              <a:rPr lang="ru-RU" dirty="0" err="1" smtClean="0"/>
              <a:t>истифодашуда</a:t>
            </a:r>
            <a:r>
              <a:rPr lang="ru-RU" dirty="0" smtClean="0"/>
              <a:t> </a:t>
            </a:r>
            <a:r>
              <a:rPr lang="ru-RU" dirty="0" err="1" smtClean="0"/>
              <a:t>дарҷ</a:t>
            </a:r>
            <a:r>
              <a:rPr lang="ru-RU" dirty="0" smtClean="0"/>
              <a:t> </a:t>
            </a:r>
            <a:r>
              <a:rPr lang="ru-RU" dirty="0" err="1" smtClean="0"/>
              <a:t>ёфтаанд</a:t>
            </a:r>
            <a:r>
              <a:rPr lang="ru-RU" dirty="0" smtClean="0"/>
              <a:t> .</a:t>
            </a:r>
            <a:endParaRPr lang="ru-RU" dirty="0"/>
          </a:p>
          <a:p>
            <a:pPr lvl="0"/>
            <a:r>
              <a:rPr lang="ru-RU" dirty="0" err="1" smtClean="0"/>
              <a:t>Мутобиқ</a:t>
            </a:r>
            <a:r>
              <a:rPr lang="ru-RU" dirty="0" smtClean="0"/>
              <a:t> ба </a:t>
            </a:r>
            <a:r>
              <a:rPr lang="ru-RU" dirty="0" err="1" smtClean="0"/>
              <a:t>фармони</a:t>
            </a:r>
            <a:r>
              <a:rPr lang="ru-RU" dirty="0" smtClean="0"/>
              <a:t> </a:t>
            </a:r>
            <a:r>
              <a:rPr lang="ru-RU" dirty="0" err="1" smtClean="0"/>
              <a:t>ҳукумат</a:t>
            </a:r>
            <a:r>
              <a:rPr lang="ru-RU" dirty="0" smtClean="0"/>
              <a:t> </a:t>
            </a:r>
            <a:r>
              <a:rPr lang="ru-RU" dirty="0" err="1" smtClean="0"/>
              <a:t>истихдоми</a:t>
            </a:r>
            <a:r>
              <a:rPr lang="ru-RU" dirty="0" smtClean="0"/>
              <a:t> </a:t>
            </a:r>
            <a:r>
              <a:rPr lang="ru-RU" dirty="0" err="1" smtClean="0"/>
              <a:t>паймонкорон</a:t>
            </a:r>
            <a:r>
              <a:rPr lang="ru-RU" dirty="0" smtClean="0"/>
              <a:t> </a:t>
            </a:r>
            <a:r>
              <a:rPr lang="ru-RU" dirty="0" err="1" smtClean="0"/>
              <a:t>манъ</a:t>
            </a:r>
            <a:r>
              <a:rPr lang="ru-RU" dirty="0" smtClean="0"/>
              <a:t> </a:t>
            </a:r>
            <a:r>
              <a:rPr lang="ru-RU" dirty="0" err="1" smtClean="0"/>
              <a:t>шуда</a:t>
            </a:r>
            <a:r>
              <a:rPr lang="ru-RU" dirty="0" smtClean="0"/>
              <a:t> </a:t>
            </a:r>
            <a:r>
              <a:rPr lang="ru-RU" dirty="0" err="1" smtClean="0"/>
              <a:t>бошад</a:t>
            </a:r>
            <a:r>
              <a:rPr lang="ru-RU" dirty="0" smtClean="0"/>
              <a:t> </a:t>
            </a:r>
            <a:r>
              <a:rPr lang="ru-RU" dirty="0" err="1" smtClean="0"/>
              <a:t>ҳам</a:t>
            </a:r>
            <a:r>
              <a:rPr lang="ru-RU" dirty="0" smtClean="0"/>
              <a:t>, 31  </a:t>
            </a:r>
            <a:r>
              <a:rPr lang="ru-RU" dirty="0" err="1" smtClean="0"/>
              <a:t>паймонкор</a:t>
            </a:r>
            <a:r>
              <a:rPr lang="ru-RU" dirty="0" smtClean="0"/>
              <a:t> ба </a:t>
            </a:r>
            <a:r>
              <a:rPr lang="ru-RU" dirty="0" err="1" smtClean="0"/>
              <a:t>лоиҳа</a:t>
            </a:r>
            <a:r>
              <a:rPr lang="ru-RU" dirty="0" smtClean="0"/>
              <a:t> </a:t>
            </a:r>
            <a:r>
              <a:rPr lang="ru-RU" dirty="0" err="1" smtClean="0"/>
              <a:t>ҷалб</a:t>
            </a:r>
            <a:r>
              <a:rPr lang="ru-RU" dirty="0" smtClean="0"/>
              <a:t> </a:t>
            </a:r>
            <a:r>
              <a:rPr lang="ru-RU" dirty="0" err="1" smtClean="0"/>
              <a:t>шудааст</a:t>
            </a:r>
            <a:r>
              <a:rPr lang="ru-RU" dirty="0" smtClean="0"/>
              <a:t> </a:t>
            </a:r>
            <a:endParaRPr lang="hr-BA" dirty="0"/>
          </a:p>
          <a:p>
            <a:pPr lvl="0"/>
            <a:r>
              <a:rPr lang="ru-RU" dirty="0" smtClean="0"/>
              <a:t>Ба </a:t>
            </a:r>
            <a:r>
              <a:rPr lang="ru-RU" dirty="0" err="1" smtClean="0"/>
              <a:t>паймонкорон</a:t>
            </a:r>
            <a:r>
              <a:rPr lang="ru-RU" dirty="0" smtClean="0"/>
              <a:t> </a:t>
            </a:r>
            <a:r>
              <a:rPr lang="ru-RU" dirty="0" err="1" smtClean="0"/>
              <a:t>ҳуҷатҳои</a:t>
            </a:r>
            <a:r>
              <a:rPr lang="ru-RU" dirty="0" smtClean="0"/>
              <a:t> </a:t>
            </a:r>
            <a:r>
              <a:rPr lang="ru-RU" dirty="0" err="1" smtClean="0"/>
              <a:t>асоси</a:t>
            </a:r>
            <a:r>
              <a:rPr lang="ru-RU" dirty="0" smtClean="0"/>
              <a:t>(Генеральные ведомости) </a:t>
            </a:r>
            <a:r>
              <a:rPr lang="ru-RU" dirty="0" err="1" smtClean="0"/>
              <a:t>пешниҳод</a:t>
            </a:r>
            <a:r>
              <a:rPr lang="ru-RU" dirty="0" smtClean="0"/>
              <a:t> </a:t>
            </a:r>
            <a:r>
              <a:rPr lang="ru-RU" dirty="0" err="1" smtClean="0"/>
              <a:t>нашудаанд</a:t>
            </a:r>
            <a:r>
              <a:rPr lang="ru-RU" dirty="0" smtClean="0"/>
              <a:t> </a:t>
            </a:r>
            <a:endParaRPr lang="hr-BA" dirty="0"/>
          </a:p>
          <a:p>
            <a:pPr lvl="0"/>
            <a:r>
              <a:rPr lang="ru-RU" dirty="0" smtClean="0"/>
              <a:t>Ба </a:t>
            </a:r>
            <a:r>
              <a:rPr lang="ru-RU" dirty="0" err="1" smtClean="0"/>
              <a:t>ҷой</a:t>
            </a:r>
            <a:r>
              <a:rPr lang="ru-RU" dirty="0" smtClean="0"/>
              <a:t> </a:t>
            </a:r>
            <a:r>
              <a:rPr lang="ru-RU" dirty="0" err="1" smtClean="0"/>
              <a:t>истихдоми</a:t>
            </a:r>
            <a:r>
              <a:rPr lang="ru-RU" dirty="0" smtClean="0"/>
              <a:t> ба </a:t>
            </a:r>
            <a:r>
              <a:rPr lang="ru-RU" dirty="0" err="1" smtClean="0"/>
              <a:t>нақша</a:t>
            </a:r>
            <a:r>
              <a:rPr lang="ru-RU" dirty="0" smtClean="0"/>
              <a:t> </a:t>
            </a:r>
            <a:r>
              <a:rPr lang="ru-RU" dirty="0" err="1" smtClean="0"/>
              <a:t>гирифташудаи</a:t>
            </a:r>
            <a:r>
              <a:rPr lang="ru-RU" dirty="0" smtClean="0"/>
              <a:t> </a:t>
            </a:r>
            <a:r>
              <a:rPr lang="ru-RU" dirty="0" err="1" smtClean="0"/>
              <a:t>одамони</a:t>
            </a:r>
            <a:r>
              <a:rPr lang="ru-RU" dirty="0" smtClean="0"/>
              <a:t> </a:t>
            </a:r>
            <a:r>
              <a:rPr lang="ru-RU" dirty="0" err="1" smtClean="0"/>
              <a:t>камбағал</a:t>
            </a:r>
            <a:r>
              <a:rPr lang="ru-RU" dirty="0" smtClean="0"/>
              <a:t>  (</a:t>
            </a:r>
            <a:r>
              <a:rPr lang="ru-RU" dirty="0" err="1" smtClean="0"/>
              <a:t>ки</a:t>
            </a:r>
            <a:r>
              <a:rPr lang="ru-RU" dirty="0" smtClean="0"/>
              <a:t> </a:t>
            </a:r>
            <a:r>
              <a:rPr lang="ru-RU" dirty="0" err="1" smtClean="0"/>
              <a:t>берун</a:t>
            </a:r>
            <a:r>
              <a:rPr lang="ru-RU" dirty="0" smtClean="0"/>
              <a:t> аз </a:t>
            </a:r>
            <a:r>
              <a:rPr lang="ru-RU" dirty="0" err="1" smtClean="0"/>
              <a:t>хати</a:t>
            </a:r>
            <a:r>
              <a:rPr lang="ru-RU" dirty="0" smtClean="0"/>
              <a:t> </a:t>
            </a:r>
            <a:r>
              <a:rPr lang="ru-RU" dirty="0" err="1" smtClean="0"/>
              <a:t>фақр</a:t>
            </a:r>
            <a:r>
              <a:rPr lang="ru-RU" dirty="0" smtClean="0"/>
              <a:t> </a:t>
            </a:r>
            <a:r>
              <a:rPr lang="ru-RU" dirty="0" err="1" smtClean="0"/>
              <a:t>зиндагӣ</a:t>
            </a:r>
            <a:r>
              <a:rPr lang="ru-RU" dirty="0" smtClean="0"/>
              <a:t> </a:t>
            </a:r>
            <a:r>
              <a:rPr lang="ru-RU" dirty="0" err="1" smtClean="0"/>
              <a:t>доранд</a:t>
            </a:r>
            <a:r>
              <a:rPr lang="ru-RU" dirty="0" smtClean="0"/>
              <a:t>)  ба </a:t>
            </a:r>
            <a:r>
              <a:rPr lang="ru-RU" dirty="0" err="1" smtClean="0"/>
              <a:t>муҳлати</a:t>
            </a:r>
            <a:r>
              <a:rPr lang="ru-RU" dirty="0" smtClean="0"/>
              <a:t> </a:t>
            </a:r>
            <a:r>
              <a:rPr lang="ru-RU" dirty="0"/>
              <a:t>100 </a:t>
            </a:r>
            <a:r>
              <a:rPr lang="ru-RU" dirty="0" smtClean="0"/>
              <a:t>одам-</a:t>
            </a:r>
            <a:r>
              <a:rPr lang="ru-RU" dirty="0" err="1" smtClean="0"/>
              <a:t>руз</a:t>
            </a:r>
            <a:r>
              <a:rPr lang="ru-RU" dirty="0" smtClean="0"/>
              <a:t>, </a:t>
            </a:r>
            <a:r>
              <a:rPr lang="ru-RU" dirty="0" err="1" smtClean="0"/>
              <a:t>онҳоро</a:t>
            </a:r>
            <a:r>
              <a:rPr lang="ru-RU" dirty="0" smtClean="0"/>
              <a:t> </a:t>
            </a:r>
            <a:r>
              <a:rPr lang="ru-RU" dirty="0" err="1" smtClean="0"/>
              <a:t>ҳамагӣ</a:t>
            </a:r>
            <a:r>
              <a:rPr lang="ru-RU" dirty="0" smtClean="0"/>
              <a:t> </a:t>
            </a:r>
            <a:r>
              <a:rPr lang="ru-RU" dirty="0" err="1" smtClean="0"/>
              <a:t>барои</a:t>
            </a:r>
            <a:r>
              <a:rPr lang="ru-RU" dirty="0" smtClean="0"/>
              <a:t> 12 </a:t>
            </a:r>
            <a:r>
              <a:rPr lang="ru-RU" dirty="0" err="1" smtClean="0"/>
              <a:t>руз</a:t>
            </a:r>
            <a:r>
              <a:rPr lang="ru-RU" dirty="0" smtClean="0"/>
              <a:t> </a:t>
            </a:r>
            <a:r>
              <a:rPr lang="ru-RU" dirty="0" err="1" smtClean="0"/>
              <a:t>истихдом</a:t>
            </a:r>
            <a:r>
              <a:rPr lang="ru-RU" dirty="0" smtClean="0"/>
              <a:t> </a:t>
            </a:r>
            <a:r>
              <a:rPr lang="ru-RU" dirty="0" err="1" smtClean="0"/>
              <a:t>намудаанд</a:t>
            </a:r>
            <a:r>
              <a:rPr lang="ru-RU" dirty="0" smtClean="0"/>
              <a:t>.</a:t>
            </a:r>
            <a:endParaRPr lang="hr-BA" dirty="0"/>
          </a:p>
          <a:p>
            <a:pPr lvl="0"/>
            <a:r>
              <a:rPr lang="ru-RU" dirty="0" err="1" smtClean="0"/>
              <a:t>Оилаҳои</a:t>
            </a:r>
            <a:r>
              <a:rPr lang="ru-RU" dirty="0" smtClean="0"/>
              <a:t> </a:t>
            </a:r>
            <a:r>
              <a:rPr lang="ru-RU" dirty="0" err="1" smtClean="0"/>
              <a:t>камбағал</a:t>
            </a:r>
            <a:r>
              <a:rPr lang="ru-RU" dirty="0" smtClean="0"/>
              <a:t> аз </a:t>
            </a:r>
            <a:r>
              <a:rPr lang="ru-RU" dirty="0" err="1" smtClean="0"/>
              <a:t>дуконҳои</a:t>
            </a:r>
            <a:r>
              <a:rPr lang="ru-RU" dirty="0" smtClean="0"/>
              <a:t> </a:t>
            </a:r>
            <a:r>
              <a:rPr lang="ru-RU" dirty="0" err="1" smtClean="0"/>
              <a:t>низоми</a:t>
            </a:r>
            <a:r>
              <a:rPr lang="ru-RU" dirty="0" smtClean="0"/>
              <a:t> </a:t>
            </a:r>
            <a:r>
              <a:rPr lang="ru-RU" dirty="0" err="1" smtClean="0"/>
              <a:t>тақсимоти</a:t>
            </a:r>
            <a:r>
              <a:rPr lang="ru-RU" dirty="0" smtClean="0"/>
              <a:t> </a:t>
            </a:r>
            <a:r>
              <a:rPr lang="ru-RU" dirty="0" err="1" smtClean="0"/>
              <a:t>ҷамъиятӣ</a:t>
            </a:r>
            <a:r>
              <a:rPr lang="ru-RU" dirty="0" smtClean="0"/>
              <a:t> </a:t>
            </a:r>
            <a:r>
              <a:rPr lang="ru-RU" dirty="0" err="1" smtClean="0"/>
              <a:t>маҳсулоти</a:t>
            </a:r>
            <a:r>
              <a:rPr lang="ru-RU" dirty="0" smtClean="0"/>
              <a:t> </a:t>
            </a:r>
            <a:r>
              <a:rPr lang="ru-RU" dirty="0" err="1" smtClean="0"/>
              <a:t>ғизоии</a:t>
            </a:r>
            <a:r>
              <a:rPr lang="ru-RU" dirty="0" smtClean="0"/>
              <a:t> </a:t>
            </a:r>
            <a:r>
              <a:rPr lang="ru-RU" dirty="0" err="1" smtClean="0"/>
              <a:t>субсидишударо</a:t>
            </a:r>
            <a:r>
              <a:rPr lang="ru-RU" dirty="0" smtClean="0"/>
              <a:t>, ба </a:t>
            </a:r>
            <a:r>
              <a:rPr lang="ru-RU" dirty="0" err="1" smtClean="0"/>
              <a:t>ивази</a:t>
            </a:r>
            <a:r>
              <a:rPr lang="ru-RU" dirty="0" smtClean="0"/>
              <a:t> </a:t>
            </a:r>
            <a:r>
              <a:rPr lang="ru-RU" dirty="0" err="1" smtClean="0"/>
              <a:t>пардохти</a:t>
            </a:r>
            <a:r>
              <a:rPr lang="ru-RU" dirty="0" smtClean="0"/>
              <a:t> як </a:t>
            </a:r>
            <a:r>
              <a:rPr lang="ru-RU" dirty="0" err="1" smtClean="0"/>
              <a:t>қисми</a:t>
            </a:r>
            <a:r>
              <a:rPr lang="ru-RU" dirty="0" smtClean="0"/>
              <a:t> </a:t>
            </a:r>
            <a:r>
              <a:rPr lang="ru-RU" dirty="0" err="1" smtClean="0"/>
              <a:t>корашон</a:t>
            </a:r>
            <a:r>
              <a:rPr lang="ru-RU" dirty="0" smtClean="0"/>
              <a:t>, </a:t>
            </a:r>
            <a:r>
              <a:rPr lang="ru-RU" dirty="0" err="1" smtClean="0"/>
              <a:t>гирифтан</a:t>
            </a:r>
            <a:r>
              <a:rPr lang="ru-RU" dirty="0" smtClean="0"/>
              <a:t> </a:t>
            </a:r>
            <a:r>
              <a:rPr lang="ru-RU" dirty="0" err="1" smtClean="0"/>
              <a:t>натавонистанд</a:t>
            </a:r>
            <a:r>
              <a:rPr lang="ru-RU" dirty="0" smtClean="0"/>
              <a:t>, зеро </a:t>
            </a:r>
            <a:r>
              <a:rPr lang="ru-RU" dirty="0" err="1" smtClean="0"/>
              <a:t>онҳо</a:t>
            </a:r>
            <a:r>
              <a:rPr lang="ru-RU" dirty="0" smtClean="0"/>
              <a:t>  </a:t>
            </a:r>
            <a:r>
              <a:rPr lang="ru-RU" dirty="0" err="1" smtClean="0"/>
              <a:t>кортҳои</a:t>
            </a:r>
            <a:r>
              <a:rPr lang="ru-RU" dirty="0" smtClean="0"/>
              <a:t> </a:t>
            </a:r>
            <a:r>
              <a:rPr lang="ru-RU" dirty="0" err="1" smtClean="0"/>
              <a:t>ғизоии</a:t>
            </a:r>
            <a:r>
              <a:rPr lang="ru-RU" dirty="0" smtClean="0"/>
              <a:t> </a:t>
            </a:r>
            <a:r>
              <a:rPr lang="ru-RU" dirty="0" err="1" smtClean="0"/>
              <a:t>заруриро</a:t>
            </a:r>
            <a:r>
              <a:rPr lang="ru-RU" dirty="0" smtClean="0"/>
              <a:t> </a:t>
            </a:r>
            <a:r>
              <a:rPr lang="ru-RU" dirty="0" err="1" smtClean="0"/>
              <a:t>надоштанд</a:t>
            </a:r>
            <a:r>
              <a:rPr lang="ru-RU" dirty="0" smtClean="0"/>
              <a:t>  </a:t>
            </a:r>
          </a:p>
        </p:txBody>
      </p:sp>
    </p:spTree>
    <p:extLst>
      <p:ext uri="{BB962C8B-B14F-4D97-AF65-F5344CB8AC3E}">
        <p14:creationId xmlns:p14="http://schemas.microsoft.com/office/powerpoint/2010/main" val="3924892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u-RU" b="1" dirty="0" err="1" smtClean="0"/>
              <a:t>Омилҳои</a:t>
            </a:r>
            <a:r>
              <a:rPr lang="ru-RU" b="1" dirty="0" smtClean="0"/>
              <a:t> </a:t>
            </a:r>
            <a:r>
              <a:rPr lang="ru-RU" b="1" dirty="0" err="1" smtClean="0"/>
              <a:t>калидии</a:t>
            </a:r>
            <a:r>
              <a:rPr lang="ru-RU" b="1" dirty="0" smtClean="0"/>
              <a:t> </a:t>
            </a:r>
            <a:r>
              <a:rPr lang="ru-RU" b="1" dirty="0" err="1" smtClean="0"/>
              <a:t>аудити</a:t>
            </a:r>
            <a:r>
              <a:rPr lang="ru-RU" b="1" dirty="0" smtClean="0"/>
              <a:t> </a:t>
            </a:r>
            <a:r>
              <a:rPr lang="ru-RU" b="1" dirty="0" err="1" smtClean="0"/>
              <a:t>иҷтимоии</a:t>
            </a:r>
            <a:r>
              <a:rPr lang="ru-RU" b="1" dirty="0" smtClean="0"/>
              <a:t> </a:t>
            </a:r>
            <a:r>
              <a:rPr lang="ru-RU" b="1" dirty="0" err="1" smtClean="0"/>
              <a:t>муваффақ</a:t>
            </a:r>
            <a:r>
              <a:rPr lang="ru-RU" b="1" dirty="0" smtClean="0"/>
              <a:t> </a:t>
            </a:r>
            <a:endParaRPr lang="hr-BA" dirty="0"/>
          </a:p>
        </p:txBody>
      </p:sp>
      <p:sp>
        <p:nvSpPr>
          <p:cNvPr id="3" name="Content Placeholder 2"/>
          <p:cNvSpPr>
            <a:spLocks noGrp="1"/>
          </p:cNvSpPr>
          <p:nvPr>
            <p:ph idx="1"/>
          </p:nvPr>
        </p:nvSpPr>
        <p:spPr/>
        <p:txBody>
          <a:bodyPr>
            <a:normAutofit/>
          </a:bodyPr>
          <a:lstStyle/>
          <a:p>
            <a:pPr lvl="0"/>
            <a:endParaRPr lang="ru-RU" dirty="0" smtClean="0"/>
          </a:p>
          <a:p>
            <a:pPr lvl="0"/>
            <a:r>
              <a:rPr lang="ru-RU" dirty="0" err="1" smtClean="0"/>
              <a:t>Сатҳи</a:t>
            </a:r>
            <a:r>
              <a:rPr lang="ru-RU" dirty="0" smtClean="0"/>
              <a:t> </a:t>
            </a:r>
            <a:r>
              <a:rPr lang="ru-RU" dirty="0" err="1" smtClean="0"/>
              <a:t>истифодаи</a:t>
            </a:r>
            <a:r>
              <a:rPr lang="ru-RU" dirty="0" smtClean="0"/>
              <a:t> </a:t>
            </a:r>
            <a:r>
              <a:rPr lang="ru-RU" dirty="0" err="1" smtClean="0"/>
              <a:t>муштараки</a:t>
            </a:r>
            <a:r>
              <a:rPr lang="ru-RU" dirty="0" smtClean="0"/>
              <a:t> </a:t>
            </a:r>
            <a:r>
              <a:rPr lang="ru-RU" dirty="0" err="1" smtClean="0"/>
              <a:t>маълумот</a:t>
            </a:r>
            <a:r>
              <a:rPr lang="ru-RU" dirty="0" smtClean="0"/>
              <a:t> </a:t>
            </a:r>
            <a:r>
              <a:rPr lang="ru-RU" dirty="0" err="1" smtClean="0"/>
              <a:t>ва</a:t>
            </a:r>
            <a:r>
              <a:rPr lang="ru-RU" dirty="0" smtClean="0"/>
              <a:t> </a:t>
            </a:r>
            <a:r>
              <a:rPr lang="ru-RU" dirty="0" err="1" smtClean="0"/>
              <a:t>иштироки</a:t>
            </a:r>
            <a:r>
              <a:rPr lang="ru-RU" dirty="0" smtClean="0"/>
              <a:t> </a:t>
            </a:r>
            <a:r>
              <a:rPr lang="ru-RU" dirty="0" err="1" smtClean="0"/>
              <a:t>шахсони</a:t>
            </a:r>
            <a:r>
              <a:rPr lang="ru-RU" dirty="0" smtClean="0"/>
              <a:t> </a:t>
            </a:r>
            <a:r>
              <a:rPr lang="ru-RU" dirty="0" err="1" smtClean="0"/>
              <a:t>манфиатдор</a:t>
            </a:r>
            <a:r>
              <a:rPr lang="ru-RU" dirty="0" smtClean="0"/>
              <a:t>, </a:t>
            </a:r>
            <a:r>
              <a:rPr lang="ru-RU" dirty="0" err="1" smtClean="0"/>
              <a:t>хусусан</a:t>
            </a:r>
            <a:r>
              <a:rPr lang="ru-RU" dirty="0" smtClean="0"/>
              <a:t> </a:t>
            </a:r>
            <a:r>
              <a:rPr lang="ru-RU" dirty="0" err="1" smtClean="0"/>
              <a:t>гуруҳҳои</a:t>
            </a:r>
            <a:r>
              <a:rPr lang="ru-RU" dirty="0" smtClean="0"/>
              <a:t> </a:t>
            </a:r>
            <a:r>
              <a:rPr lang="ru-RU" dirty="0" err="1" smtClean="0"/>
              <a:t>осебпазир</a:t>
            </a:r>
            <a:r>
              <a:rPr lang="ru-RU" dirty="0" smtClean="0"/>
              <a:t>, </a:t>
            </a:r>
            <a:r>
              <a:rPr lang="ru-RU" dirty="0" err="1" smtClean="0"/>
              <a:t>занон</a:t>
            </a:r>
            <a:r>
              <a:rPr lang="ru-RU" dirty="0" smtClean="0"/>
              <a:t> </a:t>
            </a:r>
            <a:r>
              <a:rPr lang="ru-RU" dirty="0" err="1" smtClean="0"/>
              <a:t>дигар</a:t>
            </a:r>
            <a:r>
              <a:rPr lang="ru-RU" dirty="0" smtClean="0"/>
              <a:t> </a:t>
            </a:r>
            <a:r>
              <a:rPr lang="ru-RU" dirty="0" err="1" smtClean="0"/>
              <a:t>гуруҳои</a:t>
            </a:r>
            <a:r>
              <a:rPr lang="ru-RU" dirty="0" smtClean="0"/>
              <a:t> аз </a:t>
            </a:r>
            <a:r>
              <a:rPr lang="ru-RU" dirty="0" err="1" smtClean="0"/>
              <a:t>ҷомеа</a:t>
            </a:r>
            <a:r>
              <a:rPr lang="ru-RU" dirty="0" smtClean="0"/>
              <a:t> </a:t>
            </a:r>
            <a:r>
              <a:rPr lang="ru-RU" dirty="0" err="1" smtClean="0"/>
              <a:t>ҷудо</a:t>
            </a:r>
            <a:r>
              <a:rPr lang="ru-RU" dirty="0" smtClean="0"/>
              <a:t> </a:t>
            </a:r>
            <a:r>
              <a:rPr lang="ru-RU" dirty="0" err="1" smtClean="0"/>
              <a:t>монда</a:t>
            </a:r>
            <a:r>
              <a:rPr lang="ru-RU" dirty="0" smtClean="0"/>
              <a:t> </a:t>
            </a:r>
            <a:endParaRPr lang="ru-RU" dirty="0"/>
          </a:p>
          <a:p>
            <a:pPr lvl="0"/>
            <a:r>
              <a:rPr lang="ru-RU" dirty="0" err="1" smtClean="0"/>
              <a:t>Уҳдадориҳо,ҷиддият</a:t>
            </a:r>
            <a:r>
              <a:rPr lang="ru-RU" dirty="0" smtClean="0"/>
              <a:t> </a:t>
            </a:r>
            <a:r>
              <a:rPr lang="ru-RU" dirty="0" err="1" smtClean="0"/>
              <a:t>ва</a:t>
            </a:r>
            <a:r>
              <a:rPr lang="ru-RU" dirty="0" smtClean="0"/>
              <a:t> </a:t>
            </a:r>
            <a:r>
              <a:rPr lang="ru-RU" dirty="0" err="1" smtClean="0"/>
              <a:t>масъулияти</a:t>
            </a:r>
            <a:r>
              <a:rPr lang="ru-RU" dirty="0" smtClean="0"/>
              <a:t> </a:t>
            </a:r>
            <a:r>
              <a:rPr lang="ru-RU" dirty="0" err="1" smtClean="0"/>
              <a:t>возеҳ</a:t>
            </a:r>
            <a:r>
              <a:rPr lang="ru-RU" dirty="0" smtClean="0"/>
              <a:t> </a:t>
            </a:r>
            <a:r>
              <a:rPr lang="ru-RU" dirty="0" err="1" smtClean="0"/>
              <a:t>барои</a:t>
            </a:r>
            <a:r>
              <a:rPr lang="ru-RU" dirty="0" smtClean="0"/>
              <a:t> </a:t>
            </a:r>
            <a:r>
              <a:rPr lang="ru-RU" dirty="0" err="1" smtClean="0"/>
              <a:t>назорат</a:t>
            </a:r>
            <a:r>
              <a:rPr lang="ru-RU" dirty="0" smtClean="0"/>
              <a:t> аз </a:t>
            </a:r>
            <a:r>
              <a:rPr lang="ru-RU" dirty="0" err="1" smtClean="0"/>
              <a:t>болои</a:t>
            </a:r>
            <a:r>
              <a:rPr lang="ru-RU" dirty="0" smtClean="0"/>
              <a:t> </a:t>
            </a:r>
            <a:r>
              <a:rPr lang="ru-RU" dirty="0" err="1" smtClean="0"/>
              <a:t>иҷрои</a:t>
            </a:r>
            <a:r>
              <a:rPr lang="ru-RU" dirty="0" smtClean="0"/>
              <a:t> </a:t>
            </a:r>
            <a:r>
              <a:rPr lang="ru-RU" dirty="0" err="1" smtClean="0"/>
              <a:t>кор</a:t>
            </a:r>
            <a:r>
              <a:rPr lang="ru-RU" dirty="0" smtClean="0"/>
              <a:t> аз </a:t>
            </a:r>
            <a:r>
              <a:rPr lang="ru-RU" dirty="0" err="1" smtClean="0"/>
              <a:t>ҷониби</a:t>
            </a:r>
            <a:r>
              <a:rPr lang="ru-RU" dirty="0" smtClean="0"/>
              <a:t> </a:t>
            </a:r>
            <a:r>
              <a:rPr lang="ru-RU" dirty="0" err="1" smtClean="0"/>
              <a:t>аъзои</a:t>
            </a:r>
            <a:r>
              <a:rPr lang="ru-RU" dirty="0" smtClean="0"/>
              <a:t> </a:t>
            </a:r>
            <a:r>
              <a:rPr lang="ru-RU" dirty="0" err="1" smtClean="0"/>
              <a:t>созмон</a:t>
            </a:r>
            <a:r>
              <a:rPr lang="ru-RU" dirty="0" smtClean="0"/>
              <a:t> </a:t>
            </a:r>
            <a:endParaRPr lang="hr-BA" dirty="0"/>
          </a:p>
          <a:p>
            <a:pPr lvl="0"/>
            <a:r>
              <a:rPr lang="ru-RU" dirty="0" err="1" smtClean="0"/>
              <a:t>Ҷалби</a:t>
            </a:r>
            <a:r>
              <a:rPr lang="ru-RU" dirty="0" smtClean="0"/>
              <a:t> </a:t>
            </a:r>
            <a:r>
              <a:rPr lang="ru-RU" dirty="0" err="1" smtClean="0"/>
              <a:t>фасилитаторҳои</a:t>
            </a:r>
            <a:r>
              <a:rPr lang="ru-RU" dirty="0" smtClean="0"/>
              <a:t> </a:t>
            </a:r>
            <a:r>
              <a:rPr lang="ru-RU" dirty="0" err="1" smtClean="0"/>
              <a:t>калидӣ</a:t>
            </a:r>
            <a:r>
              <a:rPr lang="ru-RU" dirty="0" smtClean="0"/>
              <a:t> дар </a:t>
            </a:r>
            <a:r>
              <a:rPr lang="ru-RU" dirty="0" err="1" smtClean="0"/>
              <a:t>раванди</a:t>
            </a:r>
            <a:r>
              <a:rPr lang="ru-RU" dirty="0" smtClean="0"/>
              <a:t> </a:t>
            </a:r>
            <a:r>
              <a:rPr lang="ru-RU" dirty="0" err="1" smtClean="0"/>
              <a:t>мазкур</a:t>
            </a:r>
            <a:r>
              <a:rPr lang="ru-RU" dirty="0" smtClean="0"/>
              <a:t> </a:t>
            </a:r>
            <a:endParaRPr lang="hr-BA" dirty="0"/>
          </a:p>
          <a:p>
            <a:pPr marL="0" indent="0">
              <a:buNone/>
            </a:pPr>
            <a:endParaRPr lang="hr-BA" dirty="0"/>
          </a:p>
        </p:txBody>
      </p:sp>
    </p:spTree>
    <p:extLst>
      <p:ext uri="{BB962C8B-B14F-4D97-AF65-F5344CB8AC3E}">
        <p14:creationId xmlns:p14="http://schemas.microsoft.com/office/powerpoint/2010/main" val="4006471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685801"/>
            <a:ext cx="7696200" cy="2031325"/>
          </a:xfrm>
          <a:prstGeom prst="rect">
            <a:avLst/>
          </a:prstGeom>
        </p:spPr>
        <p:txBody>
          <a:bodyPr vert="horz" wrap="square" lIns="0" tIns="0" rIns="0" bIns="0" rtlCol="0" anchor="ctr">
            <a:spAutoFit/>
          </a:bodyPr>
          <a:lstStyle/>
          <a:p>
            <a:pPr marL="12065" marR="5080" algn="ctr">
              <a:lnSpc>
                <a:spcPct val="100000"/>
              </a:lnSpc>
            </a:pPr>
            <a:r>
              <a:rPr lang="tg-Cyrl-TJ" b="1" spc="-10" dirty="0">
                <a:solidFill>
                  <a:srgbClr val="0070C0"/>
                </a:solidFill>
              </a:rPr>
              <a:t>Аудити иҷтимоии татбиқи барномаи давлатӣ дар</a:t>
            </a:r>
            <a:r>
              <a:rPr lang="tg-Cyrl-TJ" b="1" spc="-10" dirty="0">
                <a:solidFill>
                  <a:srgbClr val="0070C0"/>
                </a:solidFill>
                <a:cs typeface="Arial"/>
              </a:rPr>
              <a:t> сатҳи маҳал</a:t>
            </a:r>
            <a:r>
              <a:rPr lang="ru-RU" b="1" spc="-15" dirty="0">
                <a:solidFill>
                  <a:srgbClr val="0070C0"/>
                </a:solidFill>
                <a:cs typeface="Arial"/>
              </a:rPr>
              <a:t> </a:t>
            </a:r>
            <a:endParaRPr b="1" spc="-10" dirty="0">
              <a:solidFill>
                <a:srgbClr val="0070C0"/>
              </a:solidFill>
              <a:cs typeface="Arial"/>
            </a:endParaRPr>
          </a:p>
        </p:txBody>
      </p:sp>
      <p:sp>
        <p:nvSpPr>
          <p:cNvPr id="3" name="object 3"/>
          <p:cNvSpPr txBox="1"/>
          <p:nvPr/>
        </p:nvSpPr>
        <p:spPr>
          <a:xfrm>
            <a:off x="5513399" y="4191001"/>
            <a:ext cx="5163566" cy="430887"/>
          </a:xfrm>
          <a:prstGeom prst="rect">
            <a:avLst/>
          </a:prstGeom>
        </p:spPr>
        <p:txBody>
          <a:bodyPr vert="horz" wrap="square" lIns="0" tIns="0" rIns="0" bIns="0" rtlCol="0">
            <a:spAutoFit/>
          </a:bodyPr>
          <a:lstStyle/>
          <a:p>
            <a:pPr marL="235585"/>
            <a:r>
              <a:rPr lang="ru-RU" sz="2800" spc="-10" dirty="0" err="1">
                <a:solidFill>
                  <a:schemeClr val="accent2">
                    <a:lumMod val="75000"/>
                  </a:schemeClr>
                </a:solidFill>
                <a:latin typeface="Arial"/>
                <a:cs typeface="Arial"/>
              </a:rPr>
              <a:t>Кэйс</a:t>
            </a:r>
            <a:r>
              <a:rPr lang="ru-RU" sz="2800" spc="-10" dirty="0">
                <a:solidFill>
                  <a:schemeClr val="accent2">
                    <a:lumMod val="75000"/>
                  </a:schemeClr>
                </a:solidFill>
                <a:latin typeface="Arial"/>
                <a:cs typeface="Arial"/>
              </a:rPr>
              <a:t> аз </a:t>
            </a:r>
            <a:r>
              <a:rPr lang="ru-RU" sz="2800" spc="-10" dirty="0" err="1">
                <a:solidFill>
                  <a:schemeClr val="accent2">
                    <a:lumMod val="75000"/>
                  </a:schemeClr>
                </a:solidFill>
                <a:latin typeface="Arial"/>
                <a:cs typeface="Arial"/>
              </a:rPr>
              <a:t>таҷрибаи</a:t>
            </a:r>
            <a:r>
              <a:rPr lang="ru-RU" sz="2800" spc="-10" dirty="0">
                <a:solidFill>
                  <a:schemeClr val="accent2">
                    <a:lumMod val="75000"/>
                  </a:schemeClr>
                </a:solidFill>
                <a:latin typeface="Arial"/>
                <a:cs typeface="Arial"/>
              </a:rPr>
              <a:t> </a:t>
            </a:r>
            <a:r>
              <a:rPr lang="ru-RU" sz="2800" spc="-10" dirty="0" err="1">
                <a:solidFill>
                  <a:schemeClr val="accent2">
                    <a:lumMod val="75000"/>
                  </a:schemeClr>
                </a:solidFill>
                <a:latin typeface="Arial"/>
                <a:cs typeface="Arial"/>
              </a:rPr>
              <a:t>Қазоқистон</a:t>
            </a:r>
            <a:endParaRPr sz="2800" dirty="0">
              <a:solidFill>
                <a:schemeClr val="accent2">
                  <a:lumMod val="75000"/>
                </a:schemeClr>
              </a:solidFill>
              <a:latin typeface="Arial"/>
              <a:cs typeface="Arial"/>
            </a:endParaRPr>
          </a:p>
        </p:txBody>
      </p:sp>
    </p:spTree>
    <p:extLst>
      <p:ext uri="{BB962C8B-B14F-4D97-AF65-F5344CB8AC3E}">
        <p14:creationId xmlns:p14="http://schemas.microsoft.com/office/powerpoint/2010/main" val="3151274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71800" y="1447801"/>
            <a:ext cx="6477000" cy="2585323"/>
          </a:xfrm>
          <a:prstGeom prst="rect">
            <a:avLst/>
          </a:prstGeom>
        </p:spPr>
        <p:txBody>
          <a:bodyPr vert="horz" wrap="square" lIns="0" tIns="0" rIns="0" bIns="0" rtlCol="0">
            <a:spAutoFit/>
          </a:bodyPr>
          <a:lstStyle/>
          <a:p>
            <a:pPr marL="12065" marR="5080" indent="-2540" algn="ctr"/>
            <a:r>
              <a:rPr lang="tg-Cyrl-TJ" sz="2800" b="1" spc="-5" dirty="0">
                <a:solidFill>
                  <a:srgbClr val="0070C0"/>
                </a:solidFill>
                <a:latin typeface="Arial"/>
                <a:cs typeface="Arial"/>
              </a:rPr>
              <a:t>Муаррифии мазкур натиҷаи лоиҳаи </a:t>
            </a:r>
            <a:r>
              <a:rPr sz="2800" b="1" spc="-5" dirty="0">
                <a:solidFill>
                  <a:srgbClr val="0070C0"/>
                </a:solidFill>
                <a:latin typeface="Arial"/>
                <a:cs typeface="Arial"/>
              </a:rPr>
              <a:t> «</a:t>
            </a:r>
            <a:r>
              <a:rPr lang="tg-Cyrl-TJ" sz="2800" b="1" spc="-5" dirty="0">
                <a:solidFill>
                  <a:srgbClr val="0070C0"/>
                </a:solidFill>
                <a:latin typeface="Arial"/>
                <a:cs typeface="Arial"/>
              </a:rPr>
              <a:t>Аудити иҷтимоӣ ҳамчун механизми ҷалби </a:t>
            </a:r>
            <a:r>
              <a:rPr lang="tg-Cyrl-TJ" sz="2800" b="1" spc="-5" dirty="0" smtClean="0">
                <a:solidFill>
                  <a:srgbClr val="0070C0"/>
                </a:solidFill>
                <a:latin typeface="Arial"/>
                <a:cs typeface="Arial"/>
              </a:rPr>
              <a:t>ҷомеа</a:t>
            </a:r>
            <a:r>
              <a:rPr sz="2800" b="1" spc="-10" dirty="0" smtClean="0">
                <a:solidFill>
                  <a:srgbClr val="0070C0"/>
                </a:solidFill>
                <a:latin typeface="Arial"/>
                <a:cs typeface="Arial"/>
              </a:rPr>
              <a:t>»</a:t>
            </a:r>
            <a:r>
              <a:rPr lang="tg-Cyrl-TJ" sz="2800" b="1" spc="-10" dirty="0" smtClean="0">
                <a:solidFill>
                  <a:srgbClr val="0070C0"/>
                </a:solidFill>
                <a:latin typeface="Arial"/>
                <a:cs typeface="Arial"/>
              </a:rPr>
              <a:t> </a:t>
            </a:r>
            <a:r>
              <a:rPr lang="tg-Cyrl-TJ" sz="2800" b="1" spc="-10" dirty="0">
                <a:solidFill>
                  <a:srgbClr val="0070C0"/>
                </a:solidFill>
                <a:latin typeface="Arial"/>
                <a:cs typeface="Arial"/>
              </a:rPr>
              <a:t>аст,  ки </a:t>
            </a:r>
            <a:r>
              <a:rPr lang="tg-Cyrl-TJ" sz="2800" b="1" spc="-10" dirty="0" smtClean="0">
                <a:solidFill>
                  <a:srgbClr val="0070C0"/>
                </a:solidFill>
                <a:latin typeface="Arial"/>
                <a:cs typeface="Arial"/>
              </a:rPr>
              <a:t>аз </a:t>
            </a:r>
            <a:r>
              <a:rPr lang="tg-Cyrl-TJ" sz="2800" b="1" spc="-10" dirty="0">
                <a:solidFill>
                  <a:srgbClr val="0070C0"/>
                </a:solidFill>
                <a:latin typeface="Arial"/>
                <a:cs typeface="Arial"/>
              </a:rPr>
              <a:t>ҷониби ТҒҲ дар вилояти Алма-ато бо </a:t>
            </a:r>
            <a:r>
              <a:rPr lang="tg-Cyrl-TJ" sz="2800" b="1" spc="-10" dirty="0" smtClean="0">
                <a:solidFill>
                  <a:srgbClr val="0070C0"/>
                </a:solidFill>
                <a:latin typeface="Arial"/>
                <a:cs typeface="Arial"/>
              </a:rPr>
              <a:t>кӯмаки </a:t>
            </a:r>
            <a:r>
              <a:rPr lang="tg-Cyrl-TJ" sz="2800" b="1" spc="-10" dirty="0">
                <a:solidFill>
                  <a:srgbClr val="0070C0"/>
                </a:solidFill>
                <a:latin typeface="Arial"/>
                <a:cs typeface="Arial"/>
              </a:rPr>
              <a:t>сарпарастон иҷро шудааст </a:t>
            </a:r>
            <a:endParaRPr sz="2800" dirty="0">
              <a:solidFill>
                <a:srgbClr val="0070C0"/>
              </a:solidFill>
              <a:latin typeface="Arial"/>
              <a:cs typeface="Arial"/>
            </a:endParaRPr>
          </a:p>
        </p:txBody>
      </p:sp>
    </p:spTree>
    <p:extLst>
      <p:ext uri="{BB962C8B-B14F-4D97-AF65-F5344CB8AC3E}">
        <p14:creationId xmlns:p14="http://schemas.microsoft.com/office/powerpoint/2010/main" val="683742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8046" y="332500"/>
            <a:ext cx="7678420" cy="498598"/>
          </a:xfrm>
          <a:prstGeom prst="rect">
            <a:avLst/>
          </a:prstGeom>
        </p:spPr>
        <p:txBody>
          <a:bodyPr vert="horz" wrap="square" lIns="0" tIns="0" rIns="0" bIns="0" rtlCol="0" anchor="ctr">
            <a:spAutoFit/>
          </a:bodyPr>
          <a:lstStyle/>
          <a:p>
            <a:pPr algn="ctr"/>
            <a:r>
              <a:rPr sz="3600" b="1" spc="-5" dirty="0" err="1"/>
              <a:t>Стратегия</a:t>
            </a:r>
            <a:r>
              <a:rPr lang="tg-Cyrl-TJ" sz="3600" b="1" spc="-5" dirty="0"/>
              <a:t>и</a:t>
            </a:r>
            <a:r>
              <a:rPr sz="3600" b="1" spc="-5" dirty="0"/>
              <a:t> «</a:t>
            </a:r>
            <a:r>
              <a:rPr lang="tg-Cyrl-TJ" sz="3600" b="1" spc="-5" dirty="0"/>
              <a:t>Қ</a:t>
            </a:r>
            <a:r>
              <a:rPr sz="3600" b="1" spc="-5" dirty="0" err="1"/>
              <a:t>аз</a:t>
            </a:r>
            <a:r>
              <a:rPr lang="tg-Cyrl-TJ" sz="3600" b="1" spc="-5" dirty="0"/>
              <a:t>оқис</a:t>
            </a:r>
            <a:r>
              <a:rPr sz="3600" b="1" spc="-5" dirty="0"/>
              <a:t>т</a:t>
            </a:r>
            <a:r>
              <a:rPr lang="tg-Cyrl-TJ" sz="3600" b="1" spc="-5" dirty="0"/>
              <a:t>о</a:t>
            </a:r>
            <a:r>
              <a:rPr sz="3600" b="1" spc="-5" dirty="0"/>
              <a:t>н-2050»</a:t>
            </a:r>
          </a:p>
        </p:txBody>
      </p:sp>
      <p:sp>
        <p:nvSpPr>
          <p:cNvPr id="3" name="object 3"/>
          <p:cNvSpPr txBox="1"/>
          <p:nvPr/>
        </p:nvSpPr>
        <p:spPr>
          <a:xfrm>
            <a:off x="2060245" y="1088645"/>
            <a:ext cx="8074025" cy="2789995"/>
          </a:xfrm>
          <a:prstGeom prst="rect">
            <a:avLst/>
          </a:prstGeom>
        </p:spPr>
        <p:txBody>
          <a:bodyPr vert="horz" wrap="square" lIns="0" tIns="0" rIns="0" bIns="0" rtlCol="0">
            <a:spAutoFit/>
          </a:bodyPr>
          <a:lstStyle/>
          <a:p>
            <a:pPr marL="12700">
              <a:lnSpc>
                <a:spcPts val="2690"/>
              </a:lnSpc>
            </a:pPr>
            <a:r>
              <a:rPr sz="2400" spc="-10" dirty="0">
                <a:solidFill>
                  <a:srgbClr val="C00000"/>
                </a:solidFill>
                <a:latin typeface="Wingdings"/>
                <a:cs typeface="Wingdings"/>
              </a:rPr>
              <a:t></a:t>
            </a:r>
            <a:r>
              <a:rPr lang="tg-Cyrl-TJ" sz="2400" spc="-10" dirty="0">
                <a:solidFill>
                  <a:srgbClr val="C00000"/>
                </a:solidFill>
                <a:latin typeface="Arial"/>
                <a:cs typeface="Arial"/>
              </a:rPr>
              <a:t>Ҷомеа ва шаҳрвандон бояд бевосита дар раванди қабули қарорҳои давлатӣ ва татбиқашон ҷалб шаванд  </a:t>
            </a:r>
            <a:r>
              <a:rPr sz="2400" spc="-5" dirty="0">
                <a:latin typeface="Arial"/>
                <a:cs typeface="Arial"/>
              </a:rPr>
              <a:t>.</a:t>
            </a:r>
            <a:endParaRPr sz="2400" dirty="0">
              <a:latin typeface="Arial"/>
              <a:cs typeface="Arial"/>
            </a:endParaRPr>
          </a:p>
          <a:p>
            <a:pPr marL="356870" marR="575310" indent="-344805">
              <a:lnSpc>
                <a:spcPct val="80000"/>
              </a:lnSpc>
              <a:spcBef>
                <a:spcPts val="770"/>
              </a:spcBef>
            </a:pPr>
            <a:r>
              <a:rPr sz="2400" spc="-5" dirty="0">
                <a:latin typeface="Wingdings"/>
                <a:cs typeface="Wingdings"/>
              </a:rPr>
              <a:t></a:t>
            </a:r>
            <a:r>
              <a:rPr lang="tg-Cyrl-TJ" sz="2400" spc="-5" dirty="0">
                <a:latin typeface="Arial"/>
                <a:cs typeface="Arial"/>
              </a:rPr>
              <a:t>Тавассути мақомоти худидоракунии маҳаллӣ ба мардум имконияти воқеии мустақилона ва бо масъулият ҳал намудани масъалҳои дорои аҳамияти маҳаллӣ зарур аст</a:t>
            </a:r>
            <a:r>
              <a:rPr sz="2400" spc="-10" dirty="0">
                <a:latin typeface="Arial"/>
                <a:cs typeface="Arial"/>
              </a:rPr>
              <a:t>».</a:t>
            </a:r>
            <a:endParaRPr sz="2400" dirty="0">
              <a:latin typeface="Arial"/>
              <a:cs typeface="Arial"/>
            </a:endParaRPr>
          </a:p>
          <a:p>
            <a:pPr>
              <a:spcBef>
                <a:spcPts val="50"/>
              </a:spcBef>
            </a:pPr>
            <a:endParaRPr sz="2800" dirty="0">
              <a:latin typeface="Times New Roman"/>
              <a:cs typeface="Times New Roman"/>
            </a:endParaRPr>
          </a:p>
          <a:p>
            <a:pPr marL="5217160"/>
            <a:r>
              <a:rPr sz="2400" spc="-5" dirty="0">
                <a:latin typeface="Arial"/>
                <a:cs typeface="Arial"/>
              </a:rPr>
              <a:t>Н.А</a:t>
            </a:r>
            <a:r>
              <a:rPr sz="2400" spc="-90" dirty="0">
                <a:latin typeface="Arial"/>
                <a:cs typeface="Arial"/>
              </a:rPr>
              <a:t> </a:t>
            </a:r>
            <a:r>
              <a:rPr sz="2400" spc="-5" dirty="0">
                <a:latin typeface="Arial"/>
                <a:cs typeface="Arial"/>
              </a:rPr>
              <a:t>Назарбаев</a:t>
            </a:r>
            <a:endParaRPr sz="2400" dirty="0">
              <a:latin typeface="Arial"/>
              <a:cs typeface="Arial"/>
            </a:endParaRPr>
          </a:p>
        </p:txBody>
      </p:sp>
    </p:spTree>
    <p:extLst>
      <p:ext uri="{BB962C8B-B14F-4D97-AF65-F5344CB8AC3E}">
        <p14:creationId xmlns:p14="http://schemas.microsoft.com/office/powerpoint/2010/main" val="2393435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09801" y="558022"/>
            <a:ext cx="7911465" cy="443198"/>
          </a:xfrm>
          <a:prstGeom prst="rect">
            <a:avLst/>
          </a:prstGeom>
        </p:spPr>
        <p:txBody>
          <a:bodyPr vert="horz" wrap="square" lIns="0" tIns="0" rIns="0" bIns="0" rtlCol="0" anchor="ctr">
            <a:spAutoFit/>
          </a:bodyPr>
          <a:lstStyle/>
          <a:p>
            <a:pPr algn="ctr"/>
            <a:r>
              <a:rPr lang="tg-Cyrl-TJ" sz="3200" b="1" spc="-5" dirty="0"/>
              <a:t>Аудити иҷтимоӣ чист </a:t>
            </a:r>
            <a:r>
              <a:rPr sz="3200" b="1" spc="-5" dirty="0"/>
              <a:t>?</a:t>
            </a:r>
          </a:p>
        </p:txBody>
      </p:sp>
      <p:sp>
        <p:nvSpPr>
          <p:cNvPr id="3" name="object 3"/>
          <p:cNvSpPr txBox="1">
            <a:spLocks noGrp="1"/>
          </p:cNvSpPr>
          <p:nvPr>
            <p:ph type="body" idx="1"/>
          </p:nvPr>
        </p:nvSpPr>
        <p:spPr>
          <a:xfrm>
            <a:off x="1288473" y="1219200"/>
            <a:ext cx="8835967" cy="3490186"/>
          </a:xfrm>
          <a:prstGeom prst="rect">
            <a:avLst/>
          </a:prstGeom>
        </p:spPr>
        <p:txBody>
          <a:bodyPr vert="horz" wrap="square" lIns="0" tIns="0" rIns="0" bIns="0" rtlCol="0">
            <a:spAutoFit/>
          </a:bodyPr>
          <a:lstStyle/>
          <a:p>
            <a:pPr marL="88900" algn="just">
              <a:tabLst>
                <a:tab pos="1971675" algn="l"/>
              </a:tabLst>
            </a:pPr>
            <a:r>
              <a:rPr lang="ru-RU" dirty="0"/>
              <a:t> </a:t>
            </a:r>
            <a:r>
              <a:rPr lang="ru-RU" spc="-65" dirty="0" err="1"/>
              <a:t>Аудити</a:t>
            </a:r>
            <a:r>
              <a:rPr lang="ru-RU" spc="-65" dirty="0"/>
              <a:t> </a:t>
            </a:r>
            <a:r>
              <a:rPr lang="ru-RU" spc="-65" dirty="0" err="1"/>
              <a:t>иҷтимоӣ</a:t>
            </a:r>
            <a:r>
              <a:rPr lang="ru-RU" spc="-65" dirty="0"/>
              <a:t> </a:t>
            </a:r>
            <a:r>
              <a:rPr lang="ru-RU" spc="-65" dirty="0" err="1"/>
              <a:t>раванди</a:t>
            </a:r>
            <a:r>
              <a:rPr lang="ru-RU" spc="-65" dirty="0"/>
              <a:t> </a:t>
            </a:r>
            <a:r>
              <a:rPr lang="ru-RU" spc="-65" dirty="0" err="1"/>
              <a:t>санҷиши</a:t>
            </a:r>
            <a:r>
              <a:rPr lang="ru-RU" spc="-65" dirty="0"/>
              <a:t> </a:t>
            </a:r>
            <a:r>
              <a:rPr lang="ru-RU" spc="-65" dirty="0" err="1"/>
              <a:t>мутақобили</a:t>
            </a:r>
            <a:r>
              <a:rPr lang="ru-RU" spc="-65" dirty="0"/>
              <a:t> </a:t>
            </a:r>
            <a:r>
              <a:rPr lang="ru-RU" spc="-65" dirty="0" err="1"/>
              <a:t>мувофиқати</a:t>
            </a:r>
            <a:r>
              <a:rPr lang="ru-RU" spc="-65" dirty="0"/>
              <a:t> </a:t>
            </a:r>
            <a:r>
              <a:rPr lang="ru-RU" spc="-65" dirty="0" err="1"/>
              <a:t>ҳисоботҳои</a:t>
            </a:r>
            <a:r>
              <a:rPr lang="ru-RU" spc="-65" dirty="0"/>
              <a:t> </a:t>
            </a:r>
            <a:r>
              <a:rPr lang="ru-RU" spc="-65" dirty="0" err="1"/>
              <a:t>давлати</a:t>
            </a:r>
            <a:r>
              <a:rPr lang="ru-RU" spc="-65" dirty="0"/>
              <a:t> </a:t>
            </a:r>
            <a:r>
              <a:rPr lang="ru-RU" spc="-65" dirty="0" err="1"/>
              <a:t>бо</a:t>
            </a:r>
            <a:r>
              <a:rPr lang="ru-RU" spc="-65" dirty="0"/>
              <a:t> </a:t>
            </a:r>
            <a:r>
              <a:rPr lang="ru-RU" spc="-65" dirty="0" err="1"/>
              <a:t>воқеъият</a:t>
            </a:r>
            <a:r>
              <a:rPr lang="ru-RU" spc="-65" dirty="0"/>
              <a:t> дар </a:t>
            </a:r>
            <a:r>
              <a:rPr lang="ru-RU" spc="-65" dirty="0" err="1"/>
              <a:t>маҳал</a:t>
            </a:r>
            <a:r>
              <a:rPr lang="ru-RU" spc="-65" dirty="0"/>
              <a:t> </a:t>
            </a:r>
            <a:r>
              <a:rPr lang="tg-Cyrl-TJ" spc="-65" dirty="0"/>
              <a:t> аст</a:t>
            </a:r>
            <a:r>
              <a:rPr spc="10" dirty="0"/>
              <a:t>; </a:t>
            </a:r>
            <a:r>
              <a:rPr lang="tg-Cyrl-TJ" spc="10" dirty="0"/>
              <a:t>ин механизми ҳисоботпазирист, ки шаҳрвандон барои арзёбӣ ва таҳлил эҷод намудаанд. Он ба фарзияе такя мекунад, ки вақте мансабдорони ҳукумати зери назоратанд ба ниёзҳои интихобкунандагон хубтар аксуламал нишон медиҳанд, амалҳои фассодро кам мекунанд ва аз мансаб камтар суъиистифода мекунанд  </a:t>
            </a:r>
            <a:r>
              <a:rPr lang="ru-RU" spc="5" dirty="0"/>
              <a:t>.</a:t>
            </a:r>
            <a:endParaRPr spc="-5" dirty="0"/>
          </a:p>
        </p:txBody>
      </p:sp>
      <p:sp>
        <p:nvSpPr>
          <p:cNvPr id="8" name="object 8"/>
          <p:cNvSpPr txBox="1"/>
          <p:nvPr/>
        </p:nvSpPr>
        <p:spPr>
          <a:xfrm>
            <a:off x="1998066" y="3276601"/>
            <a:ext cx="7909559" cy="430887"/>
          </a:xfrm>
          <a:prstGeom prst="rect">
            <a:avLst/>
          </a:prstGeom>
        </p:spPr>
        <p:txBody>
          <a:bodyPr vert="horz" wrap="square" lIns="0" tIns="0" rIns="0" bIns="0" rtlCol="0">
            <a:spAutoFit/>
          </a:bodyPr>
          <a:lstStyle/>
          <a:p>
            <a:pPr marL="12700">
              <a:tabLst>
                <a:tab pos="2189480" algn="l"/>
                <a:tab pos="3576954" algn="l"/>
                <a:tab pos="6244590" algn="l"/>
                <a:tab pos="7705090" algn="l"/>
              </a:tabLst>
            </a:pPr>
            <a:r>
              <a:rPr sz="2800" dirty="0">
                <a:latin typeface="Times New Roman"/>
                <a:cs typeface="Times New Roman"/>
              </a:rPr>
              <a:t>	</a:t>
            </a:r>
          </a:p>
        </p:txBody>
      </p:sp>
    </p:spTree>
    <p:extLst>
      <p:ext uri="{BB962C8B-B14F-4D97-AF65-F5344CB8AC3E}">
        <p14:creationId xmlns:p14="http://schemas.microsoft.com/office/powerpoint/2010/main" val="28963979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3284" y="862822"/>
            <a:ext cx="7503363" cy="443198"/>
          </a:xfrm>
          <a:prstGeom prst="rect">
            <a:avLst/>
          </a:prstGeom>
        </p:spPr>
        <p:txBody>
          <a:bodyPr vert="horz" wrap="square" lIns="0" tIns="0" rIns="0" bIns="0" rtlCol="0" anchor="ctr">
            <a:spAutoFit/>
          </a:bodyPr>
          <a:lstStyle/>
          <a:p>
            <a:pPr algn="ctr"/>
            <a:r>
              <a:rPr lang="tg-Cyrl-TJ" sz="3200" b="1" spc="-5" dirty="0"/>
              <a:t>Беназирии аудити иҷтимоӣ </a:t>
            </a:r>
            <a:endParaRPr sz="3200" b="1" spc="-5" dirty="0"/>
          </a:p>
        </p:txBody>
      </p:sp>
      <p:sp>
        <p:nvSpPr>
          <p:cNvPr id="3" name="object 3"/>
          <p:cNvSpPr txBox="1"/>
          <p:nvPr/>
        </p:nvSpPr>
        <p:spPr>
          <a:xfrm>
            <a:off x="2127987" y="1981201"/>
            <a:ext cx="7719695" cy="2585323"/>
          </a:xfrm>
          <a:prstGeom prst="rect">
            <a:avLst/>
          </a:prstGeom>
        </p:spPr>
        <p:txBody>
          <a:bodyPr vert="horz" wrap="square" lIns="0" tIns="0" rIns="0" bIns="0" rtlCol="0">
            <a:spAutoFit/>
          </a:bodyPr>
          <a:lstStyle/>
          <a:p>
            <a:pPr marL="356870" marR="5080" indent="-344170" algn="just">
              <a:buChar char="•"/>
              <a:tabLst>
                <a:tab pos="356870" algn="l"/>
                <a:tab pos="357505" algn="l"/>
              </a:tabLst>
            </a:pPr>
            <a:r>
              <a:rPr lang="tg-Cyrl-TJ" sz="2800" dirty="0">
                <a:latin typeface="Times New Roman"/>
                <a:cs typeface="Times New Roman"/>
              </a:rPr>
              <a:t>Дар он аст, ки аз ҷониби худи одамоне ,ки бевосита ба тадбиқи ин ё он лоиҳа, қонун ё сиёсат рабт доранд, гузаронда мешавад </a:t>
            </a:r>
            <a:r>
              <a:rPr sz="2800" spc="5" dirty="0">
                <a:latin typeface="Times New Roman"/>
                <a:cs typeface="Times New Roman"/>
              </a:rPr>
              <a:t>. </a:t>
            </a:r>
            <a:r>
              <a:rPr lang="tg-Cyrl-TJ" sz="2800" spc="5" dirty="0">
                <a:latin typeface="Times New Roman"/>
                <a:cs typeface="Times New Roman"/>
              </a:rPr>
              <a:t>Ҳамин тавр аудити иҷтимоӣ барои иштирок дар идоракунии давлат барои тамомоми қишрҳои ҷомеа майдон  месозад</a:t>
            </a:r>
            <a:r>
              <a:rPr lang="tg-Cyrl-TJ" sz="2800" dirty="0">
                <a:latin typeface="Times New Roman"/>
                <a:cs typeface="Times New Roman"/>
              </a:rPr>
              <a:t> </a:t>
            </a:r>
            <a:r>
              <a:rPr sz="2800" spc="5" dirty="0">
                <a:latin typeface="Times New Roman"/>
                <a:cs typeface="Times New Roman"/>
              </a:rPr>
              <a:t>.</a:t>
            </a:r>
            <a:endParaRPr sz="2800" dirty="0">
              <a:latin typeface="Times New Roman"/>
              <a:cs typeface="Times New Roman"/>
            </a:endParaRPr>
          </a:p>
        </p:txBody>
      </p:sp>
    </p:spTree>
    <p:extLst>
      <p:ext uri="{BB962C8B-B14F-4D97-AF65-F5344CB8AC3E}">
        <p14:creationId xmlns:p14="http://schemas.microsoft.com/office/powerpoint/2010/main" val="1354449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9254" y="193815"/>
            <a:ext cx="7717675" cy="886397"/>
          </a:xfrm>
          <a:prstGeom prst="rect">
            <a:avLst/>
          </a:prstGeom>
        </p:spPr>
        <p:txBody>
          <a:bodyPr vert="horz" wrap="square" lIns="0" tIns="0" rIns="0" bIns="0" rtlCol="0" anchor="ctr">
            <a:spAutoFit/>
          </a:bodyPr>
          <a:lstStyle/>
          <a:p>
            <a:pPr algn="ctr"/>
            <a:r>
              <a:rPr lang="tg-Cyrl-TJ" sz="3200" b="1" spc="-5" dirty="0"/>
              <a:t>Ҳадафҳо ва вазифаҳои </a:t>
            </a:r>
            <a:r>
              <a:rPr lang="tg-Cyrl-TJ" sz="3200" b="1" spc="-5" dirty="0" smtClean="0"/>
              <a:t>АИ </a:t>
            </a:r>
            <a:r>
              <a:rPr lang="tg-Cyrl-TJ" sz="3200" b="1" spc="-5" dirty="0"/>
              <a:t>дар вилояти Алмаато</a:t>
            </a:r>
            <a:endParaRPr sz="3200" b="1" spc="-5" dirty="0"/>
          </a:p>
        </p:txBody>
      </p:sp>
      <p:sp>
        <p:nvSpPr>
          <p:cNvPr id="3" name="object 3"/>
          <p:cNvSpPr/>
          <p:nvPr/>
        </p:nvSpPr>
        <p:spPr>
          <a:xfrm>
            <a:off x="2494155" y="1120490"/>
            <a:ext cx="7127875" cy="4330002"/>
          </a:xfrm>
          <a:custGeom>
            <a:avLst/>
            <a:gdLst/>
            <a:ahLst/>
            <a:cxnLst/>
            <a:rect l="l" t="t" r="r" b="b"/>
            <a:pathLst>
              <a:path w="7127875" h="5632450">
                <a:moveTo>
                  <a:pt x="0" y="5632450"/>
                </a:moveTo>
                <a:lnTo>
                  <a:pt x="7127875" y="5632450"/>
                </a:lnTo>
                <a:lnTo>
                  <a:pt x="7127875" y="0"/>
                </a:lnTo>
                <a:lnTo>
                  <a:pt x="0" y="0"/>
                </a:lnTo>
                <a:lnTo>
                  <a:pt x="0" y="5632450"/>
                </a:lnTo>
                <a:close/>
              </a:path>
            </a:pathLst>
          </a:custGeom>
          <a:solidFill>
            <a:srgbClr val="A2A2DF"/>
          </a:solidFill>
        </p:spPr>
        <p:txBody>
          <a:bodyPr wrap="square" lIns="0" tIns="0" rIns="0" bIns="0" rtlCol="0"/>
          <a:lstStyle/>
          <a:p>
            <a:endParaRPr/>
          </a:p>
        </p:txBody>
      </p:sp>
      <p:sp>
        <p:nvSpPr>
          <p:cNvPr id="4" name="object 4"/>
          <p:cNvSpPr txBox="1"/>
          <p:nvPr/>
        </p:nvSpPr>
        <p:spPr>
          <a:xfrm>
            <a:off x="2743786" y="1295400"/>
            <a:ext cx="6887209" cy="3600986"/>
          </a:xfrm>
          <a:prstGeom prst="rect">
            <a:avLst/>
          </a:prstGeom>
        </p:spPr>
        <p:txBody>
          <a:bodyPr vert="horz" wrap="square" lIns="0" tIns="0" rIns="0" bIns="0" rtlCol="0">
            <a:spAutoFit/>
          </a:bodyPr>
          <a:lstStyle/>
          <a:p>
            <a:pPr marL="12700"/>
            <a:r>
              <a:rPr spc="-55" dirty="0">
                <a:latin typeface="Wingdings"/>
                <a:cs typeface="Wingdings"/>
              </a:rPr>
              <a:t></a:t>
            </a:r>
            <a:r>
              <a:rPr lang="tg-Cyrl-TJ" spc="-55" dirty="0">
                <a:latin typeface="Arial"/>
                <a:cs typeface="Arial"/>
              </a:rPr>
              <a:t>Арзёбии ҷамъиятии корҳои анҷомёфта тибқи барномаи  </a:t>
            </a:r>
            <a:r>
              <a:rPr spc="-10" dirty="0">
                <a:latin typeface="Arial"/>
                <a:cs typeface="Arial"/>
              </a:rPr>
              <a:t>«Ак</a:t>
            </a:r>
            <a:r>
              <a:rPr spc="5" dirty="0">
                <a:latin typeface="Arial"/>
                <a:cs typeface="Arial"/>
              </a:rPr>
              <a:t> </a:t>
            </a:r>
            <a:r>
              <a:rPr spc="-35" dirty="0">
                <a:latin typeface="Arial"/>
                <a:cs typeface="Arial"/>
              </a:rPr>
              <a:t>булак»</a:t>
            </a:r>
            <a:endParaRPr dirty="0">
              <a:latin typeface="Arial"/>
              <a:cs typeface="Arial"/>
            </a:endParaRPr>
          </a:p>
          <a:p>
            <a:pPr marL="12700"/>
            <a:r>
              <a:rPr spc="-85" dirty="0" smtClean="0">
                <a:latin typeface="Wingdings"/>
                <a:cs typeface="Wingdings"/>
              </a:rPr>
              <a:t></a:t>
            </a:r>
            <a:r>
              <a:rPr lang="tg-Cyrl-TJ" spc="-85" dirty="0" smtClean="0">
                <a:latin typeface="Arial"/>
                <a:cs typeface="Arial"/>
              </a:rPr>
              <a:t>Тақвияти </a:t>
            </a:r>
            <a:r>
              <a:rPr lang="tg-Cyrl-TJ" spc="-85" dirty="0">
                <a:latin typeface="Arial"/>
                <a:cs typeface="Arial"/>
              </a:rPr>
              <a:t>зерҳисобият ва шаффофият дар барномаи </a:t>
            </a:r>
            <a:endParaRPr dirty="0">
              <a:latin typeface="Arial"/>
              <a:cs typeface="Arial"/>
            </a:endParaRPr>
          </a:p>
          <a:p>
            <a:pPr marL="12700"/>
            <a:r>
              <a:rPr spc="-10" dirty="0">
                <a:latin typeface="Arial"/>
                <a:cs typeface="Arial"/>
              </a:rPr>
              <a:t>«Ак</a:t>
            </a:r>
            <a:r>
              <a:rPr spc="-80" dirty="0">
                <a:latin typeface="Arial"/>
                <a:cs typeface="Arial"/>
              </a:rPr>
              <a:t> </a:t>
            </a:r>
            <a:r>
              <a:rPr spc="-35" dirty="0">
                <a:latin typeface="Arial"/>
                <a:cs typeface="Arial"/>
              </a:rPr>
              <a:t>булак»</a:t>
            </a:r>
            <a:endParaRPr dirty="0">
              <a:latin typeface="Arial"/>
              <a:cs typeface="Arial"/>
            </a:endParaRPr>
          </a:p>
          <a:p>
            <a:pPr marL="12700"/>
            <a:r>
              <a:rPr spc="-70" dirty="0">
                <a:latin typeface="Wingdings"/>
                <a:cs typeface="Wingdings"/>
              </a:rPr>
              <a:t></a:t>
            </a:r>
            <a:r>
              <a:rPr lang="tg-Cyrl-TJ" spc="-70" dirty="0">
                <a:latin typeface="Arial"/>
                <a:cs typeface="Arial"/>
              </a:rPr>
              <a:t>Иттиҳоди ҷомеа дар як овоз (арзу шикоятҳо ва пешниҳодҳо) </a:t>
            </a:r>
            <a:endParaRPr dirty="0">
              <a:latin typeface="Arial"/>
              <a:cs typeface="Arial"/>
            </a:endParaRPr>
          </a:p>
          <a:p>
            <a:pPr marL="12700" marR="582295"/>
            <a:r>
              <a:rPr spc="-70" dirty="0">
                <a:latin typeface="Wingdings"/>
                <a:cs typeface="Wingdings"/>
              </a:rPr>
              <a:t></a:t>
            </a:r>
            <a:r>
              <a:rPr spc="-70" dirty="0">
                <a:latin typeface="Arial"/>
                <a:cs typeface="Arial"/>
              </a:rPr>
              <a:t> </a:t>
            </a:r>
            <a:r>
              <a:rPr lang="tg-Cyrl-TJ" spc="-70" dirty="0">
                <a:latin typeface="Arial"/>
                <a:cs typeface="Arial"/>
              </a:rPr>
              <a:t>Баланд бардоштани сатҳи огоҳии ҷомеаҳои маҳаллӣ оид ба корҳо ва хидматрасониҳое, ки дар қаламравашон тибқи барнома</a:t>
            </a:r>
            <a:r>
              <a:rPr lang="tg-Cyrl-TJ" spc="-25" dirty="0">
                <a:latin typeface="Arial"/>
                <a:cs typeface="Arial"/>
              </a:rPr>
              <a:t>и</a:t>
            </a:r>
            <a:r>
              <a:rPr spc="-10" dirty="0">
                <a:latin typeface="Arial"/>
                <a:cs typeface="Arial"/>
              </a:rPr>
              <a:t> «Ак</a:t>
            </a:r>
            <a:r>
              <a:rPr spc="105" dirty="0">
                <a:latin typeface="Arial"/>
                <a:cs typeface="Arial"/>
              </a:rPr>
              <a:t> </a:t>
            </a:r>
            <a:r>
              <a:rPr spc="-35" dirty="0" err="1">
                <a:latin typeface="Arial"/>
                <a:cs typeface="Arial"/>
              </a:rPr>
              <a:t>булак</a:t>
            </a:r>
            <a:r>
              <a:rPr spc="-35" dirty="0">
                <a:latin typeface="Arial"/>
                <a:cs typeface="Arial"/>
              </a:rPr>
              <a:t>»</a:t>
            </a:r>
            <a:r>
              <a:rPr lang="tg-Cyrl-TJ" spc="-35" dirty="0">
                <a:latin typeface="Arial"/>
                <a:cs typeface="Arial"/>
              </a:rPr>
              <a:t> сурат мегиранд</a:t>
            </a:r>
            <a:endParaRPr dirty="0">
              <a:latin typeface="Arial"/>
              <a:cs typeface="Arial"/>
            </a:endParaRPr>
          </a:p>
          <a:p>
            <a:pPr marL="12700"/>
            <a:r>
              <a:rPr spc="-85" dirty="0">
                <a:latin typeface="Wingdings"/>
                <a:cs typeface="Wingdings"/>
              </a:rPr>
              <a:t></a:t>
            </a:r>
            <a:r>
              <a:rPr lang="tg-Cyrl-TJ" spc="-85" dirty="0">
                <a:latin typeface="Arial"/>
                <a:cs typeface="Arial"/>
              </a:rPr>
              <a:t> Беҳтар намудани дастрасии шаҳрвандон ба иттилоот оид ба ӣарномаҳои давлатӣ </a:t>
            </a:r>
            <a:endParaRPr dirty="0">
              <a:latin typeface="Arial"/>
              <a:cs typeface="Arial"/>
            </a:endParaRPr>
          </a:p>
          <a:p>
            <a:pPr marL="12700"/>
            <a:r>
              <a:rPr spc="-85" dirty="0">
                <a:latin typeface="Wingdings"/>
                <a:cs typeface="Wingdings"/>
              </a:rPr>
              <a:t></a:t>
            </a:r>
            <a:r>
              <a:rPr lang="tg-Cyrl-TJ" spc="-85" dirty="0">
                <a:latin typeface="Arial"/>
                <a:cs typeface="Arial"/>
              </a:rPr>
              <a:t>Ҳамоҳангсозии беҳтари кори паймонкорон </a:t>
            </a:r>
            <a:endParaRPr dirty="0">
              <a:latin typeface="Arial"/>
              <a:cs typeface="Arial"/>
            </a:endParaRPr>
          </a:p>
          <a:p>
            <a:pPr marL="12700"/>
            <a:r>
              <a:rPr spc="-65" dirty="0">
                <a:latin typeface="Wingdings"/>
                <a:cs typeface="Wingdings"/>
              </a:rPr>
              <a:t></a:t>
            </a:r>
            <a:r>
              <a:rPr lang="tg-Cyrl-TJ" spc="-65" dirty="0">
                <a:latin typeface="Arial"/>
                <a:cs typeface="Arial"/>
              </a:rPr>
              <a:t>Боло бурдани сифати татбиқи барномаҳои</a:t>
            </a:r>
            <a:r>
              <a:rPr lang="tg-Cyrl-TJ" spc="-15" dirty="0">
                <a:latin typeface="Arial"/>
                <a:cs typeface="Arial"/>
              </a:rPr>
              <a:t> </a:t>
            </a:r>
            <a:r>
              <a:rPr spc="-10" dirty="0">
                <a:latin typeface="Arial"/>
                <a:cs typeface="Arial"/>
              </a:rPr>
              <a:t>«</a:t>
            </a:r>
            <a:r>
              <a:rPr spc="-10" dirty="0" err="1">
                <a:latin typeface="Arial"/>
                <a:cs typeface="Arial"/>
              </a:rPr>
              <a:t>Ак</a:t>
            </a:r>
            <a:r>
              <a:rPr spc="270" dirty="0">
                <a:latin typeface="Arial"/>
                <a:cs typeface="Arial"/>
              </a:rPr>
              <a:t> </a:t>
            </a:r>
            <a:r>
              <a:rPr spc="-35" dirty="0" err="1">
                <a:latin typeface="Arial"/>
                <a:cs typeface="Arial"/>
              </a:rPr>
              <a:t>булак</a:t>
            </a:r>
            <a:r>
              <a:rPr spc="-35" dirty="0">
                <a:latin typeface="Arial"/>
                <a:cs typeface="Arial"/>
              </a:rPr>
              <a:t>»</a:t>
            </a:r>
            <a:endParaRPr dirty="0">
              <a:latin typeface="Arial"/>
              <a:cs typeface="Arial"/>
            </a:endParaRPr>
          </a:p>
          <a:p>
            <a:pPr marL="12700"/>
            <a:r>
              <a:rPr spc="-70" dirty="0">
                <a:latin typeface="Wingdings"/>
                <a:cs typeface="Wingdings"/>
              </a:rPr>
              <a:t></a:t>
            </a:r>
            <a:r>
              <a:rPr lang="tg-Cyrl-TJ" spc="-70" dirty="0">
                <a:latin typeface="Arial"/>
                <a:cs typeface="Arial"/>
              </a:rPr>
              <a:t>Рушди фаъолияти шаҳрвандии  аҳолӣ </a:t>
            </a:r>
            <a:endParaRPr dirty="0">
              <a:latin typeface="Arial"/>
              <a:cs typeface="Arial"/>
            </a:endParaRPr>
          </a:p>
        </p:txBody>
      </p:sp>
    </p:spTree>
    <p:extLst>
      <p:ext uri="{BB962C8B-B14F-4D97-AF65-F5344CB8AC3E}">
        <p14:creationId xmlns:p14="http://schemas.microsoft.com/office/powerpoint/2010/main" val="2838664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1" y="609600"/>
            <a:ext cx="7503363" cy="553998"/>
          </a:xfrm>
          <a:prstGeom prst="rect">
            <a:avLst/>
          </a:prstGeom>
        </p:spPr>
        <p:txBody>
          <a:bodyPr vert="horz" wrap="square" lIns="0" tIns="0" rIns="0" bIns="0" rtlCol="0" anchor="ctr">
            <a:spAutoFit/>
          </a:bodyPr>
          <a:lstStyle/>
          <a:p>
            <a:pPr algn="ctr">
              <a:lnSpc>
                <a:spcPct val="100000"/>
              </a:lnSpc>
            </a:pPr>
            <a:r>
              <a:rPr lang="tg-Cyrl-TJ" sz="3600" b="1" spc="-5" dirty="0"/>
              <a:t>Барномаи давлатии </a:t>
            </a:r>
            <a:r>
              <a:rPr sz="3600" b="1" spc="-5" dirty="0"/>
              <a:t>«</a:t>
            </a:r>
            <a:r>
              <a:rPr sz="3600" b="1" spc="-5" dirty="0" err="1"/>
              <a:t>Ак</a:t>
            </a:r>
            <a:r>
              <a:rPr sz="3600" b="1" spc="-70" dirty="0"/>
              <a:t> </a:t>
            </a:r>
            <a:r>
              <a:rPr sz="3600" b="1" spc="-5" dirty="0"/>
              <a:t>булак»</a:t>
            </a:r>
          </a:p>
        </p:txBody>
      </p:sp>
      <p:sp>
        <p:nvSpPr>
          <p:cNvPr id="3" name="object 3"/>
          <p:cNvSpPr txBox="1"/>
          <p:nvPr/>
        </p:nvSpPr>
        <p:spPr>
          <a:xfrm>
            <a:off x="2209800" y="2133600"/>
            <a:ext cx="8153400" cy="2421176"/>
          </a:xfrm>
          <a:prstGeom prst="rect">
            <a:avLst/>
          </a:prstGeom>
        </p:spPr>
        <p:txBody>
          <a:bodyPr vert="horz" wrap="square" lIns="0" tIns="0" rIns="0" bIns="0" rtlCol="0">
            <a:spAutoFit/>
          </a:bodyPr>
          <a:lstStyle/>
          <a:p>
            <a:pPr marL="356870" marR="834390" indent="-344170">
              <a:buChar char="•"/>
              <a:tabLst>
                <a:tab pos="356870" algn="l"/>
                <a:tab pos="357505" algn="l"/>
              </a:tabLst>
            </a:pPr>
            <a:r>
              <a:rPr lang="ru-RU" sz="2400" spc="-10" dirty="0" err="1">
                <a:latin typeface="Arial"/>
                <a:cs typeface="Arial"/>
              </a:rPr>
              <a:t>Ҳадаф</a:t>
            </a:r>
            <a:r>
              <a:rPr lang="ru-RU" sz="2400" spc="-10" dirty="0">
                <a:latin typeface="Arial"/>
                <a:cs typeface="Arial"/>
              </a:rPr>
              <a:t> :</a:t>
            </a:r>
            <a:r>
              <a:rPr sz="2400" spc="-10" dirty="0">
                <a:latin typeface="Arial"/>
                <a:cs typeface="Arial"/>
              </a:rPr>
              <a:t> </a:t>
            </a:r>
            <a:r>
              <a:rPr lang="tg-Cyrl-TJ" sz="2400" spc="-10" dirty="0">
                <a:latin typeface="Arial"/>
                <a:cs typeface="Arial"/>
              </a:rPr>
              <a:t>таъмин</a:t>
            </a:r>
            <a:r>
              <a:rPr sz="2400" spc="-10" dirty="0">
                <a:latin typeface="Arial"/>
                <a:cs typeface="Arial"/>
              </a:rPr>
              <a:t> </a:t>
            </a:r>
            <a:r>
              <a:rPr sz="2400" spc="-5" dirty="0">
                <a:latin typeface="Arial"/>
                <a:cs typeface="Arial"/>
              </a:rPr>
              <a:t>80% </a:t>
            </a:r>
            <a:r>
              <a:rPr lang="tg-Cyrl-TJ" sz="2400" spc="-5" dirty="0">
                <a:latin typeface="Arial"/>
                <a:cs typeface="Arial"/>
              </a:rPr>
              <a:t>аҳолии деҳот ва</a:t>
            </a:r>
            <a:r>
              <a:rPr sz="2400" spc="-5" dirty="0">
                <a:latin typeface="Arial"/>
                <a:cs typeface="Arial"/>
              </a:rPr>
              <a:t> 100% </a:t>
            </a:r>
            <a:r>
              <a:rPr lang="tg-Cyrl-TJ" sz="2400" spc="-5" dirty="0">
                <a:latin typeface="Arial"/>
                <a:cs typeface="Arial"/>
              </a:rPr>
              <a:t>шаҳрҳо бо  оби нушокӣ </a:t>
            </a:r>
            <a:endParaRPr sz="2400" dirty="0">
              <a:latin typeface="Arial"/>
              <a:cs typeface="Arial"/>
            </a:endParaRPr>
          </a:p>
          <a:p>
            <a:pPr marL="356870" marR="196215" indent="-344170">
              <a:spcBef>
                <a:spcPts val="770"/>
              </a:spcBef>
              <a:buChar char="•"/>
              <a:tabLst>
                <a:tab pos="356870" algn="l"/>
                <a:tab pos="357505" algn="l"/>
              </a:tabLst>
            </a:pPr>
            <a:r>
              <a:rPr lang="tg-Cyrl-TJ" sz="2400" spc="-5" dirty="0">
                <a:latin typeface="Arial"/>
                <a:cs typeface="Arial"/>
              </a:rPr>
              <a:t>Вазифаҳо </a:t>
            </a:r>
            <a:r>
              <a:rPr sz="2400" spc="-5" dirty="0">
                <a:latin typeface="Arial"/>
                <a:cs typeface="Arial"/>
              </a:rPr>
              <a:t> – </a:t>
            </a:r>
            <a:r>
              <a:rPr lang="tg-Cyrl-TJ" sz="2400" spc="-5" dirty="0">
                <a:latin typeface="Arial"/>
                <a:cs typeface="Arial"/>
              </a:rPr>
              <a:t>навсози ва сохтмони низоми обтаъминкунанда</a:t>
            </a:r>
            <a:r>
              <a:rPr lang="tg-Cyrl-TJ" sz="2400" spc="-10" dirty="0">
                <a:latin typeface="Arial"/>
                <a:cs typeface="Arial"/>
              </a:rPr>
              <a:t> </a:t>
            </a:r>
            <a:endParaRPr sz="2400" dirty="0">
              <a:latin typeface="Arial"/>
              <a:cs typeface="Arial"/>
            </a:endParaRPr>
          </a:p>
          <a:p>
            <a:pPr marL="356870" indent="-344170">
              <a:spcBef>
                <a:spcPts val="770"/>
              </a:spcBef>
              <a:buChar char="•"/>
              <a:tabLst>
                <a:tab pos="356870" algn="l"/>
                <a:tab pos="357505" algn="l"/>
              </a:tabLst>
            </a:pPr>
            <a:r>
              <a:rPr sz="2400" spc="-5" dirty="0">
                <a:latin typeface="Arial"/>
                <a:cs typeface="Arial"/>
              </a:rPr>
              <a:t>Б</a:t>
            </a:r>
            <a:r>
              <a:rPr lang="tg-Cyrl-TJ" sz="2400" spc="-5" dirty="0">
                <a:latin typeface="Arial"/>
                <a:cs typeface="Arial"/>
              </a:rPr>
              <a:t>уҷ</a:t>
            </a:r>
            <a:r>
              <a:rPr sz="2400" spc="-5" dirty="0" err="1">
                <a:latin typeface="Arial"/>
                <a:cs typeface="Arial"/>
              </a:rPr>
              <a:t>ет</a:t>
            </a:r>
            <a:r>
              <a:rPr sz="2400" spc="-5" dirty="0">
                <a:latin typeface="Arial"/>
                <a:cs typeface="Arial"/>
              </a:rPr>
              <a:t> </a:t>
            </a:r>
            <a:r>
              <a:rPr lang="tg-Cyrl-TJ" sz="2400" spc="-5" dirty="0">
                <a:latin typeface="Arial"/>
                <a:cs typeface="Arial"/>
              </a:rPr>
              <a:t>барои солҳои</a:t>
            </a:r>
            <a:r>
              <a:rPr sz="2400" spc="-5" dirty="0">
                <a:latin typeface="Arial"/>
                <a:cs typeface="Arial"/>
              </a:rPr>
              <a:t> 2011-2020: 1,274 </a:t>
            </a:r>
            <a:r>
              <a:rPr sz="2400" spc="-5" dirty="0" err="1">
                <a:latin typeface="Arial"/>
                <a:cs typeface="Arial"/>
              </a:rPr>
              <a:t>трлн</a:t>
            </a:r>
            <a:r>
              <a:rPr lang="en-US" sz="2400" spc="-5" dirty="0">
                <a:latin typeface="Arial"/>
                <a:cs typeface="Arial"/>
              </a:rPr>
              <a:t>.</a:t>
            </a:r>
            <a:r>
              <a:rPr sz="2400" spc="-75" dirty="0">
                <a:latin typeface="Arial"/>
                <a:cs typeface="Arial"/>
              </a:rPr>
              <a:t> </a:t>
            </a:r>
            <a:r>
              <a:rPr sz="2400" spc="-5" dirty="0" err="1">
                <a:latin typeface="Arial"/>
                <a:cs typeface="Arial"/>
              </a:rPr>
              <a:t>тенге</a:t>
            </a:r>
            <a:r>
              <a:rPr lang="ru-RU" sz="2400" spc="-5" dirty="0">
                <a:latin typeface="Arial"/>
                <a:cs typeface="Arial"/>
              </a:rPr>
              <a:t> (</a:t>
            </a:r>
            <a:r>
              <a:rPr lang="en-US" sz="2400" spc="-5" dirty="0">
                <a:latin typeface="Arial"/>
                <a:cs typeface="Arial"/>
              </a:rPr>
              <a:t>~$</a:t>
            </a:r>
            <a:r>
              <a:rPr lang="ru-RU" sz="2400" spc="-5" dirty="0">
                <a:latin typeface="Arial"/>
                <a:cs typeface="Arial"/>
              </a:rPr>
              <a:t>4 млрд.)</a:t>
            </a:r>
            <a:endParaRPr sz="2400" dirty="0">
              <a:latin typeface="Arial"/>
              <a:cs typeface="Arial"/>
            </a:endParaRPr>
          </a:p>
        </p:txBody>
      </p:sp>
    </p:spTree>
    <p:extLst>
      <p:ext uri="{BB962C8B-B14F-4D97-AF65-F5344CB8AC3E}">
        <p14:creationId xmlns:p14="http://schemas.microsoft.com/office/powerpoint/2010/main" val="4013927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1917" y="533400"/>
            <a:ext cx="7811134" cy="553998"/>
          </a:xfrm>
          <a:prstGeom prst="rect">
            <a:avLst/>
          </a:prstGeom>
        </p:spPr>
        <p:txBody>
          <a:bodyPr vert="horz" wrap="square" lIns="0" tIns="0" rIns="0" bIns="0" rtlCol="0" anchor="ctr">
            <a:spAutoFit/>
          </a:bodyPr>
          <a:lstStyle/>
          <a:p>
            <a:pPr marL="3088640" marR="5080" indent="-3076575">
              <a:lnSpc>
                <a:spcPct val="100000"/>
              </a:lnSpc>
            </a:pPr>
            <a:r>
              <a:rPr lang="tg-Cyrl-TJ" sz="3600" b="1" spc="-5" dirty="0"/>
              <a:t>Барномаи давлатии «Ак</a:t>
            </a:r>
            <a:r>
              <a:rPr lang="tg-Cyrl-TJ" sz="3600" b="1" spc="-70" dirty="0"/>
              <a:t> </a:t>
            </a:r>
            <a:r>
              <a:rPr lang="tg-Cyrl-TJ" sz="3600" b="1" spc="-5" dirty="0"/>
              <a:t>булак»</a:t>
            </a:r>
            <a:r>
              <a:rPr lang="tg-Cyrl-TJ" sz="3600" dirty="0"/>
              <a:t>  </a:t>
            </a:r>
            <a:endParaRPr sz="3600" dirty="0"/>
          </a:p>
        </p:txBody>
      </p:sp>
      <p:sp>
        <p:nvSpPr>
          <p:cNvPr id="3" name="object 3"/>
          <p:cNvSpPr txBox="1"/>
          <p:nvPr/>
        </p:nvSpPr>
        <p:spPr>
          <a:xfrm>
            <a:off x="2110955" y="2286001"/>
            <a:ext cx="7973059" cy="1723549"/>
          </a:xfrm>
          <a:prstGeom prst="rect">
            <a:avLst/>
          </a:prstGeom>
        </p:spPr>
        <p:txBody>
          <a:bodyPr vert="horz" wrap="square" lIns="0" tIns="0" rIns="0" bIns="0" rtlCol="0">
            <a:spAutoFit/>
          </a:bodyPr>
          <a:lstStyle/>
          <a:p>
            <a:pPr marL="12700" algn="just">
              <a:tabLst>
                <a:tab pos="344170" algn="l"/>
                <a:tab pos="357505" algn="l"/>
              </a:tabLst>
            </a:pPr>
            <a:r>
              <a:rPr lang="tg-Cyrl-TJ" sz="2800" spc="5" dirty="0">
                <a:latin typeface="Arial"/>
                <a:cs typeface="Arial"/>
              </a:rPr>
              <a:t>Солҳои</a:t>
            </a:r>
            <a:r>
              <a:rPr sz="2800" spc="5" dirty="0">
                <a:latin typeface="Arial"/>
                <a:cs typeface="Arial"/>
              </a:rPr>
              <a:t> </a:t>
            </a:r>
            <a:r>
              <a:rPr sz="2800" dirty="0">
                <a:latin typeface="Arial"/>
                <a:cs typeface="Arial"/>
              </a:rPr>
              <a:t>2011 – 2014 </a:t>
            </a:r>
            <a:r>
              <a:rPr lang="tg-Cyrl-TJ" sz="2800" dirty="0">
                <a:latin typeface="Arial"/>
                <a:cs typeface="Arial"/>
              </a:rPr>
              <a:t>дар ноҳияи</a:t>
            </a:r>
            <a:r>
              <a:rPr sz="2800" dirty="0">
                <a:latin typeface="Arial"/>
                <a:cs typeface="Arial"/>
              </a:rPr>
              <a:t> </a:t>
            </a:r>
            <a:r>
              <a:rPr sz="2800" dirty="0" err="1" smtClean="0">
                <a:latin typeface="Arial"/>
                <a:cs typeface="Arial"/>
              </a:rPr>
              <a:t>Илийск</a:t>
            </a:r>
            <a:r>
              <a:rPr lang="tg-Cyrl-TJ" sz="2800" dirty="0" smtClean="0">
                <a:latin typeface="Arial"/>
                <a:cs typeface="Arial"/>
              </a:rPr>
              <a:t>и </a:t>
            </a:r>
            <a:r>
              <a:rPr lang="tg-Cyrl-TJ" sz="2800" dirty="0">
                <a:latin typeface="Arial"/>
                <a:cs typeface="Arial"/>
              </a:rPr>
              <a:t>вилояти</a:t>
            </a:r>
            <a:r>
              <a:rPr sz="2800" spc="-95" dirty="0">
                <a:latin typeface="Arial"/>
                <a:cs typeface="Arial"/>
              </a:rPr>
              <a:t> </a:t>
            </a:r>
            <a:r>
              <a:rPr lang="ru-RU" sz="2800" spc="-95" dirty="0" err="1">
                <a:latin typeface="Arial"/>
                <a:cs typeface="Arial"/>
              </a:rPr>
              <a:t>Алмаа</a:t>
            </a:r>
            <a:r>
              <a:rPr lang="ru-RU" sz="2800" spc="-95" dirty="0">
                <a:latin typeface="Arial"/>
                <a:cs typeface="Arial"/>
              </a:rPr>
              <a:t> </a:t>
            </a:r>
            <a:r>
              <a:rPr sz="2800" dirty="0">
                <a:latin typeface="Arial"/>
                <a:cs typeface="Arial"/>
              </a:rPr>
              <a:t> </a:t>
            </a:r>
            <a:r>
              <a:rPr sz="2800" spc="5" dirty="0">
                <a:latin typeface="Arial"/>
                <a:cs typeface="Arial"/>
              </a:rPr>
              <a:t>4 </a:t>
            </a:r>
            <a:r>
              <a:rPr sz="2800" dirty="0" err="1">
                <a:latin typeface="Arial"/>
                <a:cs typeface="Arial"/>
              </a:rPr>
              <a:t>объект</a:t>
            </a:r>
            <a:r>
              <a:rPr lang="tg-Cyrl-TJ" sz="2800" dirty="0">
                <a:latin typeface="Arial"/>
                <a:cs typeface="Arial"/>
              </a:rPr>
              <a:t> ба ҳаҷми </a:t>
            </a:r>
            <a:r>
              <a:rPr sz="2800" dirty="0">
                <a:latin typeface="Arial"/>
                <a:cs typeface="Arial"/>
              </a:rPr>
              <a:t>828</a:t>
            </a:r>
            <a:r>
              <a:rPr lang="ru-RU" sz="2800" dirty="0">
                <a:latin typeface="Arial"/>
                <a:cs typeface="Arial"/>
              </a:rPr>
              <a:t> млн. тенге (</a:t>
            </a:r>
            <a:r>
              <a:rPr lang="en-US" sz="2800" dirty="0">
                <a:latin typeface="Arial"/>
                <a:cs typeface="Arial"/>
              </a:rPr>
              <a:t>~$2,61</a:t>
            </a:r>
            <a:r>
              <a:rPr lang="ru-RU" sz="2800" dirty="0">
                <a:latin typeface="Arial"/>
                <a:cs typeface="Arial"/>
              </a:rPr>
              <a:t>2</a:t>
            </a:r>
            <a:r>
              <a:rPr lang="en-US" sz="2800" dirty="0">
                <a:latin typeface="Arial"/>
                <a:cs typeface="Arial"/>
              </a:rPr>
              <a:t> </a:t>
            </a:r>
            <a:r>
              <a:rPr lang="ru-RU" sz="2800" dirty="0">
                <a:latin typeface="Arial"/>
                <a:cs typeface="Arial"/>
              </a:rPr>
              <a:t>млн.) дар </a:t>
            </a:r>
            <a:r>
              <a:rPr lang="ru-RU" sz="2800" dirty="0" smtClean="0">
                <a:latin typeface="Arial"/>
                <a:cs typeface="Arial"/>
              </a:rPr>
              <a:t>4-деҳот </a:t>
            </a:r>
            <a:r>
              <a:rPr lang="ru-RU" sz="2800" dirty="0" err="1">
                <a:latin typeface="Arial"/>
                <a:cs typeface="Arial"/>
              </a:rPr>
              <a:t>маблағгузорӣ</a:t>
            </a:r>
            <a:r>
              <a:rPr lang="ru-RU" sz="2800" dirty="0">
                <a:latin typeface="Arial"/>
                <a:cs typeface="Arial"/>
              </a:rPr>
              <a:t> </a:t>
            </a:r>
            <a:r>
              <a:rPr lang="ru-RU" sz="2800" dirty="0" err="1">
                <a:latin typeface="Arial"/>
                <a:cs typeface="Arial"/>
              </a:rPr>
              <a:t>шуд</a:t>
            </a:r>
            <a:r>
              <a:rPr lang="ru-RU" sz="2800" dirty="0">
                <a:latin typeface="Arial"/>
                <a:cs typeface="Arial"/>
              </a:rPr>
              <a:t>.</a:t>
            </a:r>
            <a:endParaRPr sz="2800" dirty="0">
              <a:latin typeface="Arial"/>
              <a:cs typeface="Arial"/>
            </a:endParaRPr>
          </a:p>
        </p:txBody>
      </p:sp>
    </p:spTree>
    <p:extLst>
      <p:ext uri="{BB962C8B-B14F-4D97-AF65-F5344CB8AC3E}">
        <p14:creationId xmlns:p14="http://schemas.microsoft.com/office/powerpoint/2010/main" val="1457845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b="1" dirty="0" smtClean="0"/>
              <a:t>Аудити </a:t>
            </a:r>
            <a:r>
              <a:rPr lang="ru-RU" b="1" dirty="0" err="1" smtClean="0"/>
              <a:t>иҷтимоӣ</a:t>
            </a:r>
            <a:r>
              <a:rPr lang="ru-RU" b="1" dirty="0" smtClean="0"/>
              <a:t> чист</a:t>
            </a:r>
            <a:r>
              <a:rPr lang="hr-BA" b="1" dirty="0" smtClean="0"/>
              <a:t>?</a:t>
            </a:r>
            <a:r>
              <a:rPr lang="hr-BA" dirty="0"/>
              <a:t/>
            </a:r>
            <a:br>
              <a:rPr lang="hr-BA" dirty="0"/>
            </a:br>
            <a:endParaRPr lang="hr-BA" dirty="0"/>
          </a:p>
        </p:txBody>
      </p:sp>
      <p:sp>
        <p:nvSpPr>
          <p:cNvPr id="3" name="Content Placeholder 2"/>
          <p:cNvSpPr>
            <a:spLocks noGrp="1"/>
          </p:cNvSpPr>
          <p:nvPr>
            <p:ph idx="1"/>
          </p:nvPr>
        </p:nvSpPr>
        <p:spPr/>
        <p:txBody>
          <a:bodyPr>
            <a:normAutofit fontScale="92500" lnSpcReduction="20000"/>
          </a:bodyPr>
          <a:lstStyle/>
          <a:p>
            <a:r>
              <a:rPr lang="ru-RU" dirty="0" smtClean="0"/>
              <a:t>Аудити </a:t>
            </a:r>
            <a:r>
              <a:rPr lang="ru-RU" dirty="0" err="1" smtClean="0"/>
              <a:t>иҷтимоӣ</a:t>
            </a:r>
            <a:r>
              <a:rPr lang="ru-RU" dirty="0" smtClean="0"/>
              <a:t> </a:t>
            </a:r>
            <a:r>
              <a:rPr lang="ru-RU" dirty="0" err="1" smtClean="0"/>
              <a:t>воситаи</a:t>
            </a:r>
            <a:r>
              <a:rPr lang="ru-RU" dirty="0" smtClean="0"/>
              <a:t> </a:t>
            </a:r>
            <a:r>
              <a:rPr lang="ru-RU" dirty="0" err="1" smtClean="0"/>
              <a:t>андозагирӣ</a:t>
            </a:r>
            <a:r>
              <a:rPr lang="ru-RU" dirty="0" smtClean="0"/>
              <a:t>, </a:t>
            </a:r>
            <a:r>
              <a:rPr lang="ru-RU" dirty="0" err="1" smtClean="0"/>
              <a:t>фаҳмиш</a:t>
            </a:r>
            <a:r>
              <a:rPr lang="ru-RU" dirty="0" smtClean="0"/>
              <a:t>, </a:t>
            </a:r>
            <a:r>
              <a:rPr lang="ru-RU" dirty="0" err="1" smtClean="0"/>
              <a:t>ҳисоботдиҳӣ</a:t>
            </a:r>
            <a:r>
              <a:rPr lang="ru-RU" dirty="0" smtClean="0"/>
              <a:t> ва дар </a:t>
            </a:r>
            <a:r>
              <a:rPr lang="ru-RU" dirty="0" err="1" smtClean="0"/>
              <a:t>ниҳояти</a:t>
            </a:r>
            <a:r>
              <a:rPr lang="ru-RU" dirty="0" smtClean="0"/>
              <a:t> </a:t>
            </a:r>
            <a:r>
              <a:rPr lang="ru-RU" dirty="0" err="1" smtClean="0"/>
              <a:t>кор</a:t>
            </a:r>
            <a:r>
              <a:rPr lang="ru-RU" dirty="0" smtClean="0"/>
              <a:t>, </a:t>
            </a:r>
            <a:r>
              <a:rPr lang="ru-RU" dirty="0" err="1" smtClean="0"/>
              <a:t>беҳтарсозии</a:t>
            </a:r>
            <a:r>
              <a:rPr lang="ru-RU" dirty="0" smtClean="0"/>
              <a:t> </a:t>
            </a:r>
            <a:r>
              <a:rPr lang="ru-RU" dirty="0" err="1" smtClean="0"/>
              <a:t>нишондиҳандаҳои</a:t>
            </a:r>
            <a:r>
              <a:rPr lang="ru-RU" dirty="0" smtClean="0"/>
              <a:t> </a:t>
            </a:r>
            <a:r>
              <a:rPr lang="ru-RU" dirty="0" err="1" smtClean="0"/>
              <a:t>ахлоқӣ</a:t>
            </a:r>
            <a:r>
              <a:rPr lang="ru-RU" dirty="0" smtClean="0"/>
              <a:t> ва </a:t>
            </a:r>
            <a:r>
              <a:rPr lang="ru-RU" dirty="0" err="1" smtClean="0"/>
              <a:t>иҷтимоии</a:t>
            </a:r>
            <a:r>
              <a:rPr lang="ru-RU" dirty="0" smtClean="0"/>
              <a:t> </a:t>
            </a:r>
            <a:r>
              <a:rPr lang="ru-RU" dirty="0" err="1" smtClean="0"/>
              <a:t>ташкилот</a:t>
            </a:r>
            <a:r>
              <a:rPr lang="ru-RU" dirty="0" smtClean="0"/>
              <a:t> </a:t>
            </a:r>
            <a:r>
              <a:rPr lang="ru-RU" dirty="0" err="1" smtClean="0"/>
              <a:t>аст</a:t>
            </a:r>
            <a:r>
              <a:rPr lang="ru-RU" dirty="0" smtClean="0"/>
              <a:t>  </a:t>
            </a:r>
            <a:endParaRPr lang="ru-RU" dirty="0"/>
          </a:p>
          <a:p>
            <a:r>
              <a:rPr lang="ru-RU" dirty="0"/>
              <a:t>Аудити </a:t>
            </a:r>
            <a:r>
              <a:rPr lang="ru-RU" dirty="0" err="1"/>
              <a:t>иҷтимоӣ</a:t>
            </a:r>
            <a:r>
              <a:rPr lang="ru-RU" dirty="0"/>
              <a:t> </a:t>
            </a:r>
            <a:r>
              <a:rPr lang="ru-RU" dirty="0" smtClean="0"/>
              <a:t> барои </a:t>
            </a:r>
            <a:r>
              <a:rPr lang="ru-RU" dirty="0" err="1" smtClean="0"/>
              <a:t>коҳиши</a:t>
            </a:r>
            <a:r>
              <a:rPr lang="ru-RU" dirty="0" smtClean="0"/>
              <a:t> </a:t>
            </a:r>
            <a:r>
              <a:rPr lang="ru-RU" dirty="0" err="1" smtClean="0"/>
              <a:t>фосила</a:t>
            </a:r>
            <a:r>
              <a:rPr lang="ru-RU" dirty="0" smtClean="0"/>
              <a:t> </a:t>
            </a:r>
            <a:r>
              <a:rPr lang="ru-RU" dirty="0" err="1" smtClean="0"/>
              <a:t>миёни</a:t>
            </a:r>
            <a:r>
              <a:rPr lang="ru-RU" dirty="0" smtClean="0"/>
              <a:t>  </a:t>
            </a:r>
            <a:r>
              <a:rPr lang="ru-RU" dirty="0" err="1" smtClean="0"/>
              <a:t>дид</a:t>
            </a:r>
            <a:r>
              <a:rPr lang="ru-RU" dirty="0" smtClean="0"/>
              <a:t>/</a:t>
            </a:r>
            <a:r>
              <a:rPr lang="ru-RU" dirty="0" err="1" smtClean="0"/>
              <a:t>ҳадаф</a:t>
            </a:r>
            <a:r>
              <a:rPr lang="ru-RU" dirty="0" smtClean="0"/>
              <a:t> ва </a:t>
            </a:r>
            <a:r>
              <a:rPr lang="ru-RU" dirty="0" err="1" smtClean="0"/>
              <a:t>воқеъият</a:t>
            </a:r>
            <a:r>
              <a:rPr lang="ru-RU" dirty="0" smtClean="0"/>
              <a:t>, </a:t>
            </a:r>
            <a:r>
              <a:rPr lang="ru-RU" dirty="0" err="1" smtClean="0"/>
              <a:t>миёни</a:t>
            </a:r>
            <a:r>
              <a:rPr lang="ru-RU" dirty="0" smtClean="0"/>
              <a:t> </a:t>
            </a:r>
            <a:r>
              <a:rPr lang="ru-RU" dirty="0" err="1" smtClean="0"/>
              <a:t>самаранокӣ</a:t>
            </a:r>
            <a:r>
              <a:rPr lang="ru-RU" dirty="0" smtClean="0"/>
              <a:t> ва </a:t>
            </a:r>
            <a:r>
              <a:rPr lang="ru-RU" dirty="0" err="1" smtClean="0"/>
              <a:t>натиҷагирӣ</a:t>
            </a:r>
            <a:r>
              <a:rPr lang="ru-RU" dirty="0" smtClean="0"/>
              <a:t> </a:t>
            </a:r>
            <a:r>
              <a:rPr lang="ru-RU" dirty="0" err="1" smtClean="0"/>
              <a:t>мусоидат</a:t>
            </a:r>
            <a:r>
              <a:rPr lang="ru-RU" dirty="0" smtClean="0"/>
              <a:t> </a:t>
            </a:r>
            <a:r>
              <a:rPr lang="ru-RU" dirty="0" err="1" smtClean="0"/>
              <a:t>менамояд</a:t>
            </a:r>
            <a:r>
              <a:rPr lang="ru-RU" dirty="0" smtClean="0"/>
              <a:t> </a:t>
            </a:r>
            <a:endParaRPr lang="ru-RU" dirty="0"/>
          </a:p>
          <a:p>
            <a:r>
              <a:rPr lang="ru-RU" dirty="0"/>
              <a:t>Аудити </a:t>
            </a:r>
            <a:r>
              <a:rPr lang="ru-RU" dirty="0" err="1"/>
              <a:t>иҷтимоӣ</a:t>
            </a:r>
            <a:r>
              <a:rPr lang="ru-RU" dirty="0"/>
              <a:t> </a:t>
            </a:r>
            <a:r>
              <a:rPr lang="ru-RU" dirty="0" smtClean="0"/>
              <a:t> </a:t>
            </a:r>
            <a:r>
              <a:rPr lang="ru-RU" dirty="0" err="1" smtClean="0"/>
              <a:t>методикаи</a:t>
            </a:r>
            <a:r>
              <a:rPr lang="ru-RU" dirty="0" smtClean="0"/>
              <a:t> </a:t>
            </a:r>
            <a:r>
              <a:rPr lang="ru-RU" dirty="0" err="1" smtClean="0"/>
              <a:t>дарк</a:t>
            </a:r>
            <a:r>
              <a:rPr lang="ru-RU" dirty="0" smtClean="0"/>
              <a:t>, </a:t>
            </a:r>
            <a:r>
              <a:rPr lang="ru-RU" dirty="0" err="1" smtClean="0"/>
              <a:t>андозагирӣ</a:t>
            </a:r>
            <a:r>
              <a:rPr lang="ru-RU" dirty="0" smtClean="0"/>
              <a:t>, </a:t>
            </a:r>
            <a:r>
              <a:rPr lang="ru-RU" dirty="0" err="1" smtClean="0"/>
              <a:t>ҳисоботдиҳӣ</a:t>
            </a:r>
            <a:r>
              <a:rPr lang="ru-RU" dirty="0" smtClean="0"/>
              <a:t>, </a:t>
            </a:r>
            <a:r>
              <a:rPr lang="ru-RU" dirty="0" err="1" smtClean="0"/>
              <a:t>тафтиш</a:t>
            </a:r>
            <a:r>
              <a:rPr lang="ru-RU" dirty="0" smtClean="0"/>
              <a:t> ва баланд </a:t>
            </a:r>
            <a:r>
              <a:rPr lang="ru-RU" dirty="0" err="1" smtClean="0"/>
              <a:t>бардоштани</a:t>
            </a:r>
            <a:r>
              <a:rPr lang="ru-RU" dirty="0" smtClean="0"/>
              <a:t> </a:t>
            </a:r>
            <a:r>
              <a:rPr lang="ru-RU" dirty="0" err="1" smtClean="0"/>
              <a:t>натиҷагирии</a:t>
            </a:r>
            <a:r>
              <a:rPr lang="ru-RU" dirty="0" smtClean="0"/>
              <a:t> </a:t>
            </a:r>
            <a:r>
              <a:rPr lang="ru-RU" dirty="0" err="1" smtClean="0"/>
              <a:t>иҷтимоии</a:t>
            </a:r>
            <a:r>
              <a:rPr lang="ru-RU" dirty="0" smtClean="0"/>
              <a:t> </a:t>
            </a:r>
            <a:r>
              <a:rPr lang="ru-RU" dirty="0" err="1" smtClean="0"/>
              <a:t>ташкилот</a:t>
            </a:r>
            <a:r>
              <a:rPr lang="ru-RU" dirty="0" smtClean="0"/>
              <a:t> </a:t>
            </a:r>
            <a:r>
              <a:rPr lang="ru-RU" dirty="0" err="1" smtClean="0"/>
              <a:t>аст</a:t>
            </a:r>
            <a:r>
              <a:rPr lang="ru-RU" dirty="0" smtClean="0"/>
              <a:t> </a:t>
            </a:r>
            <a:endParaRPr lang="ru-RU" dirty="0"/>
          </a:p>
          <a:p>
            <a:r>
              <a:rPr lang="ru-RU" dirty="0"/>
              <a:t>Аудити </a:t>
            </a:r>
            <a:r>
              <a:rPr lang="ru-RU" dirty="0" err="1" smtClean="0"/>
              <a:t>иҷтимоӣ</a:t>
            </a:r>
            <a:r>
              <a:rPr lang="ru-RU" dirty="0" smtClean="0"/>
              <a:t> ба </a:t>
            </a:r>
            <a:r>
              <a:rPr lang="ru-RU" dirty="0" err="1" smtClean="0"/>
              <a:t>идоракунӣ</a:t>
            </a:r>
            <a:r>
              <a:rPr lang="ru-RU" dirty="0" smtClean="0"/>
              <a:t> </a:t>
            </a:r>
            <a:r>
              <a:rPr lang="ru-RU" dirty="0" err="1" smtClean="0"/>
              <a:t>таъсиргузор</a:t>
            </a:r>
            <a:r>
              <a:rPr lang="ru-RU" dirty="0" smtClean="0"/>
              <a:t> </a:t>
            </a:r>
            <a:r>
              <a:rPr lang="ru-RU" dirty="0" err="1" smtClean="0"/>
              <a:t>аст</a:t>
            </a:r>
            <a:r>
              <a:rPr lang="ru-RU" dirty="0" smtClean="0"/>
              <a:t>. Он ба </a:t>
            </a:r>
            <a:r>
              <a:rPr lang="ru-RU" dirty="0" err="1" smtClean="0"/>
              <a:t>овози</a:t>
            </a:r>
            <a:r>
              <a:rPr lang="ru-RU" dirty="0" smtClean="0"/>
              <a:t> </a:t>
            </a:r>
            <a:r>
              <a:rPr lang="ru-RU" dirty="0" err="1" smtClean="0"/>
              <a:t>ҷонибҳои</a:t>
            </a:r>
            <a:r>
              <a:rPr lang="ru-RU" dirty="0" smtClean="0"/>
              <a:t> </a:t>
            </a:r>
            <a:r>
              <a:rPr lang="ru-RU" dirty="0" err="1" smtClean="0"/>
              <a:t>манфиатдор</a:t>
            </a:r>
            <a:r>
              <a:rPr lang="ru-RU" dirty="0" smtClean="0"/>
              <a:t>, аз  </a:t>
            </a:r>
            <a:r>
              <a:rPr lang="ru-RU" dirty="0" err="1" smtClean="0"/>
              <a:t>ҷумла</a:t>
            </a:r>
            <a:r>
              <a:rPr lang="ru-RU" dirty="0" smtClean="0"/>
              <a:t> </a:t>
            </a:r>
            <a:r>
              <a:rPr lang="ru-RU" dirty="0" err="1" smtClean="0"/>
              <a:t>қишрҳои</a:t>
            </a:r>
            <a:r>
              <a:rPr lang="ru-RU" dirty="0" smtClean="0"/>
              <a:t> </a:t>
            </a:r>
            <a:r>
              <a:rPr lang="ru-RU" dirty="0" err="1" smtClean="0"/>
              <a:t>осебпазир</a:t>
            </a:r>
            <a:r>
              <a:rPr lang="ru-RU" dirty="0" smtClean="0"/>
              <a:t>, </a:t>
            </a:r>
            <a:r>
              <a:rPr lang="ru-RU" dirty="0" err="1" smtClean="0"/>
              <a:t>ки</a:t>
            </a:r>
            <a:r>
              <a:rPr lang="ru-RU" dirty="0" smtClean="0"/>
              <a:t> </a:t>
            </a:r>
            <a:r>
              <a:rPr lang="ru-RU" dirty="0" err="1" smtClean="0"/>
              <a:t>овазошон</a:t>
            </a:r>
            <a:r>
              <a:rPr lang="ru-RU" dirty="0" smtClean="0"/>
              <a:t> </a:t>
            </a:r>
            <a:r>
              <a:rPr lang="ru-RU" dirty="0" err="1" smtClean="0"/>
              <a:t>кам</a:t>
            </a:r>
            <a:r>
              <a:rPr lang="ru-RU" dirty="0" smtClean="0"/>
              <a:t> </a:t>
            </a:r>
            <a:r>
              <a:rPr lang="ru-RU" dirty="0" err="1" smtClean="0"/>
              <a:t>шунида</a:t>
            </a:r>
            <a:r>
              <a:rPr lang="ru-RU" dirty="0" smtClean="0"/>
              <a:t> </a:t>
            </a:r>
            <a:r>
              <a:rPr lang="ru-RU" dirty="0" err="1" smtClean="0"/>
              <a:t>мешавад</a:t>
            </a:r>
            <a:r>
              <a:rPr lang="ru-RU" dirty="0" smtClean="0"/>
              <a:t>, </a:t>
            </a:r>
            <a:r>
              <a:rPr lang="ru-RU" dirty="0" err="1" smtClean="0"/>
              <a:t>арҷ</a:t>
            </a:r>
            <a:r>
              <a:rPr lang="ru-RU" dirty="0" smtClean="0"/>
              <a:t> </a:t>
            </a:r>
            <a:r>
              <a:rPr lang="ru-RU" dirty="0" err="1" smtClean="0"/>
              <a:t>мегузорад</a:t>
            </a:r>
            <a:r>
              <a:rPr lang="ru-RU" dirty="0" smtClean="0"/>
              <a:t>.  </a:t>
            </a:r>
            <a:endParaRPr lang="ru-RU" dirty="0"/>
          </a:p>
          <a:p>
            <a:r>
              <a:rPr lang="ru-RU" dirty="0"/>
              <a:t>Аудити </a:t>
            </a:r>
            <a:r>
              <a:rPr lang="ru-RU" dirty="0" err="1"/>
              <a:t>иҷтимоӣ</a:t>
            </a:r>
            <a:r>
              <a:rPr lang="ru-RU" dirty="0"/>
              <a:t> </a:t>
            </a:r>
            <a:r>
              <a:rPr lang="ru-RU" dirty="0" smtClean="0"/>
              <a:t> ба </a:t>
            </a:r>
            <a:r>
              <a:rPr lang="ru-RU" dirty="0" err="1" smtClean="0"/>
              <a:t>хотири</a:t>
            </a:r>
            <a:r>
              <a:rPr lang="ru-RU" dirty="0" smtClean="0"/>
              <a:t> </a:t>
            </a:r>
            <a:r>
              <a:rPr lang="ru-RU" dirty="0" err="1" smtClean="0"/>
              <a:t>тақвияти</a:t>
            </a:r>
            <a:r>
              <a:rPr lang="ru-RU" dirty="0" smtClean="0"/>
              <a:t> идоракунии </a:t>
            </a:r>
            <a:r>
              <a:rPr lang="ru-RU" dirty="0" err="1" smtClean="0"/>
              <a:t>маҳаллӣ</a:t>
            </a:r>
            <a:r>
              <a:rPr lang="ru-RU" dirty="0" smtClean="0"/>
              <a:t>, аз </a:t>
            </a:r>
            <a:r>
              <a:rPr lang="ru-RU" dirty="0" err="1" smtClean="0"/>
              <a:t>ҷумла</a:t>
            </a:r>
            <a:r>
              <a:rPr lang="ru-RU" dirty="0" smtClean="0"/>
              <a:t> </a:t>
            </a:r>
            <a:r>
              <a:rPr lang="ru-RU" dirty="0" err="1" smtClean="0"/>
              <a:t>барои</a:t>
            </a:r>
            <a:r>
              <a:rPr lang="ru-RU" dirty="0" smtClean="0"/>
              <a:t> </a:t>
            </a:r>
            <a:r>
              <a:rPr lang="ru-RU" dirty="0" err="1" smtClean="0"/>
              <a:t>таҳкими</a:t>
            </a:r>
            <a:r>
              <a:rPr lang="ru-RU" dirty="0" smtClean="0"/>
              <a:t> </a:t>
            </a:r>
            <a:r>
              <a:rPr lang="ru-RU" dirty="0" err="1" smtClean="0"/>
              <a:t>ҳисоботдиҳӣ</a:t>
            </a:r>
            <a:r>
              <a:rPr lang="ru-RU" dirty="0" smtClean="0"/>
              <a:t> ва </a:t>
            </a:r>
            <a:r>
              <a:rPr lang="ru-RU" dirty="0" err="1" smtClean="0"/>
              <a:t>шаффофият</a:t>
            </a:r>
            <a:r>
              <a:rPr lang="ru-RU" dirty="0" smtClean="0"/>
              <a:t> дар </a:t>
            </a:r>
            <a:r>
              <a:rPr lang="ru-RU" dirty="0" err="1" smtClean="0"/>
              <a:t>мақомоти</a:t>
            </a:r>
            <a:r>
              <a:rPr lang="ru-RU" dirty="0" smtClean="0"/>
              <a:t> </a:t>
            </a:r>
            <a:r>
              <a:rPr lang="ru-RU" dirty="0" err="1" smtClean="0"/>
              <a:t>ҳокимияти</a:t>
            </a:r>
            <a:r>
              <a:rPr lang="ru-RU" dirty="0" smtClean="0"/>
              <a:t> </a:t>
            </a:r>
            <a:r>
              <a:rPr lang="ru-RU" dirty="0" err="1" smtClean="0"/>
              <a:t>маҳаллӣ</a:t>
            </a:r>
            <a:r>
              <a:rPr lang="ru-RU" dirty="0" smtClean="0"/>
              <a:t> </a:t>
            </a:r>
            <a:r>
              <a:rPr lang="ru-RU" dirty="0" err="1" smtClean="0"/>
              <a:t>роҳандозӣ</a:t>
            </a:r>
            <a:r>
              <a:rPr lang="ru-RU" dirty="0" smtClean="0"/>
              <a:t> </a:t>
            </a:r>
            <a:r>
              <a:rPr lang="ru-RU" dirty="0" err="1" smtClean="0"/>
              <a:t>мешавад</a:t>
            </a:r>
            <a:r>
              <a:rPr lang="ru-RU" dirty="0" smtClean="0"/>
              <a:t>.  </a:t>
            </a:r>
            <a:endParaRPr lang="hr-BA" dirty="0"/>
          </a:p>
        </p:txBody>
      </p:sp>
    </p:spTree>
    <p:extLst>
      <p:ext uri="{BB962C8B-B14F-4D97-AF65-F5344CB8AC3E}">
        <p14:creationId xmlns:p14="http://schemas.microsoft.com/office/powerpoint/2010/main" val="2079239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4319" y="498193"/>
            <a:ext cx="7503363" cy="1015918"/>
          </a:xfrm>
          <a:prstGeom prst="rect">
            <a:avLst/>
          </a:prstGeom>
        </p:spPr>
        <p:txBody>
          <a:bodyPr vert="horz" wrap="square" lIns="0" tIns="335533" rIns="0" bIns="0" rtlCol="0" anchor="ctr">
            <a:spAutoFit/>
          </a:bodyPr>
          <a:lstStyle/>
          <a:p>
            <a:pPr marL="170815">
              <a:lnSpc>
                <a:spcPct val="100000"/>
              </a:lnSpc>
            </a:pPr>
            <a:r>
              <a:rPr lang="tg-Cyrl-TJ" spc="-5" dirty="0"/>
              <a:t>Лоиҳа дар се марҳила гузашт</a:t>
            </a:r>
            <a:r>
              <a:rPr spc="-5" dirty="0"/>
              <a:t>:</a:t>
            </a:r>
          </a:p>
        </p:txBody>
      </p:sp>
      <p:sp>
        <p:nvSpPr>
          <p:cNvPr id="3" name="object 3"/>
          <p:cNvSpPr/>
          <p:nvPr/>
        </p:nvSpPr>
        <p:spPr>
          <a:xfrm>
            <a:off x="3002280" y="1374648"/>
            <a:ext cx="5273040" cy="131063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971800" y="1615439"/>
            <a:ext cx="4200144" cy="90220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048000" y="1397000"/>
            <a:ext cx="5181600" cy="1219200"/>
          </a:xfrm>
          <a:custGeom>
            <a:avLst/>
            <a:gdLst/>
            <a:ahLst/>
            <a:cxnLst/>
            <a:rect l="l" t="t" r="r" b="b"/>
            <a:pathLst>
              <a:path w="5181600" h="1219200">
                <a:moveTo>
                  <a:pt x="5059680" y="0"/>
                </a:moveTo>
                <a:lnTo>
                  <a:pt x="121919" y="0"/>
                </a:lnTo>
                <a:lnTo>
                  <a:pt x="74473" y="9584"/>
                </a:lnTo>
                <a:lnTo>
                  <a:pt x="35718" y="35718"/>
                </a:lnTo>
                <a:lnTo>
                  <a:pt x="9584" y="74473"/>
                </a:lnTo>
                <a:lnTo>
                  <a:pt x="0" y="121920"/>
                </a:lnTo>
                <a:lnTo>
                  <a:pt x="0" y="1097279"/>
                </a:lnTo>
                <a:lnTo>
                  <a:pt x="9584" y="1144726"/>
                </a:lnTo>
                <a:lnTo>
                  <a:pt x="35718" y="1183481"/>
                </a:lnTo>
                <a:lnTo>
                  <a:pt x="74473" y="1209615"/>
                </a:lnTo>
                <a:lnTo>
                  <a:pt x="121919" y="1219200"/>
                </a:lnTo>
                <a:lnTo>
                  <a:pt x="5059680" y="1219200"/>
                </a:lnTo>
                <a:lnTo>
                  <a:pt x="5107126" y="1209615"/>
                </a:lnTo>
                <a:lnTo>
                  <a:pt x="5145881" y="1183481"/>
                </a:lnTo>
                <a:lnTo>
                  <a:pt x="5172015" y="1144726"/>
                </a:lnTo>
                <a:lnTo>
                  <a:pt x="5181600" y="1097279"/>
                </a:lnTo>
                <a:lnTo>
                  <a:pt x="5181600" y="121920"/>
                </a:lnTo>
                <a:lnTo>
                  <a:pt x="5172015" y="74473"/>
                </a:lnTo>
                <a:lnTo>
                  <a:pt x="5145881" y="35718"/>
                </a:lnTo>
                <a:lnTo>
                  <a:pt x="5107126" y="9584"/>
                </a:lnTo>
                <a:lnTo>
                  <a:pt x="5059680" y="0"/>
                </a:lnTo>
                <a:close/>
              </a:path>
            </a:pathLst>
          </a:custGeom>
          <a:solidFill>
            <a:srgbClr val="CCFFCC"/>
          </a:solidFill>
        </p:spPr>
        <p:txBody>
          <a:bodyPr wrap="square" lIns="0" tIns="0" rIns="0" bIns="0" rtlCol="0"/>
          <a:lstStyle/>
          <a:p>
            <a:endParaRPr/>
          </a:p>
        </p:txBody>
      </p:sp>
      <p:sp>
        <p:nvSpPr>
          <p:cNvPr id="6" name="object 6"/>
          <p:cNvSpPr/>
          <p:nvPr/>
        </p:nvSpPr>
        <p:spPr>
          <a:xfrm>
            <a:off x="3459479" y="2798064"/>
            <a:ext cx="5273040" cy="131064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410711" y="3038855"/>
            <a:ext cx="4233672" cy="90220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505200" y="2819400"/>
            <a:ext cx="5181600" cy="1219200"/>
          </a:xfrm>
          <a:custGeom>
            <a:avLst/>
            <a:gdLst/>
            <a:ahLst/>
            <a:cxnLst/>
            <a:rect l="l" t="t" r="r" b="b"/>
            <a:pathLst>
              <a:path w="5181600" h="1219200">
                <a:moveTo>
                  <a:pt x="5059680" y="0"/>
                </a:moveTo>
                <a:lnTo>
                  <a:pt x="121919" y="0"/>
                </a:lnTo>
                <a:lnTo>
                  <a:pt x="74473" y="9584"/>
                </a:lnTo>
                <a:lnTo>
                  <a:pt x="35718" y="35718"/>
                </a:lnTo>
                <a:lnTo>
                  <a:pt x="9584" y="74473"/>
                </a:lnTo>
                <a:lnTo>
                  <a:pt x="0" y="121920"/>
                </a:lnTo>
                <a:lnTo>
                  <a:pt x="0" y="1097280"/>
                </a:lnTo>
                <a:lnTo>
                  <a:pt x="9584" y="1144726"/>
                </a:lnTo>
                <a:lnTo>
                  <a:pt x="35718" y="1183481"/>
                </a:lnTo>
                <a:lnTo>
                  <a:pt x="74473" y="1209615"/>
                </a:lnTo>
                <a:lnTo>
                  <a:pt x="121919" y="1219200"/>
                </a:lnTo>
                <a:lnTo>
                  <a:pt x="5059680" y="1219200"/>
                </a:lnTo>
                <a:lnTo>
                  <a:pt x="5107126" y="1209615"/>
                </a:lnTo>
                <a:lnTo>
                  <a:pt x="5145881" y="1183481"/>
                </a:lnTo>
                <a:lnTo>
                  <a:pt x="5172015" y="1144726"/>
                </a:lnTo>
                <a:lnTo>
                  <a:pt x="5181600" y="1097280"/>
                </a:lnTo>
                <a:lnTo>
                  <a:pt x="5181600" y="121920"/>
                </a:lnTo>
                <a:lnTo>
                  <a:pt x="5172015" y="74473"/>
                </a:lnTo>
                <a:lnTo>
                  <a:pt x="5145881" y="35718"/>
                </a:lnTo>
                <a:lnTo>
                  <a:pt x="5107126" y="9584"/>
                </a:lnTo>
                <a:lnTo>
                  <a:pt x="5059680" y="0"/>
                </a:lnTo>
                <a:close/>
              </a:path>
            </a:pathLst>
          </a:custGeom>
          <a:solidFill>
            <a:srgbClr val="CCFFCC"/>
          </a:solidFill>
        </p:spPr>
        <p:txBody>
          <a:bodyPr wrap="square" lIns="0" tIns="0" rIns="0" bIns="0" rtlCol="0"/>
          <a:lstStyle/>
          <a:p>
            <a:endParaRPr/>
          </a:p>
        </p:txBody>
      </p:sp>
      <p:sp>
        <p:nvSpPr>
          <p:cNvPr id="9" name="object 9"/>
          <p:cNvSpPr/>
          <p:nvPr/>
        </p:nvSpPr>
        <p:spPr>
          <a:xfrm>
            <a:off x="3916679" y="4218432"/>
            <a:ext cx="5273040" cy="1310640"/>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4209288" y="4248911"/>
            <a:ext cx="3566160" cy="1322832"/>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3962400" y="4241800"/>
            <a:ext cx="5181600" cy="1219200"/>
          </a:xfrm>
          <a:custGeom>
            <a:avLst/>
            <a:gdLst/>
            <a:ahLst/>
            <a:cxnLst/>
            <a:rect l="l" t="t" r="r" b="b"/>
            <a:pathLst>
              <a:path w="5181600" h="1219200">
                <a:moveTo>
                  <a:pt x="5059680" y="0"/>
                </a:moveTo>
                <a:lnTo>
                  <a:pt x="121919" y="0"/>
                </a:lnTo>
                <a:lnTo>
                  <a:pt x="74473" y="9584"/>
                </a:lnTo>
                <a:lnTo>
                  <a:pt x="35718" y="35718"/>
                </a:lnTo>
                <a:lnTo>
                  <a:pt x="9584" y="74473"/>
                </a:lnTo>
                <a:lnTo>
                  <a:pt x="0" y="121919"/>
                </a:lnTo>
                <a:lnTo>
                  <a:pt x="0" y="1097280"/>
                </a:lnTo>
                <a:lnTo>
                  <a:pt x="9584" y="1144726"/>
                </a:lnTo>
                <a:lnTo>
                  <a:pt x="35718" y="1183481"/>
                </a:lnTo>
                <a:lnTo>
                  <a:pt x="74473" y="1209615"/>
                </a:lnTo>
                <a:lnTo>
                  <a:pt x="121919" y="1219200"/>
                </a:lnTo>
                <a:lnTo>
                  <a:pt x="5059680" y="1219200"/>
                </a:lnTo>
                <a:lnTo>
                  <a:pt x="5107126" y="1209615"/>
                </a:lnTo>
                <a:lnTo>
                  <a:pt x="5145881" y="1183481"/>
                </a:lnTo>
                <a:lnTo>
                  <a:pt x="5172015" y="1144726"/>
                </a:lnTo>
                <a:lnTo>
                  <a:pt x="5181600" y="1097280"/>
                </a:lnTo>
                <a:lnTo>
                  <a:pt x="5181600" y="121919"/>
                </a:lnTo>
                <a:lnTo>
                  <a:pt x="5172015" y="74473"/>
                </a:lnTo>
                <a:lnTo>
                  <a:pt x="5145881" y="35718"/>
                </a:lnTo>
                <a:lnTo>
                  <a:pt x="5107126" y="9584"/>
                </a:lnTo>
                <a:lnTo>
                  <a:pt x="5059680" y="0"/>
                </a:lnTo>
                <a:close/>
              </a:path>
            </a:pathLst>
          </a:custGeom>
          <a:solidFill>
            <a:srgbClr val="CCFFCC"/>
          </a:solidFill>
        </p:spPr>
        <p:txBody>
          <a:bodyPr wrap="square" lIns="0" tIns="0" rIns="0" bIns="0" rtlCol="0"/>
          <a:lstStyle/>
          <a:p>
            <a:endParaRPr/>
          </a:p>
        </p:txBody>
      </p:sp>
      <p:sp>
        <p:nvSpPr>
          <p:cNvPr id="12" name="object 12"/>
          <p:cNvSpPr txBox="1"/>
          <p:nvPr/>
        </p:nvSpPr>
        <p:spPr>
          <a:xfrm>
            <a:off x="3236214" y="1726311"/>
            <a:ext cx="4149090" cy="3642023"/>
          </a:xfrm>
          <a:prstGeom prst="rect">
            <a:avLst/>
          </a:prstGeom>
        </p:spPr>
        <p:txBody>
          <a:bodyPr vert="horz" wrap="square" lIns="0" tIns="0" rIns="0" bIns="0" rtlCol="0">
            <a:spAutoFit/>
          </a:bodyPr>
          <a:lstStyle/>
          <a:p>
            <a:pPr marL="12700"/>
            <a:r>
              <a:rPr lang="tg-Cyrl-TJ" sz="3200" spc="-30" dirty="0" smtClean="0">
                <a:solidFill>
                  <a:srgbClr val="0D0D0D"/>
                </a:solidFill>
                <a:latin typeface="Arial"/>
                <a:cs typeface="Arial"/>
              </a:rPr>
              <a:t>Омодагӣ</a:t>
            </a:r>
            <a:endParaRPr sz="3200" dirty="0">
              <a:latin typeface="Arial"/>
              <a:cs typeface="Arial"/>
            </a:endParaRPr>
          </a:p>
          <a:p>
            <a:pPr>
              <a:lnSpc>
                <a:spcPct val="100000"/>
              </a:lnSpc>
            </a:pPr>
            <a:endParaRPr sz="3200" dirty="0">
              <a:latin typeface="Times New Roman"/>
              <a:cs typeface="Times New Roman"/>
            </a:endParaRPr>
          </a:p>
          <a:p>
            <a:pPr>
              <a:spcBef>
                <a:spcPts val="5"/>
              </a:spcBef>
            </a:pPr>
            <a:endParaRPr sz="3200" dirty="0">
              <a:latin typeface="Times New Roman"/>
              <a:cs typeface="Times New Roman"/>
            </a:endParaRPr>
          </a:p>
          <a:p>
            <a:pPr marL="451484"/>
            <a:r>
              <a:rPr lang="tg-Cyrl-TJ" sz="3200" spc="-10" dirty="0">
                <a:solidFill>
                  <a:srgbClr val="0D0D0D"/>
                </a:solidFill>
                <a:latin typeface="Arial"/>
                <a:cs typeface="Arial"/>
              </a:rPr>
              <a:t>Аудити иҷтимоӣ </a:t>
            </a:r>
            <a:endParaRPr sz="3200" dirty="0">
              <a:latin typeface="Arial"/>
              <a:cs typeface="Arial"/>
            </a:endParaRPr>
          </a:p>
          <a:p>
            <a:pPr>
              <a:lnSpc>
                <a:spcPct val="100000"/>
              </a:lnSpc>
            </a:pPr>
            <a:endParaRPr sz="3200" dirty="0">
              <a:latin typeface="Times New Roman"/>
              <a:cs typeface="Times New Roman"/>
            </a:endParaRPr>
          </a:p>
          <a:p>
            <a:pPr marL="1237615" algn="ctr">
              <a:lnSpc>
                <a:spcPts val="3575"/>
              </a:lnSpc>
              <a:spcBef>
                <a:spcPts val="2025"/>
              </a:spcBef>
            </a:pPr>
            <a:r>
              <a:rPr lang="tg-Cyrl-TJ" sz="3200" spc="-20" dirty="0">
                <a:solidFill>
                  <a:srgbClr val="0D0D0D"/>
                </a:solidFill>
                <a:latin typeface="Arial"/>
                <a:cs typeface="Arial"/>
              </a:rPr>
              <a:t>Форуми ҷамъиятӣ </a:t>
            </a:r>
            <a:endParaRPr sz="3200" dirty="0">
              <a:latin typeface="Arial"/>
              <a:cs typeface="Arial"/>
            </a:endParaRPr>
          </a:p>
        </p:txBody>
      </p:sp>
      <p:sp>
        <p:nvSpPr>
          <p:cNvPr id="13" name="object 13"/>
          <p:cNvSpPr/>
          <p:nvPr/>
        </p:nvSpPr>
        <p:spPr>
          <a:xfrm>
            <a:off x="7437120" y="2321560"/>
            <a:ext cx="792480" cy="792480"/>
          </a:xfrm>
          <a:custGeom>
            <a:avLst/>
            <a:gdLst/>
            <a:ahLst/>
            <a:cxnLst/>
            <a:rect l="l" t="t" r="r" b="b"/>
            <a:pathLst>
              <a:path w="792479" h="792480">
                <a:moveTo>
                  <a:pt x="792479" y="435863"/>
                </a:moveTo>
                <a:lnTo>
                  <a:pt x="0" y="435863"/>
                </a:lnTo>
                <a:lnTo>
                  <a:pt x="396239" y="792479"/>
                </a:lnTo>
                <a:lnTo>
                  <a:pt x="792479" y="435863"/>
                </a:lnTo>
                <a:close/>
              </a:path>
              <a:path w="792479" h="792480">
                <a:moveTo>
                  <a:pt x="614172" y="0"/>
                </a:moveTo>
                <a:lnTo>
                  <a:pt x="178307" y="0"/>
                </a:lnTo>
                <a:lnTo>
                  <a:pt x="178307" y="435863"/>
                </a:lnTo>
                <a:lnTo>
                  <a:pt x="614172" y="435863"/>
                </a:lnTo>
                <a:lnTo>
                  <a:pt x="614172" y="0"/>
                </a:lnTo>
                <a:close/>
              </a:path>
            </a:pathLst>
          </a:custGeom>
          <a:solidFill>
            <a:srgbClr val="008000"/>
          </a:solidFill>
        </p:spPr>
        <p:txBody>
          <a:bodyPr wrap="square" lIns="0" tIns="0" rIns="0" bIns="0" rtlCol="0"/>
          <a:lstStyle/>
          <a:p>
            <a:endParaRPr/>
          </a:p>
        </p:txBody>
      </p:sp>
      <p:sp>
        <p:nvSpPr>
          <p:cNvPr id="14" name="object 14"/>
          <p:cNvSpPr/>
          <p:nvPr/>
        </p:nvSpPr>
        <p:spPr>
          <a:xfrm>
            <a:off x="7437120" y="2321560"/>
            <a:ext cx="792480" cy="792480"/>
          </a:xfrm>
          <a:custGeom>
            <a:avLst/>
            <a:gdLst/>
            <a:ahLst/>
            <a:cxnLst/>
            <a:rect l="l" t="t" r="r" b="b"/>
            <a:pathLst>
              <a:path w="792479" h="792480">
                <a:moveTo>
                  <a:pt x="0" y="435863"/>
                </a:moveTo>
                <a:lnTo>
                  <a:pt x="178307" y="435863"/>
                </a:lnTo>
                <a:lnTo>
                  <a:pt x="178307" y="0"/>
                </a:lnTo>
                <a:lnTo>
                  <a:pt x="614172" y="0"/>
                </a:lnTo>
                <a:lnTo>
                  <a:pt x="614172" y="435863"/>
                </a:lnTo>
                <a:lnTo>
                  <a:pt x="792479" y="435863"/>
                </a:lnTo>
                <a:lnTo>
                  <a:pt x="396239" y="792479"/>
                </a:lnTo>
                <a:lnTo>
                  <a:pt x="0" y="435863"/>
                </a:lnTo>
                <a:close/>
              </a:path>
            </a:pathLst>
          </a:custGeom>
          <a:ln w="9525">
            <a:solidFill>
              <a:srgbClr val="E7F3F4"/>
            </a:solidFill>
          </a:ln>
        </p:spPr>
        <p:txBody>
          <a:bodyPr wrap="square" lIns="0" tIns="0" rIns="0" bIns="0" rtlCol="0"/>
          <a:lstStyle/>
          <a:p>
            <a:endParaRPr/>
          </a:p>
        </p:txBody>
      </p:sp>
      <p:sp>
        <p:nvSpPr>
          <p:cNvPr id="15" name="object 15"/>
          <p:cNvSpPr/>
          <p:nvPr/>
        </p:nvSpPr>
        <p:spPr>
          <a:xfrm>
            <a:off x="7894320" y="3735832"/>
            <a:ext cx="792480" cy="792480"/>
          </a:xfrm>
          <a:custGeom>
            <a:avLst/>
            <a:gdLst/>
            <a:ahLst/>
            <a:cxnLst/>
            <a:rect l="l" t="t" r="r" b="b"/>
            <a:pathLst>
              <a:path w="792479" h="792479">
                <a:moveTo>
                  <a:pt x="792479" y="435864"/>
                </a:moveTo>
                <a:lnTo>
                  <a:pt x="0" y="435864"/>
                </a:lnTo>
                <a:lnTo>
                  <a:pt x="396239" y="792480"/>
                </a:lnTo>
                <a:lnTo>
                  <a:pt x="792479" y="435864"/>
                </a:lnTo>
                <a:close/>
              </a:path>
              <a:path w="792479" h="792479">
                <a:moveTo>
                  <a:pt x="614172" y="0"/>
                </a:moveTo>
                <a:lnTo>
                  <a:pt x="178307" y="0"/>
                </a:lnTo>
                <a:lnTo>
                  <a:pt x="178307" y="435864"/>
                </a:lnTo>
                <a:lnTo>
                  <a:pt x="614172" y="435864"/>
                </a:lnTo>
                <a:lnTo>
                  <a:pt x="614172" y="0"/>
                </a:lnTo>
                <a:close/>
              </a:path>
            </a:pathLst>
          </a:custGeom>
          <a:solidFill>
            <a:srgbClr val="008000"/>
          </a:solidFill>
        </p:spPr>
        <p:txBody>
          <a:bodyPr wrap="square" lIns="0" tIns="0" rIns="0" bIns="0" rtlCol="0"/>
          <a:lstStyle/>
          <a:p>
            <a:endParaRPr/>
          </a:p>
        </p:txBody>
      </p:sp>
      <p:sp>
        <p:nvSpPr>
          <p:cNvPr id="16" name="object 16"/>
          <p:cNvSpPr/>
          <p:nvPr/>
        </p:nvSpPr>
        <p:spPr>
          <a:xfrm>
            <a:off x="7894320" y="3735832"/>
            <a:ext cx="792480" cy="792480"/>
          </a:xfrm>
          <a:custGeom>
            <a:avLst/>
            <a:gdLst/>
            <a:ahLst/>
            <a:cxnLst/>
            <a:rect l="l" t="t" r="r" b="b"/>
            <a:pathLst>
              <a:path w="792479" h="792479">
                <a:moveTo>
                  <a:pt x="0" y="435864"/>
                </a:moveTo>
                <a:lnTo>
                  <a:pt x="178307" y="435864"/>
                </a:lnTo>
                <a:lnTo>
                  <a:pt x="178307" y="0"/>
                </a:lnTo>
                <a:lnTo>
                  <a:pt x="614172" y="0"/>
                </a:lnTo>
                <a:lnTo>
                  <a:pt x="614172" y="435864"/>
                </a:lnTo>
                <a:lnTo>
                  <a:pt x="792479" y="435864"/>
                </a:lnTo>
                <a:lnTo>
                  <a:pt x="396239" y="792480"/>
                </a:lnTo>
                <a:lnTo>
                  <a:pt x="0" y="435864"/>
                </a:lnTo>
                <a:close/>
              </a:path>
            </a:pathLst>
          </a:custGeom>
          <a:ln w="9525">
            <a:solidFill>
              <a:srgbClr val="E7F3F4"/>
            </a:solidFill>
          </a:ln>
        </p:spPr>
        <p:txBody>
          <a:bodyPr wrap="square" lIns="0" tIns="0" rIns="0" bIns="0" rtlCol="0"/>
          <a:lstStyle/>
          <a:p>
            <a:endParaRPr/>
          </a:p>
        </p:txBody>
      </p:sp>
    </p:spTree>
    <p:extLst>
      <p:ext uri="{BB962C8B-B14F-4D97-AF65-F5344CB8AC3E}">
        <p14:creationId xmlns:p14="http://schemas.microsoft.com/office/powerpoint/2010/main" val="1631220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4319" y="159639"/>
            <a:ext cx="7503363" cy="1015918"/>
          </a:xfrm>
          <a:prstGeom prst="rect">
            <a:avLst/>
          </a:prstGeom>
        </p:spPr>
        <p:txBody>
          <a:bodyPr vert="horz" wrap="square" lIns="0" tIns="335533" rIns="0" bIns="0" rtlCol="0" anchor="ctr">
            <a:spAutoFit/>
          </a:bodyPr>
          <a:lstStyle/>
          <a:p>
            <a:pPr marL="396240">
              <a:lnSpc>
                <a:spcPct val="100000"/>
              </a:lnSpc>
            </a:pPr>
            <a:r>
              <a:rPr lang="tg-Cyrl-TJ" spc="-5" dirty="0"/>
              <a:t>Марҳилаи </a:t>
            </a:r>
            <a:r>
              <a:rPr spc="-5" dirty="0"/>
              <a:t>I :</a:t>
            </a:r>
            <a:r>
              <a:rPr spc="-25" dirty="0"/>
              <a:t> </a:t>
            </a:r>
            <a:r>
              <a:rPr lang="tg-Cyrl-TJ" spc="-25" dirty="0"/>
              <a:t>Омодагӣ</a:t>
            </a:r>
            <a:r>
              <a:rPr lang="tg-Cyrl-TJ" spc="-5" dirty="0"/>
              <a:t> </a:t>
            </a:r>
            <a:endParaRPr spc="-5" dirty="0"/>
          </a:p>
        </p:txBody>
      </p:sp>
      <p:sp>
        <p:nvSpPr>
          <p:cNvPr id="3" name="object 3"/>
          <p:cNvSpPr/>
          <p:nvPr/>
        </p:nvSpPr>
        <p:spPr>
          <a:xfrm>
            <a:off x="5202935" y="1571116"/>
            <a:ext cx="4301490" cy="1248410"/>
          </a:xfrm>
          <a:custGeom>
            <a:avLst/>
            <a:gdLst/>
            <a:ahLst/>
            <a:cxnLst/>
            <a:rect l="l" t="t" r="r" b="b"/>
            <a:pathLst>
              <a:path w="4301490" h="1248410">
                <a:moveTo>
                  <a:pt x="4093083" y="0"/>
                </a:moveTo>
                <a:lnTo>
                  <a:pt x="0" y="0"/>
                </a:lnTo>
                <a:lnTo>
                  <a:pt x="0" y="1247902"/>
                </a:lnTo>
                <a:lnTo>
                  <a:pt x="4093083" y="1247902"/>
                </a:lnTo>
                <a:lnTo>
                  <a:pt x="4140795" y="1242410"/>
                </a:lnTo>
                <a:lnTo>
                  <a:pt x="4184587" y="1226765"/>
                </a:lnTo>
                <a:lnTo>
                  <a:pt x="4223211" y="1202215"/>
                </a:lnTo>
                <a:lnTo>
                  <a:pt x="4255422" y="1170004"/>
                </a:lnTo>
                <a:lnTo>
                  <a:pt x="4279972" y="1131380"/>
                </a:lnTo>
                <a:lnTo>
                  <a:pt x="4295617" y="1087588"/>
                </a:lnTo>
                <a:lnTo>
                  <a:pt x="4301109" y="1039876"/>
                </a:lnTo>
                <a:lnTo>
                  <a:pt x="4301109" y="208025"/>
                </a:lnTo>
                <a:lnTo>
                  <a:pt x="4295617" y="160313"/>
                </a:lnTo>
                <a:lnTo>
                  <a:pt x="4279972" y="116521"/>
                </a:lnTo>
                <a:lnTo>
                  <a:pt x="4255422" y="77897"/>
                </a:lnTo>
                <a:lnTo>
                  <a:pt x="4223211" y="45686"/>
                </a:lnTo>
                <a:lnTo>
                  <a:pt x="4184587" y="21136"/>
                </a:lnTo>
                <a:lnTo>
                  <a:pt x="4140795" y="5491"/>
                </a:lnTo>
                <a:lnTo>
                  <a:pt x="4093083" y="0"/>
                </a:lnTo>
                <a:close/>
              </a:path>
            </a:pathLst>
          </a:custGeom>
          <a:solidFill>
            <a:srgbClr val="E7F3F4">
              <a:alpha val="90194"/>
            </a:srgbClr>
          </a:solidFill>
        </p:spPr>
        <p:txBody>
          <a:bodyPr wrap="square" lIns="0" tIns="0" rIns="0" bIns="0" rtlCol="0"/>
          <a:lstStyle/>
          <a:p>
            <a:endParaRPr/>
          </a:p>
        </p:txBody>
      </p:sp>
      <p:sp>
        <p:nvSpPr>
          <p:cNvPr id="4" name="object 4"/>
          <p:cNvSpPr/>
          <p:nvPr/>
        </p:nvSpPr>
        <p:spPr>
          <a:xfrm>
            <a:off x="5202935" y="1571116"/>
            <a:ext cx="4301490" cy="1248410"/>
          </a:xfrm>
          <a:custGeom>
            <a:avLst/>
            <a:gdLst/>
            <a:ahLst/>
            <a:cxnLst/>
            <a:rect l="l" t="t" r="r" b="b"/>
            <a:pathLst>
              <a:path w="4301490" h="1248410">
                <a:moveTo>
                  <a:pt x="4301109" y="208025"/>
                </a:moveTo>
                <a:lnTo>
                  <a:pt x="4301109" y="1039876"/>
                </a:lnTo>
                <a:lnTo>
                  <a:pt x="4295617" y="1087588"/>
                </a:lnTo>
                <a:lnTo>
                  <a:pt x="4279972" y="1131380"/>
                </a:lnTo>
                <a:lnTo>
                  <a:pt x="4255422" y="1170004"/>
                </a:lnTo>
                <a:lnTo>
                  <a:pt x="4223211" y="1202215"/>
                </a:lnTo>
                <a:lnTo>
                  <a:pt x="4184587" y="1226765"/>
                </a:lnTo>
                <a:lnTo>
                  <a:pt x="4140795" y="1242410"/>
                </a:lnTo>
                <a:lnTo>
                  <a:pt x="4093083" y="1247902"/>
                </a:lnTo>
                <a:lnTo>
                  <a:pt x="0" y="1247902"/>
                </a:lnTo>
                <a:lnTo>
                  <a:pt x="0" y="0"/>
                </a:lnTo>
                <a:lnTo>
                  <a:pt x="4093083" y="0"/>
                </a:lnTo>
                <a:lnTo>
                  <a:pt x="4140795" y="5491"/>
                </a:lnTo>
                <a:lnTo>
                  <a:pt x="4184587" y="21136"/>
                </a:lnTo>
                <a:lnTo>
                  <a:pt x="4223211" y="45686"/>
                </a:lnTo>
                <a:lnTo>
                  <a:pt x="4255422" y="77897"/>
                </a:lnTo>
                <a:lnTo>
                  <a:pt x="4279972" y="116521"/>
                </a:lnTo>
                <a:lnTo>
                  <a:pt x="4295617" y="160313"/>
                </a:lnTo>
                <a:lnTo>
                  <a:pt x="4301109" y="208025"/>
                </a:lnTo>
                <a:close/>
              </a:path>
            </a:pathLst>
          </a:custGeom>
          <a:ln w="9524">
            <a:solidFill>
              <a:srgbClr val="E7F3F4"/>
            </a:solidFill>
          </a:ln>
        </p:spPr>
        <p:txBody>
          <a:bodyPr wrap="square" lIns="0" tIns="0" rIns="0" bIns="0" rtlCol="0"/>
          <a:lstStyle/>
          <a:p>
            <a:endParaRPr/>
          </a:p>
        </p:txBody>
      </p:sp>
      <p:sp>
        <p:nvSpPr>
          <p:cNvPr id="5" name="object 5"/>
          <p:cNvSpPr txBox="1"/>
          <p:nvPr/>
        </p:nvSpPr>
        <p:spPr>
          <a:xfrm>
            <a:off x="5275327" y="1759330"/>
            <a:ext cx="3533775" cy="1179810"/>
          </a:xfrm>
          <a:prstGeom prst="rect">
            <a:avLst/>
          </a:prstGeom>
        </p:spPr>
        <p:txBody>
          <a:bodyPr vert="horz" wrap="square" lIns="0" tIns="0" rIns="0" bIns="0" rtlCol="0">
            <a:spAutoFit/>
          </a:bodyPr>
          <a:lstStyle/>
          <a:p>
            <a:pPr marL="241300" marR="5080" indent="-228600">
              <a:lnSpc>
                <a:spcPts val="2280"/>
              </a:lnSpc>
              <a:buChar char="•"/>
              <a:tabLst>
                <a:tab pos="241300" algn="l"/>
                <a:tab pos="241935" algn="l"/>
              </a:tabLst>
            </a:pPr>
            <a:r>
              <a:rPr lang="tg-Cyrl-TJ" sz="2200" spc="-5" dirty="0">
                <a:latin typeface="Arial"/>
                <a:cs typeface="Arial"/>
              </a:rPr>
              <a:t>Ҳисобот оид ба барномаи </a:t>
            </a:r>
            <a:r>
              <a:rPr sz="2200" dirty="0">
                <a:latin typeface="Arial"/>
                <a:cs typeface="Arial"/>
              </a:rPr>
              <a:t>«</a:t>
            </a:r>
            <a:r>
              <a:rPr sz="2200" dirty="0" err="1">
                <a:latin typeface="Arial"/>
                <a:cs typeface="Arial"/>
              </a:rPr>
              <a:t>Ак</a:t>
            </a:r>
            <a:r>
              <a:rPr sz="2200" dirty="0">
                <a:latin typeface="Arial"/>
                <a:cs typeface="Arial"/>
              </a:rPr>
              <a:t> </a:t>
            </a:r>
            <a:r>
              <a:rPr sz="2200" spc="-20" dirty="0">
                <a:latin typeface="Arial"/>
                <a:cs typeface="Arial"/>
              </a:rPr>
              <a:t>булак»</a:t>
            </a:r>
            <a:r>
              <a:rPr sz="2200" spc="-100" dirty="0">
                <a:latin typeface="Arial"/>
                <a:cs typeface="Arial"/>
              </a:rPr>
              <a:t> </a:t>
            </a:r>
            <a:r>
              <a:rPr lang="tg-Cyrl-TJ" sz="2200" dirty="0">
                <a:latin typeface="Arial"/>
                <a:cs typeface="Arial"/>
              </a:rPr>
              <a:t>барои</a:t>
            </a:r>
            <a:r>
              <a:rPr sz="2200" dirty="0">
                <a:latin typeface="Arial"/>
                <a:cs typeface="Arial"/>
              </a:rPr>
              <a:t>  2013-14</a:t>
            </a:r>
            <a:r>
              <a:rPr sz="2200" spc="-110" dirty="0">
                <a:latin typeface="Arial"/>
                <a:cs typeface="Arial"/>
              </a:rPr>
              <a:t> </a:t>
            </a:r>
            <a:r>
              <a:rPr sz="2200" spc="-80" dirty="0">
                <a:latin typeface="Arial"/>
                <a:cs typeface="Arial"/>
              </a:rPr>
              <a:t>г</a:t>
            </a:r>
            <a:r>
              <a:rPr lang="tg-Cyrl-TJ" sz="2200" spc="-80" dirty="0">
                <a:latin typeface="Arial"/>
                <a:cs typeface="Arial"/>
              </a:rPr>
              <a:t>ирифта шуд</a:t>
            </a:r>
            <a:r>
              <a:rPr sz="2200" spc="-80" dirty="0">
                <a:latin typeface="Arial"/>
                <a:cs typeface="Arial"/>
              </a:rPr>
              <a:t>.</a:t>
            </a:r>
            <a:endParaRPr sz="2200" dirty="0">
              <a:latin typeface="Arial"/>
              <a:cs typeface="Arial"/>
            </a:endParaRPr>
          </a:p>
        </p:txBody>
      </p:sp>
      <p:sp>
        <p:nvSpPr>
          <p:cNvPr id="6" name="object 6"/>
          <p:cNvSpPr/>
          <p:nvPr/>
        </p:nvSpPr>
        <p:spPr>
          <a:xfrm>
            <a:off x="2737103" y="1392936"/>
            <a:ext cx="2511552" cy="1652016"/>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819401" y="1807465"/>
            <a:ext cx="2426207" cy="86563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783636" y="1415162"/>
            <a:ext cx="2419350" cy="1560195"/>
          </a:xfrm>
          <a:custGeom>
            <a:avLst/>
            <a:gdLst/>
            <a:ahLst/>
            <a:cxnLst/>
            <a:rect l="l" t="t" r="r" b="b"/>
            <a:pathLst>
              <a:path w="2419350" h="1560195">
                <a:moveTo>
                  <a:pt x="2159330" y="0"/>
                </a:moveTo>
                <a:lnTo>
                  <a:pt x="259918" y="0"/>
                </a:lnTo>
                <a:lnTo>
                  <a:pt x="213207" y="4186"/>
                </a:lnTo>
                <a:lnTo>
                  <a:pt x="169239" y="16257"/>
                </a:lnTo>
                <a:lnTo>
                  <a:pt x="128749" y="35480"/>
                </a:lnTo>
                <a:lnTo>
                  <a:pt x="92472" y="61121"/>
                </a:lnTo>
                <a:lnTo>
                  <a:pt x="61142" y="92449"/>
                </a:lnTo>
                <a:lnTo>
                  <a:pt x="35495" y="128730"/>
                </a:lnTo>
                <a:lnTo>
                  <a:pt x="16265" y="169233"/>
                </a:lnTo>
                <a:lnTo>
                  <a:pt x="4188" y="213223"/>
                </a:lnTo>
                <a:lnTo>
                  <a:pt x="0" y="259968"/>
                </a:lnTo>
                <a:lnTo>
                  <a:pt x="0" y="1299844"/>
                </a:lnTo>
                <a:lnTo>
                  <a:pt x="4188" y="1346590"/>
                </a:lnTo>
                <a:lnTo>
                  <a:pt x="16265" y="1390580"/>
                </a:lnTo>
                <a:lnTo>
                  <a:pt x="35495" y="1431083"/>
                </a:lnTo>
                <a:lnTo>
                  <a:pt x="61142" y="1467364"/>
                </a:lnTo>
                <a:lnTo>
                  <a:pt x="92472" y="1498692"/>
                </a:lnTo>
                <a:lnTo>
                  <a:pt x="128749" y="1524333"/>
                </a:lnTo>
                <a:lnTo>
                  <a:pt x="169239" y="1543556"/>
                </a:lnTo>
                <a:lnTo>
                  <a:pt x="213207" y="1555627"/>
                </a:lnTo>
                <a:lnTo>
                  <a:pt x="259918" y="1559814"/>
                </a:lnTo>
                <a:lnTo>
                  <a:pt x="2159330" y="1559814"/>
                </a:lnTo>
                <a:lnTo>
                  <a:pt x="2206075" y="1555627"/>
                </a:lnTo>
                <a:lnTo>
                  <a:pt x="2250066" y="1543556"/>
                </a:lnTo>
                <a:lnTo>
                  <a:pt x="2290568" y="1524333"/>
                </a:lnTo>
                <a:lnTo>
                  <a:pt x="2326849" y="1498692"/>
                </a:lnTo>
                <a:lnTo>
                  <a:pt x="2358177" y="1467364"/>
                </a:lnTo>
                <a:lnTo>
                  <a:pt x="2383819" y="1431083"/>
                </a:lnTo>
                <a:lnTo>
                  <a:pt x="2403041" y="1390580"/>
                </a:lnTo>
                <a:lnTo>
                  <a:pt x="2415112" y="1346590"/>
                </a:lnTo>
                <a:lnTo>
                  <a:pt x="2419299" y="1299844"/>
                </a:lnTo>
                <a:lnTo>
                  <a:pt x="2419299" y="259968"/>
                </a:lnTo>
                <a:lnTo>
                  <a:pt x="2415112" y="213223"/>
                </a:lnTo>
                <a:lnTo>
                  <a:pt x="2403041" y="169233"/>
                </a:lnTo>
                <a:lnTo>
                  <a:pt x="2383819" y="128730"/>
                </a:lnTo>
                <a:lnTo>
                  <a:pt x="2358177" y="92449"/>
                </a:lnTo>
                <a:lnTo>
                  <a:pt x="2326849" y="61121"/>
                </a:lnTo>
                <a:lnTo>
                  <a:pt x="2290568" y="35480"/>
                </a:lnTo>
                <a:lnTo>
                  <a:pt x="2250066" y="16257"/>
                </a:lnTo>
                <a:lnTo>
                  <a:pt x="2206075" y="4186"/>
                </a:lnTo>
                <a:lnTo>
                  <a:pt x="2159330" y="0"/>
                </a:lnTo>
                <a:close/>
              </a:path>
            </a:pathLst>
          </a:custGeom>
          <a:solidFill>
            <a:srgbClr val="252573">
              <a:alpha val="90194"/>
            </a:srgbClr>
          </a:solidFill>
        </p:spPr>
        <p:txBody>
          <a:bodyPr wrap="square" lIns="0" tIns="0" rIns="0" bIns="0" rtlCol="0"/>
          <a:lstStyle/>
          <a:p>
            <a:endParaRPr/>
          </a:p>
        </p:txBody>
      </p:sp>
      <p:sp>
        <p:nvSpPr>
          <p:cNvPr id="9" name="object 9"/>
          <p:cNvSpPr txBox="1"/>
          <p:nvPr/>
        </p:nvSpPr>
        <p:spPr>
          <a:xfrm>
            <a:off x="2999994" y="1889379"/>
            <a:ext cx="1986280" cy="564257"/>
          </a:xfrm>
          <a:prstGeom prst="rect">
            <a:avLst/>
          </a:prstGeom>
        </p:spPr>
        <p:txBody>
          <a:bodyPr vert="horz" wrap="square" lIns="0" tIns="0" rIns="0" bIns="0" rtlCol="0">
            <a:spAutoFit/>
          </a:bodyPr>
          <a:lstStyle/>
          <a:p>
            <a:pPr algn="ctr">
              <a:lnSpc>
                <a:spcPts val="2235"/>
              </a:lnSpc>
            </a:pPr>
            <a:r>
              <a:rPr lang="tg-Cyrl-TJ" sz="2000" spc="-20" dirty="0">
                <a:solidFill>
                  <a:srgbClr val="FFFFFF"/>
                </a:solidFill>
                <a:latin typeface="Arial"/>
                <a:cs typeface="Arial"/>
              </a:rPr>
              <a:t>Тақдими </a:t>
            </a:r>
            <a:r>
              <a:rPr lang="tg-Cyrl-TJ" sz="2000" spc="-20" dirty="0" smtClean="0">
                <a:solidFill>
                  <a:srgbClr val="FFFFFF"/>
                </a:solidFill>
                <a:latin typeface="Arial"/>
                <a:cs typeface="Arial"/>
              </a:rPr>
              <a:t>ҳисоботҳо</a:t>
            </a:r>
            <a:endParaRPr sz="2000" dirty="0">
              <a:latin typeface="Arial"/>
              <a:cs typeface="Arial"/>
            </a:endParaRPr>
          </a:p>
        </p:txBody>
      </p:sp>
      <p:sp>
        <p:nvSpPr>
          <p:cNvPr id="10" name="object 10"/>
          <p:cNvSpPr/>
          <p:nvPr/>
        </p:nvSpPr>
        <p:spPr>
          <a:xfrm>
            <a:off x="5202935" y="3209035"/>
            <a:ext cx="4301490" cy="1248410"/>
          </a:xfrm>
          <a:custGeom>
            <a:avLst/>
            <a:gdLst/>
            <a:ahLst/>
            <a:cxnLst/>
            <a:rect l="l" t="t" r="r" b="b"/>
            <a:pathLst>
              <a:path w="4301490" h="1248410">
                <a:moveTo>
                  <a:pt x="4093083" y="0"/>
                </a:moveTo>
                <a:lnTo>
                  <a:pt x="0" y="0"/>
                </a:lnTo>
                <a:lnTo>
                  <a:pt x="0" y="1247902"/>
                </a:lnTo>
                <a:lnTo>
                  <a:pt x="4093083" y="1247902"/>
                </a:lnTo>
                <a:lnTo>
                  <a:pt x="4140795" y="1242403"/>
                </a:lnTo>
                <a:lnTo>
                  <a:pt x="4184587" y="1226743"/>
                </a:lnTo>
                <a:lnTo>
                  <a:pt x="4223211" y="1202175"/>
                </a:lnTo>
                <a:lnTo>
                  <a:pt x="4255422" y="1169951"/>
                </a:lnTo>
                <a:lnTo>
                  <a:pt x="4279972" y="1131324"/>
                </a:lnTo>
                <a:lnTo>
                  <a:pt x="4295617" y="1087548"/>
                </a:lnTo>
                <a:lnTo>
                  <a:pt x="4301109" y="1039876"/>
                </a:lnTo>
                <a:lnTo>
                  <a:pt x="4301109" y="207899"/>
                </a:lnTo>
                <a:lnTo>
                  <a:pt x="4295617" y="160233"/>
                </a:lnTo>
                <a:lnTo>
                  <a:pt x="4279972" y="116475"/>
                </a:lnTo>
                <a:lnTo>
                  <a:pt x="4255422" y="77873"/>
                </a:lnTo>
                <a:lnTo>
                  <a:pt x="4223211" y="45676"/>
                </a:lnTo>
                <a:lnTo>
                  <a:pt x="4184587" y="21133"/>
                </a:lnTo>
                <a:lnTo>
                  <a:pt x="4140795" y="5491"/>
                </a:lnTo>
                <a:lnTo>
                  <a:pt x="4093083" y="0"/>
                </a:lnTo>
                <a:close/>
              </a:path>
            </a:pathLst>
          </a:custGeom>
          <a:solidFill>
            <a:srgbClr val="E7F3F4">
              <a:alpha val="90194"/>
            </a:srgbClr>
          </a:solidFill>
        </p:spPr>
        <p:txBody>
          <a:bodyPr wrap="square" lIns="0" tIns="0" rIns="0" bIns="0" rtlCol="0"/>
          <a:lstStyle/>
          <a:p>
            <a:endParaRPr/>
          </a:p>
        </p:txBody>
      </p:sp>
      <p:sp>
        <p:nvSpPr>
          <p:cNvPr id="11" name="object 11"/>
          <p:cNvSpPr/>
          <p:nvPr/>
        </p:nvSpPr>
        <p:spPr>
          <a:xfrm>
            <a:off x="5202935" y="3209035"/>
            <a:ext cx="4301490" cy="1248410"/>
          </a:xfrm>
          <a:custGeom>
            <a:avLst/>
            <a:gdLst/>
            <a:ahLst/>
            <a:cxnLst/>
            <a:rect l="l" t="t" r="r" b="b"/>
            <a:pathLst>
              <a:path w="4301490" h="1248410">
                <a:moveTo>
                  <a:pt x="4301109" y="207899"/>
                </a:moveTo>
                <a:lnTo>
                  <a:pt x="4301109" y="1039876"/>
                </a:lnTo>
                <a:lnTo>
                  <a:pt x="4295617" y="1087548"/>
                </a:lnTo>
                <a:lnTo>
                  <a:pt x="4279972" y="1131324"/>
                </a:lnTo>
                <a:lnTo>
                  <a:pt x="4255422" y="1169951"/>
                </a:lnTo>
                <a:lnTo>
                  <a:pt x="4223211" y="1202175"/>
                </a:lnTo>
                <a:lnTo>
                  <a:pt x="4184587" y="1226743"/>
                </a:lnTo>
                <a:lnTo>
                  <a:pt x="4140795" y="1242403"/>
                </a:lnTo>
                <a:lnTo>
                  <a:pt x="4093083" y="1247902"/>
                </a:lnTo>
                <a:lnTo>
                  <a:pt x="0" y="1247902"/>
                </a:lnTo>
                <a:lnTo>
                  <a:pt x="0" y="0"/>
                </a:lnTo>
                <a:lnTo>
                  <a:pt x="4093083" y="0"/>
                </a:lnTo>
                <a:lnTo>
                  <a:pt x="4140795" y="5491"/>
                </a:lnTo>
                <a:lnTo>
                  <a:pt x="4184587" y="21133"/>
                </a:lnTo>
                <a:lnTo>
                  <a:pt x="4223211" y="45676"/>
                </a:lnTo>
                <a:lnTo>
                  <a:pt x="4255422" y="77873"/>
                </a:lnTo>
                <a:lnTo>
                  <a:pt x="4279972" y="116475"/>
                </a:lnTo>
                <a:lnTo>
                  <a:pt x="4295617" y="160233"/>
                </a:lnTo>
                <a:lnTo>
                  <a:pt x="4301109" y="207899"/>
                </a:lnTo>
                <a:close/>
              </a:path>
            </a:pathLst>
          </a:custGeom>
          <a:ln w="9524">
            <a:solidFill>
              <a:srgbClr val="E7F3F4"/>
            </a:solidFill>
          </a:ln>
        </p:spPr>
        <p:txBody>
          <a:bodyPr wrap="square" lIns="0" tIns="0" rIns="0" bIns="0" rtlCol="0"/>
          <a:lstStyle/>
          <a:p>
            <a:endParaRPr/>
          </a:p>
        </p:txBody>
      </p:sp>
      <p:sp>
        <p:nvSpPr>
          <p:cNvPr id="12" name="object 12"/>
          <p:cNvSpPr txBox="1"/>
          <p:nvPr/>
        </p:nvSpPr>
        <p:spPr>
          <a:xfrm>
            <a:off x="5275326" y="3494658"/>
            <a:ext cx="3214370" cy="961802"/>
          </a:xfrm>
          <a:prstGeom prst="rect">
            <a:avLst/>
          </a:prstGeom>
        </p:spPr>
        <p:txBody>
          <a:bodyPr vert="horz" wrap="square" lIns="0" tIns="0" rIns="0" bIns="0" rtlCol="0">
            <a:spAutoFit/>
          </a:bodyPr>
          <a:lstStyle/>
          <a:p>
            <a:pPr marL="241300" indent="-228600">
              <a:lnSpc>
                <a:spcPts val="2460"/>
              </a:lnSpc>
              <a:buChar char="•"/>
              <a:tabLst>
                <a:tab pos="228600" algn="l"/>
                <a:tab pos="241935" algn="l"/>
              </a:tabLst>
            </a:pPr>
            <a:r>
              <a:rPr lang="tg-Cyrl-TJ" sz="2200" spc="-5" dirty="0">
                <a:latin typeface="Arial"/>
                <a:cs typeface="Arial"/>
              </a:rPr>
              <a:t> </a:t>
            </a:r>
            <a:r>
              <a:rPr sz="2200" spc="-5" dirty="0">
                <a:latin typeface="Arial"/>
                <a:cs typeface="Arial"/>
              </a:rPr>
              <a:t> </a:t>
            </a:r>
            <a:r>
              <a:rPr lang="tg-Cyrl-TJ" sz="2200" spc="-5" dirty="0">
                <a:latin typeface="Arial"/>
                <a:cs typeface="Arial"/>
              </a:rPr>
              <a:t>Аудити иҷтимоӣ ба </a:t>
            </a:r>
            <a:r>
              <a:rPr sz="2200" spc="5" dirty="0">
                <a:latin typeface="Arial"/>
                <a:cs typeface="Arial"/>
              </a:rPr>
              <a:t>24</a:t>
            </a:r>
            <a:r>
              <a:rPr sz="2200" spc="-85" dirty="0">
                <a:latin typeface="Arial"/>
                <a:cs typeface="Arial"/>
              </a:rPr>
              <a:t> </a:t>
            </a:r>
            <a:r>
              <a:rPr sz="2200" spc="-5" dirty="0" err="1">
                <a:latin typeface="Arial"/>
                <a:cs typeface="Arial"/>
              </a:rPr>
              <a:t>волонтер</a:t>
            </a:r>
            <a:r>
              <a:rPr lang="tg-Cyrl-TJ" sz="2200" spc="-5" dirty="0">
                <a:latin typeface="Arial"/>
                <a:cs typeface="Arial"/>
              </a:rPr>
              <a:t> омузонда шуд </a:t>
            </a:r>
            <a:endParaRPr sz="2200" dirty="0">
              <a:latin typeface="Arial"/>
              <a:cs typeface="Arial"/>
            </a:endParaRPr>
          </a:p>
        </p:txBody>
      </p:sp>
      <p:sp>
        <p:nvSpPr>
          <p:cNvPr id="13" name="object 13"/>
          <p:cNvSpPr/>
          <p:nvPr/>
        </p:nvSpPr>
        <p:spPr>
          <a:xfrm>
            <a:off x="2737103" y="3029711"/>
            <a:ext cx="2511552" cy="1652016"/>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2999232" y="3316224"/>
            <a:ext cx="2075688" cy="1127759"/>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783636" y="3052953"/>
            <a:ext cx="2419350" cy="1560195"/>
          </a:xfrm>
          <a:custGeom>
            <a:avLst/>
            <a:gdLst/>
            <a:ahLst/>
            <a:cxnLst/>
            <a:rect l="l" t="t" r="r" b="b"/>
            <a:pathLst>
              <a:path w="2419350" h="1560195">
                <a:moveTo>
                  <a:pt x="2159330" y="0"/>
                </a:moveTo>
                <a:lnTo>
                  <a:pt x="259918" y="0"/>
                </a:lnTo>
                <a:lnTo>
                  <a:pt x="213207" y="4190"/>
                </a:lnTo>
                <a:lnTo>
                  <a:pt x="169239" y="16272"/>
                </a:lnTo>
                <a:lnTo>
                  <a:pt x="128749" y="35508"/>
                </a:lnTo>
                <a:lnTo>
                  <a:pt x="92472" y="61163"/>
                </a:lnTo>
                <a:lnTo>
                  <a:pt x="61142" y="92501"/>
                </a:lnTo>
                <a:lnTo>
                  <a:pt x="35495" y="128787"/>
                </a:lnTo>
                <a:lnTo>
                  <a:pt x="16265" y="169284"/>
                </a:lnTo>
                <a:lnTo>
                  <a:pt x="4188" y="213256"/>
                </a:lnTo>
                <a:lnTo>
                  <a:pt x="0" y="259969"/>
                </a:lnTo>
                <a:lnTo>
                  <a:pt x="0" y="1299972"/>
                </a:lnTo>
                <a:lnTo>
                  <a:pt x="4188" y="1346684"/>
                </a:lnTo>
                <a:lnTo>
                  <a:pt x="16265" y="1390656"/>
                </a:lnTo>
                <a:lnTo>
                  <a:pt x="35495" y="1431153"/>
                </a:lnTo>
                <a:lnTo>
                  <a:pt x="61142" y="1467439"/>
                </a:lnTo>
                <a:lnTo>
                  <a:pt x="92472" y="1498777"/>
                </a:lnTo>
                <a:lnTo>
                  <a:pt x="128749" y="1524432"/>
                </a:lnTo>
                <a:lnTo>
                  <a:pt x="169239" y="1543668"/>
                </a:lnTo>
                <a:lnTo>
                  <a:pt x="213207" y="1555750"/>
                </a:lnTo>
                <a:lnTo>
                  <a:pt x="259918" y="1559941"/>
                </a:lnTo>
                <a:lnTo>
                  <a:pt x="2159330" y="1559941"/>
                </a:lnTo>
                <a:lnTo>
                  <a:pt x="2206075" y="1555750"/>
                </a:lnTo>
                <a:lnTo>
                  <a:pt x="2250066" y="1543668"/>
                </a:lnTo>
                <a:lnTo>
                  <a:pt x="2290568" y="1524432"/>
                </a:lnTo>
                <a:lnTo>
                  <a:pt x="2326849" y="1498777"/>
                </a:lnTo>
                <a:lnTo>
                  <a:pt x="2358177" y="1467439"/>
                </a:lnTo>
                <a:lnTo>
                  <a:pt x="2383819" y="1431153"/>
                </a:lnTo>
                <a:lnTo>
                  <a:pt x="2403041" y="1390656"/>
                </a:lnTo>
                <a:lnTo>
                  <a:pt x="2415112" y="1346684"/>
                </a:lnTo>
                <a:lnTo>
                  <a:pt x="2419299" y="1299972"/>
                </a:lnTo>
                <a:lnTo>
                  <a:pt x="2419299" y="259969"/>
                </a:lnTo>
                <a:lnTo>
                  <a:pt x="2415112" y="213256"/>
                </a:lnTo>
                <a:lnTo>
                  <a:pt x="2403041" y="169284"/>
                </a:lnTo>
                <a:lnTo>
                  <a:pt x="2383819" y="128787"/>
                </a:lnTo>
                <a:lnTo>
                  <a:pt x="2358177" y="92501"/>
                </a:lnTo>
                <a:lnTo>
                  <a:pt x="2326849" y="61163"/>
                </a:lnTo>
                <a:lnTo>
                  <a:pt x="2290568" y="35508"/>
                </a:lnTo>
                <a:lnTo>
                  <a:pt x="2250066" y="16272"/>
                </a:lnTo>
                <a:lnTo>
                  <a:pt x="2206075" y="4190"/>
                </a:lnTo>
                <a:lnTo>
                  <a:pt x="2159330" y="0"/>
                </a:lnTo>
                <a:close/>
              </a:path>
            </a:pathLst>
          </a:custGeom>
          <a:solidFill>
            <a:srgbClr val="252573">
              <a:alpha val="90194"/>
            </a:srgbClr>
          </a:solidFill>
        </p:spPr>
        <p:txBody>
          <a:bodyPr wrap="square" lIns="0" tIns="0" rIns="0" bIns="0" rtlCol="0"/>
          <a:lstStyle/>
          <a:p>
            <a:endParaRPr/>
          </a:p>
        </p:txBody>
      </p:sp>
      <p:sp>
        <p:nvSpPr>
          <p:cNvPr id="16" name="object 16"/>
          <p:cNvSpPr txBox="1"/>
          <p:nvPr/>
        </p:nvSpPr>
        <p:spPr>
          <a:xfrm>
            <a:off x="3180079" y="3439286"/>
            <a:ext cx="1639570" cy="794064"/>
          </a:xfrm>
          <a:prstGeom prst="rect">
            <a:avLst/>
          </a:prstGeom>
        </p:spPr>
        <p:txBody>
          <a:bodyPr vert="horz" wrap="square" lIns="0" tIns="0" rIns="0" bIns="0" rtlCol="0">
            <a:spAutoFit/>
          </a:bodyPr>
          <a:lstStyle/>
          <a:p>
            <a:pPr marL="12065" marR="5080" indent="-10795" algn="ctr">
              <a:lnSpc>
                <a:spcPct val="86000"/>
              </a:lnSpc>
            </a:pPr>
            <a:r>
              <a:rPr lang="tg-Cyrl-TJ" sz="2000" spc="-20" dirty="0" smtClean="0">
                <a:solidFill>
                  <a:srgbClr val="FFFFFF"/>
                </a:solidFill>
                <a:latin typeface="Arial"/>
                <a:cs typeface="Arial"/>
              </a:rPr>
              <a:t>Омӯзондани </a:t>
            </a:r>
            <a:r>
              <a:rPr lang="tg-Cyrl-TJ" sz="2000" spc="-20" dirty="0">
                <a:solidFill>
                  <a:srgbClr val="FFFFFF"/>
                </a:solidFill>
                <a:latin typeface="Arial"/>
                <a:cs typeface="Arial"/>
              </a:rPr>
              <a:t>аудити иҷтимоӣ </a:t>
            </a:r>
            <a:r>
              <a:rPr lang="tg-Cyrl-TJ" sz="2000" spc="-5" dirty="0">
                <a:solidFill>
                  <a:srgbClr val="FFFFFF"/>
                </a:solidFill>
                <a:latin typeface="Arial"/>
                <a:cs typeface="Arial"/>
              </a:rPr>
              <a:t> </a:t>
            </a:r>
            <a:endParaRPr sz="2000" dirty="0">
              <a:latin typeface="Arial"/>
              <a:cs typeface="Arial"/>
            </a:endParaRPr>
          </a:p>
        </p:txBody>
      </p:sp>
      <p:sp>
        <p:nvSpPr>
          <p:cNvPr id="17" name="object 17"/>
          <p:cNvSpPr/>
          <p:nvPr/>
        </p:nvSpPr>
        <p:spPr>
          <a:xfrm>
            <a:off x="5202935" y="4846828"/>
            <a:ext cx="4301490" cy="1248410"/>
          </a:xfrm>
          <a:custGeom>
            <a:avLst/>
            <a:gdLst/>
            <a:ahLst/>
            <a:cxnLst/>
            <a:rect l="l" t="t" r="r" b="b"/>
            <a:pathLst>
              <a:path w="4301490" h="1248410">
                <a:moveTo>
                  <a:pt x="4093083" y="0"/>
                </a:moveTo>
                <a:lnTo>
                  <a:pt x="0" y="0"/>
                </a:lnTo>
                <a:lnTo>
                  <a:pt x="0" y="1247914"/>
                </a:lnTo>
                <a:lnTo>
                  <a:pt x="4093083" y="1247914"/>
                </a:lnTo>
                <a:lnTo>
                  <a:pt x="4140795" y="1242421"/>
                </a:lnTo>
                <a:lnTo>
                  <a:pt x="4184587" y="1226772"/>
                </a:lnTo>
                <a:lnTo>
                  <a:pt x="4223211" y="1202219"/>
                </a:lnTo>
                <a:lnTo>
                  <a:pt x="4255422" y="1170008"/>
                </a:lnTo>
                <a:lnTo>
                  <a:pt x="4279972" y="1131390"/>
                </a:lnTo>
                <a:lnTo>
                  <a:pt x="4295617" y="1087613"/>
                </a:lnTo>
                <a:lnTo>
                  <a:pt x="4301109" y="1039926"/>
                </a:lnTo>
                <a:lnTo>
                  <a:pt x="4301109" y="208026"/>
                </a:lnTo>
                <a:lnTo>
                  <a:pt x="4295617" y="160313"/>
                </a:lnTo>
                <a:lnTo>
                  <a:pt x="4279972" y="116521"/>
                </a:lnTo>
                <a:lnTo>
                  <a:pt x="4255422" y="77897"/>
                </a:lnTo>
                <a:lnTo>
                  <a:pt x="4223211" y="45686"/>
                </a:lnTo>
                <a:lnTo>
                  <a:pt x="4184587" y="21136"/>
                </a:lnTo>
                <a:lnTo>
                  <a:pt x="4140795" y="5491"/>
                </a:lnTo>
                <a:lnTo>
                  <a:pt x="4093083" y="0"/>
                </a:lnTo>
                <a:close/>
              </a:path>
            </a:pathLst>
          </a:custGeom>
          <a:solidFill>
            <a:srgbClr val="E7F3F4">
              <a:alpha val="90194"/>
            </a:srgbClr>
          </a:solidFill>
        </p:spPr>
        <p:txBody>
          <a:bodyPr wrap="square" lIns="0" tIns="0" rIns="0" bIns="0" rtlCol="0"/>
          <a:lstStyle/>
          <a:p>
            <a:endParaRPr/>
          </a:p>
        </p:txBody>
      </p:sp>
      <p:sp>
        <p:nvSpPr>
          <p:cNvPr id="18" name="object 18"/>
          <p:cNvSpPr/>
          <p:nvPr/>
        </p:nvSpPr>
        <p:spPr>
          <a:xfrm>
            <a:off x="5202935" y="4846828"/>
            <a:ext cx="4301490" cy="1248410"/>
          </a:xfrm>
          <a:custGeom>
            <a:avLst/>
            <a:gdLst/>
            <a:ahLst/>
            <a:cxnLst/>
            <a:rect l="l" t="t" r="r" b="b"/>
            <a:pathLst>
              <a:path w="4301490" h="1248410">
                <a:moveTo>
                  <a:pt x="4301109" y="208026"/>
                </a:moveTo>
                <a:lnTo>
                  <a:pt x="4301109" y="1039926"/>
                </a:lnTo>
                <a:lnTo>
                  <a:pt x="4295617" y="1087613"/>
                </a:lnTo>
                <a:lnTo>
                  <a:pt x="4279972" y="1131390"/>
                </a:lnTo>
                <a:lnTo>
                  <a:pt x="4255422" y="1170008"/>
                </a:lnTo>
                <a:lnTo>
                  <a:pt x="4223211" y="1202219"/>
                </a:lnTo>
                <a:lnTo>
                  <a:pt x="4184587" y="1226772"/>
                </a:lnTo>
                <a:lnTo>
                  <a:pt x="4140795" y="1242421"/>
                </a:lnTo>
                <a:lnTo>
                  <a:pt x="4093083" y="1247914"/>
                </a:lnTo>
                <a:lnTo>
                  <a:pt x="0" y="1247914"/>
                </a:lnTo>
                <a:lnTo>
                  <a:pt x="0" y="0"/>
                </a:lnTo>
                <a:lnTo>
                  <a:pt x="4093083" y="0"/>
                </a:lnTo>
                <a:lnTo>
                  <a:pt x="4140795" y="5491"/>
                </a:lnTo>
                <a:lnTo>
                  <a:pt x="4184587" y="21136"/>
                </a:lnTo>
                <a:lnTo>
                  <a:pt x="4223211" y="45686"/>
                </a:lnTo>
                <a:lnTo>
                  <a:pt x="4255422" y="77897"/>
                </a:lnTo>
                <a:lnTo>
                  <a:pt x="4279972" y="116521"/>
                </a:lnTo>
                <a:lnTo>
                  <a:pt x="4295617" y="160313"/>
                </a:lnTo>
                <a:lnTo>
                  <a:pt x="4301109" y="208026"/>
                </a:lnTo>
                <a:close/>
              </a:path>
            </a:pathLst>
          </a:custGeom>
          <a:ln w="9525">
            <a:solidFill>
              <a:srgbClr val="E7F3F4"/>
            </a:solidFill>
          </a:ln>
        </p:spPr>
        <p:txBody>
          <a:bodyPr wrap="square" lIns="0" tIns="0" rIns="0" bIns="0" rtlCol="0"/>
          <a:lstStyle/>
          <a:p>
            <a:endParaRPr/>
          </a:p>
        </p:txBody>
      </p:sp>
      <p:sp>
        <p:nvSpPr>
          <p:cNvPr id="19" name="object 19"/>
          <p:cNvSpPr txBox="1"/>
          <p:nvPr/>
        </p:nvSpPr>
        <p:spPr>
          <a:xfrm>
            <a:off x="5275327" y="5036565"/>
            <a:ext cx="4035425" cy="884858"/>
          </a:xfrm>
          <a:prstGeom prst="rect">
            <a:avLst/>
          </a:prstGeom>
        </p:spPr>
        <p:txBody>
          <a:bodyPr vert="horz" wrap="square" lIns="0" tIns="0" rIns="0" bIns="0" rtlCol="0">
            <a:spAutoFit/>
          </a:bodyPr>
          <a:lstStyle/>
          <a:p>
            <a:pPr marL="241300" marR="5080" indent="-228600">
              <a:lnSpc>
                <a:spcPts val="2280"/>
              </a:lnSpc>
              <a:buChar char="•"/>
              <a:tabLst>
                <a:tab pos="241300" algn="l"/>
                <a:tab pos="241935" algn="l"/>
              </a:tabLst>
            </a:pPr>
            <a:r>
              <a:rPr lang="tg-Cyrl-TJ" sz="2200" spc="-10" dirty="0">
                <a:latin typeface="Arial"/>
                <a:cs typeface="Arial"/>
              </a:rPr>
              <a:t>Ҳисобот дар шакли барои фаҳмидан сода таҳлил ва муттаҳид карда шуд </a:t>
            </a:r>
            <a:endParaRPr sz="2200" dirty="0">
              <a:latin typeface="Arial"/>
              <a:cs typeface="Arial"/>
            </a:endParaRPr>
          </a:p>
        </p:txBody>
      </p:sp>
      <p:sp>
        <p:nvSpPr>
          <p:cNvPr id="20" name="object 20"/>
          <p:cNvSpPr/>
          <p:nvPr/>
        </p:nvSpPr>
        <p:spPr>
          <a:xfrm>
            <a:off x="2737103" y="4669535"/>
            <a:ext cx="2511552" cy="1648968"/>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2956560" y="5084064"/>
            <a:ext cx="2154936" cy="865632"/>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2783636" y="4690872"/>
            <a:ext cx="2419350" cy="1560195"/>
          </a:xfrm>
          <a:custGeom>
            <a:avLst/>
            <a:gdLst/>
            <a:ahLst/>
            <a:cxnLst/>
            <a:rect l="l" t="t" r="r" b="b"/>
            <a:pathLst>
              <a:path w="2419350" h="1560195">
                <a:moveTo>
                  <a:pt x="2159330" y="0"/>
                </a:moveTo>
                <a:lnTo>
                  <a:pt x="259918" y="0"/>
                </a:lnTo>
                <a:lnTo>
                  <a:pt x="213207" y="4186"/>
                </a:lnTo>
                <a:lnTo>
                  <a:pt x="169239" y="16257"/>
                </a:lnTo>
                <a:lnTo>
                  <a:pt x="128749" y="35480"/>
                </a:lnTo>
                <a:lnTo>
                  <a:pt x="92472" y="61121"/>
                </a:lnTo>
                <a:lnTo>
                  <a:pt x="61142" y="92449"/>
                </a:lnTo>
                <a:lnTo>
                  <a:pt x="35495" y="128730"/>
                </a:lnTo>
                <a:lnTo>
                  <a:pt x="16265" y="169233"/>
                </a:lnTo>
                <a:lnTo>
                  <a:pt x="4188" y="213223"/>
                </a:lnTo>
                <a:lnTo>
                  <a:pt x="0" y="259969"/>
                </a:lnTo>
                <a:lnTo>
                  <a:pt x="0" y="1299870"/>
                </a:lnTo>
                <a:lnTo>
                  <a:pt x="4188" y="1346603"/>
                </a:lnTo>
                <a:lnTo>
                  <a:pt x="16265" y="1390587"/>
                </a:lnTo>
                <a:lnTo>
                  <a:pt x="35495" y="1431089"/>
                </a:lnTo>
                <a:lnTo>
                  <a:pt x="61142" y="1467374"/>
                </a:lnTo>
                <a:lnTo>
                  <a:pt x="92472" y="1498708"/>
                </a:lnTo>
                <a:lnTo>
                  <a:pt x="128749" y="1524357"/>
                </a:lnTo>
                <a:lnTo>
                  <a:pt x="169239" y="1543587"/>
                </a:lnTo>
                <a:lnTo>
                  <a:pt x="213207" y="1555663"/>
                </a:lnTo>
                <a:lnTo>
                  <a:pt x="259918" y="1559852"/>
                </a:lnTo>
                <a:lnTo>
                  <a:pt x="2159330" y="1559852"/>
                </a:lnTo>
                <a:lnTo>
                  <a:pt x="2206075" y="1555663"/>
                </a:lnTo>
                <a:lnTo>
                  <a:pt x="2250066" y="1543587"/>
                </a:lnTo>
                <a:lnTo>
                  <a:pt x="2290568" y="1524357"/>
                </a:lnTo>
                <a:lnTo>
                  <a:pt x="2326849" y="1498708"/>
                </a:lnTo>
                <a:lnTo>
                  <a:pt x="2358177" y="1467374"/>
                </a:lnTo>
                <a:lnTo>
                  <a:pt x="2383819" y="1431089"/>
                </a:lnTo>
                <a:lnTo>
                  <a:pt x="2403041" y="1390587"/>
                </a:lnTo>
                <a:lnTo>
                  <a:pt x="2415112" y="1346603"/>
                </a:lnTo>
                <a:lnTo>
                  <a:pt x="2419299" y="1299870"/>
                </a:lnTo>
                <a:lnTo>
                  <a:pt x="2419299" y="259969"/>
                </a:lnTo>
                <a:lnTo>
                  <a:pt x="2415112" y="213223"/>
                </a:lnTo>
                <a:lnTo>
                  <a:pt x="2403041" y="169233"/>
                </a:lnTo>
                <a:lnTo>
                  <a:pt x="2383819" y="128730"/>
                </a:lnTo>
                <a:lnTo>
                  <a:pt x="2358177" y="92449"/>
                </a:lnTo>
                <a:lnTo>
                  <a:pt x="2326849" y="61121"/>
                </a:lnTo>
                <a:lnTo>
                  <a:pt x="2290568" y="35480"/>
                </a:lnTo>
                <a:lnTo>
                  <a:pt x="2250066" y="16257"/>
                </a:lnTo>
                <a:lnTo>
                  <a:pt x="2206075" y="4186"/>
                </a:lnTo>
                <a:lnTo>
                  <a:pt x="2159330" y="0"/>
                </a:lnTo>
                <a:close/>
              </a:path>
            </a:pathLst>
          </a:custGeom>
          <a:solidFill>
            <a:srgbClr val="252573">
              <a:alpha val="90194"/>
            </a:srgbClr>
          </a:solidFill>
        </p:spPr>
        <p:txBody>
          <a:bodyPr wrap="square" lIns="0" tIns="0" rIns="0" bIns="0" rtlCol="0"/>
          <a:lstStyle/>
          <a:p>
            <a:endParaRPr/>
          </a:p>
        </p:txBody>
      </p:sp>
      <p:sp>
        <p:nvSpPr>
          <p:cNvPr id="23" name="object 23"/>
          <p:cNvSpPr txBox="1"/>
          <p:nvPr/>
        </p:nvSpPr>
        <p:spPr>
          <a:xfrm>
            <a:off x="3137153" y="5166868"/>
            <a:ext cx="1714500" cy="564257"/>
          </a:xfrm>
          <a:prstGeom prst="rect">
            <a:avLst/>
          </a:prstGeom>
        </p:spPr>
        <p:txBody>
          <a:bodyPr vert="horz" wrap="square" lIns="0" tIns="0" rIns="0" bIns="0" rtlCol="0">
            <a:spAutoFit/>
          </a:bodyPr>
          <a:lstStyle/>
          <a:p>
            <a:pPr algn="ctr">
              <a:lnSpc>
                <a:spcPts val="2230"/>
              </a:lnSpc>
            </a:pPr>
            <a:r>
              <a:rPr lang="tg-Cyrl-TJ" sz="2000" spc="-15" dirty="0">
                <a:solidFill>
                  <a:srgbClr val="FFFFFF"/>
                </a:solidFill>
                <a:latin typeface="Arial"/>
                <a:cs typeface="Arial"/>
              </a:rPr>
              <a:t>Муттаҳидсозии ҳисоботҳо</a:t>
            </a:r>
            <a:r>
              <a:rPr lang="tg-Cyrl-TJ" sz="2000" spc="-5" dirty="0">
                <a:solidFill>
                  <a:srgbClr val="FFFFFF"/>
                </a:solidFill>
                <a:latin typeface="Arial"/>
                <a:cs typeface="Arial"/>
              </a:rPr>
              <a:t>  </a:t>
            </a:r>
            <a:endParaRPr sz="2000" dirty="0">
              <a:latin typeface="Arial"/>
              <a:cs typeface="Arial"/>
            </a:endParaRPr>
          </a:p>
        </p:txBody>
      </p:sp>
    </p:spTree>
    <p:extLst>
      <p:ext uri="{BB962C8B-B14F-4D97-AF65-F5344CB8AC3E}">
        <p14:creationId xmlns:p14="http://schemas.microsoft.com/office/powerpoint/2010/main" val="4051646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4319" y="159639"/>
            <a:ext cx="7503363" cy="1015918"/>
          </a:xfrm>
          <a:prstGeom prst="rect">
            <a:avLst/>
          </a:prstGeom>
        </p:spPr>
        <p:txBody>
          <a:bodyPr vert="horz" wrap="square" lIns="0" tIns="335533" rIns="0" bIns="0" rtlCol="0" anchor="ctr">
            <a:spAutoFit/>
          </a:bodyPr>
          <a:lstStyle/>
          <a:p>
            <a:pPr marL="317500">
              <a:lnSpc>
                <a:spcPct val="100000"/>
              </a:lnSpc>
            </a:pPr>
            <a:r>
              <a:rPr lang="tg-Cyrl-TJ" spc="-5" dirty="0"/>
              <a:t>Марҳила 2</a:t>
            </a:r>
            <a:r>
              <a:rPr spc="-5" dirty="0"/>
              <a:t>:</a:t>
            </a:r>
            <a:r>
              <a:rPr lang="tg-Cyrl-TJ" spc="-5" dirty="0"/>
              <a:t>Аудити иҷтимоӣ</a:t>
            </a:r>
            <a:endParaRPr spc="-5" dirty="0"/>
          </a:p>
        </p:txBody>
      </p:sp>
      <p:sp>
        <p:nvSpPr>
          <p:cNvPr id="3" name="object 3"/>
          <p:cNvSpPr/>
          <p:nvPr/>
        </p:nvSpPr>
        <p:spPr>
          <a:xfrm>
            <a:off x="5156834" y="1506475"/>
            <a:ext cx="4347210" cy="733425"/>
          </a:xfrm>
          <a:custGeom>
            <a:avLst/>
            <a:gdLst/>
            <a:ahLst/>
            <a:cxnLst/>
            <a:rect l="l" t="t" r="r" b="b"/>
            <a:pathLst>
              <a:path w="4347209" h="733425">
                <a:moveTo>
                  <a:pt x="4225036" y="0"/>
                </a:moveTo>
                <a:lnTo>
                  <a:pt x="0" y="0"/>
                </a:lnTo>
                <a:lnTo>
                  <a:pt x="0" y="732916"/>
                </a:lnTo>
                <a:lnTo>
                  <a:pt x="4225036" y="732916"/>
                </a:lnTo>
                <a:lnTo>
                  <a:pt x="4272575" y="723328"/>
                </a:lnTo>
                <a:lnTo>
                  <a:pt x="4311411" y="697166"/>
                </a:lnTo>
                <a:lnTo>
                  <a:pt x="4337603" y="658336"/>
                </a:lnTo>
                <a:lnTo>
                  <a:pt x="4347210" y="610742"/>
                </a:lnTo>
                <a:lnTo>
                  <a:pt x="4347210" y="122174"/>
                </a:lnTo>
                <a:lnTo>
                  <a:pt x="4337603" y="74634"/>
                </a:lnTo>
                <a:lnTo>
                  <a:pt x="4311411" y="35798"/>
                </a:lnTo>
                <a:lnTo>
                  <a:pt x="4272575" y="9606"/>
                </a:lnTo>
                <a:lnTo>
                  <a:pt x="4225036" y="0"/>
                </a:lnTo>
                <a:close/>
              </a:path>
            </a:pathLst>
          </a:custGeom>
          <a:solidFill>
            <a:srgbClr val="E7F3F4">
              <a:alpha val="90194"/>
            </a:srgbClr>
          </a:solidFill>
        </p:spPr>
        <p:txBody>
          <a:bodyPr wrap="square" lIns="0" tIns="0" rIns="0" bIns="0" rtlCol="0"/>
          <a:lstStyle/>
          <a:p>
            <a:endParaRPr/>
          </a:p>
        </p:txBody>
      </p:sp>
      <p:sp>
        <p:nvSpPr>
          <p:cNvPr id="4" name="object 4"/>
          <p:cNvSpPr/>
          <p:nvPr/>
        </p:nvSpPr>
        <p:spPr>
          <a:xfrm>
            <a:off x="5156834" y="1506475"/>
            <a:ext cx="4347210" cy="733425"/>
          </a:xfrm>
          <a:custGeom>
            <a:avLst/>
            <a:gdLst/>
            <a:ahLst/>
            <a:cxnLst/>
            <a:rect l="l" t="t" r="r" b="b"/>
            <a:pathLst>
              <a:path w="4347209" h="733425">
                <a:moveTo>
                  <a:pt x="4347210" y="122174"/>
                </a:moveTo>
                <a:lnTo>
                  <a:pt x="4347210" y="610742"/>
                </a:lnTo>
                <a:lnTo>
                  <a:pt x="4337603" y="658336"/>
                </a:lnTo>
                <a:lnTo>
                  <a:pt x="4311411" y="697166"/>
                </a:lnTo>
                <a:lnTo>
                  <a:pt x="4272575" y="723328"/>
                </a:lnTo>
                <a:lnTo>
                  <a:pt x="4225036" y="732916"/>
                </a:lnTo>
                <a:lnTo>
                  <a:pt x="0" y="732916"/>
                </a:lnTo>
                <a:lnTo>
                  <a:pt x="0" y="0"/>
                </a:lnTo>
                <a:lnTo>
                  <a:pt x="4225036" y="0"/>
                </a:lnTo>
                <a:lnTo>
                  <a:pt x="4272575" y="9606"/>
                </a:lnTo>
                <a:lnTo>
                  <a:pt x="4311411" y="35798"/>
                </a:lnTo>
                <a:lnTo>
                  <a:pt x="4337603" y="74634"/>
                </a:lnTo>
                <a:lnTo>
                  <a:pt x="4347210" y="122174"/>
                </a:lnTo>
                <a:close/>
              </a:path>
            </a:pathLst>
          </a:custGeom>
          <a:ln w="9525">
            <a:solidFill>
              <a:srgbClr val="E7F3F4"/>
            </a:solidFill>
          </a:ln>
        </p:spPr>
        <p:txBody>
          <a:bodyPr wrap="square" lIns="0" tIns="0" rIns="0" bIns="0" rtlCol="0"/>
          <a:lstStyle/>
          <a:p>
            <a:endParaRPr/>
          </a:p>
        </p:txBody>
      </p:sp>
      <p:sp>
        <p:nvSpPr>
          <p:cNvPr id="5" name="object 5"/>
          <p:cNvSpPr txBox="1"/>
          <p:nvPr/>
        </p:nvSpPr>
        <p:spPr>
          <a:xfrm>
            <a:off x="5213984" y="1638046"/>
            <a:ext cx="3441700" cy="487313"/>
          </a:xfrm>
          <a:prstGeom prst="rect">
            <a:avLst/>
          </a:prstGeom>
        </p:spPr>
        <p:txBody>
          <a:bodyPr vert="horz" wrap="square" lIns="0" tIns="0" rIns="0" bIns="0" rtlCol="0">
            <a:spAutoFit/>
          </a:bodyPr>
          <a:lstStyle/>
          <a:p>
            <a:pPr marL="182880" marR="5080" indent="-170180">
              <a:lnSpc>
                <a:spcPts val="1850"/>
              </a:lnSpc>
              <a:buChar char="•"/>
              <a:tabLst>
                <a:tab pos="183515" algn="l"/>
              </a:tabLst>
            </a:pPr>
            <a:r>
              <a:rPr lang="tg-Cyrl-TJ" dirty="0">
                <a:latin typeface="Arial"/>
                <a:cs typeface="Arial"/>
              </a:rPr>
              <a:t> маълумот аз 4 объекти обтаъминкунӣ гирдоварӣ шуд </a:t>
            </a:r>
            <a:endParaRPr dirty="0">
              <a:latin typeface="Arial"/>
              <a:cs typeface="Arial"/>
            </a:endParaRPr>
          </a:p>
        </p:txBody>
      </p:sp>
      <p:sp>
        <p:nvSpPr>
          <p:cNvPr id="6" name="object 6"/>
          <p:cNvSpPr/>
          <p:nvPr/>
        </p:nvSpPr>
        <p:spPr>
          <a:xfrm>
            <a:off x="2667000" y="1392937"/>
            <a:ext cx="2535936" cy="100583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734055" y="1524000"/>
            <a:ext cx="2462784" cy="783336"/>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2711628" y="1414908"/>
            <a:ext cx="2445385" cy="916305"/>
          </a:xfrm>
          <a:custGeom>
            <a:avLst/>
            <a:gdLst/>
            <a:ahLst/>
            <a:cxnLst/>
            <a:rect l="l" t="t" r="r" b="b"/>
            <a:pathLst>
              <a:path w="2445385" h="916305">
                <a:moveTo>
                  <a:pt x="2292553" y="0"/>
                </a:moveTo>
                <a:lnTo>
                  <a:pt x="152730" y="0"/>
                </a:lnTo>
                <a:lnTo>
                  <a:pt x="104449" y="7780"/>
                </a:lnTo>
                <a:lnTo>
                  <a:pt x="62523" y="29447"/>
                </a:lnTo>
                <a:lnTo>
                  <a:pt x="29463" y="62490"/>
                </a:lnTo>
                <a:lnTo>
                  <a:pt x="7784" y="104396"/>
                </a:lnTo>
                <a:lnTo>
                  <a:pt x="0" y="152653"/>
                </a:lnTo>
                <a:lnTo>
                  <a:pt x="0" y="763396"/>
                </a:lnTo>
                <a:lnTo>
                  <a:pt x="7784" y="811668"/>
                </a:lnTo>
                <a:lnTo>
                  <a:pt x="29463" y="853605"/>
                </a:lnTo>
                <a:lnTo>
                  <a:pt x="62523" y="886685"/>
                </a:lnTo>
                <a:lnTo>
                  <a:pt x="104449" y="908384"/>
                </a:lnTo>
                <a:lnTo>
                  <a:pt x="152730" y="916177"/>
                </a:lnTo>
                <a:lnTo>
                  <a:pt x="2292553" y="916177"/>
                </a:lnTo>
                <a:lnTo>
                  <a:pt x="2340811" y="908384"/>
                </a:lnTo>
                <a:lnTo>
                  <a:pt x="2382717" y="886685"/>
                </a:lnTo>
                <a:lnTo>
                  <a:pt x="2415759" y="853605"/>
                </a:lnTo>
                <a:lnTo>
                  <a:pt x="2437426" y="811668"/>
                </a:lnTo>
                <a:lnTo>
                  <a:pt x="2445207" y="763396"/>
                </a:lnTo>
                <a:lnTo>
                  <a:pt x="2445207" y="152653"/>
                </a:lnTo>
                <a:lnTo>
                  <a:pt x="2437426" y="104396"/>
                </a:lnTo>
                <a:lnTo>
                  <a:pt x="2415759" y="62490"/>
                </a:lnTo>
                <a:lnTo>
                  <a:pt x="2382717" y="29447"/>
                </a:lnTo>
                <a:lnTo>
                  <a:pt x="2340811" y="7780"/>
                </a:lnTo>
                <a:lnTo>
                  <a:pt x="2292553" y="0"/>
                </a:lnTo>
                <a:close/>
              </a:path>
            </a:pathLst>
          </a:custGeom>
          <a:solidFill>
            <a:srgbClr val="252573"/>
          </a:solidFill>
        </p:spPr>
        <p:txBody>
          <a:bodyPr wrap="square" lIns="0" tIns="0" rIns="0" bIns="0" rtlCol="0"/>
          <a:lstStyle/>
          <a:p>
            <a:endParaRPr/>
          </a:p>
        </p:txBody>
      </p:sp>
      <p:sp>
        <p:nvSpPr>
          <p:cNvPr id="9" name="object 9"/>
          <p:cNvSpPr txBox="1"/>
          <p:nvPr/>
        </p:nvSpPr>
        <p:spPr>
          <a:xfrm>
            <a:off x="2898139" y="1638045"/>
            <a:ext cx="2071370" cy="1218282"/>
          </a:xfrm>
          <a:prstGeom prst="rect">
            <a:avLst/>
          </a:prstGeom>
        </p:spPr>
        <p:txBody>
          <a:bodyPr vert="horz" wrap="square" lIns="0" tIns="0" rIns="0" bIns="0" rtlCol="0">
            <a:spAutoFit/>
          </a:bodyPr>
          <a:lstStyle/>
          <a:p>
            <a:pPr marL="106680" marR="5080" indent="-94615">
              <a:lnSpc>
                <a:spcPts val="1850"/>
              </a:lnSpc>
            </a:pPr>
            <a:r>
              <a:rPr lang="tg-Cyrl-TJ" spc="-5" dirty="0">
                <a:solidFill>
                  <a:srgbClr val="FFFFFF"/>
                </a:solidFill>
                <a:latin typeface="Arial"/>
                <a:cs typeface="Arial"/>
              </a:rPr>
              <a:t>Ҷамъоварии иттилоот, санҷиши ҳҳисоботҳо</a:t>
            </a:r>
            <a:r>
              <a:rPr dirty="0">
                <a:solidFill>
                  <a:srgbClr val="FFFFFF"/>
                </a:solidFill>
                <a:latin typeface="Arial"/>
                <a:cs typeface="Arial"/>
              </a:rPr>
              <a:t>  </a:t>
            </a:r>
            <a:r>
              <a:rPr spc="5" dirty="0">
                <a:solidFill>
                  <a:srgbClr val="FFFFFF"/>
                </a:solidFill>
                <a:latin typeface="Arial"/>
                <a:cs typeface="Arial"/>
              </a:rPr>
              <a:t>проверка</a:t>
            </a:r>
            <a:r>
              <a:rPr spc="-135" dirty="0">
                <a:solidFill>
                  <a:srgbClr val="FFFFFF"/>
                </a:solidFill>
                <a:latin typeface="Arial"/>
                <a:cs typeface="Arial"/>
              </a:rPr>
              <a:t> </a:t>
            </a:r>
            <a:r>
              <a:rPr spc="-25" dirty="0">
                <a:solidFill>
                  <a:srgbClr val="FFFFFF"/>
                </a:solidFill>
                <a:latin typeface="Arial"/>
                <a:cs typeface="Arial"/>
              </a:rPr>
              <a:t>отчетов</a:t>
            </a:r>
            <a:endParaRPr dirty="0">
              <a:latin typeface="Arial"/>
              <a:cs typeface="Arial"/>
            </a:endParaRPr>
          </a:p>
        </p:txBody>
      </p:sp>
      <p:sp>
        <p:nvSpPr>
          <p:cNvPr id="10" name="object 10"/>
          <p:cNvSpPr/>
          <p:nvPr/>
        </p:nvSpPr>
        <p:spPr>
          <a:xfrm>
            <a:off x="5156834" y="2468499"/>
            <a:ext cx="4347210" cy="733425"/>
          </a:xfrm>
          <a:custGeom>
            <a:avLst/>
            <a:gdLst/>
            <a:ahLst/>
            <a:cxnLst/>
            <a:rect l="l" t="t" r="r" b="b"/>
            <a:pathLst>
              <a:path w="4347209" h="733425">
                <a:moveTo>
                  <a:pt x="4225036" y="0"/>
                </a:moveTo>
                <a:lnTo>
                  <a:pt x="0" y="0"/>
                </a:lnTo>
                <a:lnTo>
                  <a:pt x="0" y="732916"/>
                </a:lnTo>
                <a:lnTo>
                  <a:pt x="4225036" y="732916"/>
                </a:lnTo>
                <a:lnTo>
                  <a:pt x="4272575" y="723310"/>
                </a:lnTo>
                <a:lnTo>
                  <a:pt x="4311411" y="697118"/>
                </a:lnTo>
                <a:lnTo>
                  <a:pt x="4337603" y="658282"/>
                </a:lnTo>
                <a:lnTo>
                  <a:pt x="4347210" y="610742"/>
                </a:lnTo>
                <a:lnTo>
                  <a:pt x="4347210" y="122174"/>
                </a:lnTo>
                <a:lnTo>
                  <a:pt x="4337603" y="74580"/>
                </a:lnTo>
                <a:lnTo>
                  <a:pt x="4311411" y="35750"/>
                </a:lnTo>
                <a:lnTo>
                  <a:pt x="4272575" y="9588"/>
                </a:lnTo>
                <a:lnTo>
                  <a:pt x="4225036" y="0"/>
                </a:lnTo>
                <a:close/>
              </a:path>
            </a:pathLst>
          </a:custGeom>
          <a:solidFill>
            <a:srgbClr val="E7F3F4">
              <a:alpha val="90194"/>
            </a:srgbClr>
          </a:solidFill>
        </p:spPr>
        <p:txBody>
          <a:bodyPr wrap="square" lIns="0" tIns="0" rIns="0" bIns="0" rtlCol="0"/>
          <a:lstStyle/>
          <a:p>
            <a:endParaRPr/>
          </a:p>
        </p:txBody>
      </p:sp>
      <p:sp>
        <p:nvSpPr>
          <p:cNvPr id="11" name="object 11"/>
          <p:cNvSpPr/>
          <p:nvPr/>
        </p:nvSpPr>
        <p:spPr>
          <a:xfrm>
            <a:off x="5156834" y="2468499"/>
            <a:ext cx="4347210" cy="733425"/>
          </a:xfrm>
          <a:custGeom>
            <a:avLst/>
            <a:gdLst/>
            <a:ahLst/>
            <a:cxnLst/>
            <a:rect l="l" t="t" r="r" b="b"/>
            <a:pathLst>
              <a:path w="4347209" h="733425">
                <a:moveTo>
                  <a:pt x="4347210" y="122174"/>
                </a:moveTo>
                <a:lnTo>
                  <a:pt x="4347210" y="610742"/>
                </a:lnTo>
                <a:lnTo>
                  <a:pt x="4337603" y="658282"/>
                </a:lnTo>
                <a:lnTo>
                  <a:pt x="4311411" y="697118"/>
                </a:lnTo>
                <a:lnTo>
                  <a:pt x="4272575" y="723310"/>
                </a:lnTo>
                <a:lnTo>
                  <a:pt x="4225036" y="732916"/>
                </a:lnTo>
                <a:lnTo>
                  <a:pt x="0" y="732916"/>
                </a:lnTo>
                <a:lnTo>
                  <a:pt x="0" y="0"/>
                </a:lnTo>
                <a:lnTo>
                  <a:pt x="4225036" y="0"/>
                </a:lnTo>
                <a:lnTo>
                  <a:pt x="4272575" y="9588"/>
                </a:lnTo>
                <a:lnTo>
                  <a:pt x="4311411" y="35750"/>
                </a:lnTo>
                <a:lnTo>
                  <a:pt x="4337603" y="74580"/>
                </a:lnTo>
                <a:lnTo>
                  <a:pt x="4347210" y="122174"/>
                </a:lnTo>
                <a:close/>
              </a:path>
            </a:pathLst>
          </a:custGeom>
          <a:ln w="9525">
            <a:solidFill>
              <a:srgbClr val="E7F3F4"/>
            </a:solidFill>
          </a:ln>
        </p:spPr>
        <p:txBody>
          <a:bodyPr wrap="square" lIns="0" tIns="0" rIns="0" bIns="0" rtlCol="0"/>
          <a:lstStyle/>
          <a:p>
            <a:endParaRPr/>
          </a:p>
        </p:txBody>
      </p:sp>
      <p:sp>
        <p:nvSpPr>
          <p:cNvPr id="12" name="object 12"/>
          <p:cNvSpPr txBox="1"/>
          <p:nvPr/>
        </p:nvSpPr>
        <p:spPr>
          <a:xfrm>
            <a:off x="5213984" y="2678303"/>
            <a:ext cx="3094990" cy="553998"/>
          </a:xfrm>
          <a:prstGeom prst="rect">
            <a:avLst/>
          </a:prstGeom>
        </p:spPr>
        <p:txBody>
          <a:bodyPr vert="horz" wrap="square" lIns="0" tIns="0" rIns="0" bIns="0" rtlCol="0">
            <a:spAutoFit/>
          </a:bodyPr>
          <a:lstStyle/>
          <a:p>
            <a:pPr marL="182880" indent="-170180">
              <a:buChar char="•"/>
              <a:tabLst>
                <a:tab pos="183515" algn="l"/>
              </a:tabLst>
            </a:pPr>
            <a:r>
              <a:rPr lang="tg-Cyrl-TJ" spc="-10" dirty="0">
                <a:latin typeface="Arial"/>
                <a:cs typeface="Arial"/>
              </a:rPr>
              <a:t>Шиносои бо ҷои объектҳо баргузор шуд </a:t>
            </a:r>
            <a:endParaRPr dirty="0">
              <a:latin typeface="Arial"/>
              <a:cs typeface="Arial"/>
            </a:endParaRPr>
          </a:p>
        </p:txBody>
      </p:sp>
      <p:sp>
        <p:nvSpPr>
          <p:cNvPr id="13" name="object 13"/>
          <p:cNvSpPr/>
          <p:nvPr/>
        </p:nvSpPr>
        <p:spPr>
          <a:xfrm>
            <a:off x="2667000" y="2353055"/>
            <a:ext cx="2535936" cy="1008888"/>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2700527" y="2487167"/>
            <a:ext cx="2526792" cy="783336"/>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2711628" y="2376805"/>
            <a:ext cx="2445385" cy="916305"/>
          </a:xfrm>
          <a:custGeom>
            <a:avLst/>
            <a:gdLst/>
            <a:ahLst/>
            <a:cxnLst/>
            <a:rect l="l" t="t" r="r" b="b"/>
            <a:pathLst>
              <a:path w="2445385" h="916304">
                <a:moveTo>
                  <a:pt x="2292553" y="0"/>
                </a:moveTo>
                <a:lnTo>
                  <a:pt x="152730" y="0"/>
                </a:lnTo>
                <a:lnTo>
                  <a:pt x="104449" y="7793"/>
                </a:lnTo>
                <a:lnTo>
                  <a:pt x="62523" y="29492"/>
                </a:lnTo>
                <a:lnTo>
                  <a:pt x="29463" y="62572"/>
                </a:lnTo>
                <a:lnTo>
                  <a:pt x="7784" y="104509"/>
                </a:lnTo>
                <a:lnTo>
                  <a:pt x="0" y="152781"/>
                </a:lnTo>
                <a:lnTo>
                  <a:pt x="0" y="763524"/>
                </a:lnTo>
                <a:lnTo>
                  <a:pt x="7784" y="811781"/>
                </a:lnTo>
                <a:lnTo>
                  <a:pt x="29463" y="853687"/>
                </a:lnTo>
                <a:lnTo>
                  <a:pt x="62523" y="886730"/>
                </a:lnTo>
                <a:lnTo>
                  <a:pt x="104449" y="908397"/>
                </a:lnTo>
                <a:lnTo>
                  <a:pt x="152730" y="916178"/>
                </a:lnTo>
                <a:lnTo>
                  <a:pt x="2292553" y="916178"/>
                </a:lnTo>
                <a:lnTo>
                  <a:pt x="2340811" y="908397"/>
                </a:lnTo>
                <a:lnTo>
                  <a:pt x="2382717" y="886730"/>
                </a:lnTo>
                <a:lnTo>
                  <a:pt x="2415759" y="853687"/>
                </a:lnTo>
                <a:lnTo>
                  <a:pt x="2437426" y="811781"/>
                </a:lnTo>
                <a:lnTo>
                  <a:pt x="2445207" y="763524"/>
                </a:lnTo>
                <a:lnTo>
                  <a:pt x="2445207" y="152781"/>
                </a:lnTo>
                <a:lnTo>
                  <a:pt x="2437426" y="104509"/>
                </a:lnTo>
                <a:lnTo>
                  <a:pt x="2415759" y="62572"/>
                </a:lnTo>
                <a:lnTo>
                  <a:pt x="2382717" y="29492"/>
                </a:lnTo>
                <a:lnTo>
                  <a:pt x="2340811" y="7793"/>
                </a:lnTo>
                <a:lnTo>
                  <a:pt x="2292553" y="0"/>
                </a:lnTo>
                <a:close/>
              </a:path>
            </a:pathLst>
          </a:custGeom>
          <a:solidFill>
            <a:srgbClr val="252573"/>
          </a:solidFill>
        </p:spPr>
        <p:txBody>
          <a:bodyPr wrap="square" lIns="0" tIns="0" rIns="0" bIns="0" rtlCol="0"/>
          <a:lstStyle/>
          <a:p>
            <a:endParaRPr/>
          </a:p>
        </p:txBody>
      </p:sp>
      <p:sp>
        <p:nvSpPr>
          <p:cNvPr id="16" name="object 16"/>
          <p:cNvSpPr txBox="1"/>
          <p:nvPr/>
        </p:nvSpPr>
        <p:spPr>
          <a:xfrm>
            <a:off x="2864612" y="2600705"/>
            <a:ext cx="2135505" cy="243656"/>
          </a:xfrm>
          <a:prstGeom prst="rect">
            <a:avLst/>
          </a:prstGeom>
        </p:spPr>
        <p:txBody>
          <a:bodyPr vert="horz" wrap="square" lIns="0" tIns="0" rIns="0" bIns="0" rtlCol="0">
            <a:spAutoFit/>
          </a:bodyPr>
          <a:lstStyle/>
          <a:p>
            <a:pPr marL="533400" marR="5080" indent="-521334">
              <a:lnSpc>
                <a:spcPts val="1850"/>
              </a:lnSpc>
            </a:pPr>
            <a:r>
              <a:rPr lang="tg-Cyrl-TJ" spc="-10" dirty="0">
                <a:solidFill>
                  <a:srgbClr val="FFFFFF"/>
                </a:solidFill>
                <a:latin typeface="Arial"/>
                <a:cs typeface="Arial"/>
              </a:rPr>
              <a:t>Бозрасии  маҳал </a:t>
            </a:r>
            <a:endParaRPr dirty="0">
              <a:latin typeface="Arial"/>
              <a:cs typeface="Arial"/>
            </a:endParaRPr>
          </a:p>
        </p:txBody>
      </p:sp>
      <p:sp>
        <p:nvSpPr>
          <p:cNvPr id="17" name="object 17"/>
          <p:cNvSpPr/>
          <p:nvPr/>
        </p:nvSpPr>
        <p:spPr>
          <a:xfrm>
            <a:off x="5156834" y="3430397"/>
            <a:ext cx="4347210" cy="733425"/>
          </a:xfrm>
          <a:custGeom>
            <a:avLst/>
            <a:gdLst/>
            <a:ahLst/>
            <a:cxnLst/>
            <a:rect l="l" t="t" r="r" b="b"/>
            <a:pathLst>
              <a:path w="4347209" h="733425">
                <a:moveTo>
                  <a:pt x="4225036" y="0"/>
                </a:moveTo>
                <a:lnTo>
                  <a:pt x="0" y="0"/>
                </a:lnTo>
                <a:lnTo>
                  <a:pt x="0" y="733044"/>
                </a:lnTo>
                <a:lnTo>
                  <a:pt x="4225036" y="733044"/>
                </a:lnTo>
                <a:lnTo>
                  <a:pt x="4272575" y="723437"/>
                </a:lnTo>
                <a:lnTo>
                  <a:pt x="4311411" y="697245"/>
                </a:lnTo>
                <a:lnTo>
                  <a:pt x="4337603" y="658409"/>
                </a:lnTo>
                <a:lnTo>
                  <a:pt x="4347210" y="610869"/>
                </a:lnTo>
                <a:lnTo>
                  <a:pt x="4347210" y="122174"/>
                </a:lnTo>
                <a:lnTo>
                  <a:pt x="4337603" y="74634"/>
                </a:lnTo>
                <a:lnTo>
                  <a:pt x="4311411" y="35798"/>
                </a:lnTo>
                <a:lnTo>
                  <a:pt x="4272575" y="9606"/>
                </a:lnTo>
                <a:lnTo>
                  <a:pt x="4225036" y="0"/>
                </a:lnTo>
                <a:close/>
              </a:path>
            </a:pathLst>
          </a:custGeom>
          <a:solidFill>
            <a:srgbClr val="E7F3F4">
              <a:alpha val="90194"/>
            </a:srgbClr>
          </a:solidFill>
        </p:spPr>
        <p:txBody>
          <a:bodyPr wrap="square" lIns="0" tIns="0" rIns="0" bIns="0" rtlCol="0"/>
          <a:lstStyle/>
          <a:p>
            <a:endParaRPr/>
          </a:p>
        </p:txBody>
      </p:sp>
      <p:sp>
        <p:nvSpPr>
          <p:cNvPr id="18" name="object 18"/>
          <p:cNvSpPr/>
          <p:nvPr/>
        </p:nvSpPr>
        <p:spPr>
          <a:xfrm>
            <a:off x="5156834" y="3430397"/>
            <a:ext cx="4347210" cy="733425"/>
          </a:xfrm>
          <a:custGeom>
            <a:avLst/>
            <a:gdLst/>
            <a:ahLst/>
            <a:cxnLst/>
            <a:rect l="l" t="t" r="r" b="b"/>
            <a:pathLst>
              <a:path w="4347209" h="733425">
                <a:moveTo>
                  <a:pt x="4347210" y="122174"/>
                </a:moveTo>
                <a:lnTo>
                  <a:pt x="4347210" y="610869"/>
                </a:lnTo>
                <a:lnTo>
                  <a:pt x="4337603" y="658409"/>
                </a:lnTo>
                <a:lnTo>
                  <a:pt x="4311411" y="697245"/>
                </a:lnTo>
                <a:lnTo>
                  <a:pt x="4272575" y="723437"/>
                </a:lnTo>
                <a:lnTo>
                  <a:pt x="4225036" y="733044"/>
                </a:lnTo>
                <a:lnTo>
                  <a:pt x="0" y="733044"/>
                </a:lnTo>
                <a:lnTo>
                  <a:pt x="0" y="0"/>
                </a:lnTo>
                <a:lnTo>
                  <a:pt x="4225036" y="0"/>
                </a:lnTo>
                <a:lnTo>
                  <a:pt x="4272575" y="9606"/>
                </a:lnTo>
                <a:lnTo>
                  <a:pt x="4311411" y="35798"/>
                </a:lnTo>
                <a:lnTo>
                  <a:pt x="4337603" y="74634"/>
                </a:lnTo>
                <a:lnTo>
                  <a:pt x="4347210" y="122174"/>
                </a:lnTo>
                <a:close/>
              </a:path>
            </a:pathLst>
          </a:custGeom>
          <a:ln w="9525">
            <a:solidFill>
              <a:srgbClr val="E7F3F4"/>
            </a:solidFill>
          </a:ln>
        </p:spPr>
        <p:txBody>
          <a:bodyPr wrap="square" lIns="0" tIns="0" rIns="0" bIns="0" rtlCol="0"/>
          <a:lstStyle/>
          <a:p>
            <a:endParaRPr/>
          </a:p>
        </p:txBody>
      </p:sp>
      <p:sp>
        <p:nvSpPr>
          <p:cNvPr id="19" name="object 19"/>
          <p:cNvSpPr txBox="1"/>
          <p:nvPr/>
        </p:nvSpPr>
        <p:spPr>
          <a:xfrm>
            <a:off x="5213985" y="3522599"/>
            <a:ext cx="4079875" cy="769441"/>
          </a:xfrm>
          <a:prstGeom prst="rect">
            <a:avLst/>
          </a:prstGeom>
        </p:spPr>
        <p:txBody>
          <a:bodyPr vert="horz" wrap="square" lIns="0" tIns="0" rIns="0" bIns="0" rtlCol="0">
            <a:spAutoFit/>
          </a:bodyPr>
          <a:lstStyle/>
          <a:p>
            <a:pPr marL="182880" indent="-170180">
              <a:lnSpc>
                <a:spcPts val="2005"/>
              </a:lnSpc>
              <a:buChar char="•"/>
              <a:tabLst>
                <a:tab pos="183515" algn="l"/>
              </a:tabLst>
            </a:pPr>
            <a:r>
              <a:rPr lang="tg-Cyrl-TJ" spc="-10" dirty="0">
                <a:latin typeface="Arial"/>
                <a:cs typeface="Arial"/>
              </a:rPr>
              <a:t>Бо ҳокимони ноҳия ва округҳо ва раисони хоҳагиҳои коммунали мусоҳиба гузаронида шуд</a:t>
            </a:r>
            <a:endParaRPr dirty="0">
              <a:latin typeface="Arial"/>
              <a:cs typeface="Arial"/>
            </a:endParaRPr>
          </a:p>
        </p:txBody>
      </p:sp>
      <p:sp>
        <p:nvSpPr>
          <p:cNvPr id="20" name="object 20"/>
          <p:cNvSpPr/>
          <p:nvPr/>
        </p:nvSpPr>
        <p:spPr>
          <a:xfrm>
            <a:off x="2667000" y="3316223"/>
            <a:ext cx="2535936" cy="1008888"/>
          </a:xfrm>
          <a:prstGeom prst="rect">
            <a:avLst/>
          </a:prstGeom>
          <a:blipFill>
            <a:blip r:embed="rId6" cstate="print"/>
            <a:stretch>
              <a:fillRect/>
            </a:stretch>
          </a:blipFill>
        </p:spPr>
        <p:txBody>
          <a:bodyPr wrap="square" lIns="0" tIns="0" rIns="0" bIns="0" rtlCol="0"/>
          <a:lstStyle/>
          <a:p>
            <a:endParaRPr/>
          </a:p>
        </p:txBody>
      </p:sp>
      <p:sp>
        <p:nvSpPr>
          <p:cNvPr id="21" name="object 21"/>
          <p:cNvSpPr/>
          <p:nvPr/>
        </p:nvSpPr>
        <p:spPr>
          <a:xfrm>
            <a:off x="2962656" y="3331464"/>
            <a:ext cx="2005583" cy="1021080"/>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2711628" y="3338830"/>
            <a:ext cx="2445385" cy="916305"/>
          </a:xfrm>
          <a:custGeom>
            <a:avLst/>
            <a:gdLst/>
            <a:ahLst/>
            <a:cxnLst/>
            <a:rect l="l" t="t" r="r" b="b"/>
            <a:pathLst>
              <a:path w="2445385" h="916304">
                <a:moveTo>
                  <a:pt x="2292553" y="0"/>
                </a:moveTo>
                <a:lnTo>
                  <a:pt x="152730" y="0"/>
                </a:lnTo>
                <a:lnTo>
                  <a:pt x="104449" y="7780"/>
                </a:lnTo>
                <a:lnTo>
                  <a:pt x="62523" y="29447"/>
                </a:lnTo>
                <a:lnTo>
                  <a:pt x="29463" y="62490"/>
                </a:lnTo>
                <a:lnTo>
                  <a:pt x="7784" y="104396"/>
                </a:lnTo>
                <a:lnTo>
                  <a:pt x="0" y="152654"/>
                </a:lnTo>
                <a:lnTo>
                  <a:pt x="0" y="763524"/>
                </a:lnTo>
                <a:lnTo>
                  <a:pt x="7784" y="811781"/>
                </a:lnTo>
                <a:lnTo>
                  <a:pt x="29463" y="853687"/>
                </a:lnTo>
                <a:lnTo>
                  <a:pt x="62523" y="886730"/>
                </a:lnTo>
                <a:lnTo>
                  <a:pt x="104449" y="908397"/>
                </a:lnTo>
                <a:lnTo>
                  <a:pt x="152730" y="916178"/>
                </a:lnTo>
                <a:lnTo>
                  <a:pt x="2292553" y="916178"/>
                </a:lnTo>
                <a:lnTo>
                  <a:pt x="2340811" y="908397"/>
                </a:lnTo>
                <a:lnTo>
                  <a:pt x="2382717" y="886730"/>
                </a:lnTo>
                <a:lnTo>
                  <a:pt x="2415759" y="853687"/>
                </a:lnTo>
                <a:lnTo>
                  <a:pt x="2437426" y="811781"/>
                </a:lnTo>
                <a:lnTo>
                  <a:pt x="2445207" y="763524"/>
                </a:lnTo>
                <a:lnTo>
                  <a:pt x="2445207" y="152654"/>
                </a:lnTo>
                <a:lnTo>
                  <a:pt x="2437426" y="104396"/>
                </a:lnTo>
                <a:lnTo>
                  <a:pt x="2415759" y="62490"/>
                </a:lnTo>
                <a:lnTo>
                  <a:pt x="2382717" y="29447"/>
                </a:lnTo>
                <a:lnTo>
                  <a:pt x="2340811" y="7780"/>
                </a:lnTo>
                <a:lnTo>
                  <a:pt x="2292553" y="0"/>
                </a:lnTo>
                <a:close/>
              </a:path>
            </a:pathLst>
          </a:custGeom>
          <a:solidFill>
            <a:srgbClr val="252573"/>
          </a:solidFill>
        </p:spPr>
        <p:txBody>
          <a:bodyPr wrap="square" lIns="0" tIns="0" rIns="0" bIns="0" rtlCol="0"/>
          <a:lstStyle/>
          <a:p>
            <a:endParaRPr/>
          </a:p>
        </p:txBody>
      </p:sp>
      <p:sp>
        <p:nvSpPr>
          <p:cNvPr id="23" name="object 23"/>
          <p:cNvSpPr txBox="1"/>
          <p:nvPr/>
        </p:nvSpPr>
        <p:spPr>
          <a:xfrm>
            <a:off x="3126740" y="3441837"/>
            <a:ext cx="1616075" cy="476412"/>
          </a:xfrm>
          <a:prstGeom prst="rect">
            <a:avLst/>
          </a:prstGeom>
        </p:spPr>
        <p:txBody>
          <a:bodyPr vert="horz" wrap="square" lIns="0" tIns="0" rIns="0" bIns="0" rtlCol="0">
            <a:spAutoFit/>
          </a:bodyPr>
          <a:lstStyle/>
          <a:p>
            <a:pPr marL="12065" marR="5080" indent="-1270" algn="ctr">
              <a:lnSpc>
                <a:spcPct val="86200"/>
              </a:lnSpc>
            </a:pPr>
            <a:r>
              <a:rPr lang="tg-Cyrl-TJ" spc="-5" dirty="0">
                <a:solidFill>
                  <a:srgbClr val="FFFFFF"/>
                </a:solidFill>
                <a:latin typeface="Arial"/>
                <a:cs typeface="Arial"/>
              </a:rPr>
              <a:t>Мусоҳиба бо мансабдорон </a:t>
            </a:r>
            <a:endParaRPr dirty="0">
              <a:latin typeface="Arial"/>
              <a:cs typeface="Arial"/>
            </a:endParaRPr>
          </a:p>
        </p:txBody>
      </p:sp>
      <p:sp>
        <p:nvSpPr>
          <p:cNvPr id="24" name="object 24"/>
          <p:cNvSpPr/>
          <p:nvPr/>
        </p:nvSpPr>
        <p:spPr>
          <a:xfrm>
            <a:off x="5156834" y="4392422"/>
            <a:ext cx="4347210" cy="733425"/>
          </a:xfrm>
          <a:custGeom>
            <a:avLst/>
            <a:gdLst/>
            <a:ahLst/>
            <a:cxnLst/>
            <a:rect l="l" t="t" r="r" b="b"/>
            <a:pathLst>
              <a:path w="4347209" h="733425">
                <a:moveTo>
                  <a:pt x="4225036" y="0"/>
                </a:moveTo>
                <a:lnTo>
                  <a:pt x="0" y="0"/>
                </a:lnTo>
                <a:lnTo>
                  <a:pt x="0" y="732916"/>
                </a:lnTo>
                <a:lnTo>
                  <a:pt x="4225036" y="732916"/>
                </a:lnTo>
                <a:lnTo>
                  <a:pt x="4272575" y="723328"/>
                </a:lnTo>
                <a:lnTo>
                  <a:pt x="4311411" y="697166"/>
                </a:lnTo>
                <a:lnTo>
                  <a:pt x="4337603" y="658336"/>
                </a:lnTo>
                <a:lnTo>
                  <a:pt x="4347210" y="610742"/>
                </a:lnTo>
                <a:lnTo>
                  <a:pt x="4347210" y="122173"/>
                </a:lnTo>
                <a:lnTo>
                  <a:pt x="4337603" y="74634"/>
                </a:lnTo>
                <a:lnTo>
                  <a:pt x="4311411" y="35798"/>
                </a:lnTo>
                <a:lnTo>
                  <a:pt x="4272575" y="9606"/>
                </a:lnTo>
                <a:lnTo>
                  <a:pt x="4225036" y="0"/>
                </a:lnTo>
                <a:close/>
              </a:path>
            </a:pathLst>
          </a:custGeom>
          <a:solidFill>
            <a:srgbClr val="E7F3F4">
              <a:alpha val="90194"/>
            </a:srgbClr>
          </a:solidFill>
        </p:spPr>
        <p:txBody>
          <a:bodyPr wrap="square" lIns="0" tIns="0" rIns="0" bIns="0" rtlCol="0"/>
          <a:lstStyle/>
          <a:p>
            <a:endParaRPr/>
          </a:p>
        </p:txBody>
      </p:sp>
      <p:sp>
        <p:nvSpPr>
          <p:cNvPr id="25" name="object 25"/>
          <p:cNvSpPr/>
          <p:nvPr/>
        </p:nvSpPr>
        <p:spPr>
          <a:xfrm>
            <a:off x="5156834" y="4392422"/>
            <a:ext cx="4347210" cy="733425"/>
          </a:xfrm>
          <a:custGeom>
            <a:avLst/>
            <a:gdLst/>
            <a:ahLst/>
            <a:cxnLst/>
            <a:rect l="l" t="t" r="r" b="b"/>
            <a:pathLst>
              <a:path w="4347209" h="733425">
                <a:moveTo>
                  <a:pt x="4347210" y="122173"/>
                </a:moveTo>
                <a:lnTo>
                  <a:pt x="4347210" y="610742"/>
                </a:lnTo>
                <a:lnTo>
                  <a:pt x="4337603" y="658336"/>
                </a:lnTo>
                <a:lnTo>
                  <a:pt x="4311411" y="697166"/>
                </a:lnTo>
                <a:lnTo>
                  <a:pt x="4272575" y="723328"/>
                </a:lnTo>
                <a:lnTo>
                  <a:pt x="4225036" y="732916"/>
                </a:lnTo>
                <a:lnTo>
                  <a:pt x="0" y="732916"/>
                </a:lnTo>
                <a:lnTo>
                  <a:pt x="0" y="0"/>
                </a:lnTo>
                <a:lnTo>
                  <a:pt x="4225036" y="0"/>
                </a:lnTo>
                <a:lnTo>
                  <a:pt x="4272575" y="9606"/>
                </a:lnTo>
                <a:lnTo>
                  <a:pt x="4311411" y="35798"/>
                </a:lnTo>
                <a:lnTo>
                  <a:pt x="4337603" y="74634"/>
                </a:lnTo>
                <a:lnTo>
                  <a:pt x="4347210" y="122173"/>
                </a:lnTo>
                <a:close/>
              </a:path>
            </a:pathLst>
          </a:custGeom>
          <a:ln w="9525">
            <a:solidFill>
              <a:srgbClr val="E7F3F4"/>
            </a:solidFill>
          </a:ln>
        </p:spPr>
        <p:txBody>
          <a:bodyPr wrap="square" lIns="0" tIns="0" rIns="0" bIns="0" rtlCol="0"/>
          <a:lstStyle/>
          <a:p>
            <a:endParaRPr/>
          </a:p>
        </p:txBody>
      </p:sp>
      <p:sp>
        <p:nvSpPr>
          <p:cNvPr id="26" name="object 26"/>
          <p:cNvSpPr txBox="1"/>
          <p:nvPr/>
        </p:nvSpPr>
        <p:spPr>
          <a:xfrm>
            <a:off x="5213985" y="4484879"/>
            <a:ext cx="3834129" cy="512961"/>
          </a:xfrm>
          <a:prstGeom prst="rect">
            <a:avLst/>
          </a:prstGeom>
        </p:spPr>
        <p:txBody>
          <a:bodyPr vert="horz" wrap="square" lIns="0" tIns="0" rIns="0" bIns="0" rtlCol="0">
            <a:spAutoFit/>
          </a:bodyPr>
          <a:lstStyle/>
          <a:p>
            <a:pPr marL="182880" indent="-170180">
              <a:lnSpc>
                <a:spcPts val="2005"/>
              </a:lnSpc>
              <a:buChar char="•"/>
              <a:tabLst>
                <a:tab pos="183515" algn="l"/>
              </a:tabLst>
            </a:pPr>
            <a:r>
              <a:rPr lang="tg-Cyrl-TJ" spc="-10" dirty="0">
                <a:latin typeface="Arial"/>
                <a:cs typeface="Arial"/>
              </a:rPr>
              <a:t> дар 4 деҳ шунидҳои ҷамъиятӣ барпо шуд </a:t>
            </a:r>
            <a:r>
              <a:rPr lang="tg-Cyrl-TJ" spc="-5" dirty="0">
                <a:latin typeface="Arial"/>
                <a:cs typeface="Arial"/>
              </a:rPr>
              <a:t> </a:t>
            </a:r>
            <a:r>
              <a:rPr spc="-5" dirty="0">
                <a:latin typeface="Arial"/>
                <a:cs typeface="Arial"/>
              </a:rPr>
              <a:t>х</a:t>
            </a:r>
            <a:endParaRPr dirty="0">
              <a:latin typeface="Arial"/>
              <a:cs typeface="Arial"/>
            </a:endParaRPr>
          </a:p>
        </p:txBody>
      </p:sp>
      <p:sp>
        <p:nvSpPr>
          <p:cNvPr id="27" name="object 27"/>
          <p:cNvSpPr/>
          <p:nvPr/>
        </p:nvSpPr>
        <p:spPr>
          <a:xfrm>
            <a:off x="2667000" y="4279391"/>
            <a:ext cx="2535936" cy="1005840"/>
          </a:xfrm>
          <a:prstGeom prst="rect">
            <a:avLst/>
          </a:prstGeom>
          <a:blipFill>
            <a:blip r:embed="rId8" cstate="print"/>
            <a:stretch>
              <a:fillRect/>
            </a:stretch>
          </a:blipFill>
        </p:spPr>
        <p:txBody>
          <a:bodyPr wrap="square" lIns="0" tIns="0" rIns="0" bIns="0" rtlCol="0"/>
          <a:lstStyle/>
          <a:p>
            <a:endParaRPr/>
          </a:p>
        </p:txBody>
      </p:sp>
      <p:sp>
        <p:nvSpPr>
          <p:cNvPr id="28" name="object 28"/>
          <p:cNvSpPr/>
          <p:nvPr/>
        </p:nvSpPr>
        <p:spPr>
          <a:xfrm>
            <a:off x="2648711" y="4291584"/>
            <a:ext cx="2633472" cy="1021080"/>
          </a:xfrm>
          <a:prstGeom prst="rect">
            <a:avLst/>
          </a:prstGeom>
          <a:blipFill>
            <a:blip r:embed="rId9" cstate="print"/>
            <a:stretch>
              <a:fillRect/>
            </a:stretch>
          </a:blipFill>
        </p:spPr>
        <p:txBody>
          <a:bodyPr wrap="square" lIns="0" tIns="0" rIns="0" bIns="0" rtlCol="0"/>
          <a:lstStyle/>
          <a:p>
            <a:endParaRPr/>
          </a:p>
        </p:txBody>
      </p:sp>
      <p:sp>
        <p:nvSpPr>
          <p:cNvPr id="29" name="object 29"/>
          <p:cNvSpPr/>
          <p:nvPr/>
        </p:nvSpPr>
        <p:spPr>
          <a:xfrm>
            <a:off x="2711628" y="4300855"/>
            <a:ext cx="2445385" cy="916305"/>
          </a:xfrm>
          <a:custGeom>
            <a:avLst/>
            <a:gdLst/>
            <a:ahLst/>
            <a:cxnLst/>
            <a:rect l="l" t="t" r="r" b="b"/>
            <a:pathLst>
              <a:path w="2445385" h="916304">
                <a:moveTo>
                  <a:pt x="2292553" y="0"/>
                </a:moveTo>
                <a:lnTo>
                  <a:pt x="152730" y="0"/>
                </a:lnTo>
                <a:lnTo>
                  <a:pt x="104449" y="7780"/>
                </a:lnTo>
                <a:lnTo>
                  <a:pt x="62523" y="29447"/>
                </a:lnTo>
                <a:lnTo>
                  <a:pt x="29463" y="62490"/>
                </a:lnTo>
                <a:lnTo>
                  <a:pt x="7784" y="104396"/>
                </a:lnTo>
                <a:lnTo>
                  <a:pt x="0" y="152654"/>
                </a:lnTo>
                <a:lnTo>
                  <a:pt x="0" y="763397"/>
                </a:lnTo>
                <a:lnTo>
                  <a:pt x="7784" y="811668"/>
                </a:lnTo>
                <a:lnTo>
                  <a:pt x="29463" y="853605"/>
                </a:lnTo>
                <a:lnTo>
                  <a:pt x="62523" y="886685"/>
                </a:lnTo>
                <a:lnTo>
                  <a:pt x="104449" y="908384"/>
                </a:lnTo>
                <a:lnTo>
                  <a:pt x="152730" y="916178"/>
                </a:lnTo>
                <a:lnTo>
                  <a:pt x="2292553" y="916178"/>
                </a:lnTo>
                <a:lnTo>
                  <a:pt x="2340811" y="908384"/>
                </a:lnTo>
                <a:lnTo>
                  <a:pt x="2382717" y="886685"/>
                </a:lnTo>
                <a:lnTo>
                  <a:pt x="2415759" y="853605"/>
                </a:lnTo>
                <a:lnTo>
                  <a:pt x="2437426" y="811668"/>
                </a:lnTo>
                <a:lnTo>
                  <a:pt x="2445207" y="763397"/>
                </a:lnTo>
                <a:lnTo>
                  <a:pt x="2445207" y="152654"/>
                </a:lnTo>
                <a:lnTo>
                  <a:pt x="2437426" y="104396"/>
                </a:lnTo>
                <a:lnTo>
                  <a:pt x="2415759" y="62490"/>
                </a:lnTo>
                <a:lnTo>
                  <a:pt x="2382717" y="29447"/>
                </a:lnTo>
                <a:lnTo>
                  <a:pt x="2340811" y="7780"/>
                </a:lnTo>
                <a:lnTo>
                  <a:pt x="2292553" y="0"/>
                </a:lnTo>
                <a:close/>
              </a:path>
            </a:pathLst>
          </a:custGeom>
          <a:solidFill>
            <a:srgbClr val="252573"/>
          </a:solidFill>
        </p:spPr>
        <p:txBody>
          <a:bodyPr wrap="square" lIns="0" tIns="0" rIns="0" bIns="0" rtlCol="0"/>
          <a:lstStyle/>
          <a:p>
            <a:r>
              <a:rPr lang="tg-Cyrl-TJ" dirty="0"/>
              <a:t>С бо аъзои шурои ҷамъиятӣ</a:t>
            </a:r>
            <a:endParaRPr dirty="0"/>
          </a:p>
        </p:txBody>
      </p:sp>
      <p:sp>
        <p:nvSpPr>
          <p:cNvPr id="30" name="object 30"/>
          <p:cNvSpPr txBox="1"/>
          <p:nvPr/>
        </p:nvSpPr>
        <p:spPr>
          <a:xfrm>
            <a:off x="2812796" y="4404370"/>
            <a:ext cx="2242820" cy="476412"/>
          </a:xfrm>
          <a:prstGeom prst="rect">
            <a:avLst/>
          </a:prstGeom>
        </p:spPr>
        <p:txBody>
          <a:bodyPr vert="horz" wrap="square" lIns="0" tIns="0" rIns="0" bIns="0" rtlCol="0">
            <a:spAutoFit/>
          </a:bodyPr>
          <a:lstStyle/>
          <a:p>
            <a:pPr marL="12700" marR="5080" algn="ctr">
              <a:lnSpc>
                <a:spcPct val="86200"/>
              </a:lnSpc>
            </a:pPr>
            <a:r>
              <a:rPr lang="tg-Cyrl-TJ" dirty="0">
                <a:solidFill>
                  <a:srgbClr val="FFFFFF"/>
                </a:solidFill>
                <a:latin typeface="Arial"/>
                <a:cs typeface="Arial"/>
              </a:rPr>
              <a:t>Маҷлис бо аъзои шурои ҷамъиятӣ </a:t>
            </a:r>
            <a:endParaRPr dirty="0">
              <a:latin typeface="Arial"/>
              <a:cs typeface="Arial"/>
            </a:endParaRPr>
          </a:p>
        </p:txBody>
      </p:sp>
      <p:sp>
        <p:nvSpPr>
          <p:cNvPr id="31" name="object 31"/>
          <p:cNvSpPr/>
          <p:nvPr/>
        </p:nvSpPr>
        <p:spPr>
          <a:xfrm>
            <a:off x="5156834" y="5354447"/>
            <a:ext cx="4347210" cy="733425"/>
          </a:xfrm>
          <a:custGeom>
            <a:avLst/>
            <a:gdLst/>
            <a:ahLst/>
            <a:cxnLst/>
            <a:rect l="l" t="t" r="r" b="b"/>
            <a:pathLst>
              <a:path w="4347209" h="733425">
                <a:moveTo>
                  <a:pt x="4225036" y="0"/>
                </a:moveTo>
                <a:lnTo>
                  <a:pt x="0" y="0"/>
                </a:lnTo>
                <a:lnTo>
                  <a:pt x="0" y="732916"/>
                </a:lnTo>
                <a:lnTo>
                  <a:pt x="4225036" y="732916"/>
                </a:lnTo>
                <a:lnTo>
                  <a:pt x="4272575" y="723317"/>
                </a:lnTo>
                <a:lnTo>
                  <a:pt x="4311411" y="697139"/>
                </a:lnTo>
                <a:lnTo>
                  <a:pt x="4337603" y="658309"/>
                </a:lnTo>
                <a:lnTo>
                  <a:pt x="4347210" y="610755"/>
                </a:lnTo>
                <a:lnTo>
                  <a:pt x="4347210" y="122173"/>
                </a:lnTo>
                <a:lnTo>
                  <a:pt x="4337603" y="74580"/>
                </a:lnTo>
                <a:lnTo>
                  <a:pt x="4311411" y="35750"/>
                </a:lnTo>
                <a:lnTo>
                  <a:pt x="4272575" y="9588"/>
                </a:lnTo>
                <a:lnTo>
                  <a:pt x="4225036" y="0"/>
                </a:lnTo>
                <a:close/>
              </a:path>
            </a:pathLst>
          </a:custGeom>
          <a:solidFill>
            <a:srgbClr val="E7F3F4">
              <a:alpha val="90194"/>
            </a:srgbClr>
          </a:solidFill>
        </p:spPr>
        <p:txBody>
          <a:bodyPr wrap="square" lIns="0" tIns="0" rIns="0" bIns="0" rtlCol="0"/>
          <a:lstStyle/>
          <a:p>
            <a:endParaRPr/>
          </a:p>
        </p:txBody>
      </p:sp>
      <p:sp>
        <p:nvSpPr>
          <p:cNvPr id="32" name="object 32"/>
          <p:cNvSpPr/>
          <p:nvPr/>
        </p:nvSpPr>
        <p:spPr>
          <a:xfrm>
            <a:off x="5156834" y="5354447"/>
            <a:ext cx="4347210" cy="733425"/>
          </a:xfrm>
          <a:custGeom>
            <a:avLst/>
            <a:gdLst/>
            <a:ahLst/>
            <a:cxnLst/>
            <a:rect l="l" t="t" r="r" b="b"/>
            <a:pathLst>
              <a:path w="4347209" h="733425">
                <a:moveTo>
                  <a:pt x="4347210" y="122173"/>
                </a:moveTo>
                <a:lnTo>
                  <a:pt x="4347210" y="610755"/>
                </a:lnTo>
                <a:lnTo>
                  <a:pt x="4337603" y="658309"/>
                </a:lnTo>
                <a:lnTo>
                  <a:pt x="4311411" y="697139"/>
                </a:lnTo>
                <a:lnTo>
                  <a:pt x="4272575" y="723317"/>
                </a:lnTo>
                <a:lnTo>
                  <a:pt x="4225036" y="732916"/>
                </a:lnTo>
                <a:lnTo>
                  <a:pt x="0" y="732916"/>
                </a:lnTo>
                <a:lnTo>
                  <a:pt x="0" y="0"/>
                </a:lnTo>
                <a:lnTo>
                  <a:pt x="4225036" y="0"/>
                </a:lnTo>
                <a:lnTo>
                  <a:pt x="4272575" y="9588"/>
                </a:lnTo>
                <a:lnTo>
                  <a:pt x="4311411" y="35750"/>
                </a:lnTo>
                <a:lnTo>
                  <a:pt x="4337603" y="74580"/>
                </a:lnTo>
                <a:lnTo>
                  <a:pt x="4347210" y="122173"/>
                </a:lnTo>
                <a:close/>
              </a:path>
            </a:pathLst>
          </a:custGeom>
          <a:ln w="9525">
            <a:solidFill>
              <a:srgbClr val="E7F3F4"/>
            </a:solidFill>
          </a:ln>
        </p:spPr>
        <p:txBody>
          <a:bodyPr wrap="square" lIns="0" tIns="0" rIns="0" bIns="0" rtlCol="0"/>
          <a:lstStyle/>
          <a:p>
            <a:endParaRPr/>
          </a:p>
        </p:txBody>
      </p:sp>
      <p:sp>
        <p:nvSpPr>
          <p:cNvPr id="33" name="object 33"/>
          <p:cNvSpPr txBox="1"/>
          <p:nvPr/>
        </p:nvSpPr>
        <p:spPr>
          <a:xfrm>
            <a:off x="5213985" y="5488026"/>
            <a:ext cx="3586479" cy="730969"/>
          </a:xfrm>
          <a:prstGeom prst="rect">
            <a:avLst/>
          </a:prstGeom>
        </p:spPr>
        <p:txBody>
          <a:bodyPr vert="horz" wrap="square" lIns="0" tIns="0" rIns="0" bIns="0" rtlCol="0">
            <a:spAutoFit/>
          </a:bodyPr>
          <a:lstStyle/>
          <a:p>
            <a:pPr marL="182880" marR="5080" indent="-170180">
              <a:lnSpc>
                <a:spcPts val="1850"/>
              </a:lnSpc>
              <a:buChar char="•"/>
              <a:tabLst>
                <a:tab pos="183515" algn="l"/>
              </a:tabLst>
            </a:pPr>
            <a:r>
              <a:rPr lang="tg-Cyrl-TJ" spc="-20" dirty="0">
                <a:latin typeface="Arial"/>
                <a:cs typeface="Arial"/>
              </a:rPr>
              <a:t>М</a:t>
            </a:r>
            <a:r>
              <a:rPr spc="-15" dirty="0" err="1">
                <a:latin typeface="Arial"/>
                <a:cs typeface="Arial"/>
              </a:rPr>
              <a:t>етодология</a:t>
            </a:r>
            <a:r>
              <a:rPr lang="tg-Cyrl-TJ" spc="-15" dirty="0">
                <a:latin typeface="Arial"/>
                <a:cs typeface="Arial"/>
              </a:rPr>
              <a:t> ва дастурамал доир ба гузаронидани АУтаҳия шуд</a:t>
            </a:r>
            <a:endParaRPr dirty="0">
              <a:latin typeface="Arial"/>
              <a:cs typeface="Arial"/>
            </a:endParaRPr>
          </a:p>
        </p:txBody>
      </p:sp>
      <p:sp>
        <p:nvSpPr>
          <p:cNvPr id="34" name="object 34"/>
          <p:cNvSpPr/>
          <p:nvPr/>
        </p:nvSpPr>
        <p:spPr>
          <a:xfrm>
            <a:off x="2667000" y="5239511"/>
            <a:ext cx="2535936" cy="1008888"/>
          </a:xfrm>
          <a:prstGeom prst="rect">
            <a:avLst/>
          </a:prstGeom>
          <a:blipFill>
            <a:blip r:embed="rId10" cstate="print"/>
            <a:stretch>
              <a:fillRect/>
            </a:stretch>
          </a:blipFill>
        </p:spPr>
        <p:txBody>
          <a:bodyPr wrap="square" lIns="0" tIns="0" rIns="0" bIns="0" rtlCol="0"/>
          <a:lstStyle/>
          <a:p>
            <a:endParaRPr/>
          </a:p>
        </p:txBody>
      </p:sp>
      <p:sp>
        <p:nvSpPr>
          <p:cNvPr id="35" name="object 35"/>
          <p:cNvSpPr/>
          <p:nvPr/>
        </p:nvSpPr>
        <p:spPr>
          <a:xfrm>
            <a:off x="2694432" y="5254752"/>
            <a:ext cx="2542032" cy="1021080"/>
          </a:xfrm>
          <a:prstGeom prst="rect">
            <a:avLst/>
          </a:prstGeom>
          <a:blipFill>
            <a:blip r:embed="rId11" cstate="print"/>
            <a:stretch>
              <a:fillRect/>
            </a:stretch>
          </a:blipFill>
        </p:spPr>
        <p:txBody>
          <a:bodyPr wrap="square" lIns="0" tIns="0" rIns="0" bIns="0" rtlCol="0"/>
          <a:lstStyle/>
          <a:p>
            <a:endParaRPr/>
          </a:p>
        </p:txBody>
      </p:sp>
      <p:sp>
        <p:nvSpPr>
          <p:cNvPr id="36" name="object 36"/>
          <p:cNvSpPr/>
          <p:nvPr/>
        </p:nvSpPr>
        <p:spPr>
          <a:xfrm>
            <a:off x="2711628" y="5262754"/>
            <a:ext cx="2445385" cy="916305"/>
          </a:xfrm>
          <a:custGeom>
            <a:avLst/>
            <a:gdLst/>
            <a:ahLst/>
            <a:cxnLst/>
            <a:rect l="l" t="t" r="r" b="b"/>
            <a:pathLst>
              <a:path w="2445385" h="916304">
                <a:moveTo>
                  <a:pt x="2292553" y="0"/>
                </a:moveTo>
                <a:lnTo>
                  <a:pt x="152730" y="0"/>
                </a:lnTo>
                <a:lnTo>
                  <a:pt x="104449" y="7793"/>
                </a:lnTo>
                <a:lnTo>
                  <a:pt x="62523" y="29492"/>
                </a:lnTo>
                <a:lnTo>
                  <a:pt x="29463" y="62572"/>
                </a:lnTo>
                <a:lnTo>
                  <a:pt x="7784" y="104509"/>
                </a:lnTo>
                <a:lnTo>
                  <a:pt x="0" y="152781"/>
                </a:lnTo>
                <a:lnTo>
                  <a:pt x="0" y="763536"/>
                </a:lnTo>
                <a:lnTo>
                  <a:pt x="7784" y="811798"/>
                </a:lnTo>
                <a:lnTo>
                  <a:pt x="29463" y="853714"/>
                </a:lnTo>
                <a:lnTo>
                  <a:pt x="62523" y="886767"/>
                </a:lnTo>
                <a:lnTo>
                  <a:pt x="104449" y="908444"/>
                </a:lnTo>
                <a:lnTo>
                  <a:pt x="152730" y="916228"/>
                </a:lnTo>
                <a:lnTo>
                  <a:pt x="2292553" y="916228"/>
                </a:lnTo>
                <a:lnTo>
                  <a:pt x="2340811" y="908444"/>
                </a:lnTo>
                <a:lnTo>
                  <a:pt x="2382717" y="886767"/>
                </a:lnTo>
                <a:lnTo>
                  <a:pt x="2415759" y="853714"/>
                </a:lnTo>
                <a:lnTo>
                  <a:pt x="2437426" y="811798"/>
                </a:lnTo>
                <a:lnTo>
                  <a:pt x="2445207" y="763536"/>
                </a:lnTo>
                <a:lnTo>
                  <a:pt x="2445207" y="152781"/>
                </a:lnTo>
                <a:lnTo>
                  <a:pt x="2437426" y="104509"/>
                </a:lnTo>
                <a:lnTo>
                  <a:pt x="2415759" y="62572"/>
                </a:lnTo>
                <a:lnTo>
                  <a:pt x="2382717" y="29492"/>
                </a:lnTo>
                <a:lnTo>
                  <a:pt x="2340811" y="7793"/>
                </a:lnTo>
                <a:lnTo>
                  <a:pt x="2292553" y="0"/>
                </a:lnTo>
                <a:close/>
              </a:path>
            </a:pathLst>
          </a:custGeom>
          <a:solidFill>
            <a:srgbClr val="252573"/>
          </a:solidFill>
        </p:spPr>
        <p:txBody>
          <a:bodyPr wrap="square" lIns="0" tIns="0" rIns="0" bIns="0" rtlCol="0"/>
          <a:lstStyle/>
          <a:p>
            <a:endParaRPr/>
          </a:p>
        </p:txBody>
      </p:sp>
      <p:sp>
        <p:nvSpPr>
          <p:cNvPr id="37" name="object 37"/>
          <p:cNvSpPr txBox="1"/>
          <p:nvPr/>
        </p:nvSpPr>
        <p:spPr>
          <a:xfrm>
            <a:off x="2858516" y="5366650"/>
            <a:ext cx="2148840" cy="714619"/>
          </a:xfrm>
          <a:prstGeom prst="rect">
            <a:avLst/>
          </a:prstGeom>
        </p:spPr>
        <p:txBody>
          <a:bodyPr vert="horz" wrap="square" lIns="0" tIns="0" rIns="0" bIns="0" rtlCol="0">
            <a:spAutoFit/>
          </a:bodyPr>
          <a:lstStyle/>
          <a:p>
            <a:pPr marL="12700" marR="5080" indent="152400">
              <a:lnSpc>
                <a:spcPct val="86200"/>
              </a:lnSpc>
            </a:pPr>
            <a:r>
              <a:rPr lang="tg-Cyrl-TJ" spc="-15" dirty="0">
                <a:solidFill>
                  <a:srgbClr val="FFFFFF"/>
                </a:solidFill>
                <a:latin typeface="Arial"/>
                <a:cs typeface="Arial"/>
              </a:rPr>
              <a:t>Омода намудани ҳуҷҷатҳо барои аудити иҷтимоӣ </a:t>
            </a:r>
            <a:r>
              <a:rPr lang="tg-Cyrl-TJ" spc="-5" dirty="0">
                <a:solidFill>
                  <a:srgbClr val="FFFFFF"/>
                </a:solidFill>
                <a:latin typeface="Arial"/>
                <a:cs typeface="Arial"/>
              </a:rPr>
              <a:t>  </a:t>
            </a:r>
            <a:endParaRPr dirty="0">
              <a:latin typeface="Arial"/>
              <a:cs typeface="Arial"/>
            </a:endParaRPr>
          </a:p>
        </p:txBody>
      </p:sp>
    </p:spTree>
    <p:extLst>
      <p:ext uri="{BB962C8B-B14F-4D97-AF65-F5344CB8AC3E}">
        <p14:creationId xmlns:p14="http://schemas.microsoft.com/office/powerpoint/2010/main" val="1389233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54040" y="2225039"/>
            <a:ext cx="2780665" cy="988060"/>
          </a:xfrm>
          <a:custGeom>
            <a:avLst/>
            <a:gdLst/>
            <a:ahLst/>
            <a:cxnLst/>
            <a:rect l="l" t="t" r="r" b="b"/>
            <a:pathLst>
              <a:path w="2780665" h="988060">
                <a:moveTo>
                  <a:pt x="0" y="0"/>
                </a:moveTo>
                <a:lnTo>
                  <a:pt x="0" y="739648"/>
                </a:lnTo>
                <a:lnTo>
                  <a:pt x="2780538" y="739648"/>
                </a:lnTo>
                <a:lnTo>
                  <a:pt x="2780538" y="987933"/>
                </a:lnTo>
              </a:path>
            </a:pathLst>
          </a:custGeom>
          <a:ln w="9525">
            <a:solidFill>
              <a:srgbClr val="93B1B5"/>
            </a:solidFill>
          </a:ln>
        </p:spPr>
        <p:txBody>
          <a:bodyPr wrap="square" lIns="0" tIns="0" rIns="0" bIns="0" rtlCol="0"/>
          <a:lstStyle/>
          <a:p>
            <a:endParaRPr/>
          </a:p>
        </p:txBody>
      </p:sp>
      <p:sp>
        <p:nvSpPr>
          <p:cNvPr id="3" name="object 3"/>
          <p:cNvSpPr/>
          <p:nvPr/>
        </p:nvSpPr>
        <p:spPr>
          <a:xfrm>
            <a:off x="6126226" y="2225039"/>
            <a:ext cx="27940" cy="988060"/>
          </a:xfrm>
          <a:custGeom>
            <a:avLst/>
            <a:gdLst/>
            <a:ahLst/>
            <a:cxnLst/>
            <a:rect l="l" t="t" r="r" b="b"/>
            <a:pathLst>
              <a:path w="27939" h="988060">
                <a:moveTo>
                  <a:pt x="27812" y="0"/>
                </a:moveTo>
                <a:lnTo>
                  <a:pt x="27812" y="739648"/>
                </a:lnTo>
                <a:lnTo>
                  <a:pt x="0" y="739648"/>
                </a:lnTo>
                <a:lnTo>
                  <a:pt x="0" y="987933"/>
                </a:lnTo>
              </a:path>
            </a:pathLst>
          </a:custGeom>
          <a:ln w="9525">
            <a:solidFill>
              <a:srgbClr val="93B1B5"/>
            </a:solidFill>
          </a:ln>
        </p:spPr>
        <p:txBody>
          <a:bodyPr wrap="square" lIns="0" tIns="0" rIns="0" bIns="0" rtlCol="0"/>
          <a:lstStyle/>
          <a:p>
            <a:endParaRPr/>
          </a:p>
        </p:txBody>
      </p:sp>
      <p:sp>
        <p:nvSpPr>
          <p:cNvPr id="4" name="object 4"/>
          <p:cNvSpPr/>
          <p:nvPr/>
        </p:nvSpPr>
        <p:spPr>
          <a:xfrm>
            <a:off x="3317876" y="2225039"/>
            <a:ext cx="2836545" cy="988060"/>
          </a:xfrm>
          <a:custGeom>
            <a:avLst/>
            <a:gdLst/>
            <a:ahLst/>
            <a:cxnLst/>
            <a:rect l="l" t="t" r="r" b="b"/>
            <a:pathLst>
              <a:path w="2836545" h="988060">
                <a:moveTo>
                  <a:pt x="2836164" y="0"/>
                </a:moveTo>
                <a:lnTo>
                  <a:pt x="2836164" y="739648"/>
                </a:lnTo>
                <a:lnTo>
                  <a:pt x="0" y="739648"/>
                </a:lnTo>
                <a:lnTo>
                  <a:pt x="0" y="987933"/>
                </a:lnTo>
              </a:path>
            </a:pathLst>
          </a:custGeom>
          <a:ln w="9525">
            <a:solidFill>
              <a:srgbClr val="93B1B5"/>
            </a:solidFill>
          </a:ln>
        </p:spPr>
        <p:txBody>
          <a:bodyPr wrap="square" lIns="0" tIns="0" rIns="0" bIns="0" rtlCol="0"/>
          <a:lstStyle/>
          <a:p>
            <a:endParaRPr/>
          </a:p>
        </p:txBody>
      </p:sp>
      <p:sp>
        <p:nvSpPr>
          <p:cNvPr id="5" name="object 5"/>
          <p:cNvSpPr/>
          <p:nvPr/>
        </p:nvSpPr>
        <p:spPr>
          <a:xfrm>
            <a:off x="3243072" y="886967"/>
            <a:ext cx="5821680" cy="140817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681983" y="1258824"/>
            <a:ext cx="5032248" cy="72237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287648" y="908686"/>
            <a:ext cx="5732780" cy="1316355"/>
          </a:xfrm>
          <a:custGeom>
            <a:avLst/>
            <a:gdLst/>
            <a:ahLst/>
            <a:cxnLst/>
            <a:rect l="l" t="t" r="r" b="b"/>
            <a:pathLst>
              <a:path w="5732780" h="1316355">
                <a:moveTo>
                  <a:pt x="0" y="1316355"/>
                </a:moveTo>
                <a:lnTo>
                  <a:pt x="5732653" y="1316355"/>
                </a:lnTo>
                <a:lnTo>
                  <a:pt x="5732653" y="0"/>
                </a:lnTo>
                <a:lnTo>
                  <a:pt x="0" y="0"/>
                </a:lnTo>
                <a:lnTo>
                  <a:pt x="0" y="1316355"/>
                </a:lnTo>
                <a:close/>
              </a:path>
            </a:pathLst>
          </a:custGeom>
          <a:solidFill>
            <a:srgbClr val="252573"/>
          </a:solidFill>
        </p:spPr>
        <p:txBody>
          <a:bodyPr wrap="square" lIns="0" tIns="0" rIns="0" bIns="0" rtlCol="0"/>
          <a:lstStyle/>
          <a:p>
            <a:endParaRPr/>
          </a:p>
        </p:txBody>
      </p:sp>
      <p:sp>
        <p:nvSpPr>
          <p:cNvPr id="8" name="object 8"/>
          <p:cNvSpPr txBox="1">
            <a:spLocks noGrp="1"/>
          </p:cNvSpPr>
          <p:nvPr>
            <p:ph type="title"/>
          </p:nvPr>
        </p:nvSpPr>
        <p:spPr>
          <a:xfrm>
            <a:off x="3895089" y="1347979"/>
            <a:ext cx="4518660" cy="384721"/>
          </a:xfrm>
          <a:prstGeom prst="rect">
            <a:avLst/>
          </a:prstGeom>
        </p:spPr>
        <p:txBody>
          <a:bodyPr vert="horz" wrap="square" lIns="0" tIns="0" rIns="0" bIns="0" rtlCol="0" anchor="ctr">
            <a:spAutoFit/>
          </a:bodyPr>
          <a:lstStyle/>
          <a:p>
            <a:pPr marL="12700">
              <a:lnSpc>
                <a:spcPct val="100000"/>
              </a:lnSpc>
            </a:pPr>
            <a:r>
              <a:rPr sz="2500" spc="-5" dirty="0">
                <a:solidFill>
                  <a:srgbClr val="FFFFFF"/>
                </a:solidFill>
              </a:rPr>
              <a:t> </a:t>
            </a:r>
            <a:r>
              <a:rPr lang="tg-Cyrl-TJ" sz="2500" spc="-15" dirty="0" smtClean="0">
                <a:solidFill>
                  <a:srgbClr val="FFFFFF"/>
                </a:solidFill>
              </a:rPr>
              <a:t>Марҳилаи </a:t>
            </a:r>
            <a:r>
              <a:rPr lang="tg-Cyrl-TJ" sz="2500" spc="-15" dirty="0">
                <a:solidFill>
                  <a:srgbClr val="FFFFFF"/>
                </a:solidFill>
              </a:rPr>
              <a:t>3</a:t>
            </a:r>
            <a:r>
              <a:rPr sz="2500" spc="-15" dirty="0">
                <a:solidFill>
                  <a:srgbClr val="FFFFFF"/>
                </a:solidFill>
              </a:rPr>
              <a:t>:</a:t>
            </a:r>
            <a:r>
              <a:rPr lang="tg-Cyrl-TJ" sz="2500" spc="-15" dirty="0">
                <a:solidFill>
                  <a:srgbClr val="FFFFFF"/>
                </a:solidFill>
              </a:rPr>
              <a:t> </a:t>
            </a:r>
            <a:r>
              <a:rPr sz="2500" spc="-15" dirty="0" err="1">
                <a:solidFill>
                  <a:srgbClr val="FFFFFF"/>
                </a:solidFill>
              </a:rPr>
              <a:t>Форум</a:t>
            </a:r>
            <a:r>
              <a:rPr lang="tg-Cyrl-TJ" sz="2500" spc="-15" dirty="0">
                <a:solidFill>
                  <a:srgbClr val="FFFFFF"/>
                </a:solidFill>
              </a:rPr>
              <a:t>и ҷамъиятӣ</a:t>
            </a:r>
            <a:endParaRPr sz="2500" dirty="0"/>
          </a:p>
        </p:txBody>
      </p:sp>
      <p:sp>
        <p:nvSpPr>
          <p:cNvPr id="9" name="object 9"/>
          <p:cNvSpPr/>
          <p:nvPr/>
        </p:nvSpPr>
        <p:spPr>
          <a:xfrm>
            <a:off x="2090927" y="3191255"/>
            <a:ext cx="2453640" cy="127406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1929385" y="3166873"/>
            <a:ext cx="2865119" cy="137769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135555" y="3212960"/>
            <a:ext cx="2364740" cy="1182370"/>
          </a:xfrm>
          <a:custGeom>
            <a:avLst/>
            <a:gdLst/>
            <a:ahLst/>
            <a:cxnLst/>
            <a:rect l="l" t="t" r="r" b="b"/>
            <a:pathLst>
              <a:path w="2364740" h="1182370">
                <a:moveTo>
                  <a:pt x="0" y="1182382"/>
                </a:moveTo>
                <a:lnTo>
                  <a:pt x="2364740" y="1182382"/>
                </a:lnTo>
                <a:lnTo>
                  <a:pt x="2364740" y="0"/>
                </a:lnTo>
                <a:lnTo>
                  <a:pt x="0" y="0"/>
                </a:lnTo>
                <a:lnTo>
                  <a:pt x="0" y="1182382"/>
                </a:lnTo>
                <a:close/>
              </a:path>
            </a:pathLst>
          </a:custGeom>
          <a:solidFill>
            <a:srgbClr val="252573"/>
          </a:solidFill>
        </p:spPr>
        <p:txBody>
          <a:bodyPr wrap="square" lIns="0" tIns="0" rIns="0" bIns="0" rtlCol="0"/>
          <a:lstStyle/>
          <a:p>
            <a:endParaRPr/>
          </a:p>
        </p:txBody>
      </p:sp>
      <p:sp>
        <p:nvSpPr>
          <p:cNvPr id="12" name="object 12"/>
          <p:cNvSpPr txBox="1"/>
          <p:nvPr/>
        </p:nvSpPr>
        <p:spPr>
          <a:xfrm>
            <a:off x="2141931" y="3310891"/>
            <a:ext cx="2350770" cy="529376"/>
          </a:xfrm>
          <a:prstGeom prst="rect">
            <a:avLst/>
          </a:prstGeom>
        </p:spPr>
        <p:txBody>
          <a:bodyPr vert="horz" wrap="square" lIns="0" tIns="0" rIns="0" bIns="0" rtlCol="0">
            <a:spAutoFit/>
          </a:bodyPr>
          <a:lstStyle/>
          <a:p>
            <a:pPr marL="12065" marR="5080" indent="1905" algn="ctr">
              <a:lnSpc>
                <a:spcPct val="86000"/>
              </a:lnSpc>
            </a:pPr>
            <a:r>
              <a:rPr lang="tg-Cyrl-TJ" sz="2000" spc="-10" dirty="0">
                <a:solidFill>
                  <a:srgbClr val="FFFFFF"/>
                </a:solidFill>
                <a:latin typeface="Arial"/>
                <a:cs typeface="Arial"/>
              </a:rPr>
              <a:t>Гузаронидани форуми </a:t>
            </a:r>
            <a:r>
              <a:rPr lang="tg-Cyrl-TJ" sz="2000" spc="-10" dirty="0" smtClean="0">
                <a:solidFill>
                  <a:srgbClr val="FFFFFF"/>
                </a:solidFill>
                <a:latin typeface="Arial"/>
                <a:cs typeface="Arial"/>
              </a:rPr>
              <a:t>ҷамъиятӣ</a:t>
            </a:r>
            <a:endParaRPr sz="2000" dirty="0">
              <a:latin typeface="Arial"/>
              <a:cs typeface="Arial"/>
            </a:endParaRPr>
          </a:p>
        </p:txBody>
      </p:sp>
      <p:sp>
        <p:nvSpPr>
          <p:cNvPr id="13" name="object 13"/>
          <p:cNvSpPr/>
          <p:nvPr/>
        </p:nvSpPr>
        <p:spPr>
          <a:xfrm>
            <a:off x="4898135" y="3191255"/>
            <a:ext cx="2456688" cy="1274064"/>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4852415" y="3331464"/>
            <a:ext cx="2630424" cy="1051560"/>
          </a:xfrm>
          <a:prstGeom prst="rect">
            <a:avLst/>
          </a:prstGeom>
          <a:blipFill>
            <a:blip r:embed="rId7" cstate="print"/>
            <a:stretch>
              <a:fillRect/>
            </a:stretch>
          </a:blipFill>
        </p:spPr>
        <p:txBody>
          <a:bodyPr wrap="square" lIns="0" tIns="0" rIns="0" bIns="0" rtlCol="0"/>
          <a:lstStyle/>
          <a:p>
            <a:endParaRPr/>
          </a:p>
        </p:txBody>
      </p:sp>
      <p:sp>
        <p:nvSpPr>
          <p:cNvPr id="15" name="object 15"/>
          <p:cNvSpPr/>
          <p:nvPr/>
        </p:nvSpPr>
        <p:spPr>
          <a:xfrm>
            <a:off x="4943855" y="3212960"/>
            <a:ext cx="2364740" cy="1182370"/>
          </a:xfrm>
          <a:custGeom>
            <a:avLst/>
            <a:gdLst/>
            <a:ahLst/>
            <a:cxnLst/>
            <a:rect l="l" t="t" r="r" b="b"/>
            <a:pathLst>
              <a:path w="2364740" h="1182370">
                <a:moveTo>
                  <a:pt x="0" y="1182382"/>
                </a:moveTo>
                <a:lnTo>
                  <a:pt x="2364740" y="1182382"/>
                </a:lnTo>
                <a:lnTo>
                  <a:pt x="2364740" y="0"/>
                </a:lnTo>
                <a:lnTo>
                  <a:pt x="0" y="0"/>
                </a:lnTo>
                <a:lnTo>
                  <a:pt x="0" y="1182382"/>
                </a:lnTo>
                <a:close/>
              </a:path>
            </a:pathLst>
          </a:custGeom>
          <a:solidFill>
            <a:srgbClr val="252573"/>
          </a:solidFill>
        </p:spPr>
        <p:txBody>
          <a:bodyPr wrap="square" lIns="0" tIns="0" rIns="0" bIns="0" rtlCol="0"/>
          <a:lstStyle/>
          <a:p>
            <a:r>
              <a:rPr lang="tg-Cyrl-TJ" sz="1200" dirty="0"/>
              <a:t>ҷқуй</a:t>
            </a:r>
            <a:endParaRPr sz="1200" dirty="0"/>
          </a:p>
        </p:txBody>
      </p:sp>
      <p:sp>
        <p:nvSpPr>
          <p:cNvPr id="16" name="object 16"/>
          <p:cNvSpPr txBox="1"/>
          <p:nvPr/>
        </p:nvSpPr>
        <p:spPr>
          <a:xfrm>
            <a:off x="5067046" y="3421760"/>
            <a:ext cx="2114550" cy="686791"/>
          </a:xfrm>
          <a:prstGeom prst="rect">
            <a:avLst/>
          </a:prstGeom>
        </p:spPr>
        <p:txBody>
          <a:bodyPr vert="horz" wrap="square" lIns="0" tIns="0" rIns="0" bIns="0" rtlCol="0">
            <a:spAutoFit/>
          </a:bodyPr>
          <a:lstStyle/>
          <a:p>
            <a:pPr algn="ctr">
              <a:lnSpc>
                <a:spcPts val="2800"/>
              </a:lnSpc>
            </a:pPr>
            <a:r>
              <a:rPr lang="tg-Cyrl-TJ" sz="2000" spc="-5" dirty="0">
                <a:solidFill>
                  <a:srgbClr val="FFFFFF"/>
                </a:solidFill>
                <a:latin typeface="Arial"/>
                <a:cs typeface="Arial"/>
              </a:rPr>
              <a:t>Чораҷуйи нисбатт ба шикоятҳо</a:t>
            </a:r>
            <a:endParaRPr sz="2000" dirty="0">
              <a:latin typeface="Arial"/>
              <a:cs typeface="Arial"/>
            </a:endParaRPr>
          </a:p>
        </p:txBody>
      </p:sp>
      <p:sp>
        <p:nvSpPr>
          <p:cNvPr id="17" name="object 17"/>
          <p:cNvSpPr/>
          <p:nvPr/>
        </p:nvSpPr>
        <p:spPr>
          <a:xfrm>
            <a:off x="7705344" y="3191255"/>
            <a:ext cx="2456688" cy="1274064"/>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7888223" y="3331464"/>
            <a:ext cx="2182368" cy="1051560"/>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7752207" y="3212960"/>
            <a:ext cx="2364740" cy="1182370"/>
          </a:xfrm>
          <a:custGeom>
            <a:avLst/>
            <a:gdLst/>
            <a:ahLst/>
            <a:cxnLst/>
            <a:rect l="l" t="t" r="r" b="b"/>
            <a:pathLst>
              <a:path w="2364740" h="1182370">
                <a:moveTo>
                  <a:pt x="0" y="1182382"/>
                </a:moveTo>
                <a:lnTo>
                  <a:pt x="2364740" y="1182382"/>
                </a:lnTo>
                <a:lnTo>
                  <a:pt x="2364740" y="0"/>
                </a:lnTo>
                <a:lnTo>
                  <a:pt x="0" y="0"/>
                </a:lnTo>
                <a:lnTo>
                  <a:pt x="0" y="1182382"/>
                </a:lnTo>
                <a:close/>
              </a:path>
            </a:pathLst>
          </a:custGeom>
          <a:solidFill>
            <a:srgbClr val="252573"/>
          </a:solidFill>
        </p:spPr>
        <p:txBody>
          <a:bodyPr wrap="square" lIns="0" tIns="0" rIns="0" bIns="0" rtlCol="0"/>
          <a:lstStyle/>
          <a:p>
            <a:endParaRPr/>
          </a:p>
        </p:txBody>
      </p:sp>
      <p:sp>
        <p:nvSpPr>
          <p:cNvPr id="20" name="object 20"/>
          <p:cNvSpPr txBox="1"/>
          <p:nvPr/>
        </p:nvSpPr>
        <p:spPr>
          <a:xfrm>
            <a:off x="8101966" y="3421760"/>
            <a:ext cx="1665605" cy="686791"/>
          </a:xfrm>
          <a:prstGeom prst="rect">
            <a:avLst/>
          </a:prstGeom>
        </p:spPr>
        <p:txBody>
          <a:bodyPr vert="horz" wrap="square" lIns="0" tIns="0" rIns="0" bIns="0" rtlCol="0">
            <a:spAutoFit/>
          </a:bodyPr>
          <a:lstStyle/>
          <a:p>
            <a:pPr algn="ctr">
              <a:lnSpc>
                <a:spcPts val="2800"/>
              </a:lnSpc>
            </a:pPr>
            <a:r>
              <a:rPr lang="tg-Cyrl-TJ" sz="2000" spc="-5" dirty="0">
                <a:solidFill>
                  <a:srgbClr val="FFFFFF"/>
                </a:solidFill>
                <a:latin typeface="Arial"/>
                <a:cs typeface="Arial"/>
              </a:rPr>
              <a:t>Қабули</a:t>
            </a:r>
            <a:endParaRPr sz="2000" dirty="0">
              <a:latin typeface="Arial"/>
              <a:cs typeface="Arial"/>
            </a:endParaRPr>
          </a:p>
          <a:p>
            <a:pPr algn="ctr">
              <a:lnSpc>
                <a:spcPts val="2800"/>
              </a:lnSpc>
            </a:pPr>
            <a:r>
              <a:rPr sz="2000" spc="-135" dirty="0" err="1">
                <a:solidFill>
                  <a:srgbClr val="FFFFFF"/>
                </a:solidFill>
                <a:latin typeface="Arial"/>
                <a:cs typeface="Arial"/>
              </a:rPr>
              <a:t>Р</a:t>
            </a:r>
            <a:r>
              <a:rPr sz="2000" spc="-50" dirty="0" err="1">
                <a:solidFill>
                  <a:srgbClr val="FFFFFF"/>
                </a:solidFill>
                <a:latin typeface="Arial"/>
                <a:cs typeface="Arial"/>
              </a:rPr>
              <a:t>е</a:t>
            </a:r>
            <a:r>
              <a:rPr sz="2000" spc="-20" dirty="0" err="1">
                <a:solidFill>
                  <a:srgbClr val="FFFFFF"/>
                </a:solidFill>
                <a:latin typeface="Arial"/>
                <a:cs typeface="Arial"/>
              </a:rPr>
              <a:t>з</a:t>
            </a:r>
            <a:r>
              <a:rPr sz="2000" spc="-50" dirty="0" err="1">
                <a:solidFill>
                  <a:srgbClr val="FFFFFF"/>
                </a:solidFill>
                <a:latin typeface="Arial"/>
                <a:cs typeface="Arial"/>
              </a:rPr>
              <a:t>о</a:t>
            </a:r>
            <a:r>
              <a:rPr sz="2000" dirty="0" err="1">
                <a:solidFill>
                  <a:srgbClr val="FFFFFF"/>
                </a:solidFill>
                <a:latin typeface="Arial"/>
                <a:cs typeface="Arial"/>
              </a:rPr>
              <a:t>л</a:t>
            </a:r>
            <a:r>
              <a:rPr sz="2000" spc="-5" dirty="0" err="1">
                <a:solidFill>
                  <a:srgbClr val="FFFFFF"/>
                </a:solidFill>
                <a:latin typeface="Arial"/>
                <a:cs typeface="Arial"/>
              </a:rPr>
              <a:t>ю</a:t>
            </a:r>
            <a:r>
              <a:rPr lang="tg-Cyrl-TJ" sz="2000" spc="-5" dirty="0">
                <a:solidFill>
                  <a:srgbClr val="FFFFFF"/>
                </a:solidFill>
                <a:latin typeface="Arial"/>
                <a:cs typeface="Arial"/>
              </a:rPr>
              <a:t>тсияҳо</a:t>
            </a:r>
            <a:endParaRPr sz="2000" dirty="0">
              <a:latin typeface="Arial"/>
              <a:cs typeface="Arial"/>
            </a:endParaRPr>
          </a:p>
        </p:txBody>
      </p:sp>
    </p:spTree>
    <p:extLst>
      <p:ext uri="{BB962C8B-B14F-4D97-AF65-F5344CB8AC3E}">
        <p14:creationId xmlns:p14="http://schemas.microsoft.com/office/powerpoint/2010/main" val="139368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6612" y="162240"/>
            <a:ext cx="7503363" cy="954363"/>
          </a:xfrm>
          <a:prstGeom prst="rect">
            <a:avLst/>
          </a:prstGeom>
        </p:spPr>
        <p:txBody>
          <a:bodyPr vert="horz" wrap="square" lIns="0" tIns="335533" rIns="0" bIns="0" rtlCol="0" anchor="ctr">
            <a:spAutoFit/>
          </a:bodyPr>
          <a:lstStyle/>
          <a:p>
            <a:pPr marL="400050" algn="ctr">
              <a:lnSpc>
                <a:spcPct val="100000"/>
              </a:lnSpc>
            </a:pPr>
            <a:r>
              <a:rPr lang="tg-Cyrl-TJ" sz="4000" spc="-5" dirty="0"/>
              <a:t>Натиҷаи суолнома </a:t>
            </a:r>
            <a:endParaRPr sz="2000" spc="-5" dirty="0"/>
          </a:p>
        </p:txBody>
      </p:sp>
      <p:sp>
        <p:nvSpPr>
          <p:cNvPr id="3" name="object 3"/>
          <p:cNvSpPr/>
          <p:nvPr/>
        </p:nvSpPr>
        <p:spPr>
          <a:xfrm>
            <a:off x="2563506" y="1437167"/>
            <a:ext cx="7078345" cy="4775835"/>
          </a:xfrm>
          <a:custGeom>
            <a:avLst/>
            <a:gdLst/>
            <a:ahLst/>
            <a:cxnLst/>
            <a:rect l="l" t="t" r="r" b="b"/>
            <a:pathLst>
              <a:path w="7078345" h="4775835">
                <a:moveTo>
                  <a:pt x="0" y="0"/>
                </a:moveTo>
                <a:lnTo>
                  <a:pt x="7077986" y="0"/>
                </a:lnTo>
                <a:lnTo>
                  <a:pt x="7077986" y="4775565"/>
                </a:lnTo>
                <a:lnTo>
                  <a:pt x="0" y="4775565"/>
                </a:lnTo>
                <a:lnTo>
                  <a:pt x="0" y="0"/>
                </a:lnTo>
                <a:close/>
              </a:path>
            </a:pathLst>
          </a:custGeom>
          <a:solidFill>
            <a:srgbClr val="FFFFFF"/>
          </a:solidFill>
        </p:spPr>
        <p:txBody>
          <a:bodyPr wrap="square" lIns="0" tIns="0" rIns="0" bIns="0" rtlCol="0"/>
          <a:lstStyle/>
          <a:p>
            <a:endParaRPr/>
          </a:p>
        </p:txBody>
      </p:sp>
      <p:sp>
        <p:nvSpPr>
          <p:cNvPr id="4" name="object 4"/>
          <p:cNvSpPr/>
          <p:nvPr/>
        </p:nvSpPr>
        <p:spPr>
          <a:xfrm>
            <a:off x="3403914" y="2252954"/>
            <a:ext cx="3614709" cy="36036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96138" y="2252954"/>
            <a:ext cx="1579162" cy="1872156"/>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82186" y="2252954"/>
            <a:ext cx="293178" cy="187215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471761" y="2291209"/>
            <a:ext cx="3482975" cy="3484245"/>
          </a:xfrm>
          <a:custGeom>
            <a:avLst/>
            <a:gdLst/>
            <a:ahLst/>
            <a:cxnLst/>
            <a:rect l="l" t="t" r="r" b="b"/>
            <a:pathLst>
              <a:path w="3482975" h="3484245">
                <a:moveTo>
                  <a:pt x="284343" y="785794"/>
                </a:moveTo>
                <a:lnTo>
                  <a:pt x="257074" y="828878"/>
                </a:lnTo>
                <a:lnTo>
                  <a:pt x="231134" y="872629"/>
                </a:lnTo>
                <a:lnTo>
                  <a:pt x="206530" y="917019"/>
                </a:lnTo>
                <a:lnTo>
                  <a:pt x="183270" y="962021"/>
                </a:lnTo>
                <a:lnTo>
                  <a:pt x="161360" y="1007605"/>
                </a:lnTo>
                <a:lnTo>
                  <a:pt x="140810" y="1053744"/>
                </a:lnTo>
                <a:lnTo>
                  <a:pt x="121625" y="1100410"/>
                </a:lnTo>
                <a:lnTo>
                  <a:pt x="103815" y="1147574"/>
                </a:lnTo>
                <a:lnTo>
                  <a:pt x="87386" y="1195209"/>
                </a:lnTo>
                <a:lnTo>
                  <a:pt x="72345" y="1243285"/>
                </a:lnTo>
                <a:lnTo>
                  <a:pt x="58702" y="1291775"/>
                </a:lnTo>
                <a:lnTo>
                  <a:pt x="46462" y="1340650"/>
                </a:lnTo>
                <a:lnTo>
                  <a:pt x="35634" y="1389882"/>
                </a:lnTo>
                <a:lnTo>
                  <a:pt x="26226" y="1439444"/>
                </a:lnTo>
                <a:lnTo>
                  <a:pt x="18244" y="1489306"/>
                </a:lnTo>
                <a:lnTo>
                  <a:pt x="11696" y="1539441"/>
                </a:lnTo>
                <a:lnTo>
                  <a:pt x="6590" y="1589821"/>
                </a:lnTo>
                <a:lnTo>
                  <a:pt x="2934" y="1640416"/>
                </a:lnTo>
                <a:lnTo>
                  <a:pt x="734" y="1691200"/>
                </a:lnTo>
                <a:lnTo>
                  <a:pt x="0" y="1742143"/>
                </a:lnTo>
                <a:lnTo>
                  <a:pt x="646" y="1790068"/>
                </a:lnTo>
                <a:lnTo>
                  <a:pt x="2574" y="1837675"/>
                </a:lnTo>
                <a:lnTo>
                  <a:pt x="5766" y="1884946"/>
                </a:lnTo>
                <a:lnTo>
                  <a:pt x="10207" y="1931866"/>
                </a:lnTo>
                <a:lnTo>
                  <a:pt x="15880" y="1978418"/>
                </a:lnTo>
                <a:lnTo>
                  <a:pt x="22769" y="2024584"/>
                </a:lnTo>
                <a:lnTo>
                  <a:pt x="30856" y="2070349"/>
                </a:lnTo>
                <a:lnTo>
                  <a:pt x="40126" y="2115696"/>
                </a:lnTo>
                <a:lnTo>
                  <a:pt x="50561" y="2160607"/>
                </a:lnTo>
                <a:lnTo>
                  <a:pt x="62146" y="2205067"/>
                </a:lnTo>
                <a:lnTo>
                  <a:pt x="74863" y="2249059"/>
                </a:lnTo>
                <a:lnTo>
                  <a:pt x="88697" y="2292566"/>
                </a:lnTo>
                <a:lnTo>
                  <a:pt x="103630" y="2335571"/>
                </a:lnTo>
                <a:lnTo>
                  <a:pt x="119647" y="2378058"/>
                </a:lnTo>
                <a:lnTo>
                  <a:pt x="136730" y="2420010"/>
                </a:lnTo>
                <a:lnTo>
                  <a:pt x="154863" y="2461411"/>
                </a:lnTo>
                <a:lnTo>
                  <a:pt x="174030" y="2502244"/>
                </a:lnTo>
                <a:lnTo>
                  <a:pt x="194213" y="2542491"/>
                </a:lnTo>
                <a:lnTo>
                  <a:pt x="215398" y="2582137"/>
                </a:lnTo>
                <a:lnTo>
                  <a:pt x="237566" y="2621165"/>
                </a:lnTo>
                <a:lnTo>
                  <a:pt x="260702" y="2659559"/>
                </a:lnTo>
                <a:lnTo>
                  <a:pt x="284788" y="2697301"/>
                </a:lnTo>
                <a:lnTo>
                  <a:pt x="309809" y="2734374"/>
                </a:lnTo>
                <a:lnTo>
                  <a:pt x="335748" y="2770763"/>
                </a:lnTo>
                <a:lnTo>
                  <a:pt x="362589" y="2806451"/>
                </a:lnTo>
                <a:lnTo>
                  <a:pt x="390314" y="2841421"/>
                </a:lnTo>
                <a:lnTo>
                  <a:pt x="418907" y="2875655"/>
                </a:lnTo>
                <a:lnTo>
                  <a:pt x="448352" y="2909139"/>
                </a:lnTo>
                <a:lnTo>
                  <a:pt x="478632" y="2941855"/>
                </a:lnTo>
                <a:lnTo>
                  <a:pt x="509731" y="2973785"/>
                </a:lnTo>
                <a:lnTo>
                  <a:pt x="541633" y="3004915"/>
                </a:lnTo>
                <a:lnTo>
                  <a:pt x="574319" y="3035227"/>
                </a:lnTo>
                <a:lnTo>
                  <a:pt x="607775" y="3064703"/>
                </a:lnTo>
                <a:lnTo>
                  <a:pt x="641984" y="3093329"/>
                </a:lnTo>
                <a:lnTo>
                  <a:pt x="676928" y="3121087"/>
                </a:lnTo>
                <a:lnTo>
                  <a:pt x="712593" y="3147960"/>
                </a:lnTo>
                <a:lnTo>
                  <a:pt x="748960" y="3173932"/>
                </a:lnTo>
                <a:lnTo>
                  <a:pt x="786013" y="3198986"/>
                </a:lnTo>
                <a:lnTo>
                  <a:pt x="823737" y="3223106"/>
                </a:lnTo>
                <a:lnTo>
                  <a:pt x="862114" y="3246274"/>
                </a:lnTo>
                <a:lnTo>
                  <a:pt x="901127" y="3268475"/>
                </a:lnTo>
                <a:lnTo>
                  <a:pt x="940761" y="3289691"/>
                </a:lnTo>
                <a:lnTo>
                  <a:pt x="980999" y="3309906"/>
                </a:lnTo>
                <a:lnTo>
                  <a:pt x="1021825" y="3329103"/>
                </a:lnTo>
                <a:lnTo>
                  <a:pt x="1063221" y="3347266"/>
                </a:lnTo>
                <a:lnTo>
                  <a:pt x="1105171" y="3364377"/>
                </a:lnTo>
                <a:lnTo>
                  <a:pt x="1147659" y="3380421"/>
                </a:lnTo>
                <a:lnTo>
                  <a:pt x="1190668" y="3395380"/>
                </a:lnTo>
                <a:lnTo>
                  <a:pt x="1234182" y="3409239"/>
                </a:lnTo>
                <a:lnTo>
                  <a:pt x="1278184" y="3421979"/>
                </a:lnTo>
                <a:lnTo>
                  <a:pt x="1322657" y="3433586"/>
                </a:lnTo>
                <a:lnTo>
                  <a:pt x="1367586" y="3444041"/>
                </a:lnTo>
                <a:lnTo>
                  <a:pt x="1412953" y="3453329"/>
                </a:lnTo>
                <a:lnTo>
                  <a:pt x="1458742" y="3461432"/>
                </a:lnTo>
                <a:lnTo>
                  <a:pt x="1504937" y="3468334"/>
                </a:lnTo>
                <a:lnTo>
                  <a:pt x="1551520" y="3474019"/>
                </a:lnTo>
                <a:lnTo>
                  <a:pt x="1598476" y="3478469"/>
                </a:lnTo>
                <a:lnTo>
                  <a:pt x="1645788" y="3481669"/>
                </a:lnTo>
                <a:lnTo>
                  <a:pt x="1693440" y="3483601"/>
                </a:lnTo>
                <a:lnTo>
                  <a:pt x="1741414" y="3484248"/>
                </a:lnTo>
                <a:lnTo>
                  <a:pt x="1789339" y="3483601"/>
                </a:lnTo>
                <a:lnTo>
                  <a:pt x="1836944" y="3481669"/>
                </a:lnTo>
                <a:lnTo>
                  <a:pt x="1884213" y="3478469"/>
                </a:lnTo>
                <a:lnTo>
                  <a:pt x="1931129" y="3474019"/>
                </a:lnTo>
                <a:lnTo>
                  <a:pt x="1977676" y="3468334"/>
                </a:lnTo>
                <a:lnTo>
                  <a:pt x="2023837" y="3461432"/>
                </a:lnTo>
                <a:lnTo>
                  <a:pt x="2069595" y="3453329"/>
                </a:lnTo>
                <a:lnTo>
                  <a:pt x="2114934" y="3444041"/>
                </a:lnTo>
                <a:lnTo>
                  <a:pt x="2159837" y="3433586"/>
                </a:lnTo>
                <a:lnTo>
                  <a:pt x="2204288" y="3421979"/>
                </a:lnTo>
                <a:lnTo>
                  <a:pt x="2248269" y="3409239"/>
                </a:lnTo>
                <a:lnTo>
                  <a:pt x="2291765" y="3395380"/>
                </a:lnTo>
                <a:lnTo>
                  <a:pt x="2334758" y="3380421"/>
                </a:lnTo>
                <a:lnTo>
                  <a:pt x="2377233" y="3364377"/>
                </a:lnTo>
                <a:lnTo>
                  <a:pt x="2419172" y="3347266"/>
                </a:lnTo>
                <a:lnTo>
                  <a:pt x="2460558" y="3329103"/>
                </a:lnTo>
                <a:lnTo>
                  <a:pt x="2501376" y="3309906"/>
                </a:lnTo>
                <a:lnTo>
                  <a:pt x="2541609" y="3289691"/>
                </a:lnTo>
                <a:lnTo>
                  <a:pt x="2581240" y="3268475"/>
                </a:lnTo>
                <a:lnTo>
                  <a:pt x="2620252" y="3246274"/>
                </a:lnTo>
                <a:lnTo>
                  <a:pt x="2658629" y="3223106"/>
                </a:lnTo>
                <a:lnTo>
                  <a:pt x="2696354" y="3198986"/>
                </a:lnTo>
                <a:lnTo>
                  <a:pt x="2733410" y="3173932"/>
                </a:lnTo>
                <a:lnTo>
                  <a:pt x="2769782" y="3147960"/>
                </a:lnTo>
                <a:lnTo>
                  <a:pt x="2805452" y="3121087"/>
                </a:lnTo>
                <a:lnTo>
                  <a:pt x="2840404" y="3093329"/>
                </a:lnTo>
                <a:lnTo>
                  <a:pt x="2874620" y="3064703"/>
                </a:lnTo>
                <a:lnTo>
                  <a:pt x="2908086" y="3035227"/>
                </a:lnTo>
                <a:lnTo>
                  <a:pt x="2940783" y="3004915"/>
                </a:lnTo>
                <a:lnTo>
                  <a:pt x="2972695" y="2973785"/>
                </a:lnTo>
                <a:lnTo>
                  <a:pt x="3003807" y="2941855"/>
                </a:lnTo>
                <a:lnTo>
                  <a:pt x="3034100" y="2909139"/>
                </a:lnTo>
                <a:lnTo>
                  <a:pt x="3063558" y="2875655"/>
                </a:lnTo>
                <a:lnTo>
                  <a:pt x="3092166" y="2841421"/>
                </a:lnTo>
                <a:lnTo>
                  <a:pt x="3119906" y="2806451"/>
                </a:lnTo>
                <a:lnTo>
                  <a:pt x="3146761" y="2770763"/>
                </a:lnTo>
                <a:lnTo>
                  <a:pt x="3172716" y="2734374"/>
                </a:lnTo>
                <a:lnTo>
                  <a:pt x="3197753" y="2697301"/>
                </a:lnTo>
                <a:lnTo>
                  <a:pt x="3221855" y="2659559"/>
                </a:lnTo>
                <a:lnTo>
                  <a:pt x="3245007" y="2621165"/>
                </a:lnTo>
                <a:lnTo>
                  <a:pt x="3267191" y="2582137"/>
                </a:lnTo>
                <a:lnTo>
                  <a:pt x="3288392" y="2542491"/>
                </a:lnTo>
                <a:lnTo>
                  <a:pt x="3308591" y="2502244"/>
                </a:lnTo>
                <a:lnTo>
                  <a:pt x="3327774" y="2461411"/>
                </a:lnTo>
                <a:lnTo>
                  <a:pt x="3345922" y="2420010"/>
                </a:lnTo>
                <a:lnTo>
                  <a:pt x="3363020" y="2378058"/>
                </a:lnTo>
                <a:lnTo>
                  <a:pt x="3379051" y="2335571"/>
                </a:lnTo>
                <a:lnTo>
                  <a:pt x="3393998" y="2292566"/>
                </a:lnTo>
                <a:lnTo>
                  <a:pt x="3407845" y="2249059"/>
                </a:lnTo>
                <a:lnTo>
                  <a:pt x="3420575" y="2205067"/>
                </a:lnTo>
                <a:lnTo>
                  <a:pt x="3432172" y="2160607"/>
                </a:lnTo>
                <a:lnTo>
                  <a:pt x="3442618" y="2115696"/>
                </a:lnTo>
                <a:lnTo>
                  <a:pt x="3451898" y="2070349"/>
                </a:lnTo>
                <a:lnTo>
                  <a:pt x="3459994" y="2024584"/>
                </a:lnTo>
                <a:lnTo>
                  <a:pt x="3466890" y="1978418"/>
                </a:lnTo>
                <a:lnTo>
                  <a:pt x="3472570" y="1931866"/>
                </a:lnTo>
                <a:lnTo>
                  <a:pt x="3477016" y="1884946"/>
                </a:lnTo>
                <a:lnTo>
                  <a:pt x="3480212" y="1837675"/>
                </a:lnTo>
                <a:lnTo>
                  <a:pt x="3482143" y="1790068"/>
                </a:lnTo>
                <a:lnTo>
                  <a:pt x="3482790" y="1742143"/>
                </a:lnTo>
                <a:lnTo>
                  <a:pt x="1741414" y="1742143"/>
                </a:lnTo>
                <a:lnTo>
                  <a:pt x="284343" y="785794"/>
                </a:lnTo>
                <a:close/>
              </a:path>
              <a:path w="3482975" h="3484245">
                <a:moveTo>
                  <a:pt x="1741414" y="0"/>
                </a:moveTo>
                <a:lnTo>
                  <a:pt x="1741414" y="1742143"/>
                </a:lnTo>
                <a:lnTo>
                  <a:pt x="3482790" y="1742143"/>
                </a:lnTo>
                <a:lnTo>
                  <a:pt x="3482143" y="1694151"/>
                </a:lnTo>
                <a:lnTo>
                  <a:pt x="3480212" y="1646482"/>
                </a:lnTo>
                <a:lnTo>
                  <a:pt x="3477016" y="1599152"/>
                </a:lnTo>
                <a:lnTo>
                  <a:pt x="3472570" y="1552178"/>
                </a:lnTo>
                <a:lnTo>
                  <a:pt x="3466890" y="1505577"/>
                </a:lnTo>
                <a:lnTo>
                  <a:pt x="3459994" y="1459364"/>
                </a:lnTo>
                <a:lnTo>
                  <a:pt x="3451898" y="1413557"/>
                </a:lnTo>
                <a:lnTo>
                  <a:pt x="3442618" y="1368173"/>
                </a:lnTo>
                <a:lnTo>
                  <a:pt x="3432172" y="1323226"/>
                </a:lnTo>
                <a:lnTo>
                  <a:pt x="3420575" y="1278735"/>
                </a:lnTo>
                <a:lnTo>
                  <a:pt x="3407845" y="1234716"/>
                </a:lnTo>
                <a:lnTo>
                  <a:pt x="3393998" y="1191184"/>
                </a:lnTo>
                <a:lnTo>
                  <a:pt x="3379051" y="1148158"/>
                </a:lnTo>
                <a:lnTo>
                  <a:pt x="3363020" y="1105653"/>
                </a:lnTo>
                <a:lnTo>
                  <a:pt x="3345922" y="1063685"/>
                </a:lnTo>
                <a:lnTo>
                  <a:pt x="3327774" y="1022272"/>
                </a:lnTo>
                <a:lnTo>
                  <a:pt x="3308591" y="981430"/>
                </a:lnTo>
                <a:lnTo>
                  <a:pt x="3288392" y="941176"/>
                </a:lnTo>
                <a:lnTo>
                  <a:pt x="3267191" y="901525"/>
                </a:lnTo>
                <a:lnTo>
                  <a:pt x="3245007" y="862495"/>
                </a:lnTo>
                <a:lnTo>
                  <a:pt x="3221855" y="824102"/>
                </a:lnTo>
                <a:lnTo>
                  <a:pt x="3197753" y="786363"/>
                </a:lnTo>
                <a:lnTo>
                  <a:pt x="3172716" y="749293"/>
                </a:lnTo>
                <a:lnTo>
                  <a:pt x="3146761" y="712911"/>
                </a:lnTo>
                <a:lnTo>
                  <a:pt x="3119906" y="677232"/>
                </a:lnTo>
                <a:lnTo>
                  <a:pt x="3092166" y="642272"/>
                </a:lnTo>
                <a:lnTo>
                  <a:pt x="3063558" y="608049"/>
                </a:lnTo>
                <a:lnTo>
                  <a:pt x="3034100" y="574578"/>
                </a:lnTo>
                <a:lnTo>
                  <a:pt x="3003807" y="541877"/>
                </a:lnTo>
                <a:lnTo>
                  <a:pt x="2972695" y="509962"/>
                </a:lnTo>
                <a:lnTo>
                  <a:pt x="2940783" y="478850"/>
                </a:lnTo>
                <a:lnTo>
                  <a:pt x="2908086" y="448556"/>
                </a:lnTo>
                <a:lnTo>
                  <a:pt x="2874620" y="419098"/>
                </a:lnTo>
                <a:lnTo>
                  <a:pt x="2840404" y="390492"/>
                </a:lnTo>
                <a:lnTo>
                  <a:pt x="2805452" y="362754"/>
                </a:lnTo>
                <a:lnTo>
                  <a:pt x="2769782" y="335902"/>
                </a:lnTo>
                <a:lnTo>
                  <a:pt x="2733410" y="309952"/>
                </a:lnTo>
                <a:lnTo>
                  <a:pt x="2696354" y="284919"/>
                </a:lnTo>
                <a:lnTo>
                  <a:pt x="2658629" y="260822"/>
                </a:lnTo>
                <a:lnTo>
                  <a:pt x="2620252" y="237676"/>
                </a:lnTo>
                <a:lnTo>
                  <a:pt x="2581240" y="215497"/>
                </a:lnTo>
                <a:lnTo>
                  <a:pt x="2541609" y="194304"/>
                </a:lnTo>
                <a:lnTo>
                  <a:pt x="2501376" y="174111"/>
                </a:lnTo>
                <a:lnTo>
                  <a:pt x="2460558" y="154935"/>
                </a:lnTo>
                <a:lnTo>
                  <a:pt x="2419172" y="136794"/>
                </a:lnTo>
                <a:lnTo>
                  <a:pt x="2377233" y="119703"/>
                </a:lnTo>
                <a:lnTo>
                  <a:pt x="2334758" y="103679"/>
                </a:lnTo>
                <a:lnTo>
                  <a:pt x="2291765" y="88739"/>
                </a:lnTo>
                <a:lnTo>
                  <a:pt x="2248269" y="74898"/>
                </a:lnTo>
                <a:lnTo>
                  <a:pt x="2204288" y="62175"/>
                </a:lnTo>
                <a:lnTo>
                  <a:pt x="2159837" y="50585"/>
                </a:lnTo>
                <a:lnTo>
                  <a:pt x="2114934" y="40145"/>
                </a:lnTo>
                <a:lnTo>
                  <a:pt x="2069595" y="30871"/>
                </a:lnTo>
                <a:lnTo>
                  <a:pt x="2023837" y="22780"/>
                </a:lnTo>
                <a:lnTo>
                  <a:pt x="1977676" y="15888"/>
                </a:lnTo>
                <a:lnTo>
                  <a:pt x="1931129" y="10212"/>
                </a:lnTo>
                <a:lnTo>
                  <a:pt x="1884213" y="5769"/>
                </a:lnTo>
                <a:lnTo>
                  <a:pt x="1836944" y="2575"/>
                </a:lnTo>
                <a:lnTo>
                  <a:pt x="1789339" y="646"/>
                </a:lnTo>
                <a:lnTo>
                  <a:pt x="1741414" y="0"/>
                </a:lnTo>
                <a:close/>
              </a:path>
            </a:pathLst>
          </a:custGeom>
          <a:solidFill>
            <a:srgbClr val="375F92"/>
          </a:solidFill>
        </p:spPr>
        <p:txBody>
          <a:bodyPr wrap="square" lIns="0" tIns="0" rIns="0" bIns="0" rtlCol="0"/>
          <a:lstStyle/>
          <a:p>
            <a:endParaRPr/>
          </a:p>
        </p:txBody>
      </p:sp>
      <p:sp>
        <p:nvSpPr>
          <p:cNvPr id="8" name="object 8"/>
          <p:cNvSpPr/>
          <p:nvPr/>
        </p:nvSpPr>
        <p:spPr>
          <a:xfrm>
            <a:off x="3756105" y="2297817"/>
            <a:ext cx="1457325" cy="1736089"/>
          </a:xfrm>
          <a:custGeom>
            <a:avLst/>
            <a:gdLst/>
            <a:ahLst/>
            <a:cxnLst/>
            <a:rect l="l" t="t" r="r" b="b"/>
            <a:pathLst>
              <a:path w="1457325" h="1736089">
                <a:moveTo>
                  <a:pt x="1294857" y="0"/>
                </a:moveTo>
                <a:lnTo>
                  <a:pt x="1245597" y="5361"/>
                </a:lnTo>
                <a:lnTo>
                  <a:pt x="1196658" y="12094"/>
                </a:lnTo>
                <a:lnTo>
                  <a:pt x="1148065" y="20185"/>
                </a:lnTo>
                <a:lnTo>
                  <a:pt x="1099842" y="29618"/>
                </a:lnTo>
                <a:lnTo>
                  <a:pt x="1052014" y="40378"/>
                </a:lnTo>
                <a:lnTo>
                  <a:pt x="1004606" y="52452"/>
                </a:lnTo>
                <a:lnTo>
                  <a:pt x="957642" y="65825"/>
                </a:lnTo>
                <a:lnTo>
                  <a:pt x="911147" y="80481"/>
                </a:lnTo>
                <a:lnTo>
                  <a:pt x="865146" y="96406"/>
                </a:lnTo>
                <a:lnTo>
                  <a:pt x="819662" y="113586"/>
                </a:lnTo>
                <a:lnTo>
                  <a:pt x="774722" y="132005"/>
                </a:lnTo>
                <a:lnTo>
                  <a:pt x="730349" y="151650"/>
                </a:lnTo>
                <a:lnTo>
                  <a:pt x="686568" y="172505"/>
                </a:lnTo>
                <a:lnTo>
                  <a:pt x="643404" y="194555"/>
                </a:lnTo>
                <a:lnTo>
                  <a:pt x="600881" y="217787"/>
                </a:lnTo>
                <a:lnTo>
                  <a:pt x="559025" y="242185"/>
                </a:lnTo>
                <a:lnTo>
                  <a:pt x="517859" y="267734"/>
                </a:lnTo>
                <a:lnTo>
                  <a:pt x="477408" y="294420"/>
                </a:lnTo>
                <a:lnTo>
                  <a:pt x="437697" y="322229"/>
                </a:lnTo>
                <a:lnTo>
                  <a:pt x="398751" y="351145"/>
                </a:lnTo>
                <a:lnTo>
                  <a:pt x="360594" y="381154"/>
                </a:lnTo>
                <a:lnTo>
                  <a:pt x="323251" y="412242"/>
                </a:lnTo>
                <a:lnTo>
                  <a:pt x="286746" y="444392"/>
                </a:lnTo>
                <a:lnTo>
                  <a:pt x="251104" y="477592"/>
                </a:lnTo>
                <a:lnTo>
                  <a:pt x="216350" y="511826"/>
                </a:lnTo>
                <a:lnTo>
                  <a:pt x="182509" y="547079"/>
                </a:lnTo>
                <a:lnTo>
                  <a:pt x="149604" y="583337"/>
                </a:lnTo>
                <a:lnTo>
                  <a:pt x="117661" y="620585"/>
                </a:lnTo>
                <a:lnTo>
                  <a:pt x="86705" y="658809"/>
                </a:lnTo>
                <a:lnTo>
                  <a:pt x="56759" y="697993"/>
                </a:lnTo>
                <a:lnTo>
                  <a:pt x="27849" y="738124"/>
                </a:lnTo>
                <a:lnTo>
                  <a:pt x="0" y="779186"/>
                </a:lnTo>
                <a:lnTo>
                  <a:pt x="1457070" y="1735534"/>
                </a:lnTo>
                <a:lnTo>
                  <a:pt x="1294857" y="0"/>
                </a:lnTo>
                <a:close/>
              </a:path>
            </a:pathLst>
          </a:custGeom>
          <a:solidFill>
            <a:srgbClr val="FF0000"/>
          </a:solidFill>
        </p:spPr>
        <p:txBody>
          <a:bodyPr wrap="square" lIns="0" tIns="0" rIns="0" bIns="0" rtlCol="0"/>
          <a:lstStyle/>
          <a:p>
            <a:endParaRPr/>
          </a:p>
        </p:txBody>
      </p:sp>
      <p:sp>
        <p:nvSpPr>
          <p:cNvPr id="9" name="object 9"/>
          <p:cNvSpPr/>
          <p:nvPr/>
        </p:nvSpPr>
        <p:spPr>
          <a:xfrm>
            <a:off x="5050961" y="2291209"/>
            <a:ext cx="162560" cy="1742439"/>
          </a:xfrm>
          <a:custGeom>
            <a:avLst/>
            <a:gdLst/>
            <a:ahLst/>
            <a:cxnLst/>
            <a:rect l="l" t="t" r="r" b="b"/>
            <a:pathLst>
              <a:path w="162560" h="1742439">
                <a:moveTo>
                  <a:pt x="162213" y="0"/>
                </a:moveTo>
                <a:lnTo>
                  <a:pt x="121600" y="353"/>
                </a:lnTo>
                <a:lnTo>
                  <a:pt x="81106" y="1493"/>
                </a:lnTo>
                <a:lnTo>
                  <a:pt x="40612" y="3538"/>
                </a:lnTo>
                <a:lnTo>
                  <a:pt x="0" y="6608"/>
                </a:lnTo>
                <a:lnTo>
                  <a:pt x="162213" y="1742143"/>
                </a:lnTo>
                <a:lnTo>
                  <a:pt x="162213" y="0"/>
                </a:lnTo>
                <a:close/>
              </a:path>
            </a:pathLst>
          </a:custGeom>
          <a:solidFill>
            <a:srgbClr val="00C900"/>
          </a:solidFill>
        </p:spPr>
        <p:txBody>
          <a:bodyPr wrap="square" lIns="0" tIns="0" rIns="0" bIns="0" rtlCol="0"/>
          <a:lstStyle/>
          <a:p>
            <a:endParaRPr/>
          </a:p>
        </p:txBody>
      </p:sp>
      <p:sp>
        <p:nvSpPr>
          <p:cNvPr id="10" name="object 10"/>
          <p:cNvSpPr/>
          <p:nvPr/>
        </p:nvSpPr>
        <p:spPr>
          <a:xfrm>
            <a:off x="7942068" y="3427897"/>
            <a:ext cx="84455" cy="83185"/>
          </a:xfrm>
          <a:custGeom>
            <a:avLst/>
            <a:gdLst/>
            <a:ahLst/>
            <a:cxnLst/>
            <a:rect l="l" t="t" r="r" b="b"/>
            <a:pathLst>
              <a:path w="84454" h="83185">
                <a:moveTo>
                  <a:pt x="0" y="0"/>
                </a:moveTo>
                <a:lnTo>
                  <a:pt x="83903" y="0"/>
                </a:lnTo>
                <a:lnTo>
                  <a:pt x="83903" y="82989"/>
                </a:lnTo>
                <a:lnTo>
                  <a:pt x="0" y="82989"/>
                </a:lnTo>
                <a:lnTo>
                  <a:pt x="0" y="0"/>
                </a:lnTo>
                <a:close/>
              </a:path>
            </a:pathLst>
          </a:custGeom>
          <a:solidFill>
            <a:srgbClr val="375F92"/>
          </a:solidFill>
        </p:spPr>
        <p:txBody>
          <a:bodyPr wrap="square" lIns="0" tIns="0" rIns="0" bIns="0" rtlCol="0"/>
          <a:lstStyle/>
          <a:p>
            <a:endParaRPr/>
          </a:p>
        </p:txBody>
      </p:sp>
      <p:sp>
        <p:nvSpPr>
          <p:cNvPr id="11" name="object 11"/>
          <p:cNvSpPr/>
          <p:nvPr/>
        </p:nvSpPr>
        <p:spPr>
          <a:xfrm>
            <a:off x="7942068" y="3898637"/>
            <a:ext cx="84455" cy="84455"/>
          </a:xfrm>
          <a:custGeom>
            <a:avLst/>
            <a:gdLst/>
            <a:ahLst/>
            <a:cxnLst/>
            <a:rect l="l" t="t" r="r" b="b"/>
            <a:pathLst>
              <a:path w="84454" h="84454">
                <a:moveTo>
                  <a:pt x="0" y="0"/>
                </a:moveTo>
                <a:lnTo>
                  <a:pt x="83903" y="0"/>
                </a:lnTo>
                <a:lnTo>
                  <a:pt x="83903" y="83879"/>
                </a:lnTo>
                <a:lnTo>
                  <a:pt x="0" y="83879"/>
                </a:lnTo>
                <a:lnTo>
                  <a:pt x="0" y="0"/>
                </a:lnTo>
                <a:close/>
              </a:path>
            </a:pathLst>
          </a:custGeom>
          <a:solidFill>
            <a:srgbClr val="FF0000"/>
          </a:solidFill>
        </p:spPr>
        <p:txBody>
          <a:bodyPr wrap="square" lIns="0" tIns="0" rIns="0" bIns="0" rtlCol="0"/>
          <a:lstStyle/>
          <a:p>
            <a:endParaRPr/>
          </a:p>
        </p:txBody>
      </p:sp>
      <p:sp>
        <p:nvSpPr>
          <p:cNvPr id="12" name="object 12"/>
          <p:cNvSpPr/>
          <p:nvPr/>
        </p:nvSpPr>
        <p:spPr>
          <a:xfrm>
            <a:off x="7942068" y="4369631"/>
            <a:ext cx="84455" cy="84455"/>
          </a:xfrm>
          <a:custGeom>
            <a:avLst/>
            <a:gdLst/>
            <a:ahLst/>
            <a:cxnLst/>
            <a:rect l="l" t="t" r="r" b="b"/>
            <a:pathLst>
              <a:path w="84454" h="84454">
                <a:moveTo>
                  <a:pt x="0" y="0"/>
                </a:moveTo>
                <a:lnTo>
                  <a:pt x="83903" y="0"/>
                </a:lnTo>
                <a:lnTo>
                  <a:pt x="83903" y="83879"/>
                </a:lnTo>
                <a:lnTo>
                  <a:pt x="0" y="83879"/>
                </a:lnTo>
                <a:lnTo>
                  <a:pt x="0" y="0"/>
                </a:lnTo>
                <a:close/>
              </a:path>
            </a:pathLst>
          </a:custGeom>
          <a:solidFill>
            <a:srgbClr val="00C900"/>
          </a:solidFill>
        </p:spPr>
        <p:txBody>
          <a:bodyPr wrap="square" lIns="0" tIns="0" rIns="0" bIns="0" rtlCol="0"/>
          <a:lstStyle/>
          <a:p>
            <a:endParaRPr/>
          </a:p>
        </p:txBody>
      </p:sp>
      <p:sp>
        <p:nvSpPr>
          <p:cNvPr id="13" name="object 13"/>
          <p:cNvSpPr txBox="1"/>
          <p:nvPr/>
        </p:nvSpPr>
        <p:spPr>
          <a:xfrm>
            <a:off x="2563506" y="1437166"/>
            <a:ext cx="7078345" cy="4112664"/>
          </a:xfrm>
          <a:prstGeom prst="rect">
            <a:avLst/>
          </a:prstGeom>
          <a:ln w="12305">
            <a:solidFill>
              <a:srgbClr val="858585"/>
            </a:solidFill>
          </a:ln>
        </p:spPr>
        <p:txBody>
          <a:bodyPr vert="horz" wrap="square" lIns="0" tIns="115570" rIns="0" bIns="0" rtlCol="0">
            <a:spAutoFit/>
          </a:bodyPr>
          <a:lstStyle/>
          <a:p>
            <a:pPr marL="1809750">
              <a:spcBef>
                <a:spcPts val="910"/>
              </a:spcBef>
            </a:pPr>
            <a:r>
              <a:rPr lang="tg-Cyrl-TJ" b="1" dirty="0">
                <a:latin typeface="Calibri"/>
                <a:cs typeface="Calibri"/>
              </a:rPr>
              <a:t>Оби нушокиро аз куҷо мегиред </a:t>
            </a:r>
            <a:r>
              <a:rPr b="1" spc="-5" dirty="0">
                <a:latin typeface="Calibri"/>
                <a:cs typeface="Calibri"/>
              </a:rPr>
              <a:t>?</a:t>
            </a:r>
            <a:endParaRPr dirty="0">
              <a:latin typeface="Calibri"/>
              <a:cs typeface="Calibri"/>
            </a:endParaRPr>
          </a:p>
          <a:p>
            <a:pPr>
              <a:lnSpc>
                <a:spcPct val="100000"/>
              </a:lnSpc>
            </a:pPr>
            <a:endParaRPr dirty="0">
              <a:latin typeface="Times New Roman"/>
              <a:cs typeface="Times New Roman"/>
            </a:endParaRPr>
          </a:p>
          <a:p>
            <a:pPr>
              <a:spcBef>
                <a:spcPts val="15"/>
              </a:spcBef>
            </a:pPr>
            <a:endParaRPr dirty="0">
              <a:latin typeface="Times New Roman"/>
              <a:cs typeface="Times New Roman"/>
            </a:endParaRPr>
          </a:p>
          <a:p>
            <a:pPr marR="1924685" algn="ctr"/>
            <a:r>
              <a:rPr sz="1200" b="1" dirty="0">
                <a:latin typeface="Calibri"/>
                <a:cs typeface="Calibri"/>
              </a:rPr>
              <a:t>3</a:t>
            </a:r>
            <a:endParaRPr sz="1200" dirty="0">
              <a:latin typeface="Calibri"/>
              <a:cs typeface="Calibri"/>
            </a:endParaRPr>
          </a:p>
          <a:p>
            <a:pPr marL="1776095">
              <a:spcBef>
                <a:spcPts val="470"/>
              </a:spcBef>
            </a:pPr>
            <a:r>
              <a:rPr sz="1200" b="1" spc="-5" dirty="0">
                <a:latin typeface="Calibri"/>
                <a:cs typeface="Calibri"/>
              </a:rPr>
              <a:t>29</a:t>
            </a:r>
            <a:endParaRPr sz="1200" dirty="0">
              <a:latin typeface="Calibri"/>
              <a:cs typeface="Calibri"/>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700" dirty="0">
              <a:latin typeface="Times New Roman"/>
              <a:cs typeface="Times New Roman"/>
            </a:endParaRPr>
          </a:p>
          <a:p>
            <a:pPr marL="5492115" marR="156845">
              <a:lnSpc>
                <a:spcPts val="1410"/>
              </a:lnSpc>
            </a:pPr>
            <a:r>
              <a:rPr lang="tg-Cyrl-TJ" sz="1200" b="1" spc="-5" dirty="0">
                <a:latin typeface="Calibri"/>
                <a:cs typeface="Calibri"/>
              </a:rPr>
              <a:t>Таъминоти мутамаркази </a:t>
            </a:r>
            <a:r>
              <a:rPr lang="tg-Cyrl-TJ" sz="1200" b="1" spc="-5" dirty="0" smtClean="0">
                <a:latin typeface="Calibri"/>
                <a:cs typeface="Calibri"/>
              </a:rPr>
              <a:t>об</a:t>
            </a:r>
            <a:endParaRPr sz="1200" dirty="0">
              <a:latin typeface="Calibri"/>
              <a:cs typeface="Calibri"/>
            </a:endParaRPr>
          </a:p>
          <a:p>
            <a:pPr marL="5492115">
              <a:spcBef>
                <a:spcPts val="825"/>
              </a:spcBef>
            </a:pPr>
            <a:r>
              <a:rPr sz="1200" b="1" spc="-5" dirty="0">
                <a:latin typeface="Calibri"/>
                <a:cs typeface="Calibri"/>
              </a:rPr>
              <a:t>Ч</a:t>
            </a:r>
            <a:r>
              <a:rPr lang="tg-Cyrl-TJ" sz="1200" b="1" spc="-5" dirty="0">
                <a:latin typeface="Calibri"/>
                <a:cs typeface="Calibri"/>
              </a:rPr>
              <a:t>оҳи хусусӣ </a:t>
            </a:r>
            <a:endParaRPr sz="1200" dirty="0">
              <a:latin typeface="Calibri"/>
              <a:cs typeface="Calibri"/>
            </a:endParaRPr>
          </a:p>
          <a:p>
            <a:pPr>
              <a:lnSpc>
                <a:spcPct val="100000"/>
              </a:lnSpc>
            </a:pPr>
            <a:endParaRPr sz="1200" dirty="0">
              <a:latin typeface="Times New Roman"/>
              <a:cs typeface="Times New Roman"/>
            </a:endParaRPr>
          </a:p>
          <a:p>
            <a:pPr marL="5492115">
              <a:spcBef>
                <a:spcPts val="885"/>
              </a:spcBef>
            </a:pPr>
            <a:r>
              <a:rPr lang="tg-Cyrl-TJ" sz="1200" b="1" dirty="0" smtClean="0">
                <a:latin typeface="Calibri"/>
                <a:cs typeface="Calibri"/>
              </a:rPr>
              <a:t>Мошинҳои </a:t>
            </a:r>
            <a:r>
              <a:rPr lang="tg-Cyrl-TJ" sz="1200" b="1" dirty="0">
                <a:latin typeface="Calibri"/>
                <a:cs typeface="Calibri"/>
              </a:rPr>
              <a:t>обкашонӣ</a:t>
            </a:r>
            <a:endParaRPr sz="1200" dirty="0">
              <a:latin typeface="Calibri"/>
              <a:cs typeface="Calibri"/>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lnSpc>
                <a:spcPct val="100000"/>
              </a:lnSpc>
            </a:pPr>
            <a:endParaRPr sz="1200" dirty="0">
              <a:latin typeface="Times New Roman"/>
              <a:cs typeface="Times New Roman"/>
            </a:endParaRPr>
          </a:p>
          <a:p>
            <a:pPr>
              <a:spcBef>
                <a:spcPts val="40"/>
              </a:spcBef>
            </a:pPr>
            <a:endParaRPr sz="1500" dirty="0">
              <a:latin typeface="Times New Roman"/>
              <a:cs typeface="Times New Roman"/>
            </a:endParaRPr>
          </a:p>
          <a:p>
            <a:pPr marR="242570" algn="ctr"/>
            <a:r>
              <a:rPr sz="1200" b="1" spc="-5" dirty="0">
                <a:latin typeface="Calibri"/>
                <a:cs typeface="Calibri"/>
              </a:rPr>
              <a:t>171</a:t>
            </a:r>
            <a:endParaRPr sz="1200" dirty="0">
              <a:latin typeface="Calibri"/>
              <a:cs typeface="Calibri"/>
            </a:endParaRPr>
          </a:p>
        </p:txBody>
      </p:sp>
      <p:sp>
        <p:nvSpPr>
          <p:cNvPr id="14" name="Прямоугольник 13"/>
          <p:cNvSpPr/>
          <p:nvPr/>
        </p:nvSpPr>
        <p:spPr>
          <a:xfrm>
            <a:off x="7984294" y="4840624"/>
            <a:ext cx="1413528" cy="369332"/>
          </a:xfrm>
          <a:prstGeom prst="rect">
            <a:avLst/>
          </a:prstGeom>
        </p:spPr>
        <p:txBody>
          <a:bodyPr wrap="none">
            <a:spAutoFit/>
          </a:bodyPr>
          <a:lstStyle/>
          <a:p>
            <a:r>
              <a:rPr lang="en-US" spc="-5" dirty="0"/>
              <a:t>N=203 </a:t>
            </a:r>
            <a:r>
              <a:rPr lang="kk-KZ" spc="-5" dirty="0"/>
              <a:t>одам</a:t>
            </a:r>
            <a:r>
              <a:rPr lang="ru-RU" spc="-5" dirty="0"/>
              <a:t>.</a:t>
            </a:r>
            <a:endParaRPr lang="ru-RU" dirty="0"/>
          </a:p>
        </p:txBody>
      </p:sp>
    </p:spTree>
    <p:extLst>
      <p:ext uri="{BB962C8B-B14F-4D97-AF65-F5344CB8AC3E}">
        <p14:creationId xmlns:p14="http://schemas.microsoft.com/office/powerpoint/2010/main" val="2322122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41512" y="138176"/>
            <a:ext cx="8382000" cy="6510274"/>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88485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52422" y="5489166"/>
            <a:ext cx="368935" cy="0"/>
          </a:xfrm>
          <a:custGeom>
            <a:avLst/>
            <a:gdLst/>
            <a:ahLst/>
            <a:cxnLst/>
            <a:rect l="l" t="t" r="r" b="b"/>
            <a:pathLst>
              <a:path w="368934">
                <a:moveTo>
                  <a:pt x="0" y="0"/>
                </a:moveTo>
                <a:lnTo>
                  <a:pt x="368818" y="0"/>
                </a:lnTo>
              </a:path>
            </a:pathLst>
          </a:custGeom>
          <a:ln w="12308">
            <a:solidFill>
              <a:srgbClr val="858585"/>
            </a:solidFill>
          </a:ln>
        </p:spPr>
        <p:txBody>
          <a:bodyPr wrap="square" lIns="0" tIns="0" rIns="0" bIns="0" rtlCol="0"/>
          <a:lstStyle/>
          <a:p>
            <a:endParaRPr/>
          </a:p>
        </p:txBody>
      </p:sp>
      <p:sp>
        <p:nvSpPr>
          <p:cNvPr id="3" name="object 3"/>
          <p:cNvSpPr/>
          <p:nvPr/>
        </p:nvSpPr>
        <p:spPr>
          <a:xfrm>
            <a:off x="7335719" y="5489166"/>
            <a:ext cx="737235" cy="0"/>
          </a:xfrm>
          <a:custGeom>
            <a:avLst/>
            <a:gdLst/>
            <a:ahLst/>
            <a:cxnLst/>
            <a:rect l="l" t="t" r="r" b="b"/>
            <a:pathLst>
              <a:path w="737234">
                <a:moveTo>
                  <a:pt x="0" y="0"/>
                </a:moveTo>
                <a:lnTo>
                  <a:pt x="737127" y="0"/>
                </a:lnTo>
              </a:path>
            </a:pathLst>
          </a:custGeom>
          <a:ln w="12308">
            <a:solidFill>
              <a:srgbClr val="858585"/>
            </a:solidFill>
          </a:ln>
        </p:spPr>
        <p:txBody>
          <a:bodyPr wrap="square" lIns="0" tIns="0" rIns="0" bIns="0" rtlCol="0"/>
          <a:lstStyle/>
          <a:p>
            <a:endParaRPr/>
          </a:p>
        </p:txBody>
      </p:sp>
      <p:sp>
        <p:nvSpPr>
          <p:cNvPr id="4" name="object 4"/>
          <p:cNvSpPr/>
          <p:nvPr/>
        </p:nvSpPr>
        <p:spPr>
          <a:xfrm>
            <a:off x="5606315" y="5489166"/>
            <a:ext cx="749935" cy="0"/>
          </a:xfrm>
          <a:custGeom>
            <a:avLst/>
            <a:gdLst/>
            <a:ahLst/>
            <a:cxnLst/>
            <a:rect l="l" t="t" r="r" b="b"/>
            <a:pathLst>
              <a:path w="749935">
                <a:moveTo>
                  <a:pt x="0" y="0"/>
                </a:moveTo>
                <a:lnTo>
                  <a:pt x="749827" y="0"/>
                </a:lnTo>
              </a:path>
            </a:pathLst>
          </a:custGeom>
          <a:ln w="12308">
            <a:solidFill>
              <a:srgbClr val="858585"/>
            </a:solidFill>
          </a:ln>
        </p:spPr>
        <p:txBody>
          <a:bodyPr wrap="square" lIns="0" tIns="0" rIns="0" bIns="0" rtlCol="0"/>
          <a:lstStyle/>
          <a:p>
            <a:endParaRPr/>
          </a:p>
        </p:txBody>
      </p:sp>
      <p:sp>
        <p:nvSpPr>
          <p:cNvPr id="5" name="object 5"/>
          <p:cNvSpPr/>
          <p:nvPr/>
        </p:nvSpPr>
        <p:spPr>
          <a:xfrm>
            <a:off x="3889738" y="5489166"/>
            <a:ext cx="737870" cy="0"/>
          </a:xfrm>
          <a:custGeom>
            <a:avLst/>
            <a:gdLst/>
            <a:ahLst/>
            <a:cxnLst/>
            <a:rect l="l" t="t" r="r" b="b"/>
            <a:pathLst>
              <a:path w="737869">
                <a:moveTo>
                  <a:pt x="0" y="0"/>
                </a:moveTo>
                <a:lnTo>
                  <a:pt x="737380" y="0"/>
                </a:lnTo>
              </a:path>
            </a:pathLst>
          </a:custGeom>
          <a:ln w="12308">
            <a:solidFill>
              <a:srgbClr val="858585"/>
            </a:solidFill>
          </a:ln>
        </p:spPr>
        <p:txBody>
          <a:bodyPr wrap="square" lIns="0" tIns="0" rIns="0" bIns="0" rtlCol="0"/>
          <a:lstStyle/>
          <a:p>
            <a:endParaRPr/>
          </a:p>
        </p:txBody>
      </p:sp>
      <p:sp>
        <p:nvSpPr>
          <p:cNvPr id="6" name="object 6"/>
          <p:cNvSpPr/>
          <p:nvPr/>
        </p:nvSpPr>
        <p:spPr>
          <a:xfrm>
            <a:off x="2528938" y="5489166"/>
            <a:ext cx="381635" cy="0"/>
          </a:xfrm>
          <a:custGeom>
            <a:avLst/>
            <a:gdLst/>
            <a:ahLst/>
            <a:cxnLst/>
            <a:rect l="l" t="t" r="r" b="b"/>
            <a:pathLst>
              <a:path w="381634">
                <a:moveTo>
                  <a:pt x="0" y="0"/>
                </a:moveTo>
                <a:lnTo>
                  <a:pt x="381479" y="0"/>
                </a:lnTo>
              </a:path>
            </a:pathLst>
          </a:custGeom>
          <a:ln w="12308">
            <a:solidFill>
              <a:srgbClr val="858585"/>
            </a:solidFill>
          </a:ln>
        </p:spPr>
        <p:txBody>
          <a:bodyPr wrap="square" lIns="0" tIns="0" rIns="0" bIns="0" rtlCol="0"/>
          <a:lstStyle/>
          <a:p>
            <a:endParaRPr/>
          </a:p>
        </p:txBody>
      </p:sp>
      <p:sp>
        <p:nvSpPr>
          <p:cNvPr id="7" name="object 7"/>
          <p:cNvSpPr/>
          <p:nvPr/>
        </p:nvSpPr>
        <p:spPr>
          <a:xfrm>
            <a:off x="9052422" y="4864854"/>
            <a:ext cx="368935" cy="0"/>
          </a:xfrm>
          <a:custGeom>
            <a:avLst/>
            <a:gdLst/>
            <a:ahLst/>
            <a:cxnLst/>
            <a:rect l="l" t="t" r="r" b="b"/>
            <a:pathLst>
              <a:path w="368934">
                <a:moveTo>
                  <a:pt x="0" y="0"/>
                </a:moveTo>
                <a:lnTo>
                  <a:pt x="368818" y="0"/>
                </a:lnTo>
              </a:path>
            </a:pathLst>
          </a:custGeom>
          <a:ln w="12308">
            <a:solidFill>
              <a:srgbClr val="858585"/>
            </a:solidFill>
          </a:ln>
        </p:spPr>
        <p:txBody>
          <a:bodyPr wrap="square" lIns="0" tIns="0" rIns="0" bIns="0" rtlCol="0"/>
          <a:lstStyle/>
          <a:p>
            <a:endParaRPr/>
          </a:p>
        </p:txBody>
      </p:sp>
      <p:sp>
        <p:nvSpPr>
          <p:cNvPr id="8" name="object 8"/>
          <p:cNvSpPr/>
          <p:nvPr/>
        </p:nvSpPr>
        <p:spPr>
          <a:xfrm>
            <a:off x="7335719" y="4864854"/>
            <a:ext cx="737235" cy="0"/>
          </a:xfrm>
          <a:custGeom>
            <a:avLst/>
            <a:gdLst/>
            <a:ahLst/>
            <a:cxnLst/>
            <a:rect l="l" t="t" r="r" b="b"/>
            <a:pathLst>
              <a:path w="737234">
                <a:moveTo>
                  <a:pt x="0" y="0"/>
                </a:moveTo>
                <a:lnTo>
                  <a:pt x="737127" y="0"/>
                </a:lnTo>
              </a:path>
            </a:pathLst>
          </a:custGeom>
          <a:ln w="12308">
            <a:solidFill>
              <a:srgbClr val="858585"/>
            </a:solidFill>
          </a:ln>
        </p:spPr>
        <p:txBody>
          <a:bodyPr wrap="square" lIns="0" tIns="0" rIns="0" bIns="0" rtlCol="0"/>
          <a:lstStyle/>
          <a:p>
            <a:endParaRPr/>
          </a:p>
        </p:txBody>
      </p:sp>
      <p:sp>
        <p:nvSpPr>
          <p:cNvPr id="9" name="object 9"/>
          <p:cNvSpPr/>
          <p:nvPr/>
        </p:nvSpPr>
        <p:spPr>
          <a:xfrm>
            <a:off x="5606315" y="4864854"/>
            <a:ext cx="749935" cy="0"/>
          </a:xfrm>
          <a:custGeom>
            <a:avLst/>
            <a:gdLst/>
            <a:ahLst/>
            <a:cxnLst/>
            <a:rect l="l" t="t" r="r" b="b"/>
            <a:pathLst>
              <a:path w="749935">
                <a:moveTo>
                  <a:pt x="0" y="0"/>
                </a:moveTo>
                <a:lnTo>
                  <a:pt x="749827" y="0"/>
                </a:lnTo>
              </a:path>
            </a:pathLst>
          </a:custGeom>
          <a:ln w="12308">
            <a:solidFill>
              <a:srgbClr val="858585"/>
            </a:solidFill>
          </a:ln>
        </p:spPr>
        <p:txBody>
          <a:bodyPr wrap="square" lIns="0" tIns="0" rIns="0" bIns="0" rtlCol="0"/>
          <a:lstStyle/>
          <a:p>
            <a:endParaRPr/>
          </a:p>
        </p:txBody>
      </p:sp>
      <p:sp>
        <p:nvSpPr>
          <p:cNvPr id="10" name="object 10"/>
          <p:cNvSpPr/>
          <p:nvPr/>
        </p:nvSpPr>
        <p:spPr>
          <a:xfrm>
            <a:off x="3889738" y="4864854"/>
            <a:ext cx="737870" cy="0"/>
          </a:xfrm>
          <a:custGeom>
            <a:avLst/>
            <a:gdLst/>
            <a:ahLst/>
            <a:cxnLst/>
            <a:rect l="l" t="t" r="r" b="b"/>
            <a:pathLst>
              <a:path w="737869">
                <a:moveTo>
                  <a:pt x="0" y="0"/>
                </a:moveTo>
                <a:lnTo>
                  <a:pt x="737380" y="0"/>
                </a:lnTo>
              </a:path>
            </a:pathLst>
          </a:custGeom>
          <a:ln w="12308">
            <a:solidFill>
              <a:srgbClr val="858585"/>
            </a:solidFill>
          </a:ln>
        </p:spPr>
        <p:txBody>
          <a:bodyPr wrap="square" lIns="0" tIns="0" rIns="0" bIns="0" rtlCol="0"/>
          <a:lstStyle/>
          <a:p>
            <a:endParaRPr/>
          </a:p>
        </p:txBody>
      </p:sp>
      <p:sp>
        <p:nvSpPr>
          <p:cNvPr id="11" name="object 11"/>
          <p:cNvSpPr/>
          <p:nvPr/>
        </p:nvSpPr>
        <p:spPr>
          <a:xfrm>
            <a:off x="2528938" y="4864854"/>
            <a:ext cx="381635" cy="0"/>
          </a:xfrm>
          <a:custGeom>
            <a:avLst/>
            <a:gdLst/>
            <a:ahLst/>
            <a:cxnLst/>
            <a:rect l="l" t="t" r="r" b="b"/>
            <a:pathLst>
              <a:path w="381634">
                <a:moveTo>
                  <a:pt x="0" y="0"/>
                </a:moveTo>
                <a:lnTo>
                  <a:pt x="381479" y="0"/>
                </a:lnTo>
              </a:path>
            </a:pathLst>
          </a:custGeom>
          <a:ln w="12308">
            <a:solidFill>
              <a:srgbClr val="858585"/>
            </a:solidFill>
          </a:ln>
        </p:spPr>
        <p:txBody>
          <a:bodyPr wrap="square" lIns="0" tIns="0" rIns="0" bIns="0" rtlCol="0"/>
          <a:lstStyle/>
          <a:p>
            <a:endParaRPr/>
          </a:p>
        </p:txBody>
      </p:sp>
      <p:sp>
        <p:nvSpPr>
          <p:cNvPr id="12" name="object 12"/>
          <p:cNvSpPr/>
          <p:nvPr/>
        </p:nvSpPr>
        <p:spPr>
          <a:xfrm>
            <a:off x="9052422" y="4228910"/>
            <a:ext cx="368935" cy="0"/>
          </a:xfrm>
          <a:custGeom>
            <a:avLst/>
            <a:gdLst/>
            <a:ahLst/>
            <a:cxnLst/>
            <a:rect l="l" t="t" r="r" b="b"/>
            <a:pathLst>
              <a:path w="368934">
                <a:moveTo>
                  <a:pt x="0" y="0"/>
                </a:moveTo>
                <a:lnTo>
                  <a:pt x="368818" y="0"/>
                </a:lnTo>
              </a:path>
            </a:pathLst>
          </a:custGeom>
          <a:ln w="12308">
            <a:solidFill>
              <a:srgbClr val="858585"/>
            </a:solidFill>
          </a:ln>
        </p:spPr>
        <p:txBody>
          <a:bodyPr wrap="square" lIns="0" tIns="0" rIns="0" bIns="0" rtlCol="0"/>
          <a:lstStyle/>
          <a:p>
            <a:endParaRPr/>
          </a:p>
        </p:txBody>
      </p:sp>
      <p:sp>
        <p:nvSpPr>
          <p:cNvPr id="13" name="object 13"/>
          <p:cNvSpPr/>
          <p:nvPr/>
        </p:nvSpPr>
        <p:spPr>
          <a:xfrm>
            <a:off x="7335719" y="4228910"/>
            <a:ext cx="737235" cy="0"/>
          </a:xfrm>
          <a:custGeom>
            <a:avLst/>
            <a:gdLst/>
            <a:ahLst/>
            <a:cxnLst/>
            <a:rect l="l" t="t" r="r" b="b"/>
            <a:pathLst>
              <a:path w="737234">
                <a:moveTo>
                  <a:pt x="0" y="0"/>
                </a:moveTo>
                <a:lnTo>
                  <a:pt x="737127" y="0"/>
                </a:lnTo>
              </a:path>
            </a:pathLst>
          </a:custGeom>
          <a:ln w="12308">
            <a:solidFill>
              <a:srgbClr val="858585"/>
            </a:solidFill>
          </a:ln>
        </p:spPr>
        <p:txBody>
          <a:bodyPr wrap="square" lIns="0" tIns="0" rIns="0" bIns="0" rtlCol="0"/>
          <a:lstStyle/>
          <a:p>
            <a:endParaRPr/>
          </a:p>
        </p:txBody>
      </p:sp>
      <p:sp>
        <p:nvSpPr>
          <p:cNvPr id="14" name="object 14"/>
          <p:cNvSpPr/>
          <p:nvPr/>
        </p:nvSpPr>
        <p:spPr>
          <a:xfrm>
            <a:off x="5606315" y="4228910"/>
            <a:ext cx="749935" cy="0"/>
          </a:xfrm>
          <a:custGeom>
            <a:avLst/>
            <a:gdLst/>
            <a:ahLst/>
            <a:cxnLst/>
            <a:rect l="l" t="t" r="r" b="b"/>
            <a:pathLst>
              <a:path w="749935">
                <a:moveTo>
                  <a:pt x="0" y="0"/>
                </a:moveTo>
                <a:lnTo>
                  <a:pt x="749827" y="0"/>
                </a:lnTo>
              </a:path>
            </a:pathLst>
          </a:custGeom>
          <a:ln w="12308">
            <a:solidFill>
              <a:srgbClr val="858585"/>
            </a:solidFill>
          </a:ln>
        </p:spPr>
        <p:txBody>
          <a:bodyPr wrap="square" lIns="0" tIns="0" rIns="0" bIns="0" rtlCol="0"/>
          <a:lstStyle/>
          <a:p>
            <a:endParaRPr/>
          </a:p>
        </p:txBody>
      </p:sp>
      <p:sp>
        <p:nvSpPr>
          <p:cNvPr id="15" name="object 15"/>
          <p:cNvSpPr/>
          <p:nvPr/>
        </p:nvSpPr>
        <p:spPr>
          <a:xfrm>
            <a:off x="3889739" y="4228910"/>
            <a:ext cx="1233805" cy="0"/>
          </a:xfrm>
          <a:custGeom>
            <a:avLst/>
            <a:gdLst/>
            <a:ahLst/>
            <a:cxnLst/>
            <a:rect l="l" t="t" r="r" b="b"/>
            <a:pathLst>
              <a:path w="1233804">
                <a:moveTo>
                  <a:pt x="0" y="0"/>
                </a:moveTo>
                <a:lnTo>
                  <a:pt x="1233328" y="0"/>
                </a:lnTo>
              </a:path>
            </a:pathLst>
          </a:custGeom>
          <a:ln w="12308">
            <a:solidFill>
              <a:srgbClr val="858585"/>
            </a:solidFill>
          </a:ln>
        </p:spPr>
        <p:txBody>
          <a:bodyPr wrap="square" lIns="0" tIns="0" rIns="0" bIns="0" rtlCol="0"/>
          <a:lstStyle/>
          <a:p>
            <a:endParaRPr/>
          </a:p>
        </p:txBody>
      </p:sp>
      <p:sp>
        <p:nvSpPr>
          <p:cNvPr id="16" name="object 16"/>
          <p:cNvSpPr/>
          <p:nvPr/>
        </p:nvSpPr>
        <p:spPr>
          <a:xfrm>
            <a:off x="2528938" y="4228910"/>
            <a:ext cx="381635" cy="0"/>
          </a:xfrm>
          <a:custGeom>
            <a:avLst/>
            <a:gdLst/>
            <a:ahLst/>
            <a:cxnLst/>
            <a:rect l="l" t="t" r="r" b="b"/>
            <a:pathLst>
              <a:path w="381634">
                <a:moveTo>
                  <a:pt x="0" y="0"/>
                </a:moveTo>
                <a:lnTo>
                  <a:pt x="381479" y="0"/>
                </a:lnTo>
              </a:path>
            </a:pathLst>
          </a:custGeom>
          <a:ln w="12308">
            <a:solidFill>
              <a:srgbClr val="858585"/>
            </a:solidFill>
          </a:ln>
        </p:spPr>
        <p:txBody>
          <a:bodyPr wrap="square" lIns="0" tIns="0" rIns="0" bIns="0" rtlCol="0"/>
          <a:lstStyle/>
          <a:p>
            <a:endParaRPr/>
          </a:p>
        </p:txBody>
      </p:sp>
      <p:sp>
        <p:nvSpPr>
          <p:cNvPr id="17" name="object 17"/>
          <p:cNvSpPr/>
          <p:nvPr/>
        </p:nvSpPr>
        <p:spPr>
          <a:xfrm>
            <a:off x="9052422" y="3591693"/>
            <a:ext cx="368935" cy="0"/>
          </a:xfrm>
          <a:custGeom>
            <a:avLst/>
            <a:gdLst/>
            <a:ahLst/>
            <a:cxnLst/>
            <a:rect l="l" t="t" r="r" b="b"/>
            <a:pathLst>
              <a:path w="368934">
                <a:moveTo>
                  <a:pt x="0" y="0"/>
                </a:moveTo>
                <a:lnTo>
                  <a:pt x="368817" y="0"/>
                </a:lnTo>
              </a:path>
            </a:pathLst>
          </a:custGeom>
          <a:ln w="12308">
            <a:solidFill>
              <a:srgbClr val="858585"/>
            </a:solidFill>
          </a:ln>
        </p:spPr>
        <p:txBody>
          <a:bodyPr wrap="square" lIns="0" tIns="0" rIns="0" bIns="0" rtlCol="0"/>
          <a:lstStyle/>
          <a:p>
            <a:endParaRPr/>
          </a:p>
        </p:txBody>
      </p:sp>
      <p:sp>
        <p:nvSpPr>
          <p:cNvPr id="18" name="object 18"/>
          <p:cNvSpPr/>
          <p:nvPr/>
        </p:nvSpPr>
        <p:spPr>
          <a:xfrm>
            <a:off x="7335719" y="3591693"/>
            <a:ext cx="737235" cy="0"/>
          </a:xfrm>
          <a:custGeom>
            <a:avLst/>
            <a:gdLst/>
            <a:ahLst/>
            <a:cxnLst/>
            <a:rect l="l" t="t" r="r" b="b"/>
            <a:pathLst>
              <a:path w="737234">
                <a:moveTo>
                  <a:pt x="0" y="0"/>
                </a:moveTo>
                <a:lnTo>
                  <a:pt x="737127" y="0"/>
                </a:lnTo>
              </a:path>
            </a:pathLst>
          </a:custGeom>
          <a:ln w="12308">
            <a:solidFill>
              <a:srgbClr val="858585"/>
            </a:solidFill>
          </a:ln>
        </p:spPr>
        <p:txBody>
          <a:bodyPr wrap="square" lIns="0" tIns="0" rIns="0" bIns="0" rtlCol="0"/>
          <a:lstStyle/>
          <a:p>
            <a:endParaRPr/>
          </a:p>
        </p:txBody>
      </p:sp>
      <p:sp>
        <p:nvSpPr>
          <p:cNvPr id="19" name="object 19"/>
          <p:cNvSpPr/>
          <p:nvPr/>
        </p:nvSpPr>
        <p:spPr>
          <a:xfrm>
            <a:off x="5606315" y="3591693"/>
            <a:ext cx="1233805" cy="0"/>
          </a:xfrm>
          <a:custGeom>
            <a:avLst/>
            <a:gdLst/>
            <a:ahLst/>
            <a:cxnLst/>
            <a:rect l="l" t="t" r="r" b="b"/>
            <a:pathLst>
              <a:path w="1233804">
                <a:moveTo>
                  <a:pt x="0" y="0"/>
                </a:moveTo>
                <a:lnTo>
                  <a:pt x="1233455" y="0"/>
                </a:lnTo>
              </a:path>
            </a:pathLst>
          </a:custGeom>
          <a:ln w="12308">
            <a:solidFill>
              <a:srgbClr val="858585"/>
            </a:solidFill>
          </a:ln>
        </p:spPr>
        <p:txBody>
          <a:bodyPr wrap="square" lIns="0" tIns="0" rIns="0" bIns="0" rtlCol="0"/>
          <a:lstStyle/>
          <a:p>
            <a:endParaRPr/>
          </a:p>
        </p:txBody>
      </p:sp>
      <p:sp>
        <p:nvSpPr>
          <p:cNvPr id="20" name="object 20"/>
          <p:cNvSpPr/>
          <p:nvPr/>
        </p:nvSpPr>
        <p:spPr>
          <a:xfrm>
            <a:off x="3889739" y="3591693"/>
            <a:ext cx="1233805" cy="0"/>
          </a:xfrm>
          <a:custGeom>
            <a:avLst/>
            <a:gdLst/>
            <a:ahLst/>
            <a:cxnLst/>
            <a:rect l="l" t="t" r="r" b="b"/>
            <a:pathLst>
              <a:path w="1233804">
                <a:moveTo>
                  <a:pt x="0" y="0"/>
                </a:moveTo>
                <a:lnTo>
                  <a:pt x="1233328" y="0"/>
                </a:lnTo>
              </a:path>
            </a:pathLst>
          </a:custGeom>
          <a:ln w="12308">
            <a:solidFill>
              <a:srgbClr val="858585"/>
            </a:solidFill>
          </a:ln>
        </p:spPr>
        <p:txBody>
          <a:bodyPr wrap="square" lIns="0" tIns="0" rIns="0" bIns="0" rtlCol="0"/>
          <a:lstStyle/>
          <a:p>
            <a:endParaRPr/>
          </a:p>
        </p:txBody>
      </p:sp>
      <p:sp>
        <p:nvSpPr>
          <p:cNvPr id="21" name="object 21"/>
          <p:cNvSpPr/>
          <p:nvPr/>
        </p:nvSpPr>
        <p:spPr>
          <a:xfrm>
            <a:off x="2528938" y="3591693"/>
            <a:ext cx="381635" cy="0"/>
          </a:xfrm>
          <a:custGeom>
            <a:avLst/>
            <a:gdLst/>
            <a:ahLst/>
            <a:cxnLst/>
            <a:rect l="l" t="t" r="r" b="b"/>
            <a:pathLst>
              <a:path w="381634">
                <a:moveTo>
                  <a:pt x="0" y="0"/>
                </a:moveTo>
                <a:lnTo>
                  <a:pt x="381479" y="0"/>
                </a:lnTo>
              </a:path>
            </a:pathLst>
          </a:custGeom>
          <a:ln w="12308">
            <a:solidFill>
              <a:srgbClr val="858585"/>
            </a:solidFill>
          </a:ln>
        </p:spPr>
        <p:txBody>
          <a:bodyPr wrap="square" lIns="0" tIns="0" rIns="0" bIns="0" rtlCol="0"/>
          <a:lstStyle/>
          <a:p>
            <a:endParaRPr/>
          </a:p>
        </p:txBody>
      </p:sp>
      <p:sp>
        <p:nvSpPr>
          <p:cNvPr id="22" name="object 22"/>
          <p:cNvSpPr/>
          <p:nvPr/>
        </p:nvSpPr>
        <p:spPr>
          <a:xfrm>
            <a:off x="9052422" y="2968335"/>
            <a:ext cx="368935" cy="0"/>
          </a:xfrm>
          <a:custGeom>
            <a:avLst/>
            <a:gdLst/>
            <a:ahLst/>
            <a:cxnLst/>
            <a:rect l="l" t="t" r="r" b="b"/>
            <a:pathLst>
              <a:path w="368934">
                <a:moveTo>
                  <a:pt x="0" y="0"/>
                </a:moveTo>
                <a:lnTo>
                  <a:pt x="368818" y="0"/>
                </a:lnTo>
              </a:path>
            </a:pathLst>
          </a:custGeom>
          <a:ln w="12308">
            <a:solidFill>
              <a:srgbClr val="858585"/>
            </a:solidFill>
          </a:ln>
        </p:spPr>
        <p:txBody>
          <a:bodyPr wrap="square" lIns="0" tIns="0" rIns="0" bIns="0" rtlCol="0"/>
          <a:lstStyle/>
          <a:p>
            <a:endParaRPr/>
          </a:p>
        </p:txBody>
      </p:sp>
      <p:sp>
        <p:nvSpPr>
          <p:cNvPr id="23" name="object 23"/>
          <p:cNvSpPr/>
          <p:nvPr/>
        </p:nvSpPr>
        <p:spPr>
          <a:xfrm>
            <a:off x="7335718" y="2968335"/>
            <a:ext cx="1233170" cy="0"/>
          </a:xfrm>
          <a:custGeom>
            <a:avLst/>
            <a:gdLst/>
            <a:ahLst/>
            <a:cxnLst/>
            <a:rect l="l" t="t" r="r" b="b"/>
            <a:pathLst>
              <a:path w="1233170">
                <a:moveTo>
                  <a:pt x="0" y="0"/>
                </a:moveTo>
                <a:lnTo>
                  <a:pt x="1233074" y="0"/>
                </a:lnTo>
              </a:path>
            </a:pathLst>
          </a:custGeom>
          <a:ln w="12308">
            <a:solidFill>
              <a:srgbClr val="858585"/>
            </a:solidFill>
          </a:ln>
        </p:spPr>
        <p:txBody>
          <a:bodyPr wrap="square" lIns="0" tIns="0" rIns="0" bIns="0" rtlCol="0"/>
          <a:lstStyle/>
          <a:p>
            <a:endParaRPr/>
          </a:p>
        </p:txBody>
      </p:sp>
      <p:sp>
        <p:nvSpPr>
          <p:cNvPr id="24" name="object 24"/>
          <p:cNvSpPr/>
          <p:nvPr/>
        </p:nvSpPr>
        <p:spPr>
          <a:xfrm>
            <a:off x="5606315" y="2968335"/>
            <a:ext cx="1233805" cy="0"/>
          </a:xfrm>
          <a:custGeom>
            <a:avLst/>
            <a:gdLst/>
            <a:ahLst/>
            <a:cxnLst/>
            <a:rect l="l" t="t" r="r" b="b"/>
            <a:pathLst>
              <a:path w="1233804">
                <a:moveTo>
                  <a:pt x="0" y="0"/>
                </a:moveTo>
                <a:lnTo>
                  <a:pt x="1233455" y="0"/>
                </a:lnTo>
              </a:path>
            </a:pathLst>
          </a:custGeom>
          <a:ln w="12308">
            <a:solidFill>
              <a:srgbClr val="858585"/>
            </a:solidFill>
          </a:ln>
        </p:spPr>
        <p:txBody>
          <a:bodyPr wrap="square" lIns="0" tIns="0" rIns="0" bIns="0" rtlCol="0"/>
          <a:lstStyle/>
          <a:p>
            <a:endParaRPr/>
          </a:p>
        </p:txBody>
      </p:sp>
      <p:sp>
        <p:nvSpPr>
          <p:cNvPr id="25" name="object 25"/>
          <p:cNvSpPr/>
          <p:nvPr/>
        </p:nvSpPr>
        <p:spPr>
          <a:xfrm>
            <a:off x="3393792" y="2968335"/>
            <a:ext cx="1729739" cy="0"/>
          </a:xfrm>
          <a:custGeom>
            <a:avLst/>
            <a:gdLst/>
            <a:ahLst/>
            <a:cxnLst/>
            <a:rect l="l" t="t" r="r" b="b"/>
            <a:pathLst>
              <a:path w="1729739">
                <a:moveTo>
                  <a:pt x="0" y="0"/>
                </a:moveTo>
                <a:lnTo>
                  <a:pt x="1729276" y="0"/>
                </a:lnTo>
              </a:path>
            </a:pathLst>
          </a:custGeom>
          <a:ln w="12308">
            <a:solidFill>
              <a:srgbClr val="858585"/>
            </a:solidFill>
          </a:ln>
        </p:spPr>
        <p:txBody>
          <a:bodyPr wrap="square" lIns="0" tIns="0" rIns="0" bIns="0" rtlCol="0"/>
          <a:lstStyle/>
          <a:p>
            <a:endParaRPr/>
          </a:p>
        </p:txBody>
      </p:sp>
      <p:sp>
        <p:nvSpPr>
          <p:cNvPr id="26" name="object 26"/>
          <p:cNvSpPr/>
          <p:nvPr/>
        </p:nvSpPr>
        <p:spPr>
          <a:xfrm>
            <a:off x="2528938" y="2968335"/>
            <a:ext cx="381635" cy="0"/>
          </a:xfrm>
          <a:custGeom>
            <a:avLst/>
            <a:gdLst/>
            <a:ahLst/>
            <a:cxnLst/>
            <a:rect l="l" t="t" r="r" b="b"/>
            <a:pathLst>
              <a:path w="381634">
                <a:moveTo>
                  <a:pt x="0" y="0"/>
                </a:moveTo>
                <a:lnTo>
                  <a:pt x="381479" y="0"/>
                </a:lnTo>
              </a:path>
            </a:pathLst>
          </a:custGeom>
          <a:ln w="12308">
            <a:solidFill>
              <a:srgbClr val="858585"/>
            </a:solidFill>
          </a:ln>
        </p:spPr>
        <p:txBody>
          <a:bodyPr wrap="square" lIns="0" tIns="0" rIns="0" bIns="0" rtlCol="0"/>
          <a:lstStyle/>
          <a:p>
            <a:endParaRPr/>
          </a:p>
        </p:txBody>
      </p:sp>
      <p:sp>
        <p:nvSpPr>
          <p:cNvPr id="27" name="object 27"/>
          <p:cNvSpPr/>
          <p:nvPr/>
        </p:nvSpPr>
        <p:spPr>
          <a:xfrm>
            <a:off x="7335719" y="2331500"/>
            <a:ext cx="2085975" cy="0"/>
          </a:xfrm>
          <a:custGeom>
            <a:avLst/>
            <a:gdLst/>
            <a:ahLst/>
            <a:cxnLst/>
            <a:rect l="l" t="t" r="r" b="b"/>
            <a:pathLst>
              <a:path w="2085975">
                <a:moveTo>
                  <a:pt x="0" y="0"/>
                </a:moveTo>
                <a:lnTo>
                  <a:pt x="2085520" y="0"/>
                </a:lnTo>
              </a:path>
            </a:pathLst>
          </a:custGeom>
          <a:ln w="12308">
            <a:solidFill>
              <a:srgbClr val="858585"/>
            </a:solidFill>
          </a:ln>
        </p:spPr>
        <p:txBody>
          <a:bodyPr wrap="square" lIns="0" tIns="0" rIns="0" bIns="0" rtlCol="0"/>
          <a:lstStyle/>
          <a:p>
            <a:endParaRPr/>
          </a:p>
        </p:txBody>
      </p:sp>
      <p:sp>
        <p:nvSpPr>
          <p:cNvPr id="28" name="object 28"/>
          <p:cNvSpPr/>
          <p:nvPr/>
        </p:nvSpPr>
        <p:spPr>
          <a:xfrm>
            <a:off x="5606315" y="2331500"/>
            <a:ext cx="1233805" cy="0"/>
          </a:xfrm>
          <a:custGeom>
            <a:avLst/>
            <a:gdLst/>
            <a:ahLst/>
            <a:cxnLst/>
            <a:rect l="l" t="t" r="r" b="b"/>
            <a:pathLst>
              <a:path w="1233804">
                <a:moveTo>
                  <a:pt x="0" y="0"/>
                </a:moveTo>
                <a:lnTo>
                  <a:pt x="1233455" y="0"/>
                </a:lnTo>
              </a:path>
            </a:pathLst>
          </a:custGeom>
          <a:ln w="12308">
            <a:solidFill>
              <a:srgbClr val="858585"/>
            </a:solidFill>
          </a:ln>
        </p:spPr>
        <p:txBody>
          <a:bodyPr wrap="square" lIns="0" tIns="0" rIns="0" bIns="0" rtlCol="0"/>
          <a:lstStyle/>
          <a:p>
            <a:endParaRPr/>
          </a:p>
        </p:txBody>
      </p:sp>
      <p:sp>
        <p:nvSpPr>
          <p:cNvPr id="29" name="object 29"/>
          <p:cNvSpPr/>
          <p:nvPr/>
        </p:nvSpPr>
        <p:spPr>
          <a:xfrm>
            <a:off x="3393792" y="2331500"/>
            <a:ext cx="1729739" cy="0"/>
          </a:xfrm>
          <a:custGeom>
            <a:avLst/>
            <a:gdLst/>
            <a:ahLst/>
            <a:cxnLst/>
            <a:rect l="l" t="t" r="r" b="b"/>
            <a:pathLst>
              <a:path w="1729739">
                <a:moveTo>
                  <a:pt x="0" y="0"/>
                </a:moveTo>
                <a:lnTo>
                  <a:pt x="1729276" y="0"/>
                </a:lnTo>
              </a:path>
            </a:pathLst>
          </a:custGeom>
          <a:ln w="12308">
            <a:solidFill>
              <a:srgbClr val="858585"/>
            </a:solidFill>
          </a:ln>
        </p:spPr>
        <p:txBody>
          <a:bodyPr wrap="square" lIns="0" tIns="0" rIns="0" bIns="0" rtlCol="0"/>
          <a:lstStyle/>
          <a:p>
            <a:endParaRPr/>
          </a:p>
        </p:txBody>
      </p:sp>
      <p:sp>
        <p:nvSpPr>
          <p:cNvPr id="30" name="object 30"/>
          <p:cNvSpPr/>
          <p:nvPr/>
        </p:nvSpPr>
        <p:spPr>
          <a:xfrm>
            <a:off x="2528938" y="2331500"/>
            <a:ext cx="381635" cy="0"/>
          </a:xfrm>
          <a:custGeom>
            <a:avLst/>
            <a:gdLst/>
            <a:ahLst/>
            <a:cxnLst/>
            <a:rect l="l" t="t" r="r" b="b"/>
            <a:pathLst>
              <a:path w="381634">
                <a:moveTo>
                  <a:pt x="0" y="0"/>
                </a:moveTo>
                <a:lnTo>
                  <a:pt x="381479" y="0"/>
                </a:lnTo>
              </a:path>
            </a:pathLst>
          </a:custGeom>
          <a:ln w="12308">
            <a:solidFill>
              <a:srgbClr val="858585"/>
            </a:solidFill>
          </a:ln>
        </p:spPr>
        <p:txBody>
          <a:bodyPr wrap="square" lIns="0" tIns="0" rIns="0" bIns="0" rtlCol="0"/>
          <a:lstStyle/>
          <a:p>
            <a:endParaRPr/>
          </a:p>
        </p:txBody>
      </p:sp>
      <p:sp>
        <p:nvSpPr>
          <p:cNvPr id="31" name="object 31"/>
          <p:cNvSpPr/>
          <p:nvPr/>
        </p:nvSpPr>
        <p:spPr>
          <a:xfrm>
            <a:off x="5606315" y="1694284"/>
            <a:ext cx="3815079" cy="0"/>
          </a:xfrm>
          <a:custGeom>
            <a:avLst/>
            <a:gdLst/>
            <a:ahLst/>
            <a:cxnLst/>
            <a:rect l="l" t="t" r="r" b="b"/>
            <a:pathLst>
              <a:path w="3815079">
                <a:moveTo>
                  <a:pt x="0" y="0"/>
                </a:moveTo>
                <a:lnTo>
                  <a:pt x="3814923" y="0"/>
                </a:lnTo>
              </a:path>
            </a:pathLst>
          </a:custGeom>
          <a:ln w="12308">
            <a:solidFill>
              <a:srgbClr val="858585"/>
            </a:solidFill>
          </a:ln>
        </p:spPr>
        <p:txBody>
          <a:bodyPr wrap="square" lIns="0" tIns="0" rIns="0" bIns="0" rtlCol="0"/>
          <a:lstStyle/>
          <a:p>
            <a:endParaRPr/>
          </a:p>
        </p:txBody>
      </p:sp>
      <p:sp>
        <p:nvSpPr>
          <p:cNvPr id="32" name="object 32"/>
          <p:cNvSpPr/>
          <p:nvPr/>
        </p:nvSpPr>
        <p:spPr>
          <a:xfrm>
            <a:off x="2528937" y="1694284"/>
            <a:ext cx="2594610" cy="0"/>
          </a:xfrm>
          <a:custGeom>
            <a:avLst/>
            <a:gdLst/>
            <a:ahLst/>
            <a:cxnLst/>
            <a:rect l="l" t="t" r="r" b="b"/>
            <a:pathLst>
              <a:path w="2594610">
                <a:moveTo>
                  <a:pt x="0" y="0"/>
                </a:moveTo>
                <a:lnTo>
                  <a:pt x="2594130" y="0"/>
                </a:lnTo>
              </a:path>
            </a:pathLst>
          </a:custGeom>
          <a:ln w="12308">
            <a:solidFill>
              <a:srgbClr val="858585"/>
            </a:solidFill>
          </a:ln>
        </p:spPr>
        <p:txBody>
          <a:bodyPr wrap="square" lIns="0" tIns="0" rIns="0" bIns="0" rtlCol="0"/>
          <a:lstStyle/>
          <a:p>
            <a:endParaRPr/>
          </a:p>
        </p:txBody>
      </p:sp>
      <p:sp>
        <p:nvSpPr>
          <p:cNvPr id="33" name="object 33"/>
          <p:cNvSpPr/>
          <p:nvPr/>
        </p:nvSpPr>
        <p:spPr>
          <a:xfrm>
            <a:off x="2528937" y="1070926"/>
            <a:ext cx="6892290" cy="0"/>
          </a:xfrm>
          <a:custGeom>
            <a:avLst/>
            <a:gdLst/>
            <a:ahLst/>
            <a:cxnLst/>
            <a:rect l="l" t="t" r="r" b="b"/>
            <a:pathLst>
              <a:path w="6892290">
                <a:moveTo>
                  <a:pt x="0" y="0"/>
                </a:moveTo>
                <a:lnTo>
                  <a:pt x="0" y="0"/>
                </a:lnTo>
                <a:lnTo>
                  <a:pt x="6892301" y="0"/>
                </a:lnTo>
              </a:path>
            </a:pathLst>
          </a:custGeom>
          <a:ln w="12308">
            <a:solidFill>
              <a:srgbClr val="858585"/>
            </a:solidFill>
          </a:ln>
        </p:spPr>
        <p:txBody>
          <a:bodyPr wrap="square" lIns="0" tIns="0" rIns="0" bIns="0" rtlCol="0"/>
          <a:lstStyle/>
          <a:p>
            <a:endParaRPr/>
          </a:p>
        </p:txBody>
      </p:sp>
      <p:sp>
        <p:nvSpPr>
          <p:cNvPr id="34" name="object 34"/>
          <p:cNvSpPr/>
          <p:nvPr/>
        </p:nvSpPr>
        <p:spPr>
          <a:xfrm>
            <a:off x="2528937" y="433964"/>
            <a:ext cx="6892290" cy="0"/>
          </a:xfrm>
          <a:custGeom>
            <a:avLst/>
            <a:gdLst/>
            <a:ahLst/>
            <a:cxnLst/>
            <a:rect l="l" t="t" r="r" b="b"/>
            <a:pathLst>
              <a:path w="6892290">
                <a:moveTo>
                  <a:pt x="0" y="0"/>
                </a:moveTo>
                <a:lnTo>
                  <a:pt x="0" y="0"/>
                </a:lnTo>
                <a:lnTo>
                  <a:pt x="6892301" y="0"/>
                </a:lnTo>
              </a:path>
            </a:pathLst>
          </a:custGeom>
          <a:ln w="12308">
            <a:solidFill>
              <a:srgbClr val="858585"/>
            </a:solidFill>
          </a:ln>
        </p:spPr>
        <p:txBody>
          <a:bodyPr wrap="square" lIns="0" tIns="0" rIns="0" bIns="0" rtlCol="0"/>
          <a:lstStyle/>
          <a:p>
            <a:endParaRPr/>
          </a:p>
        </p:txBody>
      </p:sp>
      <p:sp>
        <p:nvSpPr>
          <p:cNvPr id="35" name="object 35"/>
          <p:cNvSpPr/>
          <p:nvPr/>
        </p:nvSpPr>
        <p:spPr>
          <a:xfrm>
            <a:off x="2846419" y="2255091"/>
            <a:ext cx="5786268" cy="3877928"/>
          </a:xfrm>
          <a:prstGeom prst="rect">
            <a:avLst/>
          </a:prstGeom>
          <a:blipFill>
            <a:blip r:embed="rId3" cstate="print"/>
            <a:stretch>
              <a:fillRect/>
            </a:stretch>
          </a:blipFill>
        </p:spPr>
        <p:txBody>
          <a:bodyPr wrap="square" lIns="0" tIns="0" rIns="0" bIns="0" rtlCol="0"/>
          <a:lstStyle/>
          <a:p>
            <a:endParaRPr/>
          </a:p>
        </p:txBody>
      </p:sp>
      <p:sp>
        <p:nvSpPr>
          <p:cNvPr id="36" name="object 36"/>
          <p:cNvSpPr/>
          <p:nvPr/>
        </p:nvSpPr>
        <p:spPr>
          <a:xfrm>
            <a:off x="3330060" y="1083258"/>
            <a:ext cx="5786014" cy="5049760"/>
          </a:xfrm>
          <a:prstGeom prst="rect">
            <a:avLst/>
          </a:prstGeom>
          <a:blipFill>
            <a:blip r:embed="rId4" cstate="print"/>
            <a:stretch>
              <a:fillRect/>
            </a:stretch>
          </a:blipFill>
        </p:spPr>
        <p:txBody>
          <a:bodyPr wrap="square" lIns="0" tIns="0" rIns="0" bIns="0" rtlCol="0"/>
          <a:lstStyle/>
          <a:p>
            <a:endParaRPr/>
          </a:p>
        </p:txBody>
      </p:sp>
      <p:sp>
        <p:nvSpPr>
          <p:cNvPr id="37" name="object 37"/>
          <p:cNvSpPr/>
          <p:nvPr/>
        </p:nvSpPr>
        <p:spPr>
          <a:xfrm>
            <a:off x="2910416" y="2293232"/>
            <a:ext cx="483870" cy="3830954"/>
          </a:xfrm>
          <a:custGeom>
            <a:avLst/>
            <a:gdLst/>
            <a:ahLst/>
            <a:cxnLst/>
            <a:rect l="l" t="t" r="r" b="b"/>
            <a:pathLst>
              <a:path w="483869" h="3830954">
                <a:moveTo>
                  <a:pt x="483374" y="0"/>
                </a:moveTo>
                <a:lnTo>
                  <a:pt x="0" y="0"/>
                </a:lnTo>
                <a:lnTo>
                  <a:pt x="0" y="3830951"/>
                </a:lnTo>
                <a:lnTo>
                  <a:pt x="483374" y="3830951"/>
                </a:lnTo>
                <a:lnTo>
                  <a:pt x="483374" y="0"/>
                </a:lnTo>
                <a:close/>
              </a:path>
            </a:pathLst>
          </a:custGeom>
          <a:solidFill>
            <a:srgbClr val="375F92"/>
          </a:solidFill>
        </p:spPr>
        <p:txBody>
          <a:bodyPr wrap="square" lIns="0" tIns="0" rIns="0" bIns="0" rtlCol="0"/>
          <a:lstStyle/>
          <a:p>
            <a:endParaRPr/>
          </a:p>
        </p:txBody>
      </p:sp>
      <p:sp>
        <p:nvSpPr>
          <p:cNvPr id="38" name="object 38"/>
          <p:cNvSpPr/>
          <p:nvPr/>
        </p:nvSpPr>
        <p:spPr>
          <a:xfrm>
            <a:off x="4627119" y="4699448"/>
            <a:ext cx="496570" cy="1424940"/>
          </a:xfrm>
          <a:custGeom>
            <a:avLst/>
            <a:gdLst/>
            <a:ahLst/>
            <a:cxnLst/>
            <a:rect l="l" t="t" r="r" b="b"/>
            <a:pathLst>
              <a:path w="496570" h="1424939">
                <a:moveTo>
                  <a:pt x="495947" y="0"/>
                </a:moveTo>
                <a:lnTo>
                  <a:pt x="0" y="0"/>
                </a:lnTo>
                <a:lnTo>
                  <a:pt x="0" y="1424735"/>
                </a:lnTo>
                <a:lnTo>
                  <a:pt x="495947" y="1424735"/>
                </a:lnTo>
                <a:lnTo>
                  <a:pt x="495947" y="0"/>
                </a:lnTo>
                <a:close/>
              </a:path>
            </a:pathLst>
          </a:custGeom>
          <a:solidFill>
            <a:srgbClr val="375F92"/>
          </a:solidFill>
        </p:spPr>
        <p:txBody>
          <a:bodyPr wrap="square" lIns="0" tIns="0" rIns="0" bIns="0" rtlCol="0"/>
          <a:lstStyle/>
          <a:p>
            <a:endParaRPr/>
          </a:p>
        </p:txBody>
      </p:sp>
      <p:sp>
        <p:nvSpPr>
          <p:cNvPr id="39" name="object 39"/>
          <p:cNvSpPr/>
          <p:nvPr/>
        </p:nvSpPr>
        <p:spPr>
          <a:xfrm>
            <a:off x="6356141" y="3629836"/>
            <a:ext cx="483870" cy="2494915"/>
          </a:xfrm>
          <a:custGeom>
            <a:avLst/>
            <a:gdLst/>
            <a:ahLst/>
            <a:cxnLst/>
            <a:rect l="l" t="t" r="r" b="b"/>
            <a:pathLst>
              <a:path w="483870" h="2494915">
                <a:moveTo>
                  <a:pt x="483628" y="0"/>
                </a:moveTo>
                <a:lnTo>
                  <a:pt x="0" y="0"/>
                </a:lnTo>
                <a:lnTo>
                  <a:pt x="0" y="2494348"/>
                </a:lnTo>
                <a:lnTo>
                  <a:pt x="483628" y="2494348"/>
                </a:lnTo>
                <a:lnTo>
                  <a:pt x="483628" y="0"/>
                </a:lnTo>
                <a:close/>
              </a:path>
            </a:pathLst>
          </a:custGeom>
          <a:solidFill>
            <a:srgbClr val="375F92"/>
          </a:solidFill>
        </p:spPr>
        <p:txBody>
          <a:bodyPr wrap="square" lIns="0" tIns="0" rIns="0" bIns="0" rtlCol="0"/>
          <a:lstStyle/>
          <a:p>
            <a:endParaRPr/>
          </a:p>
        </p:txBody>
      </p:sp>
      <p:sp>
        <p:nvSpPr>
          <p:cNvPr id="40" name="object 40"/>
          <p:cNvSpPr/>
          <p:nvPr/>
        </p:nvSpPr>
        <p:spPr>
          <a:xfrm>
            <a:off x="8072845" y="3031142"/>
            <a:ext cx="496570" cy="3093085"/>
          </a:xfrm>
          <a:custGeom>
            <a:avLst/>
            <a:gdLst/>
            <a:ahLst/>
            <a:cxnLst/>
            <a:rect l="l" t="t" r="r" b="b"/>
            <a:pathLst>
              <a:path w="496570" h="3093085">
                <a:moveTo>
                  <a:pt x="495947" y="0"/>
                </a:moveTo>
                <a:lnTo>
                  <a:pt x="0" y="0"/>
                </a:lnTo>
                <a:lnTo>
                  <a:pt x="0" y="3093041"/>
                </a:lnTo>
                <a:lnTo>
                  <a:pt x="495947" y="3093041"/>
                </a:lnTo>
                <a:lnTo>
                  <a:pt x="495947" y="0"/>
                </a:lnTo>
                <a:close/>
              </a:path>
            </a:pathLst>
          </a:custGeom>
          <a:solidFill>
            <a:srgbClr val="375F92"/>
          </a:solidFill>
        </p:spPr>
        <p:txBody>
          <a:bodyPr wrap="square" lIns="0" tIns="0" rIns="0" bIns="0" rtlCol="0"/>
          <a:lstStyle/>
          <a:p>
            <a:endParaRPr/>
          </a:p>
        </p:txBody>
      </p:sp>
      <p:sp>
        <p:nvSpPr>
          <p:cNvPr id="41" name="object 41"/>
          <p:cNvSpPr/>
          <p:nvPr/>
        </p:nvSpPr>
        <p:spPr>
          <a:xfrm>
            <a:off x="3393791" y="3527998"/>
            <a:ext cx="496570" cy="2596515"/>
          </a:xfrm>
          <a:custGeom>
            <a:avLst/>
            <a:gdLst/>
            <a:ahLst/>
            <a:cxnLst/>
            <a:rect l="l" t="t" r="r" b="b"/>
            <a:pathLst>
              <a:path w="496569" h="2596515">
                <a:moveTo>
                  <a:pt x="495947" y="0"/>
                </a:moveTo>
                <a:lnTo>
                  <a:pt x="0" y="0"/>
                </a:lnTo>
                <a:lnTo>
                  <a:pt x="0" y="2596185"/>
                </a:lnTo>
                <a:lnTo>
                  <a:pt x="495947" y="2596185"/>
                </a:lnTo>
                <a:lnTo>
                  <a:pt x="495947" y="0"/>
                </a:lnTo>
                <a:close/>
              </a:path>
            </a:pathLst>
          </a:custGeom>
          <a:solidFill>
            <a:srgbClr val="FF0000"/>
          </a:solidFill>
        </p:spPr>
        <p:txBody>
          <a:bodyPr wrap="square" lIns="0" tIns="0" rIns="0" bIns="0" rtlCol="0"/>
          <a:lstStyle/>
          <a:p>
            <a:endParaRPr/>
          </a:p>
        </p:txBody>
      </p:sp>
      <p:sp>
        <p:nvSpPr>
          <p:cNvPr id="42" name="object 42"/>
          <p:cNvSpPr/>
          <p:nvPr/>
        </p:nvSpPr>
        <p:spPr>
          <a:xfrm>
            <a:off x="5123067" y="1134622"/>
            <a:ext cx="483234" cy="4989830"/>
          </a:xfrm>
          <a:custGeom>
            <a:avLst/>
            <a:gdLst/>
            <a:ahLst/>
            <a:cxnLst/>
            <a:rect l="l" t="t" r="r" b="b"/>
            <a:pathLst>
              <a:path w="483235" h="4989830">
                <a:moveTo>
                  <a:pt x="483247" y="0"/>
                </a:moveTo>
                <a:lnTo>
                  <a:pt x="0" y="0"/>
                </a:lnTo>
                <a:lnTo>
                  <a:pt x="0" y="4989560"/>
                </a:lnTo>
                <a:lnTo>
                  <a:pt x="483247" y="4989560"/>
                </a:lnTo>
                <a:lnTo>
                  <a:pt x="483247" y="0"/>
                </a:lnTo>
                <a:close/>
              </a:path>
            </a:pathLst>
          </a:custGeom>
          <a:solidFill>
            <a:srgbClr val="FF0000"/>
          </a:solidFill>
        </p:spPr>
        <p:txBody>
          <a:bodyPr wrap="square" lIns="0" tIns="0" rIns="0" bIns="0" rtlCol="0"/>
          <a:lstStyle/>
          <a:p>
            <a:endParaRPr/>
          </a:p>
        </p:txBody>
      </p:sp>
      <p:sp>
        <p:nvSpPr>
          <p:cNvPr id="43" name="object 43"/>
          <p:cNvSpPr/>
          <p:nvPr/>
        </p:nvSpPr>
        <p:spPr>
          <a:xfrm>
            <a:off x="6839770" y="2204235"/>
            <a:ext cx="496570" cy="3920490"/>
          </a:xfrm>
          <a:custGeom>
            <a:avLst/>
            <a:gdLst/>
            <a:ahLst/>
            <a:cxnLst/>
            <a:rect l="l" t="t" r="r" b="b"/>
            <a:pathLst>
              <a:path w="496570" h="3920490">
                <a:moveTo>
                  <a:pt x="495947" y="0"/>
                </a:moveTo>
                <a:lnTo>
                  <a:pt x="0" y="0"/>
                </a:lnTo>
                <a:lnTo>
                  <a:pt x="0" y="3919947"/>
                </a:lnTo>
                <a:lnTo>
                  <a:pt x="495947" y="3919947"/>
                </a:lnTo>
                <a:lnTo>
                  <a:pt x="495947" y="0"/>
                </a:lnTo>
                <a:close/>
              </a:path>
            </a:pathLst>
          </a:custGeom>
          <a:solidFill>
            <a:srgbClr val="FF0000"/>
          </a:solidFill>
        </p:spPr>
        <p:txBody>
          <a:bodyPr wrap="square" lIns="0" tIns="0" rIns="0" bIns="0" rtlCol="0"/>
          <a:lstStyle/>
          <a:p>
            <a:endParaRPr/>
          </a:p>
        </p:txBody>
      </p:sp>
      <p:sp>
        <p:nvSpPr>
          <p:cNvPr id="44" name="object 44"/>
          <p:cNvSpPr/>
          <p:nvPr/>
        </p:nvSpPr>
        <p:spPr>
          <a:xfrm>
            <a:off x="8568792" y="2802039"/>
            <a:ext cx="483870" cy="3322320"/>
          </a:xfrm>
          <a:custGeom>
            <a:avLst/>
            <a:gdLst/>
            <a:ahLst/>
            <a:cxnLst/>
            <a:rect l="l" t="t" r="r" b="b"/>
            <a:pathLst>
              <a:path w="483870" h="3322320">
                <a:moveTo>
                  <a:pt x="483628" y="0"/>
                </a:moveTo>
                <a:lnTo>
                  <a:pt x="0" y="0"/>
                </a:lnTo>
                <a:lnTo>
                  <a:pt x="0" y="3322144"/>
                </a:lnTo>
                <a:lnTo>
                  <a:pt x="483628" y="3322144"/>
                </a:lnTo>
                <a:lnTo>
                  <a:pt x="483628" y="0"/>
                </a:lnTo>
                <a:close/>
              </a:path>
            </a:pathLst>
          </a:custGeom>
          <a:solidFill>
            <a:srgbClr val="FF0000"/>
          </a:solidFill>
        </p:spPr>
        <p:txBody>
          <a:bodyPr wrap="square" lIns="0" tIns="0" rIns="0" bIns="0" rtlCol="0"/>
          <a:lstStyle/>
          <a:p>
            <a:endParaRPr/>
          </a:p>
        </p:txBody>
      </p:sp>
      <p:sp>
        <p:nvSpPr>
          <p:cNvPr id="45" name="object 45"/>
          <p:cNvSpPr/>
          <p:nvPr/>
        </p:nvSpPr>
        <p:spPr>
          <a:xfrm>
            <a:off x="2535553" y="433965"/>
            <a:ext cx="0" cy="5690235"/>
          </a:xfrm>
          <a:custGeom>
            <a:avLst/>
            <a:gdLst/>
            <a:ahLst/>
            <a:cxnLst/>
            <a:rect l="l" t="t" r="r" b="b"/>
            <a:pathLst>
              <a:path h="5690235">
                <a:moveTo>
                  <a:pt x="0" y="5690219"/>
                </a:moveTo>
                <a:lnTo>
                  <a:pt x="0" y="5690219"/>
                </a:lnTo>
                <a:lnTo>
                  <a:pt x="0" y="0"/>
                </a:lnTo>
              </a:path>
            </a:pathLst>
          </a:custGeom>
          <a:ln w="12295">
            <a:solidFill>
              <a:srgbClr val="858585"/>
            </a:solidFill>
          </a:ln>
        </p:spPr>
        <p:txBody>
          <a:bodyPr wrap="square" lIns="0" tIns="0" rIns="0" bIns="0" rtlCol="0"/>
          <a:lstStyle/>
          <a:p>
            <a:endParaRPr/>
          </a:p>
        </p:txBody>
      </p:sp>
      <p:sp>
        <p:nvSpPr>
          <p:cNvPr id="46" name="object 46"/>
          <p:cNvSpPr/>
          <p:nvPr/>
        </p:nvSpPr>
        <p:spPr>
          <a:xfrm>
            <a:off x="2490786" y="6124183"/>
            <a:ext cx="38735" cy="0"/>
          </a:xfrm>
          <a:custGeom>
            <a:avLst/>
            <a:gdLst/>
            <a:ahLst/>
            <a:cxnLst/>
            <a:rect l="l" t="t" r="r" b="b"/>
            <a:pathLst>
              <a:path w="38734">
                <a:moveTo>
                  <a:pt x="0" y="0"/>
                </a:moveTo>
                <a:lnTo>
                  <a:pt x="0" y="0"/>
                </a:lnTo>
                <a:lnTo>
                  <a:pt x="38151" y="0"/>
                </a:lnTo>
              </a:path>
            </a:pathLst>
          </a:custGeom>
          <a:ln w="12308">
            <a:solidFill>
              <a:srgbClr val="858585"/>
            </a:solidFill>
          </a:ln>
        </p:spPr>
        <p:txBody>
          <a:bodyPr wrap="square" lIns="0" tIns="0" rIns="0" bIns="0" rtlCol="0"/>
          <a:lstStyle/>
          <a:p>
            <a:endParaRPr/>
          </a:p>
        </p:txBody>
      </p:sp>
      <p:sp>
        <p:nvSpPr>
          <p:cNvPr id="47" name="object 47"/>
          <p:cNvSpPr/>
          <p:nvPr/>
        </p:nvSpPr>
        <p:spPr>
          <a:xfrm>
            <a:off x="2490786" y="5489166"/>
            <a:ext cx="38735" cy="0"/>
          </a:xfrm>
          <a:custGeom>
            <a:avLst/>
            <a:gdLst/>
            <a:ahLst/>
            <a:cxnLst/>
            <a:rect l="l" t="t" r="r" b="b"/>
            <a:pathLst>
              <a:path w="38734">
                <a:moveTo>
                  <a:pt x="0" y="0"/>
                </a:moveTo>
                <a:lnTo>
                  <a:pt x="0" y="0"/>
                </a:lnTo>
                <a:lnTo>
                  <a:pt x="38151" y="0"/>
                </a:lnTo>
              </a:path>
            </a:pathLst>
          </a:custGeom>
          <a:ln w="12308">
            <a:solidFill>
              <a:srgbClr val="858585"/>
            </a:solidFill>
          </a:ln>
        </p:spPr>
        <p:txBody>
          <a:bodyPr wrap="square" lIns="0" tIns="0" rIns="0" bIns="0" rtlCol="0"/>
          <a:lstStyle/>
          <a:p>
            <a:endParaRPr/>
          </a:p>
        </p:txBody>
      </p:sp>
      <p:sp>
        <p:nvSpPr>
          <p:cNvPr id="48" name="object 48"/>
          <p:cNvSpPr/>
          <p:nvPr/>
        </p:nvSpPr>
        <p:spPr>
          <a:xfrm>
            <a:off x="2490786" y="4864854"/>
            <a:ext cx="38735" cy="0"/>
          </a:xfrm>
          <a:custGeom>
            <a:avLst/>
            <a:gdLst/>
            <a:ahLst/>
            <a:cxnLst/>
            <a:rect l="l" t="t" r="r" b="b"/>
            <a:pathLst>
              <a:path w="38734">
                <a:moveTo>
                  <a:pt x="0" y="0"/>
                </a:moveTo>
                <a:lnTo>
                  <a:pt x="0" y="0"/>
                </a:lnTo>
                <a:lnTo>
                  <a:pt x="38151" y="0"/>
                </a:lnTo>
              </a:path>
            </a:pathLst>
          </a:custGeom>
          <a:ln w="12308">
            <a:solidFill>
              <a:srgbClr val="858585"/>
            </a:solidFill>
          </a:ln>
        </p:spPr>
        <p:txBody>
          <a:bodyPr wrap="square" lIns="0" tIns="0" rIns="0" bIns="0" rtlCol="0"/>
          <a:lstStyle/>
          <a:p>
            <a:endParaRPr/>
          </a:p>
        </p:txBody>
      </p:sp>
      <p:sp>
        <p:nvSpPr>
          <p:cNvPr id="49" name="object 49"/>
          <p:cNvSpPr/>
          <p:nvPr/>
        </p:nvSpPr>
        <p:spPr>
          <a:xfrm>
            <a:off x="2490786" y="4228910"/>
            <a:ext cx="38735" cy="0"/>
          </a:xfrm>
          <a:custGeom>
            <a:avLst/>
            <a:gdLst/>
            <a:ahLst/>
            <a:cxnLst/>
            <a:rect l="l" t="t" r="r" b="b"/>
            <a:pathLst>
              <a:path w="38734">
                <a:moveTo>
                  <a:pt x="0" y="0"/>
                </a:moveTo>
                <a:lnTo>
                  <a:pt x="0" y="0"/>
                </a:lnTo>
                <a:lnTo>
                  <a:pt x="38151" y="0"/>
                </a:lnTo>
              </a:path>
            </a:pathLst>
          </a:custGeom>
          <a:ln w="12308">
            <a:solidFill>
              <a:srgbClr val="858585"/>
            </a:solidFill>
          </a:ln>
        </p:spPr>
        <p:txBody>
          <a:bodyPr wrap="square" lIns="0" tIns="0" rIns="0" bIns="0" rtlCol="0"/>
          <a:lstStyle/>
          <a:p>
            <a:endParaRPr/>
          </a:p>
        </p:txBody>
      </p:sp>
      <p:sp>
        <p:nvSpPr>
          <p:cNvPr id="50" name="object 50"/>
          <p:cNvSpPr/>
          <p:nvPr/>
        </p:nvSpPr>
        <p:spPr>
          <a:xfrm>
            <a:off x="2490786" y="3591693"/>
            <a:ext cx="38735" cy="0"/>
          </a:xfrm>
          <a:custGeom>
            <a:avLst/>
            <a:gdLst/>
            <a:ahLst/>
            <a:cxnLst/>
            <a:rect l="l" t="t" r="r" b="b"/>
            <a:pathLst>
              <a:path w="38734">
                <a:moveTo>
                  <a:pt x="0" y="0"/>
                </a:moveTo>
                <a:lnTo>
                  <a:pt x="0" y="0"/>
                </a:lnTo>
                <a:lnTo>
                  <a:pt x="38151" y="0"/>
                </a:lnTo>
              </a:path>
            </a:pathLst>
          </a:custGeom>
          <a:ln w="12308">
            <a:solidFill>
              <a:srgbClr val="858585"/>
            </a:solidFill>
          </a:ln>
        </p:spPr>
        <p:txBody>
          <a:bodyPr wrap="square" lIns="0" tIns="0" rIns="0" bIns="0" rtlCol="0"/>
          <a:lstStyle/>
          <a:p>
            <a:endParaRPr/>
          </a:p>
        </p:txBody>
      </p:sp>
      <p:sp>
        <p:nvSpPr>
          <p:cNvPr id="51" name="object 51"/>
          <p:cNvSpPr/>
          <p:nvPr/>
        </p:nvSpPr>
        <p:spPr>
          <a:xfrm>
            <a:off x="2490786" y="2968335"/>
            <a:ext cx="38735" cy="0"/>
          </a:xfrm>
          <a:custGeom>
            <a:avLst/>
            <a:gdLst/>
            <a:ahLst/>
            <a:cxnLst/>
            <a:rect l="l" t="t" r="r" b="b"/>
            <a:pathLst>
              <a:path w="38734">
                <a:moveTo>
                  <a:pt x="0" y="0"/>
                </a:moveTo>
                <a:lnTo>
                  <a:pt x="0" y="0"/>
                </a:lnTo>
                <a:lnTo>
                  <a:pt x="38151" y="0"/>
                </a:lnTo>
              </a:path>
            </a:pathLst>
          </a:custGeom>
          <a:ln w="12308">
            <a:solidFill>
              <a:srgbClr val="858585"/>
            </a:solidFill>
          </a:ln>
        </p:spPr>
        <p:txBody>
          <a:bodyPr wrap="square" lIns="0" tIns="0" rIns="0" bIns="0" rtlCol="0"/>
          <a:lstStyle/>
          <a:p>
            <a:endParaRPr/>
          </a:p>
        </p:txBody>
      </p:sp>
      <p:sp>
        <p:nvSpPr>
          <p:cNvPr id="52" name="object 52"/>
          <p:cNvSpPr/>
          <p:nvPr/>
        </p:nvSpPr>
        <p:spPr>
          <a:xfrm>
            <a:off x="2490786" y="2331500"/>
            <a:ext cx="38735" cy="0"/>
          </a:xfrm>
          <a:custGeom>
            <a:avLst/>
            <a:gdLst/>
            <a:ahLst/>
            <a:cxnLst/>
            <a:rect l="l" t="t" r="r" b="b"/>
            <a:pathLst>
              <a:path w="38734">
                <a:moveTo>
                  <a:pt x="0" y="0"/>
                </a:moveTo>
                <a:lnTo>
                  <a:pt x="0" y="0"/>
                </a:lnTo>
                <a:lnTo>
                  <a:pt x="38151" y="0"/>
                </a:lnTo>
              </a:path>
            </a:pathLst>
          </a:custGeom>
          <a:ln w="12308">
            <a:solidFill>
              <a:srgbClr val="858585"/>
            </a:solidFill>
          </a:ln>
        </p:spPr>
        <p:txBody>
          <a:bodyPr wrap="square" lIns="0" tIns="0" rIns="0" bIns="0" rtlCol="0"/>
          <a:lstStyle/>
          <a:p>
            <a:endParaRPr/>
          </a:p>
        </p:txBody>
      </p:sp>
      <p:sp>
        <p:nvSpPr>
          <p:cNvPr id="53" name="object 53"/>
          <p:cNvSpPr/>
          <p:nvPr/>
        </p:nvSpPr>
        <p:spPr>
          <a:xfrm>
            <a:off x="2490786" y="1694284"/>
            <a:ext cx="38735" cy="0"/>
          </a:xfrm>
          <a:custGeom>
            <a:avLst/>
            <a:gdLst/>
            <a:ahLst/>
            <a:cxnLst/>
            <a:rect l="l" t="t" r="r" b="b"/>
            <a:pathLst>
              <a:path w="38734">
                <a:moveTo>
                  <a:pt x="0" y="0"/>
                </a:moveTo>
                <a:lnTo>
                  <a:pt x="0" y="0"/>
                </a:lnTo>
                <a:lnTo>
                  <a:pt x="38151" y="0"/>
                </a:lnTo>
              </a:path>
            </a:pathLst>
          </a:custGeom>
          <a:ln w="12308">
            <a:solidFill>
              <a:srgbClr val="858585"/>
            </a:solidFill>
          </a:ln>
        </p:spPr>
        <p:txBody>
          <a:bodyPr wrap="square" lIns="0" tIns="0" rIns="0" bIns="0" rtlCol="0"/>
          <a:lstStyle/>
          <a:p>
            <a:endParaRPr/>
          </a:p>
        </p:txBody>
      </p:sp>
      <p:sp>
        <p:nvSpPr>
          <p:cNvPr id="54" name="object 54"/>
          <p:cNvSpPr/>
          <p:nvPr/>
        </p:nvSpPr>
        <p:spPr>
          <a:xfrm>
            <a:off x="2490786" y="1070926"/>
            <a:ext cx="38735" cy="0"/>
          </a:xfrm>
          <a:custGeom>
            <a:avLst/>
            <a:gdLst/>
            <a:ahLst/>
            <a:cxnLst/>
            <a:rect l="l" t="t" r="r" b="b"/>
            <a:pathLst>
              <a:path w="38734">
                <a:moveTo>
                  <a:pt x="0" y="0"/>
                </a:moveTo>
                <a:lnTo>
                  <a:pt x="0" y="0"/>
                </a:lnTo>
                <a:lnTo>
                  <a:pt x="38151" y="0"/>
                </a:lnTo>
              </a:path>
            </a:pathLst>
          </a:custGeom>
          <a:ln w="12308">
            <a:solidFill>
              <a:srgbClr val="858585"/>
            </a:solidFill>
          </a:ln>
        </p:spPr>
        <p:txBody>
          <a:bodyPr wrap="square" lIns="0" tIns="0" rIns="0" bIns="0" rtlCol="0"/>
          <a:lstStyle/>
          <a:p>
            <a:endParaRPr/>
          </a:p>
        </p:txBody>
      </p:sp>
      <p:sp>
        <p:nvSpPr>
          <p:cNvPr id="55" name="object 55"/>
          <p:cNvSpPr/>
          <p:nvPr/>
        </p:nvSpPr>
        <p:spPr>
          <a:xfrm>
            <a:off x="2490786" y="433964"/>
            <a:ext cx="38735" cy="0"/>
          </a:xfrm>
          <a:custGeom>
            <a:avLst/>
            <a:gdLst/>
            <a:ahLst/>
            <a:cxnLst/>
            <a:rect l="l" t="t" r="r" b="b"/>
            <a:pathLst>
              <a:path w="38734">
                <a:moveTo>
                  <a:pt x="0" y="0"/>
                </a:moveTo>
                <a:lnTo>
                  <a:pt x="0" y="0"/>
                </a:lnTo>
                <a:lnTo>
                  <a:pt x="38151" y="0"/>
                </a:lnTo>
              </a:path>
            </a:pathLst>
          </a:custGeom>
          <a:ln w="12308">
            <a:solidFill>
              <a:srgbClr val="858585"/>
            </a:solidFill>
          </a:ln>
        </p:spPr>
        <p:txBody>
          <a:bodyPr wrap="square" lIns="0" tIns="0" rIns="0" bIns="0" rtlCol="0"/>
          <a:lstStyle/>
          <a:p>
            <a:endParaRPr/>
          </a:p>
        </p:txBody>
      </p:sp>
      <p:sp>
        <p:nvSpPr>
          <p:cNvPr id="56" name="object 56"/>
          <p:cNvSpPr/>
          <p:nvPr/>
        </p:nvSpPr>
        <p:spPr>
          <a:xfrm>
            <a:off x="2535554" y="6124183"/>
            <a:ext cx="6891655" cy="0"/>
          </a:xfrm>
          <a:custGeom>
            <a:avLst/>
            <a:gdLst/>
            <a:ahLst/>
            <a:cxnLst/>
            <a:rect l="l" t="t" r="r" b="b"/>
            <a:pathLst>
              <a:path w="6891655">
                <a:moveTo>
                  <a:pt x="0" y="0"/>
                </a:moveTo>
                <a:lnTo>
                  <a:pt x="0" y="0"/>
                </a:lnTo>
                <a:lnTo>
                  <a:pt x="6891399" y="0"/>
                </a:lnTo>
              </a:path>
            </a:pathLst>
          </a:custGeom>
          <a:ln w="12308">
            <a:solidFill>
              <a:srgbClr val="858585"/>
            </a:solidFill>
          </a:ln>
        </p:spPr>
        <p:txBody>
          <a:bodyPr wrap="square" lIns="0" tIns="0" rIns="0" bIns="0" rtlCol="0"/>
          <a:lstStyle/>
          <a:p>
            <a:endParaRPr/>
          </a:p>
        </p:txBody>
      </p:sp>
      <p:sp>
        <p:nvSpPr>
          <p:cNvPr id="57" name="object 57"/>
          <p:cNvSpPr/>
          <p:nvPr/>
        </p:nvSpPr>
        <p:spPr>
          <a:xfrm>
            <a:off x="2528937" y="6125124"/>
            <a:ext cx="0" cy="35560"/>
          </a:xfrm>
          <a:custGeom>
            <a:avLst/>
            <a:gdLst/>
            <a:ahLst/>
            <a:cxnLst/>
            <a:rect l="l" t="t" r="r" b="b"/>
            <a:pathLst>
              <a:path h="35560">
                <a:moveTo>
                  <a:pt x="-6147" y="17678"/>
                </a:moveTo>
                <a:lnTo>
                  <a:pt x="6147" y="17678"/>
                </a:lnTo>
              </a:path>
            </a:pathLst>
          </a:custGeom>
          <a:ln w="35357">
            <a:solidFill>
              <a:srgbClr val="858585"/>
            </a:solidFill>
          </a:ln>
        </p:spPr>
        <p:txBody>
          <a:bodyPr wrap="square" lIns="0" tIns="0" rIns="0" bIns="0" rtlCol="0"/>
          <a:lstStyle/>
          <a:p>
            <a:endParaRPr/>
          </a:p>
        </p:txBody>
      </p:sp>
      <p:sp>
        <p:nvSpPr>
          <p:cNvPr id="58" name="object 58"/>
          <p:cNvSpPr/>
          <p:nvPr/>
        </p:nvSpPr>
        <p:spPr>
          <a:xfrm>
            <a:off x="4258810" y="6125124"/>
            <a:ext cx="0" cy="35560"/>
          </a:xfrm>
          <a:custGeom>
            <a:avLst/>
            <a:gdLst/>
            <a:ahLst/>
            <a:cxnLst/>
            <a:rect l="l" t="t" r="r" b="b"/>
            <a:pathLst>
              <a:path h="35560">
                <a:moveTo>
                  <a:pt x="-6147" y="17678"/>
                </a:moveTo>
                <a:lnTo>
                  <a:pt x="6147" y="17678"/>
                </a:lnTo>
              </a:path>
            </a:pathLst>
          </a:custGeom>
          <a:ln w="35357">
            <a:solidFill>
              <a:srgbClr val="858585"/>
            </a:solidFill>
          </a:ln>
        </p:spPr>
        <p:txBody>
          <a:bodyPr wrap="square" lIns="0" tIns="0" rIns="0" bIns="0" rtlCol="0"/>
          <a:lstStyle/>
          <a:p>
            <a:endParaRPr/>
          </a:p>
        </p:txBody>
      </p:sp>
      <p:sp>
        <p:nvSpPr>
          <p:cNvPr id="59" name="object 59"/>
          <p:cNvSpPr/>
          <p:nvPr/>
        </p:nvSpPr>
        <p:spPr>
          <a:xfrm>
            <a:off x="5975513" y="6125124"/>
            <a:ext cx="0" cy="35560"/>
          </a:xfrm>
          <a:custGeom>
            <a:avLst/>
            <a:gdLst/>
            <a:ahLst/>
            <a:cxnLst/>
            <a:rect l="l" t="t" r="r" b="b"/>
            <a:pathLst>
              <a:path h="35560">
                <a:moveTo>
                  <a:pt x="-6147" y="17678"/>
                </a:moveTo>
                <a:lnTo>
                  <a:pt x="6147" y="17678"/>
                </a:lnTo>
              </a:path>
            </a:pathLst>
          </a:custGeom>
          <a:ln w="35357">
            <a:solidFill>
              <a:srgbClr val="858585"/>
            </a:solidFill>
          </a:ln>
        </p:spPr>
        <p:txBody>
          <a:bodyPr wrap="square" lIns="0" tIns="0" rIns="0" bIns="0" rtlCol="0"/>
          <a:lstStyle/>
          <a:p>
            <a:endParaRPr/>
          </a:p>
        </p:txBody>
      </p:sp>
      <p:sp>
        <p:nvSpPr>
          <p:cNvPr id="60" name="object 60"/>
          <p:cNvSpPr/>
          <p:nvPr/>
        </p:nvSpPr>
        <p:spPr>
          <a:xfrm>
            <a:off x="7704535" y="6125124"/>
            <a:ext cx="0" cy="35560"/>
          </a:xfrm>
          <a:custGeom>
            <a:avLst/>
            <a:gdLst/>
            <a:ahLst/>
            <a:cxnLst/>
            <a:rect l="l" t="t" r="r" b="b"/>
            <a:pathLst>
              <a:path h="35560">
                <a:moveTo>
                  <a:pt x="-6147" y="17678"/>
                </a:moveTo>
                <a:lnTo>
                  <a:pt x="6147" y="17678"/>
                </a:lnTo>
              </a:path>
            </a:pathLst>
          </a:custGeom>
          <a:ln w="35357">
            <a:solidFill>
              <a:srgbClr val="858585"/>
            </a:solidFill>
          </a:ln>
        </p:spPr>
        <p:txBody>
          <a:bodyPr wrap="square" lIns="0" tIns="0" rIns="0" bIns="0" rtlCol="0"/>
          <a:lstStyle/>
          <a:p>
            <a:endParaRPr/>
          </a:p>
        </p:txBody>
      </p:sp>
      <p:sp>
        <p:nvSpPr>
          <p:cNvPr id="61" name="object 61"/>
          <p:cNvSpPr/>
          <p:nvPr/>
        </p:nvSpPr>
        <p:spPr>
          <a:xfrm>
            <a:off x="9421238" y="6125124"/>
            <a:ext cx="0" cy="35560"/>
          </a:xfrm>
          <a:custGeom>
            <a:avLst/>
            <a:gdLst/>
            <a:ahLst/>
            <a:cxnLst/>
            <a:rect l="l" t="t" r="r" b="b"/>
            <a:pathLst>
              <a:path h="35560">
                <a:moveTo>
                  <a:pt x="-6147" y="17678"/>
                </a:moveTo>
                <a:lnTo>
                  <a:pt x="6147" y="17678"/>
                </a:lnTo>
              </a:path>
            </a:pathLst>
          </a:custGeom>
          <a:ln w="35357">
            <a:solidFill>
              <a:srgbClr val="858585"/>
            </a:solidFill>
          </a:ln>
        </p:spPr>
        <p:txBody>
          <a:bodyPr wrap="square" lIns="0" tIns="0" rIns="0" bIns="0" rtlCol="0"/>
          <a:lstStyle/>
          <a:p>
            <a:endParaRPr/>
          </a:p>
        </p:txBody>
      </p:sp>
      <p:sp>
        <p:nvSpPr>
          <p:cNvPr id="62" name="object 62"/>
          <p:cNvSpPr txBox="1"/>
          <p:nvPr/>
        </p:nvSpPr>
        <p:spPr>
          <a:xfrm>
            <a:off x="3021621" y="2046114"/>
            <a:ext cx="257810" cy="184666"/>
          </a:xfrm>
          <a:prstGeom prst="rect">
            <a:avLst/>
          </a:prstGeom>
        </p:spPr>
        <p:txBody>
          <a:bodyPr vert="horz" wrap="square" lIns="0" tIns="0" rIns="0" bIns="0" rtlCol="0">
            <a:spAutoFit/>
          </a:bodyPr>
          <a:lstStyle/>
          <a:p>
            <a:pPr marL="12700"/>
            <a:r>
              <a:rPr sz="1200" b="1" spc="-5" dirty="0">
                <a:latin typeface="Calibri"/>
                <a:cs typeface="Calibri"/>
              </a:rPr>
              <a:t>12</a:t>
            </a:r>
            <a:r>
              <a:rPr sz="1200" b="1" dirty="0">
                <a:latin typeface="Calibri"/>
                <a:cs typeface="Calibri"/>
              </a:rPr>
              <a:t>1</a:t>
            </a:r>
            <a:endParaRPr sz="1200">
              <a:latin typeface="Calibri"/>
              <a:cs typeface="Calibri"/>
            </a:endParaRPr>
          </a:p>
        </p:txBody>
      </p:sp>
      <p:sp>
        <p:nvSpPr>
          <p:cNvPr id="63" name="object 63"/>
          <p:cNvSpPr txBox="1"/>
          <p:nvPr/>
        </p:nvSpPr>
        <p:spPr>
          <a:xfrm>
            <a:off x="6506387" y="3374580"/>
            <a:ext cx="180340" cy="184666"/>
          </a:xfrm>
          <a:prstGeom prst="rect">
            <a:avLst/>
          </a:prstGeom>
        </p:spPr>
        <p:txBody>
          <a:bodyPr vert="horz" wrap="square" lIns="0" tIns="0" rIns="0" bIns="0" rtlCol="0">
            <a:spAutoFit/>
          </a:bodyPr>
          <a:lstStyle/>
          <a:p>
            <a:pPr marL="12700"/>
            <a:r>
              <a:rPr sz="1200" b="1" spc="-5" dirty="0">
                <a:latin typeface="Calibri"/>
                <a:cs typeface="Calibri"/>
              </a:rPr>
              <a:t>7</a:t>
            </a:r>
            <a:r>
              <a:rPr sz="1200" b="1" dirty="0">
                <a:latin typeface="Calibri"/>
                <a:cs typeface="Calibri"/>
              </a:rPr>
              <a:t>9</a:t>
            </a:r>
            <a:endParaRPr sz="1200">
              <a:latin typeface="Calibri"/>
              <a:cs typeface="Calibri"/>
            </a:endParaRPr>
          </a:p>
        </p:txBody>
      </p:sp>
      <p:sp>
        <p:nvSpPr>
          <p:cNvPr id="64" name="object 64"/>
          <p:cNvSpPr txBox="1"/>
          <p:nvPr/>
        </p:nvSpPr>
        <p:spPr>
          <a:xfrm>
            <a:off x="8229694" y="2773980"/>
            <a:ext cx="180340" cy="184666"/>
          </a:xfrm>
          <a:prstGeom prst="rect">
            <a:avLst/>
          </a:prstGeom>
        </p:spPr>
        <p:txBody>
          <a:bodyPr vert="horz" wrap="square" lIns="0" tIns="0" rIns="0" bIns="0" rtlCol="0">
            <a:spAutoFit/>
          </a:bodyPr>
          <a:lstStyle/>
          <a:p>
            <a:pPr marL="12700"/>
            <a:r>
              <a:rPr sz="1200" b="1" spc="-5" dirty="0">
                <a:latin typeface="Calibri"/>
                <a:cs typeface="Calibri"/>
              </a:rPr>
              <a:t>9</a:t>
            </a:r>
            <a:r>
              <a:rPr sz="1200" b="1" dirty="0">
                <a:latin typeface="Calibri"/>
                <a:cs typeface="Calibri"/>
              </a:rPr>
              <a:t>8</a:t>
            </a:r>
            <a:endParaRPr sz="1200">
              <a:latin typeface="Calibri"/>
              <a:cs typeface="Calibri"/>
            </a:endParaRPr>
          </a:p>
        </p:txBody>
      </p:sp>
      <p:sp>
        <p:nvSpPr>
          <p:cNvPr id="65" name="object 65"/>
          <p:cNvSpPr txBox="1"/>
          <p:nvPr/>
        </p:nvSpPr>
        <p:spPr>
          <a:xfrm>
            <a:off x="3551910" y="3278972"/>
            <a:ext cx="180340" cy="184666"/>
          </a:xfrm>
          <a:prstGeom prst="rect">
            <a:avLst/>
          </a:prstGeom>
        </p:spPr>
        <p:txBody>
          <a:bodyPr vert="horz" wrap="square" lIns="0" tIns="0" rIns="0" bIns="0" rtlCol="0">
            <a:spAutoFit/>
          </a:bodyPr>
          <a:lstStyle/>
          <a:p>
            <a:pPr marL="12700"/>
            <a:r>
              <a:rPr sz="1200" b="1" spc="-5" dirty="0">
                <a:latin typeface="Calibri"/>
                <a:cs typeface="Calibri"/>
              </a:rPr>
              <a:t>8</a:t>
            </a:r>
            <a:r>
              <a:rPr sz="1200" b="1" dirty="0">
                <a:latin typeface="Calibri"/>
                <a:cs typeface="Calibri"/>
              </a:rPr>
              <a:t>2</a:t>
            </a:r>
            <a:endParaRPr sz="1200">
              <a:latin typeface="Calibri"/>
              <a:cs typeface="Calibri"/>
            </a:endParaRPr>
          </a:p>
        </p:txBody>
      </p:sp>
      <p:sp>
        <p:nvSpPr>
          <p:cNvPr id="66" name="object 66"/>
          <p:cNvSpPr txBox="1"/>
          <p:nvPr/>
        </p:nvSpPr>
        <p:spPr>
          <a:xfrm>
            <a:off x="5237117" y="877460"/>
            <a:ext cx="258445" cy="184666"/>
          </a:xfrm>
          <a:prstGeom prst="rect">
            <a:avLst/>
          </a:prstGeom>
        </p:spPr>
        <p:txBody>
          <a:bodyPr vert="horz" wrap="square" lIns="0" tIns="0" rIns="0" bIns="0" rtlCol="0">
            <a:spAutoFit/>
          </a:bodyPr>
          <a:lstStyle/>
          <a:p>
            <a:pPr marL="12700"/>
            <a:r>
              <a:rPr sz="1200" b="1" spc="-5" dirty="0">
                <a:latin typeface="Calibri"/>
                <a:cs typeface="Calibri"/>
              </a:rPr>
              <a:t>1</a:t>
            </a:r>
            <a:r>
              <a:rPr sz="1200" b="1" spc="5" dirty="0">
                <a:latin typeface="Calibri"/>
                <a:cs typeface="Calibri"/>
              </a:rPr>
              <a:t>5</a:t>
            </a:r>
            <a:r>
              <a:rPr sz="1200" b="1" dirty="0">
                <a:latin typeface="Calibri"/>
                <a:cs typeface="Calibri"/>
              </a:rPr>
              <a:t>8</a:t>
            </a:r>
            <a:endParaRPr sz="1200">
              <a:latin typeface="Calibri"/>
              <a:cs typeface="Calibri"/>
            </a:endParaRPr>
          </a:p>
        </p:txBody>
      </p:sp>
      <p:sp>
        <p:nvSpPr>
          <p:cNvPr id="67" name="object 67"/>
          <p:cNvSpPr txBox="1"/>
          <p:nvPr/>
        </p:nvSpPr>
        <p:spPr>
          <a:xfrm>
            <a:off x="6959407" y="1951523"/>
            <a:ext cx="257810" cy="184666"/>
          </a:xfrm>
          <a:prstGeom prst="rect">
            <a:avLst/>
          </a:prstGeom>
        </p:spPr>
        <p:txBody>
          <a:bodyPr vert="horz" wrap="square" lIns="0" tIns="0" rIns="0" bIns="0" rtlCol="0">
            <a:spAutoFit/>
          </a:bodyPr>
          <a:lstStyle/>
          <a:p>
            <a:pPr marL="12700"/>
            <a:r>
              <a:rPr sz="1200" b="1" dirty="0">
                <a:latin typeface="Calibri"/>
                <a:cs typeface="Calibri"/>
              </a:rPr>
              <a:t>1</a:t>
            </a:r>
            <a:r>
              <a:rPr sz="1200" b="1" spc="-5" dirty="0">
                <a:latin typeface="Calibri"/>
                <a:cs typeface="Calibri"/>
              </a:rPr>
              <a:t>2</a:t>
            </a:r>
            <a:r>
              <a:rPr sz="1200" b="1" dirty="0">
                <a:latin typeface="Calibri"/>
                <a:cs typeface="Calibri"/>
              </a:rPr>
              <a:t>4</a:t>
            </a:r>
            <a:endParaRPr sz="1200">
              <a:latin typeface="Calibri"/>
              <a:cs typeface="Calibri"/>
            </a:endParaRPr>
          </a:p>
        </p:txBody>
      </p:sp>
      <p:sp>
        <p:nvSpPr>
          <p:cNvPr id="68" name="object 68"/>
          <p:cNvSpPr txBox="1"/>
          <p:nvPr/>
        </p:nvSpPr>
        <p:spPr>
          <a:xfrm>
            <a:off x="2340616" y="6048941"/>
            <a:ext cx="90170" cy="153888"/>
          </a:xfrm>
          <a:prstGeom prst="rect">
            <a:avLst/>
          </a:prstGeom>
        </p:spPr>
        <p:txBody>
          <a:bodyPr vert="horz" wrap="square" lIns="0" tIns="0" rIns="0" bIns="0" rtlCol="0">
            <a:spAutoFit/>
          </a:bodyPr>
          <a:lstStyle/>
          <a:p>
            <a:pPr marL="12700"/>
            <a:r>
              <a:rPr sz="1000" spc="-5" dirty="0">
                <a:latin typeface="Calibri"/>
                <a:cs typeface="Calibri"/>
              </a:rPr>
              <a:t>0</a:t>
            </a:r>
            <a:endParaRPr sz="1000">
              <a:latin typeface="Calibri"/>
              <a:cs typeface="Calibri"/>
            </a:endParaRPr>
          </a:p>
        </p:txBody>
      </p:sp>
      <p:sp>
        <p:nvSpPr>
          <p:cNvPr id="69" name="object 69"/>
          <p:cNvSpPr txBox="1"/>
          <p:nvPr/>
        </p:nvSpPr>
        <p:spPr>
          <a:xfrm>
            <a:off x="2275667" y="5415819"/>
            <a:ext cx="154940" cy="153888"/>
          </a:xfrm>
          <a:prstGeom prst="rect">
            <a:avLst/>
          </a:prstGeom>
        </p:spPr>
        <p:txBody>
          <a:bodyPr vert="horz" wrap="square" lIns="0" tIns="0" rIns="0" bIns="0" rtlCol="0">
            <a:spAutoFit/>
          </a:bodyPr>
          <a:lstStyle/>
          <a:p>
            <a:pPr marL="12700"/>
            <a:r>
              <a:rPr sz="1000" dirty="0">
                <a:latin typeface="Calibri"/>
                <a:cs typeface="Calibri"/>
              </a:rPr>
              <a:t>2</a:t>
            </a:r>
            <a:r>
              <a:rPr sz="1000" spc="-5" dirty="0">
                <a:latin typeface="Calibri"/>
                <a:cs typeface="Calibri"/>
              </a:rPr>
              <a:t>0</a:t>
            </a:r>
            <a:endParaRPr sz="1000">
              <a:latin typeface="Calibri"/>
              <a:cs typeface="Calibri"/>
            </a:endParaRPr>
          </a:p>
        </p:txBody>
      </p:sp>
      <p:sp>
        <p:nvSpPr>
          <p:cNvPr id="70" name="object 70"/>
          <p:cNvSpPr txBox="1"/>
          <p:nvPr/>
        </p:nvSpPr>
        <p:spPr>
          <a:xfrm>
            <a:off x="2275668" y="4151493"/>
            <a:ext cx="2687955" cy="803910"/>
          </a:xfrm>
          <a:prstGeom prst="rect">
            <a:avLst/>
          </a:prstGeom>
        </p:spPr>
        <p:txBody>
          <a:bodyPr vert="horz" wrap="square" lIns="0" tIns="0" rIns="0" bIns="0" rtlCol="0">
            <a:spAutoFit/>
          </a:bodyPr>
          <a:lstStyle/>
          <a:p>
            <a:pPr marL="12700"/>
            <a:r>
              <a:rPr sz="1000" dirty="0">
                <a:latin typeface="Calibri"/>
                <a:cs typeface="Calibri"/>
              </a:rPr>
              <a:t>60</a:t>
            </a:r>
            <a:endParaRPr sz="1000">
              <a:latin typeface="Calibri"/>
              <a:cs typeface="Calibri"/>
            </a:endParaRPr>
          </a:p>
          <a:p>
            <a:pPr>
              <a:spcBef>
                <a:spcPts val="45"/>
              </a:spcBef>
            </a:pPr>
            <a:endParaRPr sz="950">
              <a:latin typeface="Times New Roman"/>
              <a:cs typeface="Times New Roman"/>
            </a:endParaRPr>
          </a:p>
          <a:p>
            <a:pPr marR="5080" algn="r">
              <a:spcBef>
                <a:spcPts val="5"/>
              </a:spcBef>
            </a:pPr>
            <a:r>
              <a:rPr sz="1200" b="1" spc="-5" dirty="0">
                <a:latin typeface="Calibri"/>
                <a:cs typeface="Calibri"/>
              </a:rPr>
              <a:t>4</a:t>
            </a:r>
            <a:r>
              <a:rPr sz="1200" b="1" dirty="0">
                <a:latin typeface="Calibri"/>
                <a:cs typeface="Calibri"/>
              </a:rPr>
              <a:t>5</a:t>
            </a:r>
            <a:endParaRPr sz="1200">
              <a:latin typeface="Calibri"/>
              <a:cs typeface="Calibri"/>
            </a:endParaRPr>
          </a:p>
          <a:p>
            <a:pPr>
              <a:spcBef>
                <a:spcPts val="45"/>
              </a:spcBef>
            </a:pPr>
            <a:endParaRPr sz="1000">
              <a:latin typeface="Times New Roman"/>
              <a:cs typeface="Times New Roman"/>
            </a:endParaRPr>
          </a:p>
          <a:p>
            <a:pPr marL="12700"/>
            <a:r>
              <a:rPr sz="1000" dirty="0">
                <a:latin typeface="Calibri"/>
                <a:cs typeface="Calibri"/>
              </a:rPr>
              <a:t>40</a:t>
            </a:r>
            <a:endParaRPr sz="1000">
              <a:latin typeface="Calibri"/>
              <a:cs typeface="Calibri"/>
            </a:endParaRPr>
          </a:p>
        </p:txBody>
      </p:sp>
      <p:sp>
        <p:nvSpPr>
          <p:cNvPr id="71" name="object 71"/>
          <p:cNvSpPr txBox="1"/>
          <p:nvPr/>
        </p:nvSpPr>
        <p:spPr>
          <a:xfrm>
            <a:off x="2275667" y="3519236"/>
            <a:ext cx="154940" cy="153888"/>
          </a:xfrm>
          <a:prstGeom prst="rect">
            <a:avLst/>
          </a:prstGeom>
        </p:spPr>
        <p:txBody>
          <a:bodyPr vert="horz" wrap="square" lIns="0" tIns="0" rIns="0" bIns="0" rtlCol="0">
            <a:spAutoFit/>
          </a:bodyPr>
          <a:lstStyle/>
          <a:p>
            <a:pPr marL="12700"/>
            <a:r>
              <a:rPr sz="1000" dirty="0">
                <a:latin typeface="Calibri"/>
                <a:cs typeface="Calibri"/>
              </a:rPr>
              <a:t>8</a:t>
            </a:r>
            <a:r>
              <a:rPr sz="1000" spc="-5" dirty="0">
                <a:latin typeface="Calibri"/>
                <a:cs typeface="Calibri"/>
              </a:rPr>
              <a:t>0</a:t>
            </a:r>
            <a:endParaRPr sz="1000">
              <a:latin typeface="Calibri"/>
              <a:cs typeface="Calibri"/>
            </a:endParaRPr>
          </a:p>
        </p:txBody>
      </p:sp>
      <p:sp>
        <p:nvSpPr>
          <p:cNvPr id="72" name="object 72"/>
          <p:cNvSpPr txBox="1"/>
          <p:nvPr/>
        </p:nvSpPr>
        <p:spPr>
          <a:xfrm>
            <a:off x="2211987" y="2887105"/>
            <a:ext cx="218440" cy="153888"/>
          </a:xfrm>
          <a:prstGeom prst="rect">
            <a:avLst/>
          </a:prstGeom>
        </p:spPr>
        <p:txBody>
          <a:bodyPr vert="horz" wrap="square" lIns="0" tIns="0" rIns="0" bIns="0" rtlCol="0">
            <a:spAutoFit/>
          </a:bodyPr>
          <a:lstStyle/>
          <a:p>
            <a:pPr marL="12700"/>
            <a:r>
              <a:rPr sz="1000" spc="-10" dirty="0">
                <a:latin typeface="Calibri"/>
                <a:cs typeface="Calibri"/>
              </a:rPr>
              <a:t>1</a:t>
            </a:r>
            <a:r>
              <a:rPr sz="1000" dirty="0">
                <a:latin typeface="Calibri"/>
                <a:cs typeface="Calibri"/>
              </a:rPr>
              <a:t>0</a:t>
            </a:r>
            <a:r>
              <a:rPr sz="1000" spc="-5" dirty="0">
                <a:latin typeface="Calibri"/>
                <a:cs typeface="Calibri"/>
              </a:rPr>
              <a:t>0</a:t>
            </a:r>
            <a:endParaRPr sz="1000">
              <a:latin typeface="Calibri"/>
              <a:cs typeface="Calibri"/>
            </a:endParaRPr>
          </a:p>
        </p:txBody>
      </p:sp>
      <p:sp>
        <p:nvSpPr>
          <p:cNvPr id="73" name="object 73"/>
          <p:cNvSpPr txBox="1"/>
          <p:nvPr/>
        </p:nvSpPr>
        <p:spPr>
          <a:xfrm>
            <a:off x="2211988" y="2254975"/>
            <a:ext cx="6728459" cy="501015"/>
          </a:xfrm>
          <a:prstGeom prst="rect">
            <a:avLst/>
          </a:prstGeom>
        </p:spPr>
        <p:txBody>
          <a:bodyPr vert="horz" wrap="square" lIns="0" tIns="0" rIns="0" bIns="0" rtlCol="0">
            <a:spAutoFit/>
          </a:bodyPr>
          <a:lstStyle/>
          <a:p>
            <a:pPr marL="12700"/>
            <a:r>
              <a:rPr sz="1000" spc="-5" dirty="0">
                <a:latin typeface="Calibri"/>
                <a:cs typeface="Calibri"/>
              </a:rPr>
              <a:t>120</a:t>
            </a:r>
            <a:endParaRPr sz="1000">
              <a:latin typeface="Calibri"/>
              <a:cs typeface="Calibri"/>
            </a:endParaRPr>
          </a:p>
          <a:p>
            <a:pPr>
              <a:spcBef>
                <a:spcPts val="45"/>
              </a:spcBef>
            </a:pPr>
            <a:endParaRPr sz="950">
              <a:latin typeface="Times New Roman"/>
              <a:cs typeface="Times New Roman"/>
            </a:endParaRPr>
          </a:p>
          <a:p>
            <a:pPr marR="5080" algn="r">
              <a:spcBef>
                <a:spcPts val="5"/>
              </a:spcBef>
            </a:pPr>
            <a:r>
              <a:rPr sz="1200" b="1" dirty="0">
                <a:latin typeface="Calibri"/>
                <a:cs typeface="Calibri"/>
              </a:rPr>
              <a:t>1</a:t>
            </a:r>
            <a:r>
              <a:rPr sz="1200" b="1" spc="-5" dirty="0">
                <a:latin typeface="Calibri"/>
                <a:cs typeface="Calibri"/>
              </a:rPr>
              <a:t>0</a:t>
            </a:r>
            <a:r>
              <a:rPr sz="1200" b="1" dirty="0">
                <a:latin typeface="Calibri"/>
                <a:cs typeface="Calibri"/>
              </a:rPr>
              <a:t>5</a:t>
            </a:r>
            <a:endParaRPr sz="1200">
              <a:latin typeface="Calibri"/>
              <a:cs typeface="Calibri"/>
            </a:endParaRPr>
          </a:p>
        </p:txBody>
      </p:sp>
      <p:sp>
        <p:nvSpPr>
          <p:cNvPr id="74" name="object 74"/>
          <p:cNvSpPr txBox="1"/>
          <p:nvPr/>
        </p:nvSpPr>
        <p:spPr>
          <a:xfrm>
            <a:off x="2211987" y="1622716"/>
            <a:ext cx="218440" cy="153888"/>
          </a:xfrm>
          <a:prstGeom prst="rect">
            <a:avLst/>
          </a:prstGeom>
        </p:spPr>
        <p:txBody>
          <a:bodyPr vert="horz" wrap="square" lIns="0" tIns="0" rIns="0" bIns="0" rtlCol="0">
            <a:spAutoFit/>
          </a:bodyPr>
          <a:lstStyle/>
          <a:p>
            <a:pPr marL="12700"/>
            <a:r>
              <a:rPr sz="1000" spc="-10" dirty="0">
                <a:latin typeface="Calibri"/>
                <a:cs typeface="Calibri"/>
              </a:rPr>
              <a:t>1</a:t>
            </a:r>
            <a:r>
              <a:rPr sz="1000" dirty="0">
                <a:latin typeface="Calibri"/>
                <a:cs typeface="Calibri"/>
              </a:rPr>
              <a:t>4</a:t>
            </a:r>
            <a:r>
              <a:rPr sz="1000" spc="-5" dirty="0">
                <a:latin typeface="Calibri"/>
                <a:cs typeface="Calibri"/>
              </a:rPr>
              <a:t>0</a:t>
            </a:r>
            <a:endParaRPr sz="1000">
              <a:latin typeface="Calibri"/>
              <a:cs typeface="Calibri"/>
            </a:endParaRPr>
          </a:p>
        </p:txBody>
      </p:sp>
      <p:sp>
        <p:nvSpPr>
          <p:cNvPr id="75" name="object 75"/>
          <p:cNvSpPr txBox="1"/>
          <p:nvPr/>
        </p:nvSpPr>
        <p:spPr>
          <a:xfrm>
            <a:off x="2211987" y="990586"/>
            <a:ext cx="218440" cy="153888"/>
          </a:xfrm>
          <a:prstGeom prst="rect">
            <a:avLst/>
          </a:prstGeom>
        </p:spPr>
        <p:txBody>
          <a:bodyPr vert="horz" wrap="square" lIns="0" tIns="0" rIns="0" bIns="0" rtlCol="0">
            <a:spAutoFit/>
          </a:bodyPr>
          <a:lstStyle/>
          <a:p>
            <a:pPr marL="12700"/>
            <a:r>
              <a:rPr sz="1000" spc="-10" dirty="0">
                <a:latin typeface="Calibri"/>
                <a:cs typeface="Calibri"/>
              </a:rPr>
              <a:t>1</a:t>
            </a:r>
            <a:r>
              <a:rPr sz="1000" dirty="0">
                <a:latin typeface="Calibri"/>
                <a:cs typeface="Calibri"/>
              </a:rPr>
              <a:t>6</a:t>
            </a:r>
            <a:r>
              <a:rPr sz="1000" spc="-5" dirty="0">
                <a:latin typeface="Calibri"/>
                <a:cs typeface="Calibri"/>
              </a:rPr>
              <a:t>0</a:t>
            </a:r>
            <a:endParaRPr sz="1000">
              <a:latin typeface="Calibri"/>
              <a:cs typeface="Calibri"/>
            </a:endParaRPr>
          </a:p>
        </p:txBody>
      </p:sp>
      <p:sp>
        <p:nvSpPr>
          <p:cNvPr id="76" name="object 76"/>
          <p:cNvSpPr txBox="1"/>
          <p:nvPr/>
        </p:nvSpPr>
        <p:spPr>
          <a:xfrm>
            <a:off x="2211987" y="358455"/>
            <a:ext cx="218440" cy="153888"/>
          </a:xfrm>
          <a:prstGeom prst="rect">
            <a:avLst/>
          </a:prstGeom>
        </p:spPr>
        <p:txBody>
          <a:bodyPr vert="horz" wrap="square" lIns="0" tIns="0" rIns="0" bIns="0" rtlCol="0">
            <a:spAutoFit/>
          </a:bodyPr>
          <a:lstStyle/>
          <a:p>
            <a:pPr marL="12700"/>
            <a:r>
              <a:rPr sz="1000" spc="-10" dirty="0">
                <a:latin typeface="Calibri"/>
                <a:cs typeface="Calibri"/>
              </a:rPr>
              <a:t>1</a:t>
            </a:r>
            <a:r>
              <a:rPr sz="1000" dirty="0">
                <a:latin typeface="Calibri"/>
                <a:cs typeface="Calibri"/>
              </a:rPr>
              <a:t>8</a:t>
            </a:r>
            <a:r>
              <a:rPr sz="1000" spc="-5" dirty="0">
                <a:latin typeface="Calibri"/>
                <a:cs typeface="Calibri"/>
              </a:rPr>
              <a:t>0</a:t>
            </a:r>
            <a:endParaRPr sz="1000">
              <a:latin typeface="Calibri"/>
              <a:cs typeface="Calibri"/>
            </a:endParaRPr>
          </a:p>
        </p:txBody>
      </p:sp>
      <p:sp>
        <p:nvSpPr>
          <p:cNvPr id="77" name="object 77"/>
          <p:cNvSpPr txBox="1"/>
          <p:nvPr/>
        </p:nvSpPr>
        <p:spPr>
          <a:xfrm>
            <a:off x="2689634" y="6325187"/>
            <a:ext cx="1407160" cy="138499"/>
          </a:xfrm>
          <a:prstGeom prst="rect">
            <a:avLst/>
          </a:prstGeom>
        </p:spPr>
        <p:txBody>
          <a:bodyPr vert="horz" wrap="square" lIns="0" tIns="0" rIns="0" bIns="0" rtlCol="0">
            <a:spAutoFit/>
          </a:bodyPr>
          <a:lstStyle/>
          <a:p>
            <a:pPr marL="12700"/>
            <a:r>
              <a:rPr sz="900" b="1" spc="-5" dirty="0">
                <a:latin typeface="Calibri"/>
                <a:cs typeface="Calibri"/>
              </a:rPr>
              <a:t>ДЛЯ </a:t>
            </a:r>
            <a:r>
              <a:rPr sz="900" b="1" dirty="0">
                <a:latin typeface="Calibri"/>
                <a:cs typeface="Calibri"/>
              </a:rPr>
              <a:t>ВАС </a:t>
            </a:r>
            <a:r>
              <a:rPr sz="900" b="1" spc="-5" dirty="0">
                <a:latin typeface="Calibri"/>
                <a:cs typeface="Calibri"/>
              </a:rPr>
              <a:t>ВО ВРЕМЯ</a:t>
            </a:r>
            <a:r>
              <a:rPr sz="900" b="1" spc="-45" dirty="0">
                <a:latin typeface="Calibri"/>
                <a:cs typeface="Calibri"/>
              </a:rPr>
              <a:t> </a:t>
            </a:r>
            <a:r>
              <a:rPr sz="900" b="1" spc="-5" dirty="0">
                <a:latin typeface="Calibri"/>
                <a:cs typeface="Calibri"/>
              </a:rPr>
              <a:t>РАБОТ?</a:t>
            </a:r>
            <a:endParaRPr sz="900">
              <a:latin typeface="Calibri"/>
              <a:cs typeface="Calibri"/>
            </a:endParaRPr>
          </a:p>
        </p:txBody>
      </p:sp>
      <p:sp>
        <p:nvSpPr>
          <p:cNvPr id="78" name="object 78"/>
          <p:cNvSpPr txBox="1"/>
          <p:nvPr/>
        </p:nvSpPr>
        <p:spPr>
          <a:xfrm>
            <a:off x="2536087" y="6197044"/>
            <a:ext cx="5157470" cy="138499"/>
          </a:xfrm>
          <a:prstGeom prst="rect">
            <a:avLst/>
          </a:prstGeom>
        </p:spPr>
        <p:txBody>
          <a:bodyPr vert="horz" wrap="square" lIns="0" tIns="0" rIns="0" bIns="0" rtlCol="0">
            <a:spAutoFit/>
          </a:bodyPr>
          <a:lstStyle/>
          <a:p>
            <a:pPr marL="12700"/>
            <a:r>
              <a:rPr sz="900" b="1" spc="-5" dirty="0">
                <a:latin typeface="Calibri"/>
                <a:cs typeface="Calibri"/>
              </a:rPr>
              <a:t>БЫЛИ </a:t>
            </a:r>
            <a:r>
              <a:rPr sz="900" b="1" dirty="0">
                <a:latin typeface="Calibri"/>
                <a:cs typeface="Calibri"/>
              </a:rPr>
              <a:t>ЛИ СОЗДАНЫ </a:t>
            </a:r>
            <a:r>
              <a:rPr sz="900" b="1" spc="-5" dirty="0">
                <a:latin typeface="Calibri"/>
                <a:cs typeface="Calibri"/>
              </a:rPr>
              <a:t>НЕУДОБСТВА   ВОЗНИКАЛИ </a:t>
            </a:r>
            <a:r>
              <a:rPr sz="900" b="1" dirty="0">
                <a:latin typeface="Calibri"/>
                <a:cs typeface="Calibri"/>
              </a:rPr>
              <a:t>ЛИ </a:t>
            </a:r>
            <a:r>
              <a:rPr sz="900" b="1" spc="-5" dirty="0">
                <a:latin typeface="Calibri"/>
                <a:cs typeface="Calibri"/>
              </a:rPr>
              <a:t>КОНФЛИКТНЫЕ   ДОВОЛЬНЫ ЛИ ВЫ</a:t>
            </a:r>
            <a:r>
              <a:rPr sz="900" b="1" spc="170" dirty="0">
                <a:latin typeface="Calibri"/>
                <a:cs typeface="Calibri"/>
              </a:rPr>
              <a:t> </a:t>
            </a:r>
            <a:r>
              <a:rPr sz="900" b="1" spc="-5" dirty="0">
                <a:latin typeface="Calibri"/>
                <a:cs typeface="Calibri"/>
              </a:rPr>
              <a:t>СОСТОЯНИЕ</a:t>
            </a:r>
            <a:endParaRPr sz="900" dirty="0">
              <a:latin typeface="Calibri"/>
              <a:cs typeface="Calibri"/>
            </a:endParaRPr>
          </a:p>
        </p:txBody>
      </p:sp>
      <p:sp>
        <p:nvSpPr>
          <p:cNvPr id="79" name="object 79"/>
          <p:cNvSpPr txBox="1"/>
          <p:nvPr/>
        </p:nvSpPr>
        <p:spPr>
          <a:xfrm>
            <a:off x="4635248" y="6322855"/>
            <a:ext cx="2748280" cy="282513"/>
          </a:xfrm>
          <a:prstGeom prst="rect">
            <a:avLst/>
          </a:prstGeom>
        </p:spPr>
        <p:txBody>
          <a:bodyPr vert="horz" wrap="square" lIns="0" tIns="0" rIns="0" bIns="0" rtlCol="0">
            <a:spAutoFit/>
          </a:bodyPr>
          <a:lstStyle/>
          <a:p>
            <a:pPr marL="52705" marR="5080" indent="-40005">
              <a:lnSpc>
                <a:spcPct val="101699"/>
              </a:lnSpc>
              <a:tabLst>
                <a:tab pos="1679575" algn="l"/>
              </a:tabLst>
            </a:pPr>
            <a:r>
              <a:rPr sz="900" b="1" spc="-5" dirty="0">
                <a:latin typeface="Calibri"/>
                <a:cs typeface="Calibri"/>
              </a:rPr>
              <a:t>СИТУАЦИИ </a:t>
            </a:r>
            <a:r>
              <a:rPr sz="900" b="1" dirty="0">
                <a:latin typeface="Calibri"/>
                <a:cs typeface="Calibri"/>
              </a:rPr>
              <a:t>У</a:t>
            </a:r>
            <a:r>
              <a:rPr sz="900" b="1" spc="15" dirty="0">
                <a:latin typeface="Calibri"/>
                <a:cs typeface="Calibri"/>
              </a:rPr>
              <a:t> </a:t>
            </a:r>
            <a:r>
              <a:rPr sz="900" b="1" spc="-5" dirty="0">
                <a:latin typeface="Calibri"/>
                <a:cs typeface="Calibri"/>
              </a:rPr>
              <a:t>ВАС</a:t>
            </a:r>
            <a:r>
              <a:rPr sz="900" b="1" spc="5" dirty="0">
                <a:latin typeface="Calibri"/>
                <a:cs typeface="Calibri"/>
              </a:rPr>
              <a:t> </a:t>
            </a:r>
            <a:r>
              <a:rPr sz="900" b="1" dirty="0">
                <a:latin typeface="Calibri"/>
                <a:cs typeface="Calibri"/>
              </a:rPr>
              <a:t>С	</a:t>
            </a:r>
            <a:r>
              <a:rPr sz="900" b="1" spc="-5" dirty="0">
                <a:latin typeface="Calibri"/>
                <a:cs typeface="Calibri"/>
              </a:rPr>
              <a:t>УЛИЦ</a:t>
            </a:r>
            <a:r>
              <a:rPr sz="900" b="1" spc="-20" dirty="0">
                <a:latin typeface="Calibri"/>
                <a:cs typeface="Calibri"/>
              </a:rPr>
              <a:t> </a:t>
            </a:r>
            <a:r>
              <a:rPr sz="900" b="1" spc="-5" dirty="0">
                <a:latin typeface="Calibri"/>
                <a:cs typeface="Calibri"/>
              </a:rPr>
              <a:t>ПОСЛЕ</a:t>
            </a:r>
            <a:r>
              <a:rPr sz="900" b="1" spc="-30" dirty="0">
                <a:latin typeface="Calibri"/>
                <a:cs typeface="Calibri"/>
              </a:rPr>
              <a:t> </a:t>
            </a:r>
            <a:r>
              <a:rPr sz="900" b="1" spc="-5" dirty="0">
                <a:latin typeface="Calibri"/>
                <a:cs typeface="Calibri"/>
              </a:rPr>
              <a:t>РАБОТ? </a:t>
            </a:r>
            <a:r>
              <a:rPr sz="900" b="1" dirty="0">
                <a:latin typeface="Calibri"/>
                <a:cs typeface="Calibri"/>
              </a:rPr>
              <a:t> </a:t>
            </a:r>
            <a:r>
              <a:rPr sz="900" b="1" spc="-5" dirty="0">
                <a:latin typeface="Calibri"/>
                <a:cs typeface="Calibri"/>
              </a:rPr>
              <a:t>ПОДРЯДЧИКОМ?</a:t>
            </a:r>
            <a:endParaRPr sz="900">
              <a:latin typeface="Calibri"/>
              <a:cs typeface="Calibri"/>
            </a:endParaRPr>
          </a:p>
        </p:txBody>
      </p:sp>
      <p:sp>
        <p:nvSpPr>
          <p:cNvPr id="80" name="object 80"/>
          <p:cNvSpPr txBox="1"/>
          <p:nvPr/>
        </p:nvSpPr>
        <p:spPr>
          <a:xfrm>
            <a:off x="7730064" y="6200335"/>
            <a:ext cx="1671955" cy="420370"/>
          </a:xfrm>
          <a:prstGeom prst="rect">
            <a:avLst/>
          </a:prstGeom>
        </p:spPr>
        <p:txBody>
          <a:bodyPr vert="horz" wrap="square" lIns="0" tIns="0" rIns="0" bIns="0" rtlCol="0">
            <a:spAutoFit/>
          </a:bodyPr>
          <a:lstStyle/>
          <a:p>
            <a:pPr marL="12065" marR="5080" algn="ctr">
              <a:lnSpc>
                <a:spcPct val="97600"/>
              </a:lnSpc>
            </a:pPr>
            <a:r>
              <a:rPr sz="900" b="1" spc="-5" dirty="0">
                <a:latin typeface="Calibri"/>
                <a:cs typeface="Calibri"/>
              </a:rPr>
              <a:t>УДОВЛЕТВОРЕНЫ ЛИ ВЫ  ПРОВЕДЕННЫМИ РАБОТАМИ ПО  ВОДОСНАБЖЕНИЮ?</a:t>
            </a:r>
            <a:endParaRPr sz="900">
              <a:latin typeface="Calibri"/>
              <a:cs typeface="Calibri"/>
            </a:endParaRPr>
          </a:p>
        </p:txBody>
      </p:sp>
      <p:sp>
        <p:nvSpPr>
          <p:cNvPr id="81" name="object 81"/>
          <p:cNvSpPr/>
          <p:nvPr/>
        </p:nvSpPr>
        <p:spPr>
          <a:xfrm>
            <a:off x="9672197" y="3298768"/>
            <a:ext cx="83820" cy="83185"/>
          </a:xfrm>
          <a:custGeom>
            <a:avLst/>
            <a:gdLst/>
            <a:ahLst/>
            <a:cxnLst/>
            <a:rect l="l" t="t" r="r" b="b"/>
            <a:pathLst>
              <a:path w="83820" h="83185">
                <a:moveTo>
                  <a:pt x="0" y="0"/>
                </a:moveTo>
                <a:lnTo>
                  <a:pt x="83822" y="0"/>
                </a:lnTo>
                <a:lnTo>
                  <a:pt x="83822" y="83021"/>
                </a:lnTo>
                <a:lnTo>
                  <a:pt x="0" y="83021"/>
                </a:lnTo>
                <a:lnTo>
                  <a:pt x="0" y="0"/>
                </a:lnTo>
                <a:close/>
              </a:path>
            </a:pathLst>
          </a:custGeom>
          <a:solidFill>
            <a:srgbClr val="375F92"/>
          </a:solidFill>
        </p:spPr>
        <p:txBody>
          <a:bodyPr wrap="square" lIns="0" tIns="0" rIns="0" bIns="0" rtlCol="0"/>
          <a:lstStyle/>
          <a:p>
            <a:endParaRPr/>
          </a:p>
        </p:txBody>
      </p:sp>
      <p:sp>
        <p:nvSpPr>
          <p:cNvPr id="82" name="object 82"/>
          <p:cNvSpPr/>
          <p:nvPr/>
        </p:nvSpPr>
        <p:spPr>
          <a:xfrm>
            <a:off x="9672197" y="3585083"/>
            <a:ext cx="83820" cy="83185"/>
          </a:xfrm>
          <a:custGeom>
            <a:avLst/>
            <a:gdLst/>
            <a:ahLst/>
            <a:cxnLst/>
            <a:rect l="l" t="t" r="r" b="b"/>
            <a:pathLst>
              <a:path w="83820" h="83185">
                <a:moveTo>
                  <a:pt x="0" y="0"/>
                </a:moveTo>
                <a:lnTo>
                  <a:pt x="83822" y="0"/>
                </a:lnTo>
                <a:lnTo>
                  <a:pt x="83822" y="83021"/>
                </a:lnTo>
                <a:lnTo>
                  <a:pt x="0" y="83021"/>
                </a:lnTo>
                <a:lnTo>
                  <a:pt x="0" y="0"/>
                </a:lnTo>
                <a:close/>
              </a:path>
            </a:pathLst>
          </a:custGeom>
          <a:solidFill>
            <a:srgbClr val="FF0000"/>
          </a:solidFill>
        </p:spPr>
        <p:txBody>
          <a:bodyPr wrap="square" lIns="0" tIns="0" rIns="0" bIns="0" rtlCol="0"/>
          <a:lstStyle/>
          <a:p>
            <a:endParaRPr/>
          </a:p>
        </p:txBody>
      </p:sp>
      <p:sp>
        <p:nvSpPr>
          <p:cNvPr id="83" name="object 83"/>
          <p:cNvSpPr txBox="1"/>
          <p:nvPr/>
        </p:nvSpPr>
        <p:spPr>
          <a:xfrm>
            <a:off x="9779641" y="3143750"/>
            <a:ext cx="271780" cy="593725"/>
          </a:xfrm>
          <a:prstGeom prst="rect">
            <a:avLst/>
          </a:prstGeom>
        </p:spPr>
        <p:txBody>
          <a:bodyPr vert="horz" wrap="square" lIns="0" tIns="0" rIns="0" bIns="0" rtlCol="0">
            <a:spAutoFit/>
          </a:bodyPr>
          <a:lstStyle/>
          <a:p>
            <a:pPr marL="12700" marR="5080">
              <a:lnSpc>
                <a:spcPct val="156700"/>
              </a:lnSpc>
            </a:pPr>
            <a:r>
              <a:rPr sz="1200" b="1" spc="-5" dirty="0">
                <a:latin typeface="Calibri"/>
                <a:cs typeface="Calibri"/>
              </a:rPr>
              <a:t>ДА  НЕ</a:t>
            </a:r>
            <a:r>
              <a:rPr sz="1200" b="1" dirty="0">
                <a:latin typeface="Calibri"/>
                <a:cs typeface="Calibri"/>
              </a:rPr>
              <a:t>Т</a:t>
            </a:r>
            <a:endParaRPr sz="1200">
              <a:latin typeface="Calibri"/>
              <a:cs typeface="Calibri"/>
            </a:endParaRPr>
          </a:p>
        </p:txBody>
      </p:sp>
      <p:sp>
        <p:nvSpPr>
          <p:cNvPr id="84" name="object 84"/>
          <p:cNvSpPr/>
          <p:nvPr/>
        </p:nvSpPr>
        <p:spPr>
          <a:xfrm>
            <a:off x="2134832" y="268557"/>
            <a:ext cx="8074659" cy="6430010"/>
          </a:xfrm>
          <a:custGeom>
            <a:avLst/>
            <a:gdLst/>
            <a:ahLst/>
            <a:cxnLst/>
            <a:rect l="l" t="t" r="r" b="b"/>
            <a:pathLst>
              <a:path w="8074659" h="6430009">
                <a:moveTo>
                  <a:pt x="0" y="0"/>
                </a:moveTo>
                <a:lnTo>
                  <a:pt x="8074334" y="0"/>
                </a:lnTo>
                <a:lnTo>
                  <a:pt x="8074334" y="6429725"/>
                </a:lnTo>
                <a:lnTo>
                  <a:pt x="0" y="6429725"/>
                </a:lnTo>
                <a:lnTo>
                  <a:pt x="0" y="0"/>
                </a:lnTo>
                <a:close/>
              </a:path>
            </a:pathLst>
          </a:custGeom>
          <a:ln w="12303">
            <a:solidFill>
              <a:srgbClr val="858585"/>
            </a:solidFill>
          </a:ln>
        </p:spPr>
        <p:txBody>
          <a:bodyPr wrap="square" lIns="0" tIns="0" rIns="0" bIns="0" rtlCol="0"/>
          <a:lstStyle/>
          <a:p>
            <a:endParaRPr/>
          </a:p>
        </p:txBody>
      </p:sp>
    </p:spTree>
    <p:extLst>
      <p:ext uri="{BB962C8B-B14F-4D97-AF65-F5344CB8AC3E}">
        <p14:creationId xmlns:p14="http://schemas.microsoft.com/office/powerpoint/2010/main" val="1774545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87741" y="1756213"/>
            <a:ext cx="4263013" cy="389348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615443" y="2590637"/>
            <a:ext cx="180340" cy="184666"/>
          </a:xfrm>
          <a:prstGeom prst="rect">
            <a:avLst/>
          </a:prstGeom>
        </p:spPr>
        <p:txBody>
          <a:bodyPr vert="horz" wrap="square" lIns="0" tIns="0" rIns="0" bIns="0" rtlCol="0">
            <a:spAutoFit/>
          </a:bodyPr>
          <a:lstStyle/>
          <a:p>
            <a:pPr marL="12700"/>
            <a:r>
              <a:rPr sz="1200" b="1" spc="-5" dirty="0">
                <a:latin typeface="Calibri"/>
                <a:cs typeface="Calibri"/>
              </a:rPr>
              <a:t>4</a:t>
            </a:r>
            <a:r>
              <a:rPr sz="1200" b="1" dirty="0">
                <a:latin typeface="Calibri"/>
                <a:cs typeface="Calibri"/>
              </a:rPr>
              <a:t>5</a:t>
            </a:r>
            <a:endParaRPr sz="1200">
              <a:latin typeface="Calibri"/>
              <a:cs typeface="Calibri"/>
            </a:endParaRPr>
          </a:p>
        </p:txBody>
      </p:sp>
      <p:sp>
        <p:nvSpPr>
          <p:cNvPr id="4" name="object 4"/>
          <p:cNvSpPr txBox="1"/>
          <p:nvPr/>
        </p:nvSpPr>
        <p:spPr>
          <a:xfrm>
            <a:off x="6519061" y="3353944"/>
            <a:ext cx="180975" cy="184666"/>
          </a:xfrm>
          <a:prstGeom prst="rect">
            <a:avLst/>
          </a:prstGeom>
        </p:spPr>
        <p:txBody>
          <a:bodyPr vert="horz" wrap="square" lIns="0" tIns="0" rIns="0" bIns="0" rtlCol="0">
            <a:spAutoFit/>
          </a:bodyPr>
          <a:lstStyle/>
          <a:p>
            <a:pPr marL="12700"/>
            <a:r>
              <a:rPr sz="1200" b="1" dirty="0">
                <a:latin typeface="Calibri"/>
                <a:cs typeface="Calibri"/>
              </a:rPr>
              <a:t>26</a:t>
            </a:r>
            <a:endParaRPr sz="1200">
              <a:latin typeface="Calibri"/>
              <a:cs typeface="Calibri"/>
            </a:endParaRPr>
          </a:p>
        </p:txBody>
      </p:sp>
      <p:sp>
        <p:nvSpPr>
          <p:cNvPr id="5" name="object 5"/>
          <p:cNvSpPr txBox="1"/>
          <p:nvPr/>
        </p:nvSpPr>
        <p:spPr>
          <a:xfrm>
            <a:off x="5564988" y="3964589"/>
            <a:ext cx="180340" cy="184666"/>
          </a:xfrm>
          <a:prstGeom prst="rect">
            <a:avLst/>
          </a:prstGeom>
        </p:spPr>
        <p:txBody>
          <a:bodyPr vert="horz" wrap="square" lIns="0" tIns="0" rIns="0" bIns="0" rtlCol="0">
            <a:spAutoFit/>
          </a:bodyPr>
          <a:lstStyle/>
          <a:p>
            <a:pPr marL="12700"/>
            <a:r>
              <a:rPr sz="1200" b="1" spc="-5" dirty="0">
                <a:latin typeface="Calibri"/>
                <a:cs typeface="Calibri"/>
              </a:rPr>
              <a:t>2</a:t>
            </a:r>
            <a:r>
              <a:rPr sz="1200" b="1" dirty="0">
                <a:latin typeface="Calibri"/>
                <a:cs typeface="Calibri"/>
              </a:rPr>
              <a:t>9</a:t>
            </a:r>
            <a:endParaRPr sz="1200">
              <a:latin typeface="Calibri"/>
              <a:cs typeface="Calibri"/>
            </a:endParaRPr>
          </a:p>
        </p:txBody>
      </p:sp>
      <p:sp>
        <p:nvSpPr>
          <p:cNvPr id="6" name="object 6"/>
          <p:cNvSpPr txBox="1"/>
          <p:nvPr/>
        </p:nvSpPr>
        <p:spPr>
          <a:xfrm>
            <a:off x="2930912" y="3201282"/>
            <a:ext cx="257810" cy="184666"/>
          </a:xfrm>
          <a:prstGeom prst="rect">
            <a:avLst/>
          </a:prstGeom>
        </p:spPr>
        <p:txBody>
          <a:bodyPr vert="horz" wrap="square" lIns="0" tIns="0" rIns="0" bIns="0" rtlCol="0">
            <a:spAutoFit/>
          </a:bodyPr>
          <a:lstStyle/>
          <a:p>
            <a:pPr marL="12700"/>
            <a:r>
              <a:rPr sz="1200" b="1" spc="-5" dirty="0">
                <a:latin typeface="Calibri"/>
                <a:cs typeface="Calibri"/>
              </a:rPr>
              <a:t>10</a:t>
            </a:r>
            <a:r>
              <a:rPr sz="1200" b="1" dirty="0">
                <a:latin typeface="Calibri"/>
                <a:cs typeface="Calibri"/>
              </a:rPr>
              <a:t>3</a:t>
            </a:r>
            <a:endParaRPr sz="1200">
              <a:latin typeface="Calibri"/>
              <a:cs typeface="Calibri"/>
            </a:endParaRPr>
          </a:p>
        </p:txBody>
      </p:sp>
      <p:sp>
        <p:nvSpPr>
          <p:cNvPr id="7" name="object 7"/>
          <p:cNvSpPr txBox="1">
            <a:spLocks noGrp="1"/>
          </p:cNvSpPr>
          <p:nvPr>
            <p:ph type="title"/>
          </p:nvPr>
        </p:nvSpPr>
        <p:spPr>
          <a:xfrm>
            <a:off x="3399420" y="747021"/>
            <a:ext cx="5335270" cy="538609"/>
          </a:xfrm>
          <a:prstGeom prst="rect">
            <a:avLst/>
          </a:prstGeom>
        </p:spPr>
        <p:txBody>
          <a:bodyPr vert="horz" wrap="square" lIns="0" tIns="0" rIns="0" bIns="0" rtlCol="0" anchor="ctr">
            <a:spAutoFit/>
          </a:bodyPr>
          <a:lstStyle/>
          <a:p>
            <a:pPr marL="890269" marR="5080" indent="-878205">
              <a:lnSpc>
                <a:spcPts val="2110"/>
              </a:lnSpc>
            </a:pPr>
            <a:r>
              <a:rPr sz="1800" b="1" dirty="0">
                <a:latin typeface="Calibri"/>
                <a:cs typeface="Calibri"/>
              </a:rPr>
              <a:t>К</a:t>
            </a:r>
            <a:r>
              <a:rPr lang="tg-Cyrl-TJ" sz="1800" b="1" dirty="0">
                <a:latin typeface="Calibri"/>
                <a:cs typeface="Calibri"/>
              </a:rPr>
              <a:t>адом мушкилоти  таъминкунӣ бо об ҳануз дар деҳа масъалаи доғ аст </a:t>
            </a:r>
            <a:r>
              <a:rPr sz="1800" b="1" spc="-5" dirty="0">
                <a:latin typeface="Calibri"/>
                <a:cs typeface="Calibri"/>
              </a:rPr>
              <a:t>?</a:t>
            </a:r>
            <a:endParaRPr sz="1800" dirty="0">
              <a:latin typeface="Calibri"/>
              <a:cs typeface="Calibri"/>
            </a:endParaRPr>
          </a:p>
        </p:txBody>
      </p:sp>
      <p:sp>
        <p:nvSpPr>
          <p:cNvPr id="8" name="object 8"/>
          <p:cNvSpPr/>
          <p:nvPr/>
        </p:nvSpPr>
        <p:spPr>
          <a:xfrm>
            <a:off x="7518623" y="3233281"/>
            <a:ext cx="84455" cy="83185"/>
          </a:xfrm>
          <a:custGeom>
            <a:avLst/>
            <a:gdLst/>
            <a:ahLst/>
            <a:cxnLst/>
            <a:rect l="l" t="t" r="r" b="b"/>
            <a:pathLst>
              <a:path w="84454" h="83185">
                <a:moveTo>
                  <a:pt x="0" y="0"/>
                </a:moveTo>
                <a:lnTo>
                  <a:pt x="83880" y="0"/>
                </a:lnTo>
                <a:lnTo>
                  <a:pt x="83880" y="83188"/>
                </a:lnTo>
                <a:lnTo>
                  <a:pt x="0" y="83188"/>
                </a:lnTo>
                <a:lnTo>
                  <a:pt x="0" y="0"/>
                </a:lnTo>
                <a:close/>
              </a:path>
            </a:pathLst>
          </a:custGeom>
          <a:solidFill>
            <a:srgbClr val="3366FF"/>
          </a:solidFill>
        </p:spPr>
        <p:txBody>
          <a:bodyPr wrap="square" lIns="0" tIns="0" rIns="0" bIns="0" rtlCol="0"/>
          <a:lstStyle/>
          <a:p>
            <a:endParaRPr/>
          </a:p>
        </p:txBody>
      </p:sp>
      <p:sp>
        <p:nvSpPr>
          <p:cNvPr id="9" name="object 9"/>
          <p:cNvSpPr/>
          <p:nvPr/>
        </p:nvSpPr>
        <p:spPr>
          <a:xfrm>
            <a:off x="7518623" y="3519553"/>
            <a:ext cx="84455" cy="83185"/>
          </a:xfrm>
          <a:custGeom>
            <a:avLst/>
            <a:gdLst/>
            <a:ahLst/>
            <a:cxnLst/>
            <a:rect l="l" t="t" r="r" b="b"/>
            <a:pathLst>
              <a:path w="84454" h="83185">
                <a:moveTo>
                  <a:pt x="0" y="0"/>
                </a:moveTo>
                <a:lnTo>
                  <a:pt x="83880" y="0"/>
                </a:lnTo>
                <a:lnTo>
                  <a:pt x="83880" y="83188"/>
                </a:lnTo>
                <a:lnTo>
                  <a:pt x="0" y="83188"/>
                </a:lnTo>
                <a:lnTo>
                  <a:pt x="0" y="0"/>
                </a:lnTo>
                <a:close/>
              </a:path>
            </a:pathLst>
          </a:custGeom>
          <a:solidFill>
            <a:srgbClr val="FF0000"/>
          </a:solidFill>
        </p:spPr>
        <p:txBody>
          <a:bodyPr wrap="square" lIns="0" tIns="0" rIns="0" bIns="0" rtlCol="0"/>
          <a:lstStyle/>
          <a:p>
            <a:endParaRPr/>
          </a:p>
        </p:txBody>
      </p:sp>
      <p:sp>
        <p:nvSpPr>
          <p:cNvPr id="10" name="object 10"/>
          <p:cNvSpPr/>
          <p:nvPr/>
        </p:nvSpPr>
        <p:spPr>
          <a:xfrm>
            <a:off x="7518623" y="3805824"/>
            <a:ext cx="84455" cy="83820"/>
          </a:xfrm>
          <a:custGeom>
            <a:avLst/>
            <a:gdLst/>
            <a:ahLst/>
            <a:cxnLst/>
            <a:rect l="l" t="t" r="r" b="b"/>
            <a:pathLst>
              <a:path w="84454" h="83820">
                <a:moveTo>
                  <a:pt x="0" y="0"/>
                </a:moveTo>
                <a:lnTo>
                  <a:pt x="83880" y="0"/>
                </a:lnTo>
                <a:lnTo>
                  <a:pt x="83880" y="83315"/>
                </a:lnTo>
                <a:lnTo>
                  <a:pt x="0" y="83315"/>
                </a:lnTo>
                <a:lnTo>
                  <a:pt x="0" y="0"/>
                </a:lnTo>
                <a:close/>
              </a:path>
            </a:pathLst>
          </a:custGeom>
          <a:solidFill>
            <a:srgbClr val="00C900"/>
          </a:solidFill>
        </p:spPr>
        <p:txBody>
          <a:bodyPr wrap="square" lIns="0" tIns="0" rIns="0" bIns="0" rtlCol="0"/>
          <a:lstStyle/>
          <a:p>
            <a:endParaRPr/>
          </a:p>
        </p:txBody>
      </p:sp>
      <p:sp>
        <p:nvSpPr>
          <p:cNvPr id="11" name="object 11"/>
          <p:cNvSpPr/>
          <p:nvPr/>
        </p:nvSpPr>
        <p:spPr>
          <a:xfrm>
            <a:off x="7518623" y="4092095"/>
            <a:ext cx="84455" cy="83820"/>
          </a:xfrm>
          <a:custGeom>
            <a:avLst/>
            <a:gdLst/>
            <a:ahLst/>
            <a:cxnLst/>
            <a:rect l="l" t="t" r="r" b="b"/>
            <a:pathLst>
              <a:path w="84454" h="83820">
                <a:moveTo>
                  <a:pt x="0" y="0"/>
                </a:moveTo>
                <a:lnTo>
                  <a:pt x="83880" y="0"/>
                </a:lnTo>
                <a:lnTo>
                  <a:pt x="83880" y="83315"/>
                </a:lnTo>
                <a:lnTo>
                  <a:pt x="0" y="83315"/>
                </a:lnTo>
                <a:lnTo>
                  <a:pt x="0" y="0"/>
                </a:lnTo>
                <a:close/>
              </a:path>
            </a:pathLst>
          </a:custGeom>
          <a:solidFill>
            <a:srgbClr val="5F497A"/>
          </a:solidFill>
        </p:spPr>
        <p:txBody>
          <a:bodyPr wrap="square" lIns="0" tIns="0" rIns="0" bIns="0" rtlCol="0"/>
          <a:lstStyle/>
          <a:p>
            <a:endParaRPr/>
          </a:p>
        </p:txBody>
      </p:sp>
      <p:sp>
        <p:nvSpPr>
          <p:cNvPr id="12" name="object 12"/>
          <p:cNvSpPr txBox="1"/>
          <p:nvPr/>
        </p:nvSpPr>
        <p:spPr>
          <a:xfrm>
            <a:off x="7626151" y="3078778"/>
            <a:ext cx="2144395" cy="1159805"/>
          </a:xfrm>
          <a:prstGeom prst="rect">
            <a:avLst/>
          </a:prstGeom>
        </p:spPr>
        <p:txBody>
          <a:bodyPr vert="horz" wrap="square" lIns="0" tIns="0" rIns="0" bIns="0" rtlCol="0">
            <a:spAutoFit/>
          </a:bodyPr>
          <a:lstStyle/>
          <a:p>
            <a:pPr marL="12700" marR="5080">
              <a:lnSpc>
                <a:spcPct val="156500"/>
              </a:lnSpc>
            </a:pPr>
            <a:r>
              <a:rPr lang="tg-Cyrl-TJ" sz="1200" b="1" spc="-5" dirty="0">
                <a:latin typeface="Calibri"/>
                <a:cs typeface="Calibri"/>
              </a:rPr>
              <a:t>Номураттабӣ дар таъмини об</a:t>
            </a:r>
            <a:r>
              <a:rPr sz="1200" b="1" spc="-5" dirty="0">
                <a:latin typeface="Calibri"/>
                <a:cs typeface="Calibri"/>
              </a:rPr>
              <a:t>  </a:t>
            </a:r>
            <a:r>
              <a:rPr lang="tg-Cyrl-TJ" sz="1200" b="1" spc="-5" dirty="0">
                <a:latin typeface="Calibri"/>
                <a:cs typeface="Calibri"/>
              </a:rPr>
              <a:t>маҷрои/фишори сусти об</a:t>
            </a:r>
            <a:endParaRPr sz="1200" dirty="0">
              <a:latin typeface="Calibri"/>
              <a:cs typeface="Calibri"/>
            </a:endParaRPr>
          </a:p>
          <a:p>
            <a:pPr marL="12700" marR="422909">
              <a:lnSpc>
                <a:spcPct val="156500"/>
              </a:lnSpc>
            </a:pPr>
            <a:r>
              <a:rPr lang="tg-Cyrl-TJ" sz="1200" b="1" spc="-5" dirty="0">
                <a:latin typeface="Calibri"/>
                <a:cs typeface="Calibri"/>
              </a:rPr>
              <a:t>Сифати пасти об</a:t>
            </a:r>
          </a:p>
          <a:p>
            <a:pPr marL="12700" marR="422909">
              <a:lnSpc>
                <a:spcPct val="156500"/>
              </a:lnSpc>
            </a:pPr>
            <a:r>
              <a:rPr sz="1200" b="1" spc="-5" dirty="0">
                <a:latin typeface="Calibri"/>
                <a:cs typeface="Calibri"/>
              </a:rPr>
              <a:t>  </a:t>
            </a:r>
            <a:r>
              <a:rPr lang="tg-Cyrl-TJ" sz="1200" b="1" spc="-5" dirty="0">
                <a:latin typeface="Calibri"/>
                <a:cs typeface="Calibri"/>
              </a:rPr>
              <a:t>ва ғайра</a:t>
            </a:r>
            <a:endParaRPr sz="1200" dirty="0">
              <a:latin typeface="Calibri"/>
              <a:cs typeface="Calibri"/>
            </a:endParaRPr>
          </a:p>
        </p:txBody>
      </p:sp>
      <p:sp>
        <p:nvSpPr>
          <p:cNvPr id="13" name="object 13"/>
          <p:cNvSpPr/>
          <p:nvPr/>
        </p:nvSpPr>
        <p:spPr>
          <a:xfrm>
            <a:off x="2204716" y="611114"/>
            <a:ext cx="7724140" cy="5497195"/>
          </a:xfrm>
          <a:custGeom>
            <a:avLst/>
            <a:gdLst/>
            <a:ahLst/>
            <a:cxnLst/>
            <a:rect l="l" t="t" r="r" b="b"/>
            <a:pathLst>
              <a:path w="7724140" h="5497195">
                <a:moveTo>
                  <a:pt x="0" y="0"/>
                </a:moveTo>
                <a:lnTo>
                  <a:pt x="7723678" y="0"/>
                </a:lnTo>
                <a:lnTo>
                  <a:pt x="7723678" y="5496636"/>
                </a:lnTo>
                <a:lnTo>
                  <a:pt x="0" y="5496636"/>
                </a:lnTo>
                <a:lnTo>
                  <a:pt x="0" y="0"/>
                </a:lnTo>
                <a:close/>
              </a:path>
            </a:pathLst>
          </a:custGeom>
          <a:ln w="12298">
            <a:solidFill>
              <a:srgbClr val="858585"/>
            </a:solidFill>
          </a:ln>
        </p:spPr>
        <p:txBody>
          <a:bodyPr wrap="square" lIns="0" tIns="0" rIns="0" bIns="0" rtlCol="0"/>
          <a:lstStyle/>
          <a:p>
            <a:endParaRPr/>
          </a:p>
        </p:txBody>
      </p:sp>
    </p:spTree>
    <p:extLst>
      <p:ext uri="{BB962C8B-B14F-4D97-AF65-F5344CB8AC3E}">
        <p14:creationId xmlns:p14="http://schemas.microsoft.com/office/powerpoint/2010/main" val="3323262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5074" y="1"/>
            <a:ext cx="7503363" cy="896911"/>
          </a:xfrm>
          <a:prstGeom prst="rect">
            <a:avLst/>
          </a:prstGeom>
        </p:spPr>
        <p:txBody>
          <a:bodyPr vert="horz" wrap="square" lIns="0" tIns="400557" rIns="0" bIns="0" rtlCol="0" anchor="ctr">
            <a:spAutoFit/>
          </a:bodyPr>
          <a:lstStyle/>
          <a:p>
            <a:pPr marL="561340" algn="ctr">
              <a:lnSpc>
                <a:spcPct val="100000"/>
              </a:lnSpc>
            </a:pPr>
            <a:r>
              <a:rPr sz="3200" dirty="0" err="1"/>
              <a:t>Тренинг</a:t>
            </a:r>
            <a:r>
              <a:rPr lang="tg-Cyrl-TJ" sz="3200" dirty="0"/>
              <a:t>и</a:t>
            </a:r>
            <a:r>
              <a:rPr sz="3200" dirty="0"/>
              <a:t> </a:t>
            </a:r>
            <a:r>
              <a:rPr sz="3200" spc="-5" dirty="0"/>
              <a:t>«</a:t>
            </a:r>
            <a:r>
              <a:rPr lang="tg-Cyrl-TJ" sz="3200" spc="-5" dirty="0"/>
              <a:t>А</a:t>
            </a:r>
            <a:r>
              <a:rPr sz="3200" spc="-10" dirty="0" err="1"/>
              <a:t>удит</a:t>
            </a:r>
            <a:r>
              <a:rPr lang="tg-Cyrl-TJ" sz="3200" spc="-10" dirty="0"/>
              <a:t>и иҷтимоӣ</a:t>
            </a:r>
            <a:r>
              <a:rPr sz="3200" spc="-10" dirty="0"/>
              <a:t>»</a:t>
            </a:r>
            <a:endParaRPr sz="3200" dirty="0"/>
          </a:p>
        </p:txBody>
      </p:sp>
      <p:sp>
        <p:nvSpPr>
          <p:cNvPr id="3" name="object 3"/>
          <p:cNvSpPr/>
          <p:nvPr/>
        </p:nvSpPr>
        <p:spPr>
          <a:xfrm>
            <a:off x="3124201" y="1143001"/>
            <a:ext cx="6149911" cy="4741863"/>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590428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57765" y="76201"/>
            <a:ext cx="7503363" cy="958467"/>
          </a:xfrm>
          <a:prstGeom prst="rect">
            <a:avLst/>
          </a:prstGeom>
        </p:spPr>
        <p:txBody>
          <a:bodyPr vert="horz" wrap="square" lIns="0" tIns="400557" rIns="0" bIns="0" rtlCol="0" anchor="ctr">
            <a:spAutoFit/>
          </a:bodyPr>
          <a:lstStyle/>
          <a:p>
            <a:pPr marL="344805" algn="ctr">
              <a:lnSpc>
                <a:spcPct val="100000"/>
              </a:lnSpc>
            </a:pPr>
            <a:r>
              <a:rPr lang="tg-Cyrl-TJ" sz="3600" spc="-10" dirty="0"/>
              <a:t>Натиҷаҳои </a:t>
            </a:r>
            <a:r>
              <a:rPr lang="tg-Cyrl-TJ" sz="3600" spc="-10" dirty="0" smtClean="0"/>
              <a:t>мушоҳида дар </a:t>
            </a:r>
            <a:r>
              <a:rPr lang="tg-Cyrl-TJ" sz="3600" spc="-10" dirty="0"/>
              <a:t>маҳал</a:t>
            </a:r>
            <a:endParaRPr sz="3600" dirty="0"/>
          </a:p>
        </p:txBody>
      </p:sp>
      <p:sp>
        <p:nvSpPr>
          <p:cNvPr id="3" name="object 3"/>
          <p:cNvSpPr/>
          <p:nvPr/>
        </p:nvSpPr>
        <p:spPr>
          <a:xfrm>
            <a:off x="2057401" y="1295400"/>
            <a:ext cx="4170299" cy="3429000"/>
          </a:xfrm>
          <a:prstGeom prst="rect">
            <a:avLst/>
          </a:prstGeom>
          <a:blipFill>
            <a:blip r:embed="rId2" cstate="print"/>
            <a:stretch>
              <a:fillRect/>
            </a:stretch>
          </a:blipFill>
        </p:spPr>
        <p:txBody>
          <a:bodyPr wrap="square" lIns="0" tIns="0" rIns="0" bIns="0" rtlCol="0"/>
          <a:lstStyle/>
          <a:p>
            <a:endParaRPr/>
          </a:p>
        </p:txBody>
      </p:sp>
      <p:sp>
        <p:nvSpPr>
          <p:cNvPr id="4" name="object 3"/>
          <p:cNvSpPr/>
          <p:nvPr/>
        </p:nvSpPr>
        <p:spPr>
          <a:xfrm>
            <a:off x="6629401" y="1143000"/>
            <a:ext cx="3746343" cy="38100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43939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err="1" smtClean="0"/>
              <a:t>Фарқият</a:t>
            </a:r>
            <a:r>
              <a:rPr lang="ru-RU" dirty="0" smtClean="0"/>
              <a:t> </a:t>
            </a:r>
            <a:r>
              <a:rPr lang="ru-RU" dirty="0" err="1" smtClean="0"/>
              <a:t>байни</a:t>
            </a:r>
            <a:r>
              <a:rPr lang="ru-RU" dirty="0" smtClean="0"/>
              <a:t> </a:t>
            </a:r>
            <a:r>
              <a:rPr lang="ru-RU" dirty="0" err="1" smtClean="0"/>
              <a:t>вазифаҳои</a:t>
            </a:r>
            <a:r>
              <a:rPr lang="ru-RU" dirty="0" smtClean="0"/>
              <a:t> аудити </a:t>
            </a:r>
            <a:r>
              <a:rPr lang="ru-RU" dirty="0" err="1" smtClean="0"/>
              <a:t>иҷтимоӣ</a:t>
            </a:r>
            <a:r>
              <a:rPr lang="ru-RU" dirty="0" smtClean="0"/>
              <a:t> ва аудити </a:t>
            </a:r>
            <a:r>
              <a:rPr lang="ru-RU" dirty="0" err="1" smtClean="0"/>
              <a:t>иқтисодӣ</a:t>
            </a:r>
            <a:r>
              <a:rPr lang="ru-RU" dirty="0" smtClean="0"/>
              <a:t>(</a:t>
            </a:r>
            <a:r>
              <a:rPr lang="ru-RU" dirty="0" err="1" smtClean="0"/>
              <a:t>таҳлил</a:t>
            </a:r>
            <a:r>
              <a:rPr lang="ru-RU" dirty="0" smtClean="0"/>
              <a:t>)  </a:t>
            </a:r>
            <a:endParaRPr lang="hr-BA" dirty="0"/>
          </a:p>
        </p:txBody>
      </p:sp>
      <p:sp>
        <p:nvSpPr>
          <p:cNvPr id="3" name="Content Placeholder 2"/>
          <p:cNvSpPr>
            <a:spLocks noGrp="1"/>
          </p:cNvSpPr>
          <p:nvPr>
            <p:ph idx="1"/>
          </p:nvPr>
        </p:nvSpPr>
        <p:spPr/>
        <p:txBody>
          <a:bodyPr>
            <a:normAutofit/>
          </a:bodyPr>
          <a:lstStyle/>
          <a:p>
            <a:pPr algn="just"/>
            <a:r>
              <a:rPr lang="ru-RU" sz="3200" dirty="0" err="1" smtClean="0"/>
              <a:t>Фарқияти</a:t>
            </a:r>
            <a:r>
              <a:rPr lang="ru-RU" sz="3200" dirty="0" smtClean="0"/>
              <a:t> </a:t>
            </a:r>
            <a:r>
              <a:rPr lang="ru-RU" sz="3200" dirty="0" err="1" smtClean="0"/>
              <a:t>асосӣ</a:t>
            </a:r>
            <a:r>
              <a:rPr lang="ru-RU" sz="3200" dirty="0" smtClean="0"/>
              <a:t> </a:t>
            </a:r>
            <a:r>
              <a:rPr lang="ru-RU" sz="3200" dirty="0" err="1" smtClean="0"/>
              <a:t>байни</a:t>
            </a:r>
            <a:r>
              <a:rPr lang="ru-RU" sz="3200" dirty="0" smtClean="0"/>
              <a:t> аудити </a:t>
            </a:r>
            <a:r>
              <a:rPr lang="ru-RU" sz="3200" dirty="0" err="1" smtClean="0"/>
              <a:t>иҷтимоӣ</a:t>
            </a:r>
            <a:r>
              <a:rPr lang="ru-RU" sz="3200" dirty="0" smtClean="0"/>
              <a:t> ва аудити </a:t>
            </a:r>
            <a:r>
              <a:rPr lang="ru-RU" sz="3200" dirty="0" err="1" smtClean="0"/>
              <a:t>масъалаҳои</a:t>
            </a:r>
            <a:r>
              <a:rPr lang="ru-RU" sz="3200" dirty="0" smtClean="0"/>
              <a:t> </a:t>
            </a:r>
            <a:r>
              <a:rPr lang="ru-RU" sz="3200" dirty="0" err="1" smtClean="0"/>
              <a:t>рушд</a:t>
            </a:r>
            <a:r>
              <a:rPr lang="ru-RU" sz="3200" dirty="0" smtClean="0"/>
              <a:t> аз он </a:t>
            </a:r>
            <a:r>
              <a:rPr lang="ru-RU" sz="3200" dirty="0" err="1" smtClean="0"/>
              <a:t>иборат</a:t>
            </a:r>
            <a:r>
              <a:rPr lang="ru-RU" sz="3200" dirty="0" smtClean="0"/>
              <a:t> </a:t>
            </a:r>
            <a:r>
              <a:rPr lang="ru-RU" sz="3200" dirty="0" err="1" smtClean="0"/>
              <a:t>аст</a:t>
            </a:r>
            <a:r>
              <a:rPr lang="ru-RU" sz="3200" dirty="0" smtClean="0"/>
              <a:t>, </a:t>
            </a:r>
            <a:r>
              <a:rPr lang="ru-RU" sz="3200" dirty="0" err="1" smtClean="0"/>
              <a:t>ки</a:t>
            </a:r>
            <a:r>
              <a:rPr lang="ru-RU" sz="3200" dirty="0" smtClean="0"/>
              <a:t> аудити </a:t>
            </a:r>
            <a:r>
              <a:rPr lang="ru-RU" sz="3200" dirty="0" err="1" smtClean="0"/>
              <a:t>иҷтимоӣ</a:t>
            </a:r>
            <a:r>
              <a:rPr lang="ru-RU" sz="3200" dirty="0" smtClean="0"/>
              <a:t> ба </a:t>
            </a:r>
            <a:r>
              <a:rPr lang="ru-RU" sz="3200" dirty="0" err="1" smtClean="0"/>
              <a:t>масоили</a:t>
            </a:r>
            <a:r>
              <a:rPr lang="ru-RU" sz="3200" dirty="0" smtClean="0"/>
              <a:t> </a:t>
            </a:r>
            <a:r>
              <a:rPr lang="ru-RU" sz="3200" dirty="0" err="1" smtClean="0"/>
              <a:t>фаромушшудаи</a:t>
            </a:r>
            <a:r>
              <a:rPr lang="ru-RU" sz="3200" dirty="0" smtClean="0"/>
              <a:t> </a:t>
            </a:r>
            <a:r>
              <a:rPr lang="ru-RU" sz="3200" dirty="0" err="1" smtClean="0"/>
              <a:t>оқибатҳои</a:t>
            </a:r>
            <a:r>
              <a:rPr lang="ru-RU" sz="3200" dirty="0" smtClean="0"/>
              <a:t> </a:t>
            </a:r>
            <a:r>
              <a:rPr lang="ru-RU" sz="3200" dirty="0" err="1" smtClean="0"/>
              <a:t>иҷтимоӣ</a:t>
            </a:r>
            <a:r>
              <a:rPr lang="ru-RU" sz="3200" dirty="0" smtClean="0"/>
              <a:t> </a:t>
            </a:r>
            <a:r>
              <a:rPr lang="ru-RU" sz="3200" dirty="0" err="1" smtClean="0"/>
              <a:t>тамаркуз</a:t>
            </a:r>
            <a:r>
              <a:rPr lang="ru-RU" sz="3200" dirty="0" smtClean="0"/>
              <a:t> </a:t>
            </a:r>
            <a:r>
              <a:rPr lang="ru-RU" sz="3200" dirty="0" err="1" smtClean="0"/>
              <a:t>мекунад</a:t>
            </a:r>
            <a:r>
              <a:rPr lang="ru-RU" sz="3200" dirty="0" smtClean="0"/>
              <a:t>, дар </a:t>
            </a:r>
            <a:r>
              <a:rPr lang="ru-RU" sz="3200" dirty="0" err="1" smtClean="0"/>
              <a:t>ҳоле</a:t>
            </a:r>
            <a:r>
              <a:rPr lang="ru-RU" sz="3200" dirty="0" smtClean="0"/>
              <a:t> </a:t>
            </a:r>
            <a:r>
              <a:rPr lang="ru-RU" sz="3200" dirty="0" err="1" smtClean="0"/>
              <a:t>ки</a:t>
            </a:r>
            <a:r>
              <a:rPr lang="ru-RU" sz="3200" dirty="0" smtClean="0"/>
              <a:t> аудити </a:t>
            </a:r>
            <a:r>
              <a:rPr lang="ru-RU" sz="3200" dirty="0" err="1" smtClean="0"/>
              <a:t>масоили</a:t>
            </a:r>
            <a:r>
              <a:rPr lang="ru-RU" sz="3200" dirty="0" smtClean="0"/>
              <a:t> </a:t>
            </a:r>
            <a:r>
              <a:rPr lang="ru-RU" sz="3200" dirty="0" err="1" smtClean="0"/>
              <a:t>рушд</a:t>
            </a:r>
            <a:r>
              <a:rPr lang="ru-RU" sz="3200" dirty="0" smtClean="0"/>
              <a:t> </a:t>
            </a:r>
            <a:r>
              <a:rPr lang="ru-RU" sz="3200" dirty="0" err="1" smtClean="0"/>
              <a:t>дорои</a:t>
            </a:r>
            <a:r>
              <a:rPr lang="ru-RU" sz="3200" dirty="0" smtClean="0"/>
              <a:t> </a:t>
            </a:r>
            <a:r>
              <a:rPr lang="ru-RU" sz="3200" dirty="0" err="1" smtClean="0"/>
              <a:t>тамаркузи</a:t>
            </a:r>
            <a:r>
              <a:rPr lang="ru-RU" sz="3200" dirty="0" smtClean="0"/>
              <a:t> </a:t>
            </a:r>
            <a:r>
              <a:rPr lang="ru-RU" sz="3200" dirty="0" err="1" smtClean="0"/>
              <a:t>васеътар</a:t>
            </a:r>
            <a:r>
              <a:rPr lang="ru-RU" sz="3200" dirty="0" smtClean="0"/>
              <a:t> </a:t>
            </a:r>
            <a:r>
              <a:rPr lang="ru-RU" sz="3200" dirty="0" err="1" smtClean="0"/>
              <a:t>аст</a:t>
            </a:r>
            <a:r>
              <a:rPr lang="ru-RU" sz="3200" dirty="0" smtClean="0"/>
              <a:t> ва </a:t>
            </a:r>
            <a:r>
              <a:rPr lang="ru-RU" sz="3200" dirty="0" err="1" smtClean="0"/>
              <a:t>масълаҳои</a:t>
            </a:r>
            <a:r>
              <a:rPr lang="ru-RU" sz="3200" dirty="0" smtClean="0"/>
              <a:t> </a:t>
            </a:r>
            <a:r>
              <a:rPr lang="ru-RU" sz="3200" dirty="0" err="1" smtClean="0"/>
              <a:t>муҳити</a:t>
            </a:r>
            <a:r>
              <a:rPr lang="ru-RU" sz="3200" dirty="0" smtClean="0"/>
              <a:t> </a:t>
            </a:r>
            <a:r>
              <a:rPr lang="ru-RU" sz="3200" dirty="0" err="1" smtClean="0"/>
              <a:t>зист</a:t>
            </a:r>
            <a:r>
              <a:rPr lang="ru-RU" sz="3200" dirty="0" smtClean="0"/>
              <a:t> ва </a:t>
            </a:r>
            <a:r>
              <a:rPr lang="ru-RU" sz="3200" dirty="0" err="1" smtClean="0"/>
              <a:t>иқтисодиро</a:t>
            </a:r>
            <a:r>
              <a:rPr lang="ru-RU" sz="3200" dirty="0" smtClean="0"/>
              <a:t> </a:t>
            </a:r>
            <a:r>
              <a:rPr lang="ru-RU" sz="3200" dirty="0" err="1" smtClean="0"/>
              <a:t>ҳам</a:t>
            </a:r>
            <a:r>
              <a:rPr lang="ru-RU" sz="3200" dirty="0" smtClean="0"/>
              <a:t>, ба </a:t>
            </a:r>
            <a:r>
              <a:rPr lang="ru-RU" sz="3200" dirty="0" err="1" smtClean="0"/>
              <a:t>монанди</a:t>
            </a:r>
            <a:r>
              <a:rPr lang="ru-RU" sz="3200" dirty="0" smtClean="0"/>
              <a:t> </a:t>
            </a:r>
            <a:r>
              <a:rPr lang="ru-RU" sz="3200" dirty="0" err="1" smtClean="0"/>
              <a:t>самарнокии</a:t>
            </a:r>
            <a:r>
              <a:rPr lang="ru-RU" sz="3200" dirty="0" smtClean="0"/>
              <a:t> </a:t>
            </a:r>
            <a:r>
              <a:rPr lang="ru-RU" sz="3200" dirty="0" err="1" smtClean="0"/>
              <a:t>лоиҳаҳо</a:t>
            </a:r>
            <a:r>
              <a:rPr lang="ru-RU" sz="3200" dirty="0" smtClean="0"/>
              <a:t> ва барномаҳо, </a:t>
            </a:r>
            <a:r>
              <a:rPr lang="ru-RU" sz="3200" dirty="0" err="1" smtClean="0"/>
              <a:t>фаро</a:t>
            </a:r>
            <a:r>
              <a:rPr lang="ru-RU" sz="3200" dirty="0" smtClean="0"/>
              <a:t> </a:t>
            </a:r>
            <a:r>
              <a:rPr lang="ru-RU" sz="3200" dirty="0" err="1" smtClean="0"/>
              <a:t>мегирад</a:t>
            </a:r>
            <a:r>
              <a:rPr lang="ru-RU" sz="3200" dirty="0" smtClean="0"/>
              <a:t> .</a:t>
            </a:r>
            <a:endParaRPr lang="hr-BA" sz="3200" dirty="0"/>
          </a:p>
        </p:txBody>
      </p:sp>
    </p:spTree>
    <p:extLst>
      <p:ext uri="{BB962C8B-B14F-4D97-AF65-F5344CB8AC3E}">
        <p14:creationId xmlns:p14="http://schemas.microsoft.com/office/powerpoint/2010/main" val="478346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type="title"/>
          </p:nvPr>
        </p:nvSpPr>
        <p:spPr>
          <a:xfrm>
            <a:off x="2357765" y="76201"/>
            <a:ext cx="7503363" cy="958467"/>
          </a:xfrm>
          <a:prstGeom prst="rect">
            <a:avLst/>
          </a:prstGeom>
        </p:spPr>
        <p:txBody>
          <a:bodyPr vert="horz" wrap="square" lIns="0" tIns="400557" rIns="0" bIns="0" rtlCol="0" anchor="ctr">
            <a:spAutoFit/>
          </a:bodyPr>
          <a:lstStyle/>
          <a:p>
            <a:pPr marL="344805" algn="ctr">
              <a:lnSpc>
                <a:spcPct val="100000"/>
              </a:lnSpc>
            </a:pPr>
            <a:r>
              <a:rPr lang="tg-Cyrl-TJ" sz="3600" spc="-10" dirty="0" smtClean="0"/>
              <a:t>Натиҷаҳои мушоҳида</a:t>
            </a:r>
            <a:endParaRPr sz="3600" dirty="0"/>
          </a:p>
        </p:txBody>
      </p:sp>
      <p:sp>
        <p:nvSpPr>
          <p:cNvPr id="7" name="object 2"/>
          <p:cNvSpPr/>
          <p:nvPr/>
        </p:nvSpPr>
        <p:spPr>
          <a:xfrm>
            <a:off x="1828800" y="1295400"/>
            <a:ext cx="4440174" cy="3429000"/>
          </a:xfrm>
          <a:prstGeom prst="rect">
            <a:avLst/>
          </a:prstGeom>
          <a:blipFill>
            <a:blip r:embed="rId2" cstate="print"/>
            <a:stretch>
              <a:fillRect/>
            </a:stretch>
          </a:blipFill>
        </p:spPr>
        <p:txBody>
          <a:bodyPr wrap="square" lIns="0" tIns="0" rIns="0" bIns="0" rtlCol="0"/>
          <a:lstStyle/>
          <a:p>
            <a:endParaRPr/>
          </a:p>
        </p:txBody>
      </p:sp>
      <p:sp>
        <p:nvSpPr>
          <p:cNvPr id="8" name="object 2"/>
          <p:cNvSpPr/>
          <p:nvPr/>
        </p:nvSpPr>
        <p:spPr>
          <a:xfrm>
            <a:off x="6629400" y="1219200"/>
            <a:ext cx="3881718" cy="40386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59163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324600" y="1295401"/>
            <a:ext cx="3833876" cy="4816475"/>
          </a:xfrm>
          <a:prstGeom prst="rect">
            <a:avLst/>
          </a:prstGeom>
          <a:blipFill>
            <a:blip r:embed="rId2" cstate="print"/>
            <a:stretch>
              <a:fillRect/>
            </a:stretch>
          </a:blipFill>
        </p:spPr>
        <p:txBody>
          <a:bodyPr wrap="square" lIns="0" tIns="0" rIns="0" bIns="0" rtlCol="0"/>
          <a:lstStyle/>
          <a:p>
            <a:endParaRPr/>
          </a:p>
        </p:txBody>
      </p:sp>
      <p:sp>
        <p:nvSpPr>
          <p:cNvPr id="4" name="object 2"/>
          <p:cNvSpPr/>
          <p:nvPr/>
        </p:nvSpPr>
        <p:spPr>
          <a:xfrm>
            <a:off x="2057400" y="1447800"/>
            <a:ext cx="3657600" cy="3962400"/>
          </a:xfrm>
          <a:prstGeom prst="rect">
            <a:avLst/>
          </a:prstGeom>
          <a:blipFill>
            <a:blip r:embed="rId3" cstate="print"/>
            <a:stretch>
              <a:fillRect/>
            </a:stretch>
          </a:blipFill>
        </p:spPr>
        <p:txBody>
          <a:bodyPr wrap="square" lIns="0" tIns="0" rIns="0" bIns="0" rtlCol="0"/>
          <a:lstStyle/>
          <a:p>
            <a:endParaRPr/>
          </a:p>
        </p:txBody>
      </p:sp>
      <p:sp>
        <p:nvSpPr>
          <p:cNvPr id="6" name="object 2"/>
          <p:cNvSpPr txBox="1">
            <a:spLocks/>
          </p:cNvSpPr>
          <p:nvPr/>
        </p:nvSpPr>
        <p:spPr>
          <a:xfrm>
            <a:off x="2357765" y="76201"/>
            <a:ext cx="7503363" cy="958467"/>
          </a:xfrm>
          <a:prstGeom prst="rect">
            <a:avLst/>
          </a:prstGeom>
        </p:spPr>
        <p:txBody>
          <a:bodyPr vert="horz" wrap="square" lIns="0" tIns="400557" rIns="0" bIns="0" rtlCol="0">
            <a:spAutoFit/>
          </a:bodyPr>
          <a:lstStyle>
            <a:lvl1pPr>
              <a:defRPr sz="4400" b="0" i="0">
                <a:solidFill>
                  <a:schemeClr val="tx1"/>
                </a:solidFill>
                <a:latin typeface="Arial"/>
                <a:ea typeface="+mj-ea"/>
                <a:cs typeface="Arial"/>
              </a:defRPr>
            </a:lvl1pPr>
          </a:lstStyle>
          <a:p>
            <a:pPr marL="344805" algn="ctr"/>
            <a:r>
              <a:rPr lang="tg-Cyrl-TJ" sz="3600" spc="-10" dirty="0"/>
              <a:t>Натиҷаҳои мушоҳида дар маҳал</a:t>
            </a:r>
            <a:endParaRPr lang="ru-RU" sz="3600" kern="0" dirty="0"/>
          </a:p>
        </p:txBody>
      </p:sp>
    </p:spTree>
    <p:extLst>
      <p:ext uri="{BB962C8B-B14F-4D97-AF65-F5344CB8AC3E}">
        <p14:creationId xmlns:p14="http://schemas.microsoft.com/office/powerpoint/2010/main" val="2727821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62201" y="-76200"/>
            <a:ext cx="7503363" cy="892808"/>
          </a:xfrm>
          <a:prstGeom prst="rect">
            <a:avLst/>
          </a:prstGeom>
        </p:spPr>
        <p:txBody>
          <a:bodyPr vert="horz" wrap="square" lIns="0" tIns="335533" rIns="0" bIns="0" rtlCol="0" anchor="ctr">
            <a:spAutoFit/>
          </a:bodyPr>
          <a:lstStyle/>
          <a:p>
            <a:pPr marL="393700" algn="ctr">
              <a:lnSpc>
                <a:spcPct val="100000"/>
              </a:lnSpc>
            </a:pPr>
            <a:r>
              <a:rPr lang="tg-Cyrl-TJ" sz="3600" spc="-5" dirty="0" smtClean="0"/>
              <a:t>Муҳокимаи ҷамъиятӣ</a:t>
            </a:r>
            <a:endParaRPr sz="3600" spc="-5" dirty="0"/>
          </a:p>
        </p:txBody>
      </p:sp>
      <p:sp>
        <p:nvSpPr>
          <p:cNvPr id="3" name="object 3"/>
          <p:cNvSpPr/>
          <p:nvPr/>
        </p:nvSpPr>
        <p:spPr>
          <a:xfrm>
            <a:off x="2133600" y="1003182"/>
            <a:ext cx="3429000" cy="2461006"/>
          </a:xfrm>
          <a:prstGeom prst="rect">
            <a:avLst/>
          </a:prstGeom>
          <a:blipFill>
            <a:blip r:embed="rId2" cstate="print"/>
            <a:stretch>
              <a:fillRect/>
            </a:stretch>
          </a:blipFill>
        </p:spPr>
        <p:txBody>
          <a:bodyPr wrap="square" lIns="0" tIns="0" rIns="0" bIns="0" rtlCol="0"/>
          <a:lstStyle/>
          <a:p>
            <a:endParaRPr/>
          </a:p>
        </p:txBody>
      </p:sp>
      <p:sp>
        <p:nvSpPr>
          <p:cNvPr id="4" name="object 3"/>
          <p:cNvSpPr/>
          <p:nvPr/>
        </p:nvSpPr>
        <p:spPr>
          <a:xfrm>
            <a:off x="7162800" y="877590"/>
            <a:ext cx="3199542" cy="2774943"/>
          </a:xfrm>
          <a:prstGeom prst="rect">
            <a:avLst/>
          </a:prstGeom>
          <a:blipFill>
            <a:blip r:embed="rId3" cstate="print"/>
            <a:stretch>
              <a:fillRect/>
            </a:stretch>
          </a:blipFill>
        </p:spPr>
        <p:txBody>
          <a:bodyPr wrap="square" lIns="0" tIns="0" rIns="0" bIns="0" rtlCol="0"/>
          <a:lstStyle/>
          <a:p>
            <a:endParaRPr/>
          </a:p>
        </p:txBody>
      </p:sp>
      <p:sp>
        <p:nvSpPr>
          <p:cNvPr id="5" name="object 2"/>
          <p:cNvSpPr/>
          <p:nvPr/>
        </p:nvSpPr>
        <p:spPr>
          <a:xfrm>
            <a:off x="3730282" y="3839106"/>
            <a:ext cx="4767199" cy="2743200"/>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80351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4319" y="159639"/>
            <a:ext cx="7503363" cy="1015918"/>
          </a:xfrm>
          <a:prstGeom prst="rect">
            <a:avLst/>
          </a:prstGeom>
        </p:spPr>
        <p:txBody>
          <a:bodyPr vert="horz" wrap="square" lIns="0" tIns="335533" rIns="0" bIns="0" rtlCol="0" anchor="ctr">
            <a:spAutoFit/>
          </a:bodyPr>
          <a:lstStyle/>
          <a:p>
            <a:pPr marL="2698750">
              <a:lnSpc>
                <a:spcPct val="100000"/>
              </a:lnSpc>
            </a:pPr>
            <a:r>
              <a:rPr lang="tg-Cyrl-TJ" spc="-5" dirty="0"/>
              <a:t>Хулосаҳо </a:t>
            </a:r>
            <a:endParaRPr spc="-5" dirty="0"/>
          </a:p>
        </p:txBody>
      </p:sp>
      <p:sp>
        <p:nvSpPr>
          <p:cNvPr id="3" name="object 3"/>
          <p:cNvSpPr/>
          <p:nvPr/>
        </p:nvSpPr>
        <p:spPr>
          <a:xfrm>
            <a:off x="2517647" y="1456944"/>
            <a:ext cx="7083552" cy="50688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557272" y="1706879"/>
            <a:ext cx="7114032" cy="46786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602752" y="1279545"/>
            <a:ext cx="6985000" cy="4968875"/>
          </a:xfrm>
          <a:custGeom>
            <a:avLst/>
            <a:gdLst/>
            <a:ahLst/>
            <a:cxnLst/>
            <a:rect l="l" t="t" r="r" b="b"/>
            <a:pathLst>
              <a:path w="6985000" h="4968875">
                <a:moveTo>
                  <a:pt x="0" y="4968875"/>
                </a:moveTo>
                <a:lnTo>
                  <a:pt x="6985000" y="4968875"/>
                </a:lnTo>
                <a:lnTo>
                  <a:pt x="6985000" y="0"/>
                </a:lnTo>
                <a:lnTo>
                  <a:pt x="0" y="0"/>
                </a:lnTo>
                <a:lnTo>
                  <a:pt x="0" y="4968875"/>
                </a:lnTo>
                <a:close/>
              </a:path>
            </a:pathLst>
          </a:custGeom>
          <a:solidFill>
            <a:srgbClr val="7575D1"/>
          </a:solidFill>
        </p:spPr>
        <p:txBody>
          <a:bodyPr wrap="square" lIns="0" tIns="0" rIns="0" bIns="0" rtlCol="0"/>
          <a:lstStyle/>
          <a:p>
            <a:endParaRPr/>
          </a:p>
        </p:txBody>
      </p:sp>
      <p:sp>
        <p:nvSpPr>
          <p:cNvPr id="6" name="object 6"/>
          <p:cNvSpPr/>
          <p:nvPr/>
        </p:nvSpPr>
        <p:spPr>
          <a:xfrm>
            <a:off x="2656574" y="1416685"/>
            <a:ext cx="6985000" cy="4968875"/>
          </a:xfrm>
          <a:custGeom>
            <a:avLst/>
            <a:gdLst/>
            <a:ahLst/>
            <a:cxnLst/>
            <a:rect l="l" t="t" r="r" b="b"/>
            <a:pathLst>
              <a:path w="6985000" h="4968875">
                <a:moveTo>
                  <a:pt x="0" y="4968875"/>
                </a:moveTo>
                <a:lnTo>
                  <a:pt x="6985000" y="4968875"/>
                </a:lnTo>
                <a:lnTo>
                  <a:pt x="6985000" y="0"/>
                </a:lnTo>
                <a:lnTo>
                  <a:pt x="0" y="0"/>
                </a:lnTo>
                <a:lnTo>
                  <a:pt x="0" y="4968875"/>
                </a:lnTo>
                <a:close/>
              </a:path>
            </a:pathLst>
          </a:custGeom>
          <a:ln w="9525">
            <a:solidFill>
              <a:srgbClr val="B6DCDF"/>
            </a:solidFill>
          </a:ln>
        </p:spPr>
        <p:txBody>
          <a:bodyPr wrap="square" lIns="0" tIns="0" rIns="0" bIns="0" rtlCol="0"/>
          <a:lstStyle/>
          <a:p>
            <a:endParaRPr/>
          </a:p>
        </p:txBody>
      </p:sp>
      <p:sp>
        <p:nvSpPr>
          <p:cNvPr id="7" name="object 7"/>
          <p:cNvSpPr txBox="1"/>
          <p:nvPr/>
        </p:nvSpPr>
        <p:spPr>
          <a:xfrm>
            <a:off x="2789936" y="1824991"/>
            <a:ext cx="6534784" cy="3877985"/>
          </a:xfrm>
          <a:prstGeom prst="rect">
            <a:avLst/>
          </a:prstGeom>
        </p:spPr>
        <p:txBody>
          <a:bodyPr vert="horz" wrap="square" lIns="0" tIns="0" rIns="0" bIns="0" rtlCol="0">
            <a:spAutoFit/>
          </a:bodyPr>
          <a:lstStyle/>
          <a:p>
            <a:pPr>
              <a:buChar char="-"/>
              <a:tabLst>
                <a:tab pos="291465" algn="l"/>
                <a:tab pos="1186815" algn="l"/>
              </a:tabLst>
            </a:pPr>
            <a:r>
              <a:rPr lang="ru-RU" sz="2800" spc="-20" dirty="0">
                <a:solidFill>
                  <a:srgbClr val="FFFFFF"/>
                </a:solidFill>
                <a:latin typeface="Arial"/>
                <a:cs typeface="Arial"/>
              </a:rPr>
              <a:t> </a:t>
            </a:r>
            <a:r>
              <a:rPr lang="ru-RU" sz="2800" spc="-20" dirty="0" err="1">
                <a:solidFill>
                  <a:srgbClr val="FFFFFF"/>
                </a:solidFill>
                <a:latin typeface="Arial"/>
                <a:cs typeface="Arial"/>
              </a:rPr>
              <a:t>инъикоси</a:t>
            </a:r>
            <a:r>
              <a:rPr lang="ru-RU" sz="2800" spc="-20" dirty="0">
                <a:solidFill>
                  <a:srgbClr val="FFFFFF"/>
                </a:solidFill>
                <a:latin typeface="Arial"/>
                <a:cs typeface="Arial"/>
              </a:rPr>
              <a:t> </a:t>
            </a:r>
            <a:r>
              <a:rPr lang="ru-RU" sz="2800" spc="-20" dirty="0" err="1">
                <a:solidFill>
                  <a:srgbClr val="FFFFFF"/>
                </a:solidFill>
                <a:latin typeface="Arial"/>
                <a:cs typeface="Arial"/>
              </a:rPr>
              <a:t>ғайрикофии</a:t>
            </a:r>
            <a:r>
              <a:rPr lang="ru-RU" sz="2800" spc="-20" dirty="0">
                <a:solidFill>
                  <a:srgbClr val="FFFFFF"/>
                </a:solidFill>
                <a:latin typeface="Arial"/>
                <a:cs typeface="Arial"/>
              </a:rPr>
              <a:t> </a:t>
            </a:r>
            <a:r>
              <a:rPr lang="ru-RU" sz="2800" spc="-20" dirty="0" err="1">
                <a:solidFill>
                  <a:srgbClr val="FFFFFF"/>
                </a:solidFill>
                <a:latin typeface="Arial"/>
                <a:cs typeface="Arial"/>
              </a:rPr>
              <a:t>барномаи</a:t>
            </a:r>
            <a:r>
              <a:rPr lang="tg-Cyrl-TJ" sz="2800" spc="-20" dirty="0">
                <a:solidFill>
                  <a:srgbClr val="FFFFFF"/>
                </a:solidFill>
                <a:latin typeface="Arial"/>
                <a:cs typeface="Arial"/>
              </a:rPr>
              <a:t> </a:t>
            </a:r>
            <a:r>
              <a:rPr sz="2800" spc="-5" dirty="0">
                <a:solidFill>
                  <a:srgbClr val="FFFFFF"/>
                </a:solidFill>
                <a:latin typeface="Arial"/>
                <a:cs typeface="Arial"/>
              </a:rPr>
              <a:t> </a:t>
            </a:r>
            <a:r>
              <a:rPr sz="2800" spc="5" dirty="0">
                <a:solidFill>
                  <a:srgbClr val="FFFFFF"/>
                </a:solidFill>
                <a:latin typeface="Arial"/>
                <a:cs typeface="Arial"/>
              </a:rPr>
              <a:t>«Ак </a:t>
            </a:r>
            <a:r>
              <a:rPr sz="2800" spc="-30" dirty="0">
                <a:solidFill>
                  <a:srgbClr val="FFFFFF"/>
                </a:solidFill>
                <a:latin typeface="Arial"/>
                <a:cs typeface="Arial"/>
              </a:rPr>
              <a:t>булак» </a:t>
            </a:r>
            <a:r>
              <a:rPr lang="tg-Cyrl-TJ" sz="2800" spc="-30" dirty="0">
                <a:solidFill>
                  <a:srgbClr val="FFFFFF"/>
                </a:solidFill>
                <a:latin typeface="Arial"/>
                <a:cs typeface="Arial"/>
              </a:rPr>
              <a:t>дар расонаҳо</a:t>
            </a:r>
            <a:endParaRPr sz="2800" dirty="0">
              <a:latin typeface="Arial"/>
              <a:cs typeface="Arial"/>
            </a:endParaRPr>
          </a:p>
          <a:p>
            <a:pPr marR="386080">
              <a:buChar char="-"/>
              <a:tabLst>
                <a:tab pos="1162050" algn="l"/>
                <a:tab pos="1162685" algn="l"/>
              </a:tabLst>
            </a:pPr>
            <a:r>
              <a:rPr lang="ru-RU" sz="2800" spc="-10" dirty="0">
                <a:solidFill>
                  <a:srgbClr val="FFFFFF"/>
                </a:solidFill>
                <a:latin typeface="Arial"/>
                <a:cs typeface="Arial"/>
              </a:rPr>
              <a:t> </a:t>
            </a:r>
            <a:r>
              <a:rPr lang="ru-RU" sz="2800" spc="-10" dirty="0" err="1">
                <a:solidFill>
                  <a:srgbClr val="FFFFFF"/>
                </a:solidFill>
                <a:latin typeface="Arial"/>
                <a:cs typeface="Arial"/>
              </a:rPr>
              <a:t>ташкилоти</a:t>
            </a:r>
            <a:r>
              <a:rPr lang="ru-RU" sz="2800" spc="-10" dirty="0">
                <a:solidFill>
                  <a:srgbClr val="FFFFFF"/>
                </a:solidFill>
                <a:latin typeface="Arial"/>
                <a:cs typeface="Arial"/>
              </a:rPr>
              <a:t> </a:t>
            </a:r>
            <a:r>
              <a:rPr lang="ru-RU" sz="2800" spc="-10" dirty="0" err="1">
                <a:solidFill>
                  <a:srgbClr val="FFFFFF"/>
                </a:solidFill>
                <a:latin typeface="Arial"/>
                <a:cs typeface="Arial"/>
              </a:rPr>
              <a:t>паймонкор</a:t>
            </a:r>
            <a:r>
              <a:rPr lang="ru-RU" sz="2800" spc="-10" dirty="0">
                <a:solidFill>
                  <a:srgbClr val="FFFFFF"/>
                </a:solidFill>
                <a:latin typeface="Arial"/>
                <a:cs typeface="Arial"/>
              </a:rPr>
              <a:t> </a:t>
            </a:r>
            <a:r>
              <a:rPr lang="ru-RU" sz="2800" spc="-10" dirty="0" err="1">
                <a:solidFill>
                  <a:srgbClr val="FFFFFF"/>
                </a:solidFill>
                <a:latin typeface="Arial"/>
                <a:cs typeface="Arial"/>
              </a:rPr>
              <a:t>сокинонро</a:t>
            </a:r>
            <a:r>
              <a:rPr lang="ru-RU" sz="2800" spc="-10" dirty="0">
                <a:solidFill>
                  <a:srgbClr val="FFFFFF"/>
                </a:solidFill>
                <a:latin typeface="Arial"/>
                <a:cs typeface="Arial"/>
              </a:rPr>
              <a:t> аз </a:t>
            </a:r>
            <a:r>
              <a:rPr lang="ru-RU" sz="2800" spc="-10" dirty="0" err="1">
                <a:solidFill>
                  <a:srgbClr val="FFFFFF"/>
                </a:solidFill>
                <a:latin typeface="Arial"/>
                <a:cs typeface="Arial"/>
              </a:rPr>
              <a:t>кор</a:t>
            </a:r>
            <a:r>
              <a:rPr lang="ru-RU" sz="2800" spc="-10" dirty="0">
                <a:solidFill>
                  <a:srgbClr val="FFFFFF"/>
                </a:solidFill>
                <a:latin typeface="Arial"/>
                <a:cs typeface="Arial"/>
              </a:rPr>
              <a:t> </a:t>
            </a:r>
            <a:r>
              <a:rPr lang="ru-RU" sz="2800" spc="-10" dirty="0" err="1">
                <a:solidFill>
                  <a:srgbClr val="FFFFFF"/>
                </a:solidFill>
                <a:latin typeface="Arial"/>
                <a:cs typeface="Arial"/>
              </a:rPr>
              <a:t>огоҳ</a:t>
            </a:r>
            <a:r>
              <a:rPr lang="ru-RU" sz="2800" spc="-10" dirty="0">
                <a:solidFill>
                  <a:srgbClr val="FFFFFF"/>
                </a:solidFill>
                <a:latin typeface="Arial"/>
                <a:cs typeface="Arial"/>
              </a:rPr>
              <a:t> </a:t>
            </a:r>
            <a:r>
              <a:rPr lang="ru-RU" sz="2800" spc="-10">
                <a:solidFill>
                  <a:srgbClr val="FFFFFF"/>
                </a:solidFill>
                <a:latin typeface="Arial"/>
                <a:cs typeface="Arial"/>
              </a:rPr>
              <a:t>намесозад</a:t>
            </a:r>
            <a:r>
              <a:rPr lang="tg-Cyrl-TJ" sz="2800" spc="-10">
                <a:solidFill>
                  <a:srgbClr val="FFFFFF"/>
                </a:solidFill>
                <a:latin typeface="Arial"/>
                <a:cs typeface="Arial"/>
              </a:rPr>
              <a:t> </a:t>
            </a:r>
            <a:endParaRPr sz="2800" dirty="0">
              <a:latin typeface="Arial"/>
              <a:cs typeface="Arial"/>
            </a:endParaRPr>
          </a:p>
          <a:p>
            <a:pPr>
              <a:lnSpc>
                <a:spcPct val="100000"/>
              </a:lnSpc>
            </a:pPr>
            <a:r>
              <a:rPr sz="2800" dirty="0">
                <a:solidFill>
                  <a:srgbClr val="FFFFFF"/>
                </a:solidFill>
                <a:latin typeface="Arial"/>
                <a:cs typeface="Arial"/>
              </a:rPr>
              <a:t>-</a:t>
            </a:r>
            <a:r>
              <a:rPr lang="ru-RU" sz="2800" dirty="0">
                <a:solidFill>
                  <a:srgbClr val="FFFFFF"/>
                </a:solidFill>
                <a:latin typeface="Arial"/>
                <a:cs typeface="Arial"/>
              </a:rPr>
              <a:t> </a:t>
            </a:r>
            <a:r>
              <a:rPr lang="ru-RU" sz="2800" dirty="0" err="1">
                <a:solidFill>
                  <a:srgbClr val="FFFFFF"/>
                </a:solidFill>
                <a:latin typeface="Arial"/>
                <a:cs typeface="Arial"/>
              </a:rPr>
              <a:t>паймонкор</a:t>
            </a:r>
            <a:r>
              <a:rPr lang="ru-RU" sz="2800" dirty="0">
                <a:solidFill>
                  <a:srgbClr val="FFFFFF"/>
                </a:solidFill>
                <a:latin typeface="Arial"/>
                <a:cs typeface="Arial"/>
              </a:rPr>
              <a:t> </a:t>
            </a:r>
            <a:r>
              <a:rPr lang="ru-RU" sz="2800" dirty="0" err="1">
                <a:solidFill>
                  <a:srgbClr val="FFFFFF"/>
                </a:solidFill>
                <a:latin typeface="Arial"/>
                <a:cs typeface="Arial"/>
              </a:rPr>
              <a:t>нороҳатӣ</a:t>
            </a:r>
            <a:r>
              <a:rPr lang="ru-RU" sz="2800" dirty="0">
                <a:solidFill>
                  <a:srgbClr val="FFFFFF"/>
                </a:solidFill>
                <a:latin typeface="Arial"/>
                <a:cs typeface="Arial"/>
              </a:rPr>
              <a:t> </a:t>
            </a:r>
            <a:r>
              <a:rPr lang="ru-RU" sz="2800" dirty="0" err="1">
                <a:solidFill>
                  <a:srgbClr val="FFFFFF"/>
                </a:solidFill>
                <a:latin typeface="Arial"/>
                <a:cs typeface="Arial"/>
              </a:rPr>
              <a:t>эҷод</a:t>
            </a:r>
            <a:r>
              <a:rPr lang="ru-RU" sz="2800" dirty="0">
                <a:solidFill>
                  <a:srgbClr val="FFFFFF"/>
                </a:solidFill>
                <a:latin typeface="Arial"/>
                <a:cs typeface="Arial"/>
              </a:rPr>
              <a:t> </a:t>
            </a:r>
            <a:r>
              <a:rPr lang="ru-RU" sz="2800" dirty="0" err="1">
                <a:solidFill>
                  <a:srgbClr val="FFFFFF"/>
                </a:solidFill>
                <a:latin typeface="Arial"/>
                <a:cs typeface="Arial"/>
              </a:rPr>
              <a:t>мекунад</a:t>
            </a:r>
            <a:r>
              <a:rPr lang="tg-Cyrl-TJ" sz="2800" dirty="0">
                <a:solidFill>
                  <a:srgbClr val="FFFFFF"/>
                </a:solidFill>
                <a:latin typeface="Arial"/>
                <a:cs typeface="Arial"/>
              </a:rPr>
              <a:t> </a:t>
            </a:r>
            <a:endParaRPr sz="2800" dirty="0">
              <a:latin typeface="Arial"/>
              <a:cs typeface="Arial"/>
            </a:endParaRPr>
          </a:p>
          <a:p>
            <a:pPr>
              <a:lnSpc>
                <a:spcPct val="100000"/>
              </a:lnSpc>
            </a:pPr>
            <a:endParaRPr sz="2800" dirty="0">
              <a:latin typeface="Arial"/>
              <a:cs typeface="Arial"/>
            </a:endParaRPr>
          </a:p>
          <a:p>
            <a:pPr>
              <a:tabLst>
                <a:tab pos="286385" algn="l"/>
              </a:tabLst>
            </a:pPr>
            <a:r>
              <a:rPr sz="2800" dirty="0">
                <a:solidFill>
                  <a:srgbClr val="FFFFFF"/>
                </a:solidFill>
                <a:latin typeface="Arial"/>
                <a:cs typeface="Arial"/>
              </a:rPr>
              <a:t>-	</a:t>
            </a:r>
            <a:r>
              <a:rPr lang="tg-Cyrl-TJ" sz="2800" spc="-5" dirty="0" err="1">
                <a:solidFill>
                  <a:srgbClr val="FFFFFF"/>
                </a:solidFill>
                <a:latin typeface="Arial"/>
                <a:cs typeface="Arial"/>
              </a:rPr>
              <a:t>и</a:t>
            </a:r>
            <a:r>
              <a:rPr sz="2800" spc="-5" dirty="0" err="1">
                <a:solidFill>
                  <a:srgbClr val="FFFFFF"/>
                </a:solidFill>
                <a:latin typeface="Arial"/>
                <a:cs typeface="Arial"/>
              </a:rPr>
              <a:t>нфраструктура</a:t>
            </a:r>
            <a:r>
              <a:rPr sz="2800" spc="-5" dirty="0">
                <a:solidFill>
                  <a:srgbClr val="FFFFFF"/>
                </a:solidFill>
                <a:latin typeface="Arial"/>
                <a:cs typeface="Arial"/>
              </a:rPr>
              <a:t>,</a:t>
            </a:r>
            <a:r>
              <a:rPr lang="tg-Cyrl-TJ" sz="2800" spc="-5" dirty="0">
                <a:solidFill>
                  <a:srgbClr val="FFFFFF"/>
                </a:solidFill>
                <a:latin typeface="Arial"/>
                <a:cs typeface="Arial"/>
              </a:rPr>
              <a:t>аз ҷумла роҳҳо, баъд аз кор дар ҳоли нокоршорямӣ боқӣ монданд </a:t>
            </a:r>
            <a:endParaRPr sz="2800" dirty="0">
              <a:latin typeface="Arial"/>
              <a:cs typeface="Arial"/>
            </a:endParaRPr>
          </a:p>
        </p:txBody>
      </p:sp>
    </p:spTree>
    <p:extLst>
      <p:ext uri="{BB962C8B-B14F-4D97-AF65-F5344CB8AC3E}">
        <p14:creationId xmlns:p14="http://schemas.microsoft.com/office/powerpoint/2010/main" val="919081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0B79DAC-9C67-45C8-908D-0665F118909C}"/>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7AA2E846-BB82-4D64-BDD1-6C396F731B11}"/>
              </a:ext>
            </a:extLst>
          </p:cNvPr>
          <p:cNvSpPr>
            <a:spLocks noGrp="1"/>
          </p:cNvSpPr>
          <p:nvPr>
            <p:ph idx="1"/>
          </p:nvPr>
        </p:nvSpPr>
        <p:spPr/>
        <p:txBody>
          <a:bodyPr/>
          <a:lstStyle/>
          <a:p>
            <a:endParaRPr lang="ru-RU"/>
          </a:p>
        </p:txBody>
      </p:sp>
    </p:spTree>
    <p:extLst>
      <p:ext uri="{BB962C8B-B14F-4D97-AF65-F5344CB8AC3E}">
        <p14:creationId xmlns:p14="http://schemas.microsoft.com/office/powerpoint/2010/main" val="1474484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715001" y="6248401"/>
            <a:ext cx="860425" cy="307777"/>
          </a:xfrm>
          <a:prstGeom prst="rect">
            <a:avLst/>
          </a:prstGeom>
        </p:spPr>
        <p:txBody>
          <a:bodyPr vert="horz" wrap="square" lIns="0" tIns="0" rIns="0" bIns="0" rtlCol="0">
            <a:spAutoFit/>
          </a:bodyPr>
          <a:lstStyle/>
          <a:p>
            <a:pPr marL="12700" algn="ctr"/>
            <a:r>
              <a:rPr sz="2000" b="1" spc="5" dirty="0">
                <a:latin typeface="Times New Roman"/>
                <a:cs typeface="Times New Roman"/>
              </a:rPr>
              <a:t>2015</a:t>
            </a:r>
            <a:endParaRPr sz="2000" dirty="0">
              <a:latin typeface="Times New Roman"/>
              <a:cs typeface="Times New Roman"/>
            </a:endParaRPr>
          </a:p>
        </p:txBody>
      </p:sp>
      <p:sp>
        <p:nvSpPr>
          <p:cNvPr id="10" name="object 10"/>
          <p:cNvSpPr txBox="1">
            <a:spLocks noGrp="1"/>
          </p:cNvSpPr>
          <p:nvPr>
            <p:ph type="title"/>
          </p:nvPr>
        </p:nvSpPr>
        <p:spPr>
          <a:xfrm>
            <a:off x="2504662" y="1676401"/>
            <a:ext cx="7351652" cy="2954655"/>
          </a:xfrm>
          <a:prstGeom prst="rect">
            <a:avLst/>
          </a:prstGeom>
        </p:spPr>
        <p:txBody>
          <a:bodyPr vert="horz" wrap="square" lIns="0" tIns="0" rIns="0" bIns="0" rtlCol="0" anchor="ctr">
            <a:spAutoFit/>
          </a:bodyPr>
          <a:lstStyle/>
          <a:p>
            <a:pPr marL="12700" marR="5080" algn="ctr">
              <a:lnSpc>
                <a:spcPct val="100000"/>
              </a:lnSpc>
            </a:pPr>
            <a:r>
              <a:rPr lang="ru-RU" sz="3200" b="1" dirty="0">
                <a:latin typeface="Verdana"/>
                <a:cs typeface="Verdana"/>
              </a:rPr>
              <a:t>Баланд </a:t>
            </a:r>
            <a:r>
              <a:rPr lang="ru-RU" sz="3200" b="1" dirty="0" err="1">
                <a:latin typeface="Verdana"/>
                <a:cs typeface="Verdana"/>
              </a:rPr>
              <a:t>бардошт</a:t>
            </a:r>
            <a:r>
              <a:rPr lang="tg-Cyrl-TJ" sz="3200" b="1" dirty="0">
                <a:latin typeface="Verdana"/>
                <a:cs typeface="Verdana"/>
              </a:rPr>
              <a:t>ани</a:t>
            </a:r>
            <a:r>
              <a:rPr lang="ru-RU" sz="3200" b="1" dirty="0">
                <a:latin typeface="Verdana"/>
                <a:cs typeface="Verdana"/>
              </a:rPr>
              <a:t> </a:t>
            </a:r>
            <a:r>
              <a:rPr lang="ru-RU" sz="3200" b="1" dirty="0" err="1">
                <a:latin typeface="Verdana"/>
                <a:cs typeface="Verdana"/>
              </a:rPr>
              <a:t>шаффо</a:t>
            </a:r>
            <a:r>
              <a:rPr lang="tg-Cyrl-TJ" sz="3200" b="1" dirty="0">
                <a:latin typeface="Verdana"/>
                <a:cs typeface="Verdana"/>
              </a:rPr>
              <a:t>фияти буҷетҳои маҳаллӣ тавассути ҷалби ҷомаеҳои маҳаллӣ дар раванди буҷет дар мисоли 2 деҳаи вилояти </a:t>
            </a:r>
            <a:r>
              <a:rPr lang="ru-RU" sz="3200" b="1" spc="5" dirty="0">
                <a:latin typeface="Verdana"/>
                <a:cs typeface="Verdana"/>
              </a:rPr>
              <a:t> Акмолинск</a:t>
            </a:r>
            <a:endParaRPr sz="3200" b="1" dirty="0">
              <a:latin typeface="Verdana"/>
              <a:cs typeface="Verdana"/>
            </a:endParaRPr>
          </a:p>
        </p:txBody>
      </p:sp>
      <p:sp>
        <p:nvSpPr>
          <p:cNvPr id="4" name="Прямоугольник 3"/>
          <p:cNvSpPr/>
          <p:nvPr/>
        </p:nvSpPr>
        <p:spPr>
          <a:xfrm>
            <a:off x="6733920" y="5029200"/>
            <a:ext cx="3342582" cy="523220"/>
          </a:xfrm>
          <a:prstGeom prst="rect">
            <a:avLst/>
          </a:prstGeom>
        </p:spPr>
        <p:txBody>
          <a:bodyPr wrap="none">
            <a:spAutoFit/>
          </a:bodyPr>
          <a:lstStyle/>
          <a:p>
            <a:r>
              <a:rPr lang="ru-RU" sz="2800" b="1" i="1" dirty="0" err="1"/>
              <a:t>Кэйс</a:t>
            </a:r>
            <a:r>
              <a:rPr lang="ru-RU" sz="2800" b="1" i="1" dirty="0"/>
              <a:t> аз </a:t>
            </a:r>
            <a:r>
              <a:rPr lang="ru-RU" sz="2800" b="1" i="1" dirty="0" err="1"/>
              <a:t>Қазоқистон</a:t>
            </a:r>
            <a:endParaRPr lang="ru-RU" sz="2800" b="1" i="1" dirty="0"/>
          </a:p>
        </p:txBody>
      </p:sp>
    </p:spTree>
    <p:extLst>
      <p:ext uri="{BB962C8B-B14F-4D97-AF65-F5344CB8AC3E}">
        <p14:creationId xmlns:p14="http://schemas.microsoft.com/office/powerpoint/2010/main" val="1115667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67201" y="871954"/>
            <a:ext cx="5128591" cy="677108"/>
          </a:xfrm>
          <a:prstGeom prst="rect">
            <a:avLst/>
          </a:prstGeom>
        </p:spPr>
        <p:txBody>
          <a:bodyPr vert="horz" wrap="square" lIns="0" tIns="0" rIns="0" bIns="0" rtlCol="0" anchor="ctr">
            <a:spAutoFit/>
          </a:bodyPr>
          <a:lstStyle/>
          <a:p>
            <a:pPr marL="12700">
              <a:lnSpc>
                <a:spcPct val="100000"/>
              </a:lnSpc>
            </a:pPr>
            <a:r>
              <a:rPr lang="tg-Cyrl-TJ" b="1" spc="-5" dirty="0">
                <a:latin typeface="Arial"/>
                <a:cs typeface="Arial"/>
              </a:rPr>
              <a:t>Ҳадафи лоиҳа</a:t>
            </a:r>
            <a:endParaRPr dirty="0">
              <a:latin typeface="Arial"/>
              <a:cs typeface="Arial"/>
            </a:endParaRPr>
          </a:p>
        </p:txBody>
      </p:sp>
      <p:sp>
        <p:nvSpPr>
          <p:cNvPr id="3" name="object 3"/>
          <p:cNvSpPr txBox="1"/>
          <p:nvPr/>
        </p:nvSpPr>
        <p:spPr>
          <a:xfrm>
            <a:off x="2362201" y="1865899"/>
            <a:ext cx="7760335" cy="3331168"/>
          </a:xfrm>
          <a:prstGeom prst="rect">
            <a:avLst/>
          </a:prstGeom>
        </p:spPr>
        <p:txBody>
          <a:bodyPr vert="horz" wrap="square" lIns="0" tIns="0" rIns="0" bIns="0" rtlCol="0">
            <a:spAutoFit/>
          </a:bodyPr>
          <a:lstStyle/>
          <a:p>
            <a:pPr marL="356870" marR="318135" indent="-344170">
              <a:lnSpc>
                <a:spcPct val="90100"/>
              </a:lnSpc>
              <a:buChar char="•"/>
              <a:tabLst>
                <a:tab pos="357505" algn="l"/>
              </a:tabLst>
            </a:pPr>
            <a:r>
              <a:rPr lang="tg-Cyrl-TJ" sz="2800" dirty="0">
                <a:latin typeface="Arial"/>
                <a:cs typeface="Arial"/>
              </a:rPr>
              <a:t>Фарогирии  намояндагони чомеаи маҳаллӣ дар муҳокима ва ҳалли  масоили дорои аҳамияти маҳаллӣ тавассути ҷалби диққат ба барномаи рушди маҳал </a:t>
            </a:r>
            <a:endParaRPr sz="2800" dirty="0">
              <a:latin typeface="Arial"/>
              <a:cs typeface="Arial"/>
            </a:endParaRPr>
          </a:p>
          <a:p>
            <a:pPr marL="356870" indent="-344170">
              <a:spcBef>
                <a:spcPts val="1870"/>
              </a:spcBef>
              <a:buChar char="•"/>
              <a:tabLst>
                <a:tab pos="356870" algn="l"/>
                <a:tab pos="357505" algn="l"/>
              </a:tabLst>
            </a:pPr>
            <a:r>
              <a:rPr lang="tg-Cyrl-TJ" sz="2800" dirty="0">
                <a:latin typeface="Arial"/>
                <a:cs typeface="Arial"/>
              </a:rPr>
              <a:t>Боло бурдани маърифати ҳуқуқӣ </a:t>
            </a:r>
            <a:endParaRPr sz="2800" dirty="0">
              <a:latin typeface="Arial"/>
              <a:cs typeface="Arial"/>
            </a:endParaRPr>
          </a:p>
          <a:p>
            <a:pPr marL="356870" indent="-344170">
              <a:spcBef>
                <a:spcPts val="1875"/>
              </a:spcBef>
              <a:buChar char="•"/>
              <a:tabLst>
                <a:tab pos="356870" algn="l"/>
                <a:tab pos="357505" algn="l"/>
              </a:tabLst>
            </a:pPr>
            <a:r>
              <a:rPr lang="tg-Cyrl-TJ" sz="2800" dirty="0">
                <a:latin typeface="Arial"/>
                <a:cs typeface="Arial"/>
              </a:rPr>
              <a:t>Рушди муколамаи босамар бо ҳокими интихобшуда </a:t>
            </a:r>
            <a:endParaRPr sz="2800" dirty="0">
              <a:latin typeface="Arial"/>
              <a:cs typeface="Arial"/>
            </a:endParaRPr>
          </a:p>
        </p:txBody>
      </p:sp>
    </p:spTree>
    <p:extLst>
      <p:ext uri="{BB962C8B-B14F-4D97-AF65-F5344CB8AC3E}">
        <p14:creationId xmlns:p14="http://schemas.microsoft.com/office/powerpoint/2010/main" val="2481973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8416" y="95758"/>
            <a:ext cx="6535166" cy="827918"/>
          </a:xfrm>
          <a:prstGeom prst="rect">
            <a:avLst/>
          </a:prstGeom>
        </p:spPr>
        <p:txBody>
          <a:bodyPr vert="horz" wrap="square" lIns="0" tIns="210311" rIns="0" bIns="0" rtlCol="0" anchor="ctr">
            <a:spAutoFit/>
          </a:bodyPr>
          <a:lstStyle/>
          <a:p>
            <a:pPr marL="2493645">
              <a:lnSpc>
                <a:spcPct val="100000"/>
              </a:lnSpc>
            </a:pPr>
            <a:r>
              <a:rPr lang="tg-Cyrl-TJ" sz="4000" b="1" spc="5" dirty="0"/>
              <a:t>Вазифаҳо </a:t>
            </a:r>
            <a:endParaRPr sz="4000" b="1" dirty="0"/>
          </a:p>
        </p:txBody>
      </p:sp>
      <p:sp>
        <p:nvSpPr>
          <p:cNvPr id="3" name="object 3"/>
          <p:cNvSpPr txBox="1"/>
          <p:nvPr/>
        </p:nvSpPr>
        <p:spPr>
          <a:xfrm>
            <a:off x="2176199" y="923676"/>
            <a:ext cx="8025130" cy="4750018"/>
          </a:xfrm>
          <a:prstGeom prst="rect">
            <a:avLst/>
          </a:prstGeom>
        </p:spPr>
        <p:txBody>
          <a:bodyPr vert="horz" wrap="square" lIns="0" tIns="0" rIns="0" bIns="0" rtlCol="0">
            <a:spAutoFit/>
          </a:bodyPr>
          <a:lstStyle/>
          <a:p>
            <a:pPr marL="356870" marR="98425" indent="-344170">
              <a:buChar char="•"/>
              <a:tabLst>
                <a:tab pos="356870" algn="l"/>
                <a:tab pos="357505" algn="l"/>
              </a:tabLst>
            </a:pPr>
            <a:r>
              <a:rPr lang="tg-Cyrl-TJ" sz="2200" dirty="0">
                <a:latin typeface="Arial"/>
                <a:cs typeface="Arial"/>
              </a:rPr>
              <a:t>Афзудани зарфият ва сатҳи касбии аъзои маҷлиси ҷомеаи маҳаллӣ аз иштирокашон дар худидоракунии маҳаллӣ </a:t>
            </a:r>
            <a:endParaRPr sz="2200" dirty="0">
              <a:latin typeface="Arial"/>
              <a:cs typeface="Arial"/>
            </a:endParaRPr>
          </a:p>
          <a:p>
            <a:pPr marL="356870" marR="5080" indent="-344170">
              <a:spcBef>
                <a:spcPts val="1970"/>
              </a:spcBef>
              <a:buChar char="•"/>
              <a:tabLst>
                <a:tab pos="356870" algn="l"/>
                <a:tab pos="357505" algn="l"/>
              </a:tabLst>
            </a:pPr>
            <a:r>
              <a:rPr lang="tg-Cyrl-TJ" sz="2200" spc="-5" dirty="0">
                <a:latin typeface="Arial"/>
                <a:cs typeface="Arial"/>
              </a:rPr>
              <a:t>Дар амал рушд ва татбиқ намудани низоми доимоамалкунандаи ҳамкории иттилоотии аҳолӣ бо мақомоти худидоракунии маҳаллӣ </a:t>
            </a:r>
            <a:endParaRPr sz="2200" dirty="0">
              <a:latin typeface="Arial"/>
              <a:cs typeface="Arial"/>
            </a:endParaRPr>
          </a:p>
          <a:p>
            <a:pPr marL="356870" marR="47625" indent="-344170">
              <a:spcBef>
                <a:spcPts val="1964"/>
              </a:spcBef>
              <a:buChar char="•"/>
              <a:tabLst>
                <a:tab pos="356870" algn="l"/>
                <a:tab pos="357505" algn="l"/>
              </a:tabLst>
            </a:pPr>
            <a:r>
              <a:rPr lang="tg-Cyrl-TJ" sz="2200" dirty="0">
                <a:latin typeface="Arial"/>
                <a:cs typeface="Arial"/>
              </a:rPr>
              <a:t> Ҷамъоварӣ ва паҳн намудани таҷрибаҳои муваффақ </a:t>
            </a:r>
            <a:r>
              <a:rPr sz="2200" dirty="0">
                <a:latin typeface="Arial"/>
                <a:cs typeface="Arial"/>
              </a:rPr>
              <a:t>;</a:t>
            </a:r>
          </a:p>
          <a:p>
            <a:pPr marL="356870" indent="-344170">
              <a:spcBef>
                <a:spcPts val="1970"/>
              </a:spcBef>
              <a:buChar char="•"/>
              <a:tabLst>
                <a:tab pos="356870" algn="l"/>
                <a:tab pos="357505" algn="l"/>
              </a:tabLst>
            </a:pPr>
            <a:r>
              <a:rPr lang="tg-Cyrl-TJ" sz="2200" spc="-5" dirty="0">
                <a:latin typeface="Arial"/>
                <a:cs typeface="Arial"/>
              </a:rPr>
              <a:t>Рушди нақши маҷлисҳои ҷомеаи маҳаллӣ дар худидоракунӣ </a:t>
            </a:r>
            <a:r>
              <a:rPr sz="2200" dirty="0">
                <a:latin typeface="Arial"/>
                <a:cs typeface="Arial"/>
              </a:rPr>
              <a:t>;</a:t>
            </a:r>
          </a:p>
          <a:p>
            <a:pPr marL="356870" indent="-344170">
              <a:spcBef>
                <a:spcPts val="1970"/>
              </a:spcBef>
              <a:buChar char="•"/>
              <a:tabLst>
                <a:tab pos="356870" algn="l"/>
                <a:tab pos="357505" algn="l"/>
              </a:tabLst>
            </a:pPr>
            <a:r>
              <a:rPr lang="tg-Cyrl-TJ" sz="2200" spc="-5" dirty="0">
                <a:latin typeface="Arial"/>
                <a:cs typeface="Arial"/>
              </a:rPr>
              <a:t>Иштирок дар такмили қонунгузорӣ дар соҳаи худидоракунии маҳаллӣ </a:t>
            </a:r>
            <a:endParaRPr sz="2200" dirty="0">
              <a:latin typeface="Arial"/>
              <a:cs typeface="Arial"/>
            </a:endParaRPr>
          </a:p>
        </p:txBody>
      </p:sp>
    </p:spTree>
    <p:extLst>
      <p:ext uri="{BB962C8B-B14F-4D97-AF65-F5344CB8AC3E}">
        <p14:creationId xmlns:p14="http://schemas.microsoft.com/office/powerpoint/2010/main" val="37401673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95986" y="457201"/>
            <a:ext cx="7153784" cy="492443"/>
          </a:xfrm>
          <a:prstGeom prst="rect">
            <a:avLst/>
          </a:prstGeom>
        </p:spPr>
        <p:txBody>
          <a:bodyPr vert="horz" wrap="square" lIns="0" tIns="0" rIns="0" bIns="0" rtlCol="0" anchor="ctr">
            <a:spAutoFit/>
          </a:bodyPr>
          <a:lstStyle/>
          <a:p>
            <a:pPr marL="278130" algn="ctr">
              <a:lnSpc>
                <a:spcPct val="100000"/>
              </a:lnSpc>
            </a:pPr>
            <a:r>
              <a:rPr lang="tg-Cyrl-TJ" sz="3200" b="1" spc="-5" dirty="0"/>
              <a:t>Округи музофотии </a:t>
            </a:r>
            <a:r>
              <a:rPr sz="3200" b="1" spc="-5" dirty="0" err="1"/>
              <a:t>Капитоновск</a:t>
            </a:r>
            <a:endParaRPr sz="3200" b="1" dirty="0"/>
          </a:p>
        </p:txBody>
      </p:sp>
      <p:sp>
        <p:nvSpPr>
          <p:cNvPr id="4" name="object 3"/>
          <p:cNvSpPr/>
          <p:nvPr/>
        </p:nvSpPr>
        <p:spPr>
          <a:xfrm>
            <a:off x="2598125" y="1447800"/>
            <a:ext cx="7248525" cy="4581060"/>
          </a:xfrm>
          <a:prstGeom prst="rect">
            <a:avLst/>
          </a:prstGeom>
          <a:blipFill>
            <a:blip r:embed="rId2" cstate="print"/>
            <a:srcRect/>
            <a:stretch>
              <a:fillRect b="-29776"/>
            </a:stretch>
          </a:blipFill>
        </p:spPr>
        <p:txBody>
          <a:bodyPr wrap="square" lIns="0" tIns="0" rIns="0" bIns="0" rtlCol="0"/>
          <a:lstStyle/>
          <a:p>
            <a:endParaRPr/>
          </a:p>
        </p:txBody>
      </p:sp>
    </p:spTree>
    <p:extLst>
      <p:ext uri="{BB962C8B-B14F-4D97-AF65-F5344CB8AC3E}">
        <p14:creationId xmlns:p14="http://schemas.microsoft.com/office/powerpoint/2010/main" val="821807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9564" y="144009"/>
            <a:ext cx="6290056" cy="615553"/>
          </a:xfrm>
          <a:prstGeom prst="rect">
            <a:avLst/>
          </a:prstGeom>
        </p:spPr>
        <p:txBody>
          <a:bodyPr vert="horz" wrap="square" lIns="0" tIns="0" rIns="0" bIns="0" rtlCol="0" anchor="ctr">
            <a:spAutoFit/>
          </a:bodyPr>
          <a:lstStyle/>
          <a:p>
            <a:pPr marL="12700" algn="ctr">
              <a:lnSpc>
                <a:spcPct val="100000"/>
              </a:lnSpc>
            </a:pPr>
            <a:r>
              <a:rPr sz="4000" b="1" dirty="0"/>
              <a:t>«</a:t>
            </a:r>
            <a:r>
              <a:rPr lang="tg-Cyrl-TJ" sz="4000" b="1" dirty="0"/>
              <a:t>Буҷети шаҳрванди</a:t>
            </a:r>
            <a:r>
              <a:rPr sz="4000" b="1" dirty="0"/>
              <a:t>»</a:t>
            </a:r>
            <a:r>
              <a:rPr lang="tg-Cyrl-TJ" sz="4000" b="1" dirty="0"/>
              <a:t>-и</a:t>
            </a:r>
            <a:r>
              <a:rPr sz="4000" b="1" spc="-70" dirty="0"/>
              <a:t> </a:t>
            </a:r>
            <a:r>
              <a:rPr sz="4000" b="1" spc="-5" dirty="0" err="1"/>
              <a:t>округ</a:t>
            </a:r>
            <a:endParaRPr sz="4000" b="1" spc="-5" dirty="0"/>
          </a:p>
        </p:txBody>
      </p:sp>
      <p:sp>
        <p:nvSpPr>
          <p:cNvPr id="3" name="object 3"/>
          <p:cNvSpPr/>
          <p:nvPr/>
        </p:nvSpPr>
        <p:spPr>
          <a:xfrm>
            <a:off x="1524001" y="1080654"/>
            <a:ext cx="9143999" cy="5701143"/>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98972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b="1" dirty="0" err="1" smtClean="0"/>
              <a:t>Ҳадафҳои</a:t>
            </a:r>
            <a:r>
              <a:rPr lang="ru-RU" b="1" dirty="0" smtClean="0"/>
              <a:t> аудити </a:t>
            </a:r>
            <a:r>
              <a:rPr lang="ru-RU" b="1" dirty="0" err="1" smtClean="0"/>
              <a:t>иҷтимоӣ</a:t>
            </a:r>
            <a:r>
              <a:rPr lang="ru-RU" b="1" dirty="0" smtClean="0"/>
              <a:t> </a:t>
            </a:r>
            <a:endParaRPr lang="hr-BA" dirty="0"/>
          </a:p>
        </p:txBody>
      </p:sp>
      <p:sp>
        <p:nvSpPr>
          <p:cNvPr id="3" name="Content Placeholder 2"/>
          <p:cNvSpPr>
            <a:spLocks noGrp="1"/>
          </p:cNvSpPr>
          <p:nvPr>
            <p:ph idx="1"/>
          </p:nvPr>
        </p:nvSpPr>
        <p:spPr/>
        <p:txBody>
          <a:bodyPr>
            <a:normAutofit fontScale="92500" lnSpcReduction="10000"/>
          </a:bodyPr>
          <a:lstStyle/>
          <a:p>
            <a:pPr marL="0" lvl="0" indent="0" algn="just">
              <a:buNone/>
            </a:pPr>
            <a:r>
              <a:rPr lang="ru-RU" dirty="0" err="1" smtClean="0"/>
              <a:t>Ҳадафҳои</a:t>
            </a:r>
            <a:r>
              <a:rPr lang="ru-RU" dirty="0" smtClean="0"/>
              <a:t> </a:t>
            </a:r>
            <a:r>
              <a:rPr lang="ru-RU" dirty="0" err="1" smtClean="0"/>
              <a:t>калидӣ</a:t>
            </a:r>
            <a:r>
              <a:rPr lang="ru-RU" dirty="0" smtClean="0"/>
              <a:t> аз </a:t>
            </a:r>
            <a:r>
              <a:rPr lang="ru-RU" dirty="0" err="1" smtClean="0"/>
              <a:t>инҳо</a:t>
            </a:r>
            <a:r>
              <a:rPr lang="ru-RU" dirty="0" smtClean="0"/>
              <a:t> </a:t>
            </a:r>
            <a:r>
              <a:rPr lang="ru-RU" dirty="0" err="1" smtClean="0"/>
              <a:t>иборатанд</a:t>
            </a:r>
            <a:r>
              <a:rPr lang="ru-RU" dirty="0" smtClean="0"/>
              <a:t> :</a:t>
            </a:r>
            <a:endParaRPr lang="ru-RU" dirty="0"/>
          </a:p>
          <a:p>
            <a:pPr lvl="0" algn="just"/>
            <a:r>
              <a:rPr lang="ru-RU" dirty="0" err="1" smtClean="0"/>
              <a:t>Арзёбии</a:t>
            </a:r>
            <a:r>
              <a:rPr lang="ru-RU" dirty="0" smtClean="0"/>
              <a:t> </a:t>
            </a:r>
            <a:r>
              <a:rPr lang="ru-RU" dirty="0" err="1" smtClean="0"/>
              <a:t>тафовути</a:t>
            </a:r>
            <a:r>
              <a:rPr lang="ru-RU" dirty="0" smtClean="0"/>
              <a:t> </a:t>
            </a:r>
            <a:r>
              <a:rPr lang="ru-RU" dirty="0" err="1" smtClean="0"/>
              <a:t>модд</a:t>
            </a:r>
            <a:r>
              <a:rPr lang="tg-Cyrl-TJ" dirty="0" smtClean="0"/>
              <a:t>ӣ ва молиявӣ</a:t>
            </a:r>
            <a:r>
              <a:rPr lang="ru-RU" dirty="0" smtClean="0"/>
              <a:t> </a:t>
            </a:r>
            <a:r>
              <a:rPr lang="ru-RU" dirty="0" err="1" smtClean="0"/>
              <a:t>миёни</a:t>
            </a:r>
            <a:r>
              <a:rPr lang="ru-RU" dirty="0" smtClean="0"/>
              <a:t> </a:t>
            </a:r>
            <a:r>
              <a:rPr lang="ru-RU" dirty="0" err="1" smtClean="0"/>
              <a:t>эҳтиёҷот</a:t>
            </a:r>
            <a:r>
              <a:rPr lang="ru-RU" dirty="0" smtClean="0"/>
              <a:t> ва </a:t>
            </a:r>
            <a:r>
              <a:rPr lang="ru-RU" dirty="0" err="1" smtClean="0"/>
              <a:t>захираҳои</a:t>
            </a:r>
            <a:r>
              <a:rPr lang="ru-RU" dirty="0" smtClean="0"/>
              <a:t> барои </a:t>
            </a:r>
            <a:r>
              <a:rPr lang="ru-RU" dirty="0"/>
              <a:t> </a:t>
            </a:r>
            <a:r>
              <a:rPr lang="ru-RU" dirty="0" err="1" smtClean="0"/>
              <a:t>рушди</a:t>
            </a:r>
            <a:r>
              <a:rPr lang="ru-RU" dirty="0" smtClean="0"/>
              <a:t> </a:t>
            </a:r>
            <a:r>
              <a:rPr lang="ru-RU" dirty="0" err="1" smtClean="0"/>
              <a:t>маҳаллӣ</a:t>
            </a:r>
            <a:r>
              <a:rPr lang="ru-RU" dirty="0" smtClean="0"/>
              <a:t> </a:t>
            </a:r>
            <a:r>
              <a:rPr lang="ru-RU" dirty="0" err="1" smtClean="0"/>
              <a:t>дастрас</a:t>
            </a:r>
            <a:r>
              <a:rPr lang="ru-RU" dirty="0" smtClean="0"/>
              <a:t> .</a:t>
            </a:r>
            <a:endParaRPr lang="ru-RU" dirty="0"/>
          </a:p>
          <a:p>
            <a:pPr lvl="0" algn="just"/>
            <a:r>
              <a:rPr lang="ru-RU" dirty="0" err="1" smtClean="0"/>
              <a:t>Бунёди</a:t>
            </a:r>
            <a:r>
              <a:rPr lang="ru-RU" dirty="0" smtClean="0"/>
              <a:t> </a:t>
            </a:r>
            <a:r>
              <a:rPr lang="ru-RU" dirty="0" err="1" smtClean="0"/>
              <a:t>огоҳӣ</a:t>
            </a:r>
            <a:r>
              <a:rPr lang="ru-RU" dirty="0" smtClean="0"/>
              <a:t> </a:t>
            </a:r>
            <a:r>
              <a:rPr lang="ru-RU" dirty="0" err="1" smtClean="0"/>
              <a:t>миёни</a:t>
            </a:r>
            <a:r>
              <a:rPr lang="ru-RU" dirty="0" smtClean="0"/>
              <a:t> </a:t>
            </a:r>
            <a:r>
              <a:rPr lang="ru-RU" dirty="0" err="1" smtClean="0"/>
              <a:t>манфиатбарандагон</a:t>
            </a:r>
            <a:r>
              <a:rPr lang="ru-RU" dirty="0" smtClean="0"/>
              <a:t> ва </a:t>
            </a:r>
            <a:r>
              <a:rPr lang="ru-RU" dirty="0" err="1" smtClean="0"/>
              <a:t>таъминотчиёни</a:t>
            </a:r>
            <a:r>
              <a:rPr lang="ru-RU" dirty="0" smtClean="0"/>
              <a:t> </a:t>
            </a:r>
            <a:r>
              <a:rPr lang="ru-RU" dirty="0" err="1" smtClean="0"/>
              <a:t>хидматрасониҳои</a:t>
            </a:r>
            <a:r>
              <a:rPr lang="ru-RU" dirty="0" smtClean="0"/>
              <a:t> </a:t>
            </a:r>
            <a:r>
              <a:rPr lang="ru-RU" dirty="0" err="1" smtClean="0"/>
              <a:t>истеҳсолӣ</a:t>
            </a:r>
            <a:r>
              <a:rPr lang="ru-RU" dirty="0" smtClean="0"/>
              <a:t> ва </a:t>
            </a:r>
            <a:r>
              <a:rPr lang="ru-RU" dirty="0" err="1" smtClean="0"/>
              <a:t>иҷтимоии</a:t>
            </a:r>
            <a:r>
              <a:rPr lang="ru-RU" dirty="0" smtClean="0"/>
              <a:t> </a:t>
            </a:r>
            <a:r>
              <a:rPr lang="ru-RU" dirty="0" err="1" smtClean="0"/>
              <a:t>маҳаллӣ</a:t>
            </a:r>
            <a:r>
              <a:rPr lang="ru-RU" dirty="0" smtClean="0"/>
              <a:t> </a:t>
            </a:r>
            <a:endParaRPr lang="ru-RU" dirty="0"/>
          </a:p>
          <a:p>
            <a:pPr lvl="0" algn="just"/>
            <a:r>
              <a:rPr lang="ru-RU" dirty="0" err="1" smtClean="0"/>
              <a:t>Афзоиши</a:t>
            </a:r>
            <a:r>
              <a:rPr lang="ru-RU" dirty="0" smtClean="0"/>
              <a:t> </a:t>
            </a:r>
            <a:r>
              <a:rPr lang="ru-RU" dirty="0" err="1" smtClean="0"/>
              <a:t>самаранокӣ</a:t>
            </a:r>
            <a:r>
              <a:rPr lang="ru-RU" dirty="0" smtClean="0"/>
              <a:t> ва </a:t>
            </a:r>
            <a:r>
              <a:rPr lang="ru-RU" dirty="0" err="1" smtClean="0"/>
              <a:t>натиҷагирии</a:t>
            </a:r>
            <a:r>
              <a:rPr lang="ru-RU" dirty="0" smtClean="0"/>
              <a:t> </a:t>
            </a:r>
            <a:r>
              <a:rPr lang="ru-RU" dirty="0" err="1" smtClean="0"/>
              <a:t>барномаҳои</a:t>
            </a:r>
            <a:r>
              <a:rPr lang="ru-RU" dirty="0" smtClean="0"/>
              <a:t> </a:t>
            </a:r>
            <a:r>
              <a:rPr lang="ru-RU" dirty="0" err="1" smtClean="0"/>
              <a:t>рушди</a:t>
            </a:r>
            <a:r>
              <a:rPr lang="ru-RU" dirty="0" smtClean="0"/>
              <a:t> </a:t>
            </a:r>
            <a:r>
              <a:rPr lang="ru-RU" dirty="0" err="1" smtClean="0"/>
              <a:t>маҳаллӣ</a:t>
            </a:r>
            <a:r>
              <a:rPr lang="ru-RU" dirty="0" smtClean="0"/>
              <a:t> .</a:t>
            </a:r>
            <a:endParaRPr lang="ru-RU" dirty="0"/>
          </a:p>
          <a:p>
            <a:pPr lvl="0" algn="just"/>
            <a:r>
              <a:rPr lang="ru-RU" dirty="0" err="1" smtClean="0"/>
              <a:t>Таҳлили</a:t>
            </a:r>
            <a:r>
              <a:rPr lang="ru-RU" dirty="0" smtClean="0"/>
              <a:t> </a:t>
            </a:r>
            <a:r>
              <a:rPr lang="ru-RU" dirty="0" err="1" smtClean="0"/>
              <a:t>бодиққати</a:t>
            </a:r>
            <a:r>
              <a:rPr lang="ru-RU" dirty="0" smtClean="0"/>
              <a:t> </a:t>
            </a:r>
            <a:r>
              <a:rPr lang="ru-RU" dirty="0" err="1" smtClean="0"/>
              <a:t>қарорҳои</a:t>
            </a:r>
            <a:r>
              <a:rPr lang="ru-RU" dirty="0" smtClean="0"/>
              <a:t> </a:t>
            </a:r>
            <a:r>
              <a:rPr lang="ru-RU" dirty="0" err="1" smtClean="0"/>
              <a:t>сиёсии</a:t>
            </a:r>
            <a:r>
              <a:rPr lang="ru-RU" dirty="0" smtClean="0"/>
              <a:t> </a:t>
            </a:r>
            <a:r>
              <a:rPr lang="ru-RU" dirty="0" err="1" smtClean="0"/>
              <a:t>мухталиф</a:t>
            </a:r>
            <a:r>
              <a:rPr lang="ru-RU" dirty="0" smtClean="0"/>
              <a:t> </a:t>
            </a:r>
            <a:r>
              <a:rPr lang="ru-RU" dirty="0" err="1" smtClean="0"/>
              <a:t>бо</a:t>
            </a:r>
            <a:r>
              <a:rPr lang="ru-RU" dirty="0" smtClean="0"/>
              <a:t> </a:t>
            </a:r>
            <a:r>
              <a:rPr lang="ru-RU" dirty="0" err="1" smtClean="0"/>
              <a:t>назардошти</a:t>
            </a:r>
            <a:r>
              <a:rPr lang="ru-RU" dirty="0" smtClean="0"/>
              <a:t> </a:t>
            </a:r>
            <a:r>
              <a:rPr lang="ru-RU" dirty="0" err="1" smtClean="0"/>
              <a:t>манфиатҳо</a:t>
            </a:r>
            <a:r>
              <a:rPr lang="ru-RU" dirty="0" smtClean="0"/>
              <a:t> </a:t>
            </a:r>
            <a:r>
              <a:rPr lang="ru-RU" dirty="0" err="1" smtClean="0"/>
              <a:t>ва</a:t>
            </a:r>
            <a:r>
              <a:rPr lang="ru-RU" dirty="0" smtClean="0"/>
              <a:t> </a:t>
            </a:r>
            <a:r>
              <a:rPr lang="ru-RU" dirty="0" err="1" smtClean="0"/>
              <a:t>афзалиятҳои</a:t>
            </a:r>
            <a:r>
              <a:rPr lang="ru-RU" dirty="0" smtClean="0"/>
              <a:t> </a:t>
            </a:r>
            <a:r>
              <a:rPr lang="ru-RU" dirty="0" err="1" smtClean="0"/>
              <a:t>ҷонибҳо</a:t>
            </a:r>
            <a:r>
              <a:rPr lang="ru-RU" dirty="0" smtClean="0"/>
              <a:t> </a:t>
            </a:r>
            <a:r>
              <a:rPr lang="ru-RU" dirty="0" err="1" smtClean="0"/>
              <a:t>ва</a:t>
            </a:r>
            <a:r>
              <a:rPr lang="ru-RU" dirty="0" smtClean="0"/>
              <a:t> </a:t>
            </a:r>
            <a:r>
              <a:rPr lang="ru-RU" dirty="0" err="1" smtClean="0"/>
              <a:t>хусусан</a:t>
            </a:r>
            <a:r>
              <a:rPr lang="ru-RU" dirty="0" smtClean="0"/>
              <a:t> </a:t>
            </a:r>
            <a:r>
              <a:rPr lang="ru-RU" dirty="0" err="1" smtClean="0"/>
              <a:t>табақаҳои</a:t>
            </a:r>
            <a:r>
              <a:rPr lang="ru-RU" dirty="0" smtClean="0"/>
              <a:t> </a:t>
            </a:r>
            <a:r>
              <a:rPr lang="ru-RU" dirty="0" err="1" smtClean="0"/>
              <a:t>осебпазири</a:t>
            </a:r>
            <a:r>
              <a:rPr lang="ru-RU" dirty="0" smtClean="0"/>
              <a:t> </a:t>
            </a:r>
            <a:r>
              <a:rPr lang="ru-RU" dirty="0" err="1" smtClean="0"/>
              <a:t>деҳот</a:t>
            </a:r>
            <a:r>
              <a:rPr lang="ru-RU" dirty="0" smtClean="0"/>
              <a:t> </a:t>
            </a:r>
            <a:endParaRPr lang="ru-RU" dirty="0"/>
          </a:p>
          <a:p>
            <a:pPr lvl="0" algn="just"/>
            <a:r>
              <a:rPr lang="ru-RU" dirty="0" err="1" smtClean="0"/>
              <a:t>Арзёбии</a:t>
            </a:r>
            <a:r>
              <a:rPr lang="ru-RU" dirty="0" smtClean="0"/>
              <a:t> </a:t>
            </a:r>
            <a:r>
              <a:rPr lang="ru-RU" dirty="0" err="1" smtClean="0"/>
              <a:t>масрафҳои</a:t>
            </a:r>
            <a:r>
              <a:rPr lang="ru-RU" dirty="0" smtClean="0"/>
              <a:t> </a:t>
            </a:r>
            <a:r>
              <a:rPr lang="ru-RU" dirty="0" err="1" smtClean="0"/>
              <a:t>алтернативии</a:t>
            </a:r>
            <a:r>
              <a:rPr lang="ru-RU" dirty="0" smtClean="0"/>
              <a:t> </a:t>
            </a:r>
            <a:r>
              <a:rPr lang="ru-RU" dirty="0" err="1" smtClean="0"/>
              <a:t>ҷонибҳои</a:t>
            </a:r>
            <a:r>
              <a:rPr lang="ru-RU" dirty="0" smtClean="0"/>
              <a:t> </a:t>
            </a:r>
            <a:r>
              <a:rPr lang="ru-RU" dirty="0" err="1" smtClean="0"/>
              <a:t>манфиатдоре</a:t>
            </a:r>
            <a:r>
              <a:rPr lang="ru-RU" dirty="0" smtClean="0"/>
              <a:t>, </a:t>
            </a:r>
            <a:r>
              <a:rPr lang="ru-RU" dirty="0" err="1" smtClean="0"/>
              <a:t>ки</a:t>
            </a:r>
            <a:r>
              <a:rPr lang="ru-RU" dirty="0" smtClean="0"/>
              <a:t>  </a:t>
            </a:r>
            <a:r>
              <a:rPr lang="ru-RU" dirty="0" err="1" smtClean="0"/>
              <a:t>саривақт</a:t>
            </a:r>
            <a:r>
              <a:rPr lang="ru-RU" dirty="0" smtClean="0"/>
              <a:t> </a:t>
            </a:r>
            <a:r>
              <a:rPr lang="ru-RU" dirty="0" err="1" smtClean="0"/>
              <a:t>дастрасӣ</a:t>
            </a:r>
            <a:r>
              <a:rPr lang="ru-RU" dirty="0" smtClean="0"/>
              <a:t> ба </a:t>
            </a:r>
            <a:r>
              <a:rPr lang="ru-RU" dirty="0" err="1" smtClean="0"/>
              <a:t>хидматрасониҳои</a:t>
            </a:r>
            <a:r>
              <a:rPr lang="ru-RU" dirty="0" smtClean="0"/>
              <a:t> </a:t>
            </a:r>
            <a:r>
              <a:rPr lang="ru-RU" dirty="0" err="1" smtClean="0"/>
              <a:t>давлатӣ</a:t>
            </a:r>
            <a:r>
              <a:rPr lang="ru-RU" dirty="0" smtClean="0"/>
              <a:t> </a:t>
            </a:r>
            <a:r>
              <a:rPr lang="ru-RU" dirty="0" err="1" smtClean="0"/>
              <a:t>надоранд</a:t>
            </a:r>
            <a:r>
              <a:rPr lang="ru-RU" dirty="0" smtClean="0"/>
              <a:t> </a:t>
            </a:r>
          </a:p>
        </p:txBody>
      </p:sp>
    </p:spTree>
    <p:extLst>
      <p:ext uri="{BB962C8B-B14F-4D97-AF65-F5344CB8AC3E}">
        <p14:creationId xmlns:p14="http://schemas.microsoft.com/office/powerpoint/2010/main" val="6076694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1000" y="457201"/>
            <a:ext cx="4267200" cy="492443"/>
          </a:xfrm>
          <a:prstGeom prst="rect">
            <a:avLst/>
          </a:prstGeom>
        </p:spPr>
        <p:txBody>
          <a:bodyPr vert="horz" wrap="square" lIns="0" tIns="0" rIns="0" bIns="0" rtlCol="0" anchor="ctr">
            <a:spAutoFit/>
          </a:bodyPr>
          <a:lstStyle/>
          <a:p>
            <a:pPr marL="12700" algn="ctr">
              <a:lnSpc>
                <a:spcPct val="100000"/>
              </a:lnSpc>
            </a:pPr>
            <a:r>
              <a:rPr lang="tg-Cyrl-TJ" sz="3200" b="1" spc="5" dirty="0" smtClean="0"/>
              <a:t>Ҷамоати</a:t>
            </a:r>
            <a:r>
              <a:rPr sz="3200" b="1" spc="-95" dirty="0" smtClean="0"/>
              <a:t> </a:t>
            </a:r>
            <a:r>
              <a:rPr sz="3200" b="1" spc="-5" dirty="0"/>
              <a:t>Бурабай</a:t>
            </a:r>
          </a:p>
        </p:txBody>
      </p:sp>
      <p:sp>
        <p:nvSpPr>
          <p:cNvPr id="4" name="object 3"/>
          <p:cNvSpPr/>
          <p:nvPr/>
        </p:nvSpPr>
        <p:spPr>
          <a:xfrm>
            <a:off x="2783712" y="1219200"/>
            <a:ext cx="6629400" cy="4876800"/>
          </a:xfrm>
          <a:prstGeom prst="rect">
            <a:avLst/>
          </a:prstGeom>
          <a:blipFill>
            <a:blip r:embed="rId2" cstate="print"/>
            <a:srcRect/>
            <a:stretch>
              <a:fillRect l="-2873" t="-2735" r="-4023" b="-27669"/>
            </a:stretch>
          </a:blipFill>
        </p:spPr>
        <p:txBody>
          <a:bodyPr wrap="square" lIns="0" tIns="0" rIns="0" bIns="0" rtlCol="0"/>
          <a:lstStyle/>
          <a:p>
            <a:endParaRPr/>
          </a:p>
        </p:txBody>
      </p:sp>
    </p:spTree>
    <p:extLst>
      <p:ext uri="{BB962C8B-B14F-4D97-AF65-F5344CB8AC3E}">
        <p14:creationId xmlns:p14="http://schemas.microsoft.com/office/powerpoint/2010/main" val="1235694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80058" y="0"/>
            <a:ext cx="9064417" cy="677108"/>
          </a:xfrm>
          <a:prstGeom prst="rect">
            <a:avLst/>
          </a:prstGeom>
        </p:spPr>
        <p:txBody>
          <a:bodyPr vert="horz" wrap="square" lIns="0" tIns="0" rIns="0" bIns="0" rtlCol="0" anchor="ctr">
            <a:spAutoFit/>
          </a:bodyPr>
          <a:lstStyle/>
          <a:p>
            <a:pPr marL="12700">
              <a:lnSpc>
                <a:spcPct val="100000"/>
              </a:lnSpc>
            </a:pPr>
            <a:r>
              <a:rPr dirty="0" smtClean="0"/>
              <a:t>«</a:t>
            </a:r>
            <a:r>
              <a:rPr lang="tg-Cyrl-TJ" dirty="0" smtClean="0"/>
              <a:t>Буҷети шаҳрвандии</a:t>
            </a:r>
            <a:r>
              <a:rPr dirty="0" smtClean="0"/>
              <a:t>»</a:t>
            </a:r>
            <a:r>
              <a:rPr spc="-75" dirty="0" smtClean="0"/>
              <a:t> </a:t>
            </a:r>
            <a:r>
              <a:rPr lang="tg-Cyrl-TJ" dirty="0" smtClean="0"/>
              <a:t>ҷамоат</a:t>
            </a:r>
            <a:endParaRPr dirty="0"/>
          </a:p>
        </p:txBody>
      </p:sp>
      <p:sp>
        <p:nvSpPr>
          <p:cNvPr id="3" name="object 3"/>
          <p:cNvSpPr/>
          <p:nvPr/>
        </p:nvSpPr>
        <p:spPr>
          <a:xfrm>
            <a:off x="2093912" y="831273"/>
            <a:ext cx="7812024" cy="597116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125137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46911"/>
            <a:ext cx="9342782" cy="677108"/>
          </a:xfrm>
          <a:prstGeom prst="rect">
            <a:avLst/>
          </a:prstGeom>
        </p:spPr>
        <p:txBody>
          <a:bodyPr vert="horz" wrap="square" lIns="0" tIns="0" rIns="0" bIns="0" rtlCol="0" anchor="ctr">
            <a:spAutoFit/>
          </a:bodyPr>
          <a:lstStyle/>
          <a:p>
            <a:pPr marL="12700" algn="ctr">
              <a:lnSpc>
                <a:spcPct val="100000"/>
              </a:lnSpc>
            </a:pPr>
            <a:r>
              <a:rPr lang="ru-RU" dirty="0"/>
              <a:t>«</a:t>
            </a:r>
            <a:r>
              <a:rPr lang="ru-RU" dirty="0" err="1"/>
              <a:t>Буҷети</a:t>
            </a:r>
            <a:r>
              <a:rPr lang="ru-RU" dirty="0"/>
              <a:t> </a:t>
            </a:r>
            <a:r>
              <a:rPr lang="ru-RU" dirty="0" err="1"/>
              <a:t>шаҳрвандии</a:t>
            </a:r>
            <a:r>
              <a:rPr lang="ru-RU" dirty="0"/>
              <a:t>»</a:t>
            </a:r>
            <a:r>
              <a:rPr lang="ru-RU" spc="-75" dirty="0"/>
              <a:t> </a:t>
            </a:r>
            <a:r>
              <a:rPr lang="ru-RU" dirty="0" err="1"/>
              <a:t>ҷамоат</a:t>
            </a:r>
            <a:endParaRPr b="1" dirty="0"/>
          </a:p>
        </p:txBody>
      </p:sp>
      <p:sp>
        <p:nvSpPr>
          <p:cNvPr id="3" name="object 3"/>
          <p:cNvSpPr/>
          <p:nvPr/>
        </p:nvSpPr>
        <p:spPr>
          <a:xfrm>
            <a:off x="2324416" y="584230"/>
            <a:ext cx="7696200" cy="6246876"/>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54430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60244" y="1636648"/>
            <a:ext cx="7967980" cy="4162678"/>
          </a:xfrm>
          <a:prstGeom prst="rect">
            <a:avLst/>
          </a:prstGeom>
        </p:spPr>
        <p:txBody>
          <a:bodyPr vert="horz" wrap="square" lIns="0" tIns="0" rIns="0" bIns="0" rtlCol="0">
            <a:spAutoFit/>
          </a:bodyPr>
          <a:lstStyle/>
          <a:p>
            <a:pPr marL="356870" marR="5080" indent="-344170">
              <a:buChar char="•"/>
              <a:tabLst>
                <a:tab pos="356870" algn="l"/>
                <a:tab pos="357505" algn="l"/>
              </a:tabLst>
            </a:pPr>
            <a:r>
              <a:rPr lang="tg-Cyrl-TJ" sz="3200" spc="-5" dirty="0">
                <a:latin typeface="Arial"/>
                <a:cs typeface="Arial"/>
              </a:rPr>
              <a:t>Таҳия шудаанд</a:t>
            </a:r>
            <a:r>
              <a:rPr lang="ru-RU" sz="3200" spc="-5" dirty="0">
                <a:latin typeface="Arial"/>
                <a:cs typeface="Arial"/>
              </a:rPr>
              <a:t>:</a:t>
            </a:r>
            <a:r>
              <a:rPr sz="3200" spc="-5" dirty="0">
                <a:latin typeface="Arial"/>
                <a:cs typeface="Arial"/>
              </a:rPr>
              <a:t> </a:t>
            </a:r>
            <a:r>
              <a:rPr lang="tg-Cyrl-TJ" sz="3200" spc="-5" dirty="0">
                <a:latin typeface="Arial"/>
                <a:cs typeface="Arial"/>
              </a:rPr>
              <a:t>барномаи омузиш</a:t>
            </a:r>
            <a:r>
              <a:rPr sz="3200" spc="-15" dirty="0">
                <a:latin typeface="Arial"/>
                <a:cs typeface="Arial"/>
              </a:rPr>
              <a:t>,  </a:t>
            </a:r>
            <a:r>
              <a:rPr lang="tg-Cyrl-TJ" sz="3200" spc="-15" dirty="0">
                <a:latin typeface="Arial"/>
                <a:cs typeface="Arial"/>
              </a:rPr>
              <a:t>маводи кумаккунандаи омузишӣ, муаррифиҳои электронӣ</a:t>
            </a:r>
            <a:r>
              <a:rPr lang="tg-Cyrl-TJ" sz="3200" spc="-5" dirty="0">
                <a:latin typeface="Arial"/>
                <a:cs typeface="Arial"/>
              </a:rPr>
              <a:t> </a:t>
            </a:r>
            <a:endParaRPr sz="3200" dirty="0">
              <a:latin typeface="Arial"/>
              <a:cs typeface="Arial"/>
            </a:endParaRPr>
          </a:p>
          <a:p>
            <a:pPr>
              <a:spcBef>
                <a:spcPts val="30"/>
              </a:spcBef>
              <a:buFont typeface="Arial"/>
              <a:buChar char="•"/>
            </a:pPr>
            <a:endParaRPr sz="4650" dirty="0">
              <a:latin typeface="Times New Roman"/>
              <a:cs typeface="Times New Roman"/>
            </a:endParaRPr>
          </a:p>
          <a:p>
            <a:pPr marL="356870" marR="349885" indent="-344170">
              <a:buChar char="•"/>
              <a:tabLst>
                <a:tab pos="356870" algn="l"/>
                <a:tab pos="357505" algn="l"/>
              </a:tabLst>
            </a:pPr>
            <a:r>
              <a:rPr lang="tg-Cyrl-TJ" sz="3200" spc="-5" dirty="0">
                <a:latin typeface="Arial"/>
                <a:cs typeface="Arial"/>
              </a:rPr>
              <a:t>Барои кормандони акимат ва намояндагони ҷомеаи маҳаллӣ дар </a:t>
            </a:r>
            <a:r>
              <a:rPr sz="3200" spc="-5" dirty="0">
                <a:latin typeface="Arial"/>
                <a:cs typeface="Arial"/>
              </a:rPr>
              <a:t> </a:t>
            </a:r>
            <a:r>
              <a:rPr sz="3200" spc="-10" dirty="0" err="1">
                <a:latin typeface="Arial"/>
                <a:cs typeface="Arial"/>
              </a:rPr>
              <a:t>Бураба</a:t>
            </a:r>
            <a:r>
              <a:rPr lang="tg-Cyrl-TJ" sz="3200" spc="-10" dirty="0">
                <a:latin typeface="Arial"/>
                <a:cs typeface="Arial"/>
              </a:rPr>
              <a:t>й</a:t>
            </a:r>
            <a:r>
              <a:rPr sz="3200" spc="-10" dirty="0">
                <a:latin typeface="Arial"/>
                <a:cs typeface="Arial"/>
              </a:rPr>
              <a:t> </a:t>
            </a:r>
            <a:r>
              <a:rPr lang="tg-Cyrl-TJ" sz="3200" spc="-5" dirty="0">
                <a:latin typeface="Arial"/>
                <a:cs typeface="Arial"/>
              </a:rPr>
              <a:t>ва</a:t>
            </a:r>
            <a:r>
              <a:rPr sz="3200" spc="10" dirty="0">
                <a:latin typeface="Arial"/>
                <a:cs typeface="Arial"/>
              </a:rPr>
              <a:t> </a:t>
            </a:r>
            <a:r>
              <a:rPr sz="3200" spc="-10" dirty="0" err="1">
                <a:latin typeface="Arial"/>
                <a:cs typeface="Arial"/>
              </a:rPr>
              <a:t>Капитоновк</a:t>
            </a:r>
            <a:r>
              <a:rPr lang="tg-Cyrl-TJ" sz="3200" spc="-10" dirty="0">
                <a:latin typeface="Arial"/>
                <a:cs typeface="Arial"/>
              </a:rPr>
              <a:t>а семинар гузаронда шуд</a:t>
            </a:r>
            <a:endParaRPr sz="3200" dirty="0">
              <a:latin typeface="Arial"/>
              <a:cs typeface="Arial"/>
            </a:endParaRPr>
          </a:p>
        </p:txBody>
      </p:sp>
      <p:sp>
        <p:nvSpPr>
          <p:cNvPr id="3" name="object 2"/>
          <p:cNvSpPr txBox="1">
            <a:spLocks/>
          </p:cNvSpPr>
          <p:nvPr/>
        </p:nvSpPr>
        <p:spPr>
          <a:xfrm>
            <a:off x="2743201" y="381001"/>
            <a:ext cx="7085965" cy="677545"/>
          </a:xfrm>
          <a:prstGeom prst="rect">
            <a:avLst/>
          </a:prstGeom>
        </p:spPr>
        <p:txBody>
          <a:bodyPr vert="horz" wrap="square" lIns="0" tIns="0" rIns="0" bIns="0" rtlCol="0">
            <a:spAutoFit/>
          </a:bodyPr>
          <a:lstStyle>
            <a:lvl1pPr>
              <a:defRPr>
                <a:latin typeface="+mj-lt"/>
                <a:ea typeface="+mj-ea"/>
                <a:cs typeface="+mj-cs"/>
              </a:defRPr>
            </a:lvl1pPr>
          </a:lstStyle>
          <a:p>
            <a:pPr marL="12700" algn="ctr"/>
            <a:r>
              <a:rPr lang="ru-RU" sz="4400" b="1" kern="0" spc="-5" dirty="0" err="1">
                <a:solidFill>
                  <a:sysClr val="windowText" lastClr="000000"/>
                </a:solidFill>
              </a:rPr>
              <a:t>Натиҷаҳо</a:t>
            </a:r>
            <a:endParaRPr lang="ru-RU" sz="4400" b="1" kern="0" dirty="0">
              <a:solidFill>
                <a:sysClr val="windowText" lastClr="000000"/>
              </a:solidFill>
            </a:endParaRPr>
          </a:p>
        </p:txBody>
      </p:sp>
    </p:spTree>
    <p:extLst>
      <p:ext uri="{BB962C8B-B14F-4D97-AF65-F5344CB8AC3E}">
        <p14:creationId xmlns:p14="http://schemas.microsoft.com/office/powerpoint/2010/main" val="918885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51583" y="167259"/>
            <a:ext cx="7085965" cy="677108"/>
          </a:xfrm>
          <a:prstGeom prst="rect">
            <a:avLst/>
          </a:prstGeom>
        </p:spPr>
        <p:txBody>
          <a:bodyPr vert="horz" wrap="square" lIns="0" tIns="0" rIns="0" bIns="0" rtlCol="0" anchor="ctr">
            <a:spAutoFit/>
          </a:bodyPr>
          <a:lstStyle/>
          <a:p>
            <a:pPr marL="12700">
              <a:lnSpc>
                <a:spcPct val="100000"/>
              </a:lnSpc>
            </a:pPr>
            <a:r>
              <a:rPr lang="tg-Cyrl-TJ" spc="-5" dirty="0"/>
              <a:t>Таҳияи лоиҳаҳои хурд</a:t>
            </a:r>
            <a:endParaRPr dirty="0"/>
          </a:p>
        </p:txBody>
      </p:sp>
      <p:sp>
        <p:nvSpPr>
          <p:cNvPr id="3" name="object 3"/>
          <p:cNvSpPr/>
          <p:nvPr/>
        </p:nvSpPr>
        <p:spPr>
          <a:xfrm>
            <a:off x="2003425" y="1157351"/>
            <a:ext cx="3124200" cy="555459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477001" y="1149350"/>
            <a:ext cx="3603625" cy="540385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33923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27353"/>
            <a:ext cx="9488556" cy="677108"/>
          </a:xfrm>
          <a:prstGeom prst="rect">
            <a:avLst/>
          </a:prstGeom>
        </p:spPr>
        <p:txBody>
          <a:bodyPr vert="horz" wrap="square" lIns="0" tIns="0" rIns="0" bIns="0" rtlCol="0" anchor="ctr">
            <a:spAutoFit/>
          </a:bodyPr>
          <a:lstStyle/>
          <a:p>
            <a:pPr marL="488950">
              <a:lnSpc>
                <a:spcPct val="100000"/>
              </a:lnSpc>
            </a:pPr>
            <a:r>
              <a:rPr lang="tg-Cyrl-TJ" b="1" dirty="0"/>
              <a:t>Тармими ҳайкал дар</a:t>
            </a:r>
            <a:r>
              <a:rPr b="1" spc="-105" dirty="0"/>
              <a:t> </a:t>
            </a:r>
            <a:r>
              <a:rPr b="1" dirty="0" err="1" smtClean="0"/>
              <a:t>Капитоновк</a:t>
            </a:r>
            <a:r>
              <a:rPr lang="tg-Cyrl-TJ" b="1" dirty="0" smtClean="0"/>
              <a:t>а</a:t>
            </a:r>
            <a:endParaRPr b="1" dirty="0"/>
          </a:p>
        </p:txBody>
      </p:sp>
      <p:sp>
        <p:nvSpPr>
          <p:cNvPr id="3" name="object 3"/>
          <p:cNvSpPr/>
          <p:nvPr/>
        </p:nvSpPr>
        <p:spPr>
          <a:xfrm>
            <a:off x="2209800" y="639763"/>
            <a:ext cx="8183626" cy="613727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57239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6522" y="-27352"/>
            <a:ext cx="7707060" cy="677108"/>
          </a:xfrm>
          <a:prstGeom prst="rect">
            <a:avLst/>
          </a:prstGeom>
        </p:spPr>
        <p:txBody>
          <a:bodyPr vert="horz" wrap="square" lIns="0" tIns="0" rIns="0" bIns="0" rtlCol="0" anchor="ctr">
            <a:spAutoFit/>
          </a:bodyPr>
          <a:lstStyle/>
          <a:p>
            <a:pPr marL="833755">
              <a:lnSpc>
                <a:spcPct val="100000"/>
              </a:lnSpc>
            </a:pPr>
            <a:r>
              <a:rPr lang="tg-Cyrl-TJ" b="1" dirty="0"/>
              <a:t>Таъмири ёдгорӣ дар</a:t>
            </a:r>
            <a:r>
              <a:rPr b="1" spc="-90" dirty="0"/>
              <a:t> </a:t>
            </a:r>
            <a:r>
              <a:rPr b="1" spc="-5" dirty="0" err="1"/>
              <a:t>Бураба</a:t>
            </a:r>
            <a:r>
              <a:rPr lang="tg-Cyrl-TJ" b="1" spc="-5" dirty="0"/>
              <a:t>й</a:t>
            </a:r>
            <a:endParaRPr b="1" spc="-5" dirty="0"/>
          </a:p>
        </p:txBody>
      </p:sp>
      <p:sp>
        <p:nvSpPr>
          <p:cNvPr id="3" name="object 3"/>
          <p:cNvSpPr/>
          <p:nvPr/>
        </p:nvSpPr>
        <p:spPr>
          <a:xfrm>
            <a:off x="2205037" y="685798"/>
            <a:ext cx="8128000" cy="60960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219768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1026" y="29290"/>
            <a:ext cx="7162800" cy="677108"/>
          </a:xfrm>
          <a:prstGeom prst="rect">
            <a:avLst/>
          </a:prstGeom>
        </p:spPr>
        <p:txBody>
          <a:bodyPr vert="horz" wrap="square" lIns="0" tIns="0" rIns="0" bIns="0" rtlCol="0" anchor="ctr">
            <a:spAutoFit/>
          </a:bodyPr>
          <a:lstStyle/>
          <a:p>
            <a:pPr marL="324485">
              <a:lnSpc>
                <a:spcPct val="100000"/>
              </a:lnSpc>
            </a:pPr>
            <a:r>
              <a:rPr lang="tg-Cyrl-TJ" b="1" dirty="0" smtClean="0"/>
              <a:t>Омӯзиш </a:t>
            </a:r>
            <a:r>
              <a:rPr lang="tg-Cyrl-TJ" b="1" dirty="0"/>
              <a:t>дар</a:t>
            </a:r>
            <a:r>
              <a:rPr b="1" spc="-30" dirty="0"/>
              <a:t> </a:t>
            </a:r>
            <a:r>
              <a:rPr b="1" dirty="0" err="1"/>
              <a:t>Капитоновка</a:t>
            </a:r>
            <a:endParaRPr b="1" dirty="0"/>
          </a:p>
        </p:txBody>
      </p:sp>
      <p:sp>
        <p:nvSpPr>
          <p:cNvPr id="3" name="object 3"/>
          <p:cNvSpPr/>
          <p:nvPr/>
        </p:nvSpPr>
        <p:spPr>
          <a:xfrm>
            <a:off x="2690376" y="762000"/>
            <a:ext cx="7283450" cy="54581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99741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1" y="-46911"/>
            <a:ext cx="9143999" cy="753795"/>
          </a:xfrm>
          <a:prstGeom prst="rect">
            <a:avLst/>
          </a:prstGeom>
        </p:spPr>
        <p:txBody>
          <a:bodyPr vert="horz" wrap="square" lIns="0" tIns="75945" rIns="0" bIns="0" rtlCol="0" anchor="ctr">
            <a:spAutoFit/>
          </a:bodyPr>
          <a:lstStyle/>
          <a:p>
            <a:pPr marL="671830" algn="ctr">
              <a:lnSpc>
                <a:spcPct val="100000"/>
              </a:lnSpc>
            </a:pPr>
            <a:r>
              <a:rPr lang="tg-Cyrl-TJ" b="1" dirty="0" smtClean="0"/>
              <a:t>Омӯзиш </a:t>
            </a:r>
            <a:r>
              <a:rPr lang="tg-Cyrl-TJ" b="1" dirty="0" smtClean="0"/>
              <a:t>дар </a:t>
            </a:r>
            <a:r>
              <a:rPr b="1" spc="-5" dirty="0" err="1"/>
              <a:t>Бурабай</a:t>
            </a:r>
            <a:endParaRPr b="1" spc="-5" dirty="0"/>
          </a:p>
        </p:txBody>
      </p:sp>
      <p:sp>
        <p:nvSpPr>
          <p:cNvPr id="3" name="object 3"/>
          <p:cNvSpPr/>
          <p:nvPr/>
        </p:nvSpPr>
        <p:spPr>
          <a:xfrm>
            <a:off x="2205038" y="720724"/>
            <a:ext cx="8081899" cy="606107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941796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95601" y="76198"/>
            <a:ext cx="6581775" cy="670560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205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b="1" dirty="0" err="1" smtClean="0"/>
              <a:t>Афзалияти</a:t>
            </a:r>
            <a:r>
              <a:rPr lang="ru-RU" b="1" dirty="0" smtClean="0"/>
              <a:t> аудити </a:t>
            </a:r>
            <a:r>
              <a:rPr lang="ru-RU" b="1" dirty="0" err="1" smtClean="0"/>
              <a:t>иҷтимоӣ</a:t>
            </a:r>
            <a:r>
              <a:rPr lang="ru-RU" b="1" dirty="0" smtClean="0"/>
              <a:t> </a:t>
            </a:r>
            <a:r>
              <a:rPr lang="hr-BA" dirty="0"/>
              <a:t/>
            </a:r>
            <a:br>
              <a:rPr lang="hr-BA" dirty="0"/>
            </a:br>
            <a:endParaRPr lang="hr-BA" dirty="0"/>
          </a:p>
        </p:txBody>
      </p:sp>
      <p:sp>
        <p:nvSpPr>
          <p:cNvPr id="3" name="Content Placeholder 2"/>
          <p:cNvSpPr>
            <a:spLocks noGrp="1"/>
          </p:cNvSpPr>
          <p:nvPr>
            <p:ph idx="1"/>
          </p:nvPr>
        </p:nvSpPr>
        <p:spPr/>
        <p:txBody>
          <a:bodyPr>
            <a:normAutofit/>
          </a:bodyPr>
          <a:lstStyle/>
          <a:p>
            <a:pPr marL="0" indent="0">
              <a:buNone/>
            </a:pPr>
            <a:r>
              <a:rPr lang="ru-RU" dirty="0" smtClean="0"/>
              <a:t>1. Ба </a:t>
            </a:r>
            <a:r>
              <a:rPr lang="ru-RU" dirty="0" err="1" smtClean="0"/>
              <a:t>ҷамоа</a:t>
            </a:r>
            <a:r>
              <a:rPr lang="ru-RU" dirty="0" smtClean="0"/>
              <a:t> </a:t>
            </a:r>
            <a:r>
              <a:rPr lang="ru-RU" dirty="0" err="1" smtClean="0"/>
              <a:t>банақшагирии</a:t>
            </a:r>
            <a:r>
              <a:rPr lang="ru-RU" dirty="0" smtClean="0"/>
              <a:t> </a:t>
            </a:r>
            <a:r>
              <a:rPr lang="ru-RU" dirty="0" err="1" smtClean="0"/>
              <a:t>маҳаллиро</a:t>
            </a:r>
            <a:r>
              <a:rPr lang="ru-RU" dirty="0" smtClean="0"/>
              <a:t> </a:t>
            </a:r>
            <a:r>
              <a:rPr lang="ru-RU" dirty="0" err="1" smtClean="0"/>
              <a:t>бо</a:t>
            </a:r>
            <a:r>
              <a:rPr lang="ru-RU" dirty="0" smtClean="0"/>
              <a:t> </a:t>
            </a:r>
            <a:r>
              <a:rPr lang="ru-RU" dirty="0" err="1" smtClean="0"/>
              <a:t>назардошти</a:t>
            </a:r>
            <a:r>
              <a:rPr lang="ru-RU" dirty="0" smtClean="0"/>
              <a:t> </a:t>
            </a:r>
            <a:r>
              <a:rPr lang="ru-RU" dirty="0" err="1" smtClean="0"/>
              <a:t>тамоми</a:t>
            </a:r>
            <a:r>
              <a:rPr lang="ru-RU" dirty="0" smtClean="0"/>
              <a:t> </a:t>
            </a:r>
            <a:r>
              <a:rPr lang="ru-RU" dirty="0" err="1" smtClean="0"/>
              <a:t>ҷонибҳои</a:t>
            </a:r>
            <a:r>
              <a:rPr lang="ru-RU" dirty="0" smtClean="0"/>
              <a:t> </a:t>
            </a:r>
            <a:r>
              <a:rPr lang="ru-RU" dirty="0" err="1" smtClean="0"/>
              <a:t>манфиатдор</a:t>
            </a:r>
            <a:r>
              <a:rPr lang="ru-RU" dirty="0" smtClean="0"/>
              <a:t> </a:t>
            </a:r>
            <a:r>
              <a:rPr lang="ru-RU" dirty="0" err="1" smtClean="0"/>
              <a:t>меомузонад</a:t>
            </a:r>
            <a:r>
              <a:rPr lang="ru-RU" dirty="0" smtClean="0"/>
              <a:t> .</a:t>
            </a:r>
            <a:endParaRPr lang="ru-RU" dirty="0"/>
          </a:p>
          <a:p>
            <a:pPr marL="0" indent="0">
              <a:buNone/>
            </a:pPr>
            <a:r>
              <a:rPr lang="ru-RU" dirty="0"/>
              <a:t>2. </a:t>
            </a:r>
            <a:r>
              <a:rPr lang="ru-RU" dirty="0" err="1" smtClean="0"/>
              <a:t>Демократияи</a:t>
            </a:r>
            <a:r>
              <a:rPr lang="ru-RU" dirty="0" smtClean="0"/>
              <a:t> </a:t>
            </a:r>
            <a:r>
              <a:rPr lang="ru-RU" dirty="0" err="1" smtClean="0"/>
              <a:t>маҳаллиро</a:t>
            </a:r>
            <a:r>
              <a:rPr lang="ru-RU" dirty="0" smtClean="0"/>
              <a:t> </a:t>
            </a:r>
            <a:r>
              <a:rPr lang="ru-RU" dirty="0" err="1" smtClean="0"/>
              <a:t>ривоҷ</a:t>
            </a:r>
            <a:r>
              <a:rPr lang="ru-RU" dirty="0" smtClean="0"/>
              <a:t> </a:t>
            </a:r>
            <a:r>
              <a:rPr lang="ru-RU" dirty="0" err="1" smtClean="0"/>
              <a:t>медиҳад</a:t>
            </a:r>
            <a:r>
              <a:rPr lang="ru-RU" dirty="0" smtClean="0"/>
              <a:t> </a:t>
            </a:r>
          </a:p>
          <a:p>
            <a:pPr marL="0" indent="0">
              <a:buNone/>
            </a:pPr>
            <a:r>
              <a:rPr lang="ru-RU" dirty="0" smtClean="0"/>
              <a:t>3</a:t>
            </a:r>
            <a:r>
              <a:rPr lang="ru-RU" dirty="0"/>
              <a:t>. </a:t>
            </a:r>
            <a:r>
              <a:rPr lang="ru-RU" dirty="0" smtClean="0"/>
              <a:t> </a:t>
            </a:r>
            <a:r>
              <a:rPr lang="ru-RU" dirty="0" err="1" smtClean="0"/>
              <a:t>Иштироки</a:t>
            </a:r>
            <a:r>
              <a:rPr lang="ru-RU" dirty="0" smtClean="0"/>
              <a:t> </a:t>
            </a:r>
            <a:r>
              <a:rPr lang="ru-RU" dirty="0" err="1" smtClean="0"/>
              <a:t>ҷамоаро</a:t>
            </a:r>
            <a:r>
              <a:rPr lang="ru-RU" dirty="0" smtClean="0"/>
              <a:t> </a:t>
            </a:r>
            <a:r>
              <a:rPr lang="ru-RU" dirty="0" err="1" smtClean="0"/>
              <a:t>тарғиб</a:t>
            </a:r>
            <a:r>
              <a:rPr lang="ru-RU" dirty="0" smtClean="0"/>
              <a:t> </a:t>
            </a:r>
            <a:r>
              <a:rPr lang="ru-RU" dirty="0" err="1" smtClean="0"/>
              <a:t>мекунад</a:t>
            </a:r>
            <a:r>
              <a:rPr lang="ru-RU" dirty="0" smtClean="0"/>
              <a:t>. </a:t>
            </a:r>
          </a:p>
          <a:p>
            <a:pPr marL="0" indent="0">
              <a:buNone/>
            </a:pPr>
            <a:r>
              <a:rPr lang="ru-RU" dirty="0" smtClean="0"/>
              <a:t>4</a:t>
            </a:r>
            <a:r>
              <a:rPr lang="ru-RU" dirty="0"/>
              <a:t>. </a:t>
            </a:r>
            <a:r>
              <a:rPr lang="ru-RU" dirty="0" smtClean="0"/>
              <a:t>Ба </a:t>
            </a:r>
            <a:r>
              <a:rPr lang="ru-RU" dirty="0" err="1" smtClean="0"/>
              <a:t>аҳолии</a:t>
            </a:r>
            <a:r>
              <a:rPr lang="ru-RU" dirty="0" smtClean="0"/>
              <a:t> </a:t>
            </a:r>
            <a:r>
              <a:rPr lang="ru-RU" dirty="0" err="1" smtClean="0"/>
              <a:t>камбизоат</a:t>
            </a:r>
            <a:r>
              <a:rPr lang="ru-RU" dirty="0" smtClean="0"/>
              <a:t> </a:t>
            </a:r>
            <a:r>
              <a:rPr lang="ru-RU" dirty="0" err="1" smtClean="0"/>
              <a:t>нафъ</a:t>
            </a:r>
            <a:r>
              <a:rPr lang="ru-RU" dirty="0" smtClean="0"/>
              <a:t> </a:t>
            </a:r>
            <a:r>
              <a:rPr lang="ru-RU" dirty="0" err="1" smtClean="0"/>
              <a:t>меорад</a:t>
            </a:r>
            <a:r>
              <a:rPr lang="ru-RU" dirty="0" smtClean="0"/>
              <a:t> </a:t>
            </a:r>
          </a:p>
          <a:p>
            <a:pPr marL="0" indent="0">
              <a:buNone/>
            </a:pPr>
            <a:r>
              <a:rPr lang="ru-RU" dirty="0" smtClean="0"/>
              <a:t> 5</a:t>
            </a:r>
            <a:r>
              <a:rPr lang="ru-RU" dirty="0"/>
              <a:t>. </a:t>
            </a:r>
            <a:r>
              <a:rPr lang="ru-RU" dirty="0" smtClean="0"/>
              <a:t> </a:t>
            </a:r>
            <a:r>
              <a:rPr lang="ru-RU" dirty="0"/>
              <a:t>Б</a:t>
            </a:r>
            <a:r>
              <a:rPr lang="ru-RU" dirty="0" smtClean="0"/>
              <a:t>арои </a:t>
            </a:r>
            <a:r>
              <a:rPr lang="ru-RU" dirty="0" err="1" smtClean="0"/>
              <a:t>қабули</a:t>
            </a:r>
            <a:r>
              <a:rPr lang="ru-RU" dirty="0" smtClean="0"/>
              <a:t>  </a:t>
            </a:r>
            <a:r>
              <a:rPr lang="ru-RU" dirty="0" err="1" smtClean="0"/>
              <a:t>муштараки</a:t>
            </a:r>
            <a:r>
              <a:rPr lang="ru-RU" dirty="0" smtClean="0"/>
              <a:t> </a:t>
            </a:r>
            <a:r>
              <a:rPr lang="ru-RU" dirty="0" err="1" smtClean="0"/>
              <a:t>қарорҳо</a:t>
            </a:r>
            <a:r>
              <a:rPr lang="ru-RU" dirty="0" smtClean="0"/>
              <a:t> </a:t>
            </a:r>
            <a:r>
              <a:rPr lang="ru-RU" dirty="0" err="1" smtClean="0"/>
              <a:t>ва</a:t>
            </a:r>
            <a:r>
              <a:rPr lang="ru-RU" dirty="0" smtClean="0"/>
              <a:t> </a:t>
            </a:r>
            <a:r>
              <a:rPr lang="ru-RU" dirty="0" err="1" smtClean="0"/>
              <a:t>тақсими</a:t>
            </a:r>
            <a:r>
              <a:rPr lang="ru-RU" dirty="0" smtClean="0"/>
              <a:t> </a:t>
            </a:r>
            <a:r>
              <a:rPr lang="ru-RU" dirty="0" err="1" smtClean="0"/>
              <a:t>салоҳиятҳо</a:t>
            </a:r>
            <a:r>
              <a:rPr lang="ru-RU" dirty="0" smtClean="0"/>
              <a:t> </a:t>
            </a:r>
            <a:r>
              <a:rPr lang="ru-RU" dirty="0" err="1" smtClean="0"/>
              <a:t>мусоидат</a:t>
            </a:r>
            <a:r>
              <a:rPr lang="ru-RU" dirty="0" smtClean="0"/>
              <a:t> </a:t>
            </a:r>
            <a:r>
              <a:rPr lang="ru-RU" dirty="0" err="1" smtClean="0"/>
              <a:t>мекунад</a:t>
            </a:r>
            <a:r>
              <a:rPr lang="ru-RU" dirty="0" smtClean="0"/>
              <a:t>  </a:t>
            </a:r>
          </a:p>
          <a:p>
            <a:pPr marL="0" indent="0">
              <a:buNone/>
            </a:pPr>
            <a:r>
              <a:rPr lang="ru-RU" dirty="0" smtClean="0"/>
              <a:t> 6. </a:t>
            </a:r>
            <a:r>
              <a:rPr lang="ru-RU" dirty="0" err="1" smtClean="0"/>
              <a:t>Сармояи</a:t>
            </a:r>
            <a:r>
              <a:rPr lang="ru-RU" dirty="0" smtClean="0"/>
              <a:t> </a:t>
            </a:r>
            <a:r>
              <a:rPr lang="ru-RU" dirty="0" err="1" smtClean="0"/>
              <a:t>иҷтимоӣ</a:t>
            </a:r>
            <a:r>
              <a:rPr lang="ru-RU" dirty="0" smtClean="0"/>
              <a:t> </a:t>
            </a:r>
            <a:r>
              <a:rPr lang="ru-RU" dirty="0" err="1" smtClean="0"/>
              <a:t>ва</a:t>
            </a:r>
            <a:r>
              <a:rPr lang="ru-RU" dirty="0" smtClean="0"/>
              <a:t> </a:t>
            </a:r>
            <a:r>
              <a:rPr lang="ru-RU" dirty="0" err="1" smtClean="0"/>
              <a:t>башариро</a:t>
            </a:r>
            <a:r>
              <a:rPr lang="ru-RU" dirty="0" smtClean="0"/>
              <a:t> (</a:t>
            </a:r>
            <a:r>
              <a:rPr lang="ru-RU" dirty="0" err="1" smtClean="0"/>
              <a:t>инсониро</a:t>
            </a:r>
            <a:r>
              <a:rPr lang="ru-RU" dirty="0" smtClean="0"/>
              <a:t>) </a:t>
            </a:r>
            <a:r>
              <a:rPr lang="ru-RU" dirty="0" err="1" smtClean="0"/>
              <a:t>афзоиш</a:t>
            </a:r>
            <a:r>
              <a:rPr lang="ru-RU" dirty="0" smtClean="0"/>
              <a:t> </a:t>
            </a:r>
            <a:r>
              <a:rPr lang="ru-RU" dirty="0" err="1" smtClean="0"/>
              <a:t>медиҳад</a:t>
            </a:r>
            <a:r>
              <a:rPr lang="ru-RU" dirty="0" smtClean="0"/>
              <a:t> </a:t>
            </a:r>
            <a:endParaRPr lang="hr-BA" dirty="0"/>
          </a:p>
        </p:txBody>
      </p:sp>
    </p:spTree>
    <p:extLst>
      <p:ext uri="{BB962C8B-B14F-4D97-AF65-F5344CB8AC3E}">
        <p14:creationId xmlns:p14="http://schemas.microsoft.com/office/powerpoint/2010/main" val="22675269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1236" y="-123111"/>
            <a:ext cx="9236765" cy="677108"/>
          </a:xfrm>
          <a:prstGeom prst="rect">
            <a:avLst/>
          </a:prstGeom>
        </p:spPr>
        <p:txBody>
          <a:bodyPr vert="horz" wrap="square" lIns="0" tIns="0" rIns="0" bIns="0" rtlCol="0" anchor="ctr">
            <a:spAutoFit/>
          </a:bodyPr>
          <a:lstStyle/>
          <a:p>
            <a:pPr marL="12700" algn="ctr">
              <a:lnSpc>
                <a:spcPct val="100000"/>
              </a:lnSpc>
            </a:pPr>
            <a:r>
              <a:rPr lang="tg-Cyrl-TJ" b="1" dirty="0"/>
              <a:t>Нақшаи даромад ва хароҷоти</a:t>
            </a:r>
            <a:r>
              <a:rPr b="1" spc="10" dirty="0"/>
              <a:t> </a:t>
            </a:r>
            <a:r>
              <a:rPr b="1" spc="-5" dirty="0" err="1"/>
              <a:t>Бурабай</a:t>
            </a:r>
            <a:endParaRPr b="1" spc="-5" dirty="0"/>
          </a:p>
        </p:txBody>
      </p:sp>
      <p:graphicFrame>
        <p:nvGraphicFramePr>
          <p:cNvPr id="3" name="object 3"/>
          <p:cNvGraphicFramePr>
            <a:graphicFrameLocks noGrp="1"/>
          </p:cNvGraphicFramePr>
          <p:nvPr>
            <p:extLst/>
          </p:nvPr>
        </p:nvGraphicFramePr>
        <p:xfrm>
          <a:off x="1896718" y="652186"/>
          <a:ext cx="8305799" cy="5032086"/>
        </p:xfrm>
        <a:graphic>
          <a:graphicData uri="http://schemas.openxmlformats.org/drawingml/2006/table">
            <a:tbl>
              <a:tblPr firstRow="1" bandRow="1">
                <a:tableStyleId>{2D5ABB26-0587-4C30-8999-92F81FD0307C}</a:tableStyleId>
              </a:tblPr>
              <a:tblGrid>
                <a:gridCol w="611187">
                  <a:extLst>
                    <a:ext uri="{9D8B030D-6E8A-4147-A177-3AD203B41FA5}">
                      <a16:colId xmlns="" xmlns:a16="http://schemas.microsoft.com/office/drawing/2014/main" val="20000"/>
                    </a:ext>
                  </a:extLst>
                </a:gridCol>
                <a:gridCol w="4235513">
                  <a:extLst>
                    <a:ext uri="{9D8B030D-6E8A-4147-A177-3AD203B41FA5}">
                      <a16:colId xmlns="" xmlns:a16="http://schemas.microsoft.com/office/drawing/2014/main" val="20001"/>
                    </a:ext>
                  </a:extLst>
                </a:gridCol>
                <a:gridCol w="630174">
                  <a:extLst>
                    <a:ext uri="{9D8B030D-6E8A-4147-A177-3AD203B41FA5}">
                      <a16:colId xmlns="" xmlns:a16="http://schemas.microsoft.com/office/drawing/2014/main" val="20002"/>
                    </a:ext>
                  </a:extLst>
                </a:gridCol>
                <a:gridCol w="630301">
                  <a:extLst>
                    <a:ext uri="{9D8B030D-6E8A-4147-A177-3AD203B41FA5}">
                      <a16:colId xmlns="" xmlns:a16="http://schemas.microsoft.com/office/drawing/2014/main" val="20003"/>
                    </a:ext>
                  </a:extLst>
                </a:gridCol>
                <a:gridCol w="630174">
                  <a:extLst>
                    <a:ext uri="{9D8B030D-6E8A-4147-A177-3AD203B41FA5}">
                      <a16:colId xmlns="" xmlns:a16="http://schemas.microsoft.com/office/drawing/2014/main" val="20004"/>
                    </a:ext>
                  </a:extLst>
                </a:gridCol>
                <a:gridCol w="784225">
                  <a:extLst>
                    <a:ext uri="{9D8B030D-6E8A-4147-A177-3AD203B41FA5}">
                      <a16:colId xmlns="" xmlns:a16="http://schemas.microsoft.com/office/drawing/2014/main" val="20005"/>
                    </a:ext>
                  </a:extLst>
                </a:gridCol>
                <a:gridCol w="784225">
                  <a:extLst>
                    <a:ext uri="{9D8B030D-6E8A-4147-A177-3AD203B41FA5}">
                      <a16:colId xmlns="" xmlns:a16="http://schemas.microsoft.com/office/drawing/2014/main" val="20006"/>
                    </a:ext>
                  </a:extLst>
                </a:gridCol>
              </a:tblGrid>
              <a:tr h="391413">
                <a:tc rowSpan="2">
                  <a:txBody>
                    <a:bodyPr/>
                    <a:lstStyle/>
                    <a:p>
                      <a:pPr marL="102870">
                        <a:lnSpc>
                          <a:spcPts val="1345"/>
                        </a:lnSpc>
                      </a:pPr>
                      <a:r>
                        <a:rPr sz="1200" spc="-5" dirty="0">
                          <a:latin typeface="Times New Roman"/>
                          <a:cs typeface="Times New Roman"/>
                        </a:rPr>
                        <a:t>№</a:t>
                      </a:r>
                      <a:r>
                        <a:rPr sz="1200" spc="-110" dirty="0">
                          <a:latin typeface="Times New Roman"/>
                          <a:cs typeface="Times New Roman"/>
                        </a:rPr>
                        <a:t> </a:t>
                      </a:r>
                      <a:r>
                        <a:rPr sz="1200" dirty="0">
                          <a:latin typeface="Times New Roman"/>
                          <a:cs typeface="Times New Roman"/>
                        </a:rPr>
                        <a:t>п/п</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831850">
                        <a:lnSpc>
                          <a:spcPts val="1345"/>
                        </a:lnSpc>
                      </a:pPr>
                      <a:r>
                        <a:rPr lang="tg-Cyrl-TJ" sz="1200" spc="-5" dirty="0">
                          <a:latin typeface="Times New Roman"/>
                          <a:cs typeface="Times New Roman"/>
                        </a:rPr>
                        <a:t>Номгуйи даромад ва хароҷот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pPr marL="668655">
                        <a:lnSpc>
                          <a:spcPts val="1345"/>
                        </a:lnSpc>
                      </a:pPr>
                      <a:r>
                        <a:rPr lang="tg-Cyrl-TJ" sz="1200" spc="-20" dirty="0">
                          <a:latin typeface="Times New Roman"/>
                          <a:cs typeface="Times New Roman"/>
                        </a:rPr>
                        <a:t>Маблағ тибқи кварталҳо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6985" algn="ctr">
                        <a:lnSpc>
                          <a:spcPts val="1345"/>
                        </a:lnSpc>
                      </a:pPr>
                      <a:r>
                        <a:rPr lang="tg-Cyrl-TJ" sz="1200" spc="-5" dirty="0">
                          <a:latin typeface="Times New Roman"/>
                          <a:cs typeface="Times New Roman"/>
                        </a:rPr>
                        <a:t>Ҳамагӣ дар сол</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0"/>
                  </a:ext>
                </a:extLst>
              </a:tr>
              <a:tr h="195707">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5"/>
                        </a:lnSpc>
                      </a:pPr>
                      <a:r>
                        <a:rPr sz="1200" dirty="0">
                          <a:latin typeface="Times New Roman"/>
                          <a:cs typeface="Times New Roman"/>
                        </a:rPr>
                        <a:t>1-</a:t>
                      </a:r>
                      <a:r>
                        <a:rPr sz="1200" spc="-105" dirty="0">
                          <a:latin typeface="Times New Roman"/>
                          <a:cs typeface="Times New Roman"/>
                        </a:rPr>
                        <a:t> </a:t>
                      </a:r>
                      <a:r>
                        <a:rPr sz="1200" spc="-10" dirty="0" err="1">
                          <a:latin typeface="Times New Roman"/>
                          <a:cs typeface="Times New Roman"/>
                        </a:rPr>
                        <a:t>кв</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5"/>
                        </a:lnSpc>
                      </a:pPr>
                      <a:r>
                        <a:rPr sz="1200" spc="-5" dirty="0">
                          <a:latin typeface="Times New Roman"/>
                          <a:cs typeface="Times New Roman"/>
                        </a:rPr>
                        <a:t>2-кв</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ts val="1345"/>
                        </a:lnSpc>
                      </a:pPr>
                      <a:r>
                        <a:rPr sz="1200" spc="-5" dirty="0">
                          <a:latin typeface="Times New Roman"/>
                          <a:cs typeface="Times New Roman"/>
                        </a:rPr>
                        <a:t>3-кв</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ts val="1345"/>
                        </a:lnSpc>
                      </a:pPr>
                      <a:r>
                        <a:rPr sz="1200" spc="-5" dirty="0">
                          <a:latin typeface="Times New Roman"/>
                          <a:cs typeface="Times New Roman"/>
                        </a:rPr>
                        <a:t>4-кв</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1"/>
                  </a:ext>
                </a:extLst>
              </a:tr>
              <a:tr h="195706">
                <a:tc>
                  <a:txBody>
                    <a:bodyPr/>
                    <a:lstStyle/>
                    <a:p>
                      <a:pPr marL="1270" algn="ctr">
                        <a:lnSpc>
                          <a:spcPts val="1345"/>
                        </a:lnSpc>
                      </a:pPr>
                      <a:r>
                        <a:rPr sz="1200" dirty="0">
                          <a:latin typeface="Times New Roman"/>
                          <a:cs typeface="Times New Roman"/>
                        </a:rPr>
                        <a:t>1</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45"/>
                        </a:lnSpc>
                      </a:pPr>
                      <a:r>
                        <a:rPr lang="tg-Cyrl-TJ" sz="1200" b="1" dirty="0">
                          <a:latin typeface="Times New Roman"/>
                          <a:cs typeface="Times New Roman"/>
                        </a:rPr>
                        <a:t>Кулли</a:t>
                      </a:r>
                      <a:r>
                        <a:rPr lang="tg-Cyrl-TJ" sz="1200" b="1" baseline="0" dirty="0">
                          <a:latin typeface="Times New Roman"/>
                          <a:cs typeface="Times New Roman"/>
                        </a:rPr>
                        <a:t> даромад</a:t>
                      </a:r>
                      <a:r>
                        <a:rPr sz="1200" b="1" spc="-5" dirty="0">
                          <a:latin typeface="Times New Roman"/>
                          <a:cs typeface="Times New Roman"/>
                        </a:rPr>
                        <a:t>:</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2"/>
                  </a:ext>
                </a:extLst>
              </a:tr>
              <a:tr h="195707">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45"/>
                        </a:lnSpc>
                      </a:pPr>
                      <a:r>
                        <a:rPr lang="tg-Cyrl-TJ" sz="1200" spc="-5" dirty="0">
                          <a:latin typeface="Times New Roman"/>
                          <a:cs typeface="Times New Roman"/>
                        </a:rPr>
                        <a:t>Аз</a:t>
                      </a:r>
                      <a:r>
                        <a:rPr lang="tg-Cyrl-TJ" sz="1200" spc="-5" baseline="0" dirty="0">
                          <a:latin typeface="Times New Roman"/>
                          <a:cs typeface="Times New Roman"/>
                        </a:rPr>
                        <a:t> ҷумла</a:t>
                      </a:r>
                      <a:r>
                        <a:rPr sz="1200" spc="-5" dirty="0">
                          <a:latin typeface="Times New Roman"/>
                          <a:cs typeface="Times New Roman"/>
                        </a:rPr>
                        <a:t>:</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3"/>
                  </a:ext>
                </a:extLst>
              </a:tr>
              <a:tr h="195706">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50"/>
                        </a:lnSpc>
                      </a:pPr>
                      <a:r>
                        <a:rPr lang="ru-RU" sz="1200" spc="-20" dirty="0">
                          <a:latin typeface="Times New Roman"/>
                          <a:cs typeface="Times New Roman"/>
                        </a:rPr>
                        <a:t>Д</a:t>
                      </a:r>
                      <a:r>
                        <a:rPr lang="tg-Cyrl-TJ" sz="1200" spc="-20" dirty="0">
                          <a:latin typeface="Times New Roman"/>
                          <a:cs typeface="Times New Roman"/>
                        </a:rPr>
                        <a:t>аромад</a:t>
                      </a:r>
                      <a:r>
                        <a:rPr lang="tg-Cyrl-TJ" sz="1200" spc="-20" baseline="0" dirty="0">
                          <a:latin typeface="Times New Roman"/>
                          <a:cs typeface="Times New Roman"/>
                        </a:rPr>
                        <a:t> аз иҷораи молу амвол</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4"/>
                  </a:ext>
                </a:extLst>
              </a:tr>
              <a:tr h="195707">
                <a:tc>
                  <a:txBody>
                    <a:bodyPr/>
                    <a:lstStyle/>
                    <a:p>
                      <a:pPr marL="1270" algn="ctr">
                        <a:lnSpc>
                          <a:spcPts val="1350"/>
                        </a:lnSpc>
                      </a:pPr>
                      <a:r>
                        <a:rPr sz="1200" dirty="0">
                          <a:latin typeface="Times New Roman"/>
                          <a:cs typeface="Times New Roman"/>
                        </a:rPr>
                        <a:t>1.1</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50"/>
                        </a:lnSpc>
                      </a:pPr>
                      <a:r>
                        <a:rPr lang="tg-Cyrl-TJ" sz="1200" spc="-5" dirty="0">
                          <a:latin typeface="Times New Roman"/>
                          <a:cs typeface="Times New Roman"/>
                        </a:rPr>
                        <a:t>Пардохи рекламаҳоиоммавӣ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1350"/>
                        </a:lnSpc>
                      </a:pPr>
                      <a:r>
                        <a:rPr sz="1200" dirty="0">
                          <a:latin typeface="Times New Roman"/>
                          <a:cs typeface="Times New Roman"/>
                        </a:rPr>
                        <a:t>184</a:t>
                      </a:r>
                      <a:r>
                        <a:rPr sz="1200" spc="-90" dirty="0">
                          <a:latin typeface="Times New Roman"/>
                          <a:cs typeface="Times New Roman"/>
                        </a:rPr>
                        <a:t> </a:t>
                      </a:r>
                      <a:r>
                        <a:rPr sz="1200" dirty="0">
                          <a:latin typeface="Times New Roman"/>
                          <a:cs typeface="Times New Roman"/>
                        </a:rPr>
                        <a:t>500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9685" algn="ctr">
                        <a:lnSpc>
                          <a:spcPts val="1350"/>
                        </a:lnSpc>
                      </a:pPr>
                      <a:r>
                        <a:rPr sz="1200" dirty="0">
                          <a:latin typeface="Times New Roman"/>
                          <a:cs typeface="Times New Roman"/>
                        </a:rPr>
                        <a:t>351</a:t>
                      </a:r>
                      <a:r>
                        <a:rPr sz="1200" spc="-90" dirty="0">
                          <a:latin typeface="Times New Roman"/>
                          <a:cs typeface="Times New Roman"/>
                        </a:rPr>
                        <a:t> </a:t>
                      </a:r>
                      <a:r>
                        <a:rPr sz="1200" dirty="0">
                          <a:latin typeface="Times New Roman"/>
                          <a:cs typeface="Times New Roman"/>
                        </a:rPr>
                        <a:t>138</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ts val="1350"/>
                        </a:lnSpc>
                      </a:pPr>
                      <a:r>
                        <a:rPr sz="1200" dirty="0">
                          <a:latin typeface="Times New Roman"/>
                          <a:cs typeface="Times New Roman"/>
                        </a:rPr>
                        <a:t>385</a:t>
                      </a:r>
                      <a:r>
                        <a:rPr sz="1200" spc="-90" dirty="0">
                          <a:latin typeface="Times New Roman"/>
                          <a:cs typeface="Times New Roman"/>
                        </a:rPr>
                        <a:t> </a:t>
                      </a:r>
                      <a:r>
                        <a:rPr sz="1200" dirty="0">
                          <a:latin typeface="Times New Roman"/>
                          <a:cs typeface="Times New Roman"/>
                        </a:rPr>
                        <a:t>246</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50"/>
                        </a:lnSpc>
                      </a:pPr>
                      <a:r>
                        <a:rPr sz="1200" dirty="0">
                          <a:latin typeface="Times New Roman"/>
                          <a:cs typeface="Times New Roman"/>
                        </a:rPr>
                        <a:t>275</a:t>
                      </a:r>
                      <a:r>
                        <a:rPr sz="1200" spc="-90" dirty="0">
                          <a:latin typeface="Times New Roman"/>
                          <a:cs typeface="Times New Roman"/>
                        </a:rPr>
                        <a:t> </a:t>
                      </a:r>
                      <a:r>
                        <a:rPr sz="1200" dirty="0">
                          <a:latin typeface="Times New Roman"/>
                          <a:cs typeface="Times New Roman"/>
                        </a:rPr>
                        <a:t>896</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3820">
                        <a:lnSpc>
                          <a:spcPts val="1350"/>
                        </a:lnSpc>
                      </a:pPr>
                      <a:r>
                        <a:rPr sz="1200" dirty="0">
                          <a:latin typeface="Times New Roman"/>
                          <a:cs typeface="Times New Roman"/>
                        </a:rPr>
                        <a:t>1 196</a:t>
                      </a:r>
                      <a:r>
                        <a:rPr sz="1200" spc="-105" dirty="0">
                          <a:latin typeface="Times New Roman"/>
                          <a:cs typeface="Times New Roman"/>
                        </a:rPr>
                        <a:t> </a:t>
                      </a:r>
                      <a:r>
                        <a:rPr sz="1200" dirty="0">
                          <a:latin typeface="Times New Roman"/>
                          <a:cs typeface="Times New Roman"/>
                        </a:rPr>
                        <a:t>780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5"/>
                  </a:ext>
                </a:extLst>
              </a:tr>
              <a:tr h="184173">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50"/>
                        </a:lnSpc>
                      </a:pPr>
                      <a:r>
                        <a:rPr lang="tg-Cyrl-TJ" sz="1200" dirty="0">
                          <a:latin typeface="Times New Roman"/>
                          <a:cs typeface="Times New Roman"/>
                        </a:rPr>
                        <a:t>Ҷаримаҳои маъмурӣ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6"/>
                  </a:ext>
                </a:extLst>
              </a:tr>
              <a:tr h="195707">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50"/>
                        </a:lnSpc>
                      </a:pPr>
                      <a:r>
                        <a:rPr lang="tg-Cyrl-TJ" sz="1200" dirty="0">
                          <a:latin typeface="Times New Roman"/>
                          <a:cs typeface="Times New Roman"/>
                        </a:rPr>
                        <a:t>хайрияи шахсони воқеӣ ва ҳуқуқӣ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7"/>
                  </a:ext>
                </a:extLst>
              </a:tr>
              <a:tr h="215353">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50"/>
                        </a:lnSpc>
                      </a:pPr>
                      <a:r>
                        <a:rPr lang="tg-Cyrl-TJ" sz="1200" spc="-5" dirty="0">
                          <a:latin typeface="Times New Roman"/>
                          <a:cs typeface="Times New Roman"/>
                        </a:rPr>
                        <a:t>Дароманд</a:t>
                      </a:r>
                      <a:r>
                        <a:rPr lang="tg-Cyrl-TJ" sz="1200" spc="-5" baseline="0" dirty="0">
                          <a:latin typeface="Times New Roman"/>
                          <a:cs typeface="Times New Roman"/>
                        </a:rPr>
                        <a:t> аз шахсоне ки дар қайди маҳал ҳастанд</a:t>
                      </a:r>
                      <a:r>
                        <a:rPr lang="tg-Cyrl-TJ" sz="1200" dirty="0">
                          <a:latin typeface="Times New Roman"/>
                          <a:cs typeface="Times New Roman"/>
                        </a:rPr>
                        <a:t> </a:t>
                      </a:r>
                      <a:r>
                        <a:rPr sz="1200" dirty="0">
                          <a:latin typeface="Times New Roman"/>
                          <a:cs typeface="Times New Roman"/>
                        </a:rPr>
                        <a:t>а</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8"/>
                  </a:ext>
                </a:extLst>
              </a:tr>
              <a:tr h="195706">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55"/>
                        </a:lnSpc>
                      </a:pPr>
                      <a:r>
                        <a:rPr lang="tg-Cyrl-TJ" sz="1200" dirty="0">
                          <a:latin typeface="Times New Roman"/>
                          <a:cs typeface="Times New Roman"/>
                        </a:rPr>
                        <a:t>Андоз аз  моли шахсони воқеӣ</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9"/>
                  </a:ext>
                </a:extLst>
              </a:tr>
              <a:tr h="195707">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55"/>
                        </a:lnSpc>
                      </a:pPr>
                      <a:r>
                        <a:rPr lang="tg-Cyrl-TJ" sz="1200" dirty="0">
                          <a:latin typeface="Times New Roman"/>
                          <a:cs typeface="Times New Roman"/>
                        </a:rPr>
                        <a:t>Андози замин</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0"/>
                  </a:ext>
                </a:extLst>
              </a:tr>
              <a:tr h="195706">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55"/>
                        </a:lnSpc>
                      </a:pPr>
                      <a:r>
                        <a:rPr lang="tg-Cyrl-TJ" sz="1200" dirty="0">
                          <a:latin typeface="Times New Roman"/>
                          <a:cs typeface="Times New Roman"/>
                        </a:rPr>
                        <a:t>Андоз</a:t>
                      </a:r>
                      <a:r>
                        <a:rPr lang="tg-Cyrl-TJ" sz="1200" baseline="0" dirty="0">
                          <a:latin typeface="Times New Roman"/>
                          <a:cs typeface="Times New Roman"/>
                        </a:rPr>
                        <a:t> аз нақлиёти шахси</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1"/>
                  </a:ext>
                </a:extLst>
              </a:tr>
              <a:tr h="195707">
                <a:tc>
                  <a:txBody>
                    <a:bodyPr/>
                    <a:lstStyle/>
                    <a:p>
                      <a:pPr marL="1270" algn="ctr">
                        <a:lnSpc>
                          <a:spcPts val="1355"/>
                        </a:lnSpc>
                      </a:pPr>
                      <a:r>
                        <a:rPr sz="1200" dirty="0">
                          <a:latin typeface="Times New Roman"/>
                          <a:cs typeface="Times New Roman"/>
                        </a:rPr>
                        <a:t>2</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55"/>
                        </a:lnSpc>
                      </a:pPr>
                      <a:r>
                        <a:rPr lang="tg-Cyrl-TJ" sz="1200" b="1" dirty="0">
                          <a:latin typeface="Times New Roman"/>
                          <a:cs typeface="Times New Roman"/>
                        </a:rPr>
                        <a:t>хароҷот</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2"/>
                  </a:ext>
                </a:extLst>
              </a:tr>
              <a:tr h="195706">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55"/>
                        </a:lnSpc>
                      </a:pPr>
                      <a:r>
                        <a:rPr lang="tg-Cyrl-TJ" sz="1200" spc="-5" dirty="0">
                          <a:latin typeface="Times New Roman"/>
                          <a:cs typeface="Times New Roman"/>
                        </a:rPr>
                        <a:t>Аз</a:t>
                      </a:r>
                      <a:r>
                        <a:rPr lang="tg-Cyrl-TJ" sz="1200" spc="-5" baseline="0" dirty="0">
                          <a:latin typeface="Times New Roman"/>
                          <a:cs typeface="Times New Roman"/>
                        </a:rPr>
                        <a:t> ҷумла тибқи самтҳои хароҷот</a:t>
                      </a:r>
                      <a:r>
                        <a:rPr lang="tg-Cyrl-TJ" sz="1200" spc="-5" dirty="0">
                          <a:latin typeface="Times New Roman"/>
                          <a:cs typeface="Times New Roman"/>
                        </a:rPr>
                        <a:t>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3"/>
                  </a:ext>
                </a:extLst>
              </a:tr>
              <a:tr h="105546">
                <a:tc>
                  <a:txBody>
                    <a:bodyPr/>
                    <a:lstStyle/>
                    <a:p>
                      <a:pPr algn="ctr">
                        <a:lnSpc>
                          <a:spcPts val="1355"/>
                        </a:lnSpc>
                      </a:pPr>
                      <a:r>
                        <a:rPr sz="1200" dirty="0">
                          <a:latin typeface="Times New Roman"/>
                          <a:cs typeface="Times New Roman"/>
                        </a:rPr>
                        <a:t>2.1.</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55"/>
                        </a:lnSpc>
                      </a:pPr>
                      <a:r>
                        <a:rPr lang="tg-Cyrl-TJ" sz="1200" spc="-10" dirty="0">
                          <a:latin typeface="Times New Roman"/>
                          <a:cs typeface="Times New Roman"/>
                        </a:rPr>
                        <a:t>Таъмири роҳҳо  ба дарозии 2км</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55"/>
                        </a:lnSpc>
                      </a:pPr>
                      <a:r>
                        <a:rPr sz="1200" dirty="0">
                          <a:latin typeface="Times New Roman"/>
                          <a:cs typeface="Times New Roman"/>
                        </a:rPr>
                        <a:t>300</a:t>
                      </a:r>
                      <a:r>
                        <a:rPr sz="1200" spc="-90" dirty="0">
                          <a:latin typeface="Times New Roman"/>
                          <a:cs typeface="Times New Roman"/>
                        </a:rPr>
                        <a:t> </a:t>
                      </a:r>
                      <a:r>
                        <a:rPr sz="1200" dirty="0">
                          <a:latin typeface="Times New Roman"/>
                          <a:cs typeface="Times New Roman"/>
                        </a:rPr>
                        <a:t>000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4"/>
                  </a:ext>
                </a:extLst>
              </a:tr>
              <a:tr h="178067">
                <a:tc>
                  <a:txBody>
                    <a:bodyPr/>
                    <a:lstStyle/>
                    <a:p>
                      <a:pPr marL="1270" algn="ctr">
                        <a:lnSpc>
                          <a:spcPts val="1360"/>
                        </a:lnSpc>
                      </a:pPr>
                      <a:r>
                        <a:rPr sz="1200" dirty="0">
                          <a:latin typeface="Times New Roman"/>
                          <a:cs typeface="Times New Roman"/>
                        </a:rPr>
                        <a:t>2.2</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60"/>
                        </a:lnSpc>
                      </a:pPr>
                      <a:r>
                        <a:rPr lang="tg-Cyrl-TJ" sz="1200" spc="-5" dirty="0">
                          <a:latin typeface="Times New Roman"/>
                          <a:cs typeface="Times New Roman"/>
                        </a:rPr>
                        <a:t>Коркарди</a:t>
                      </a:r>
                      <a:r>
                        <a:rPr lang="tg-Cyrl-TJ" sz="1200" spc="-5" baseline="0" dirty="0">
                          <a:latin typeface="Times New Roman"/>
                          <a:cs typeface="Times New Roman"/>
                        </a:rPr>
                        <a:t> нақшаи нигоҳдории роҳҳо</a:t>
                      </a:r>
                      <a:r>
                        <a:rPr lang="tg-Cyrl-TJ" sz="1200" spc="-5" dirty="0">
                          <a:latin typeface="Times New Roman"/>
                          <a:cs typeface="Times New Roman"/>
                        </a:rPr>
                        <a:t> </a:t>
                      </a:r>
                      <a:r>
                        <a:rPr lang="tg-Cyrl-TJ" sz="1200" spc="-25" dirty="0">
                          <a:latin typeface="Times New Roman"/>
                          <a:cs typeface="Times New Roman"/>
                        </a:rPr>
                        <a:t>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1360"/>
                        </a:lnSpc>
                      </a:pPr>
                      <a:r>
                        <a:rPr sz="1200" dirty="0">
                          <a:latin typeface="Times New Roman"/>
                          <a:cs typeface="Times New Roman"/>
                        </a:rPr>
                        <a:t>300</a:t>
                      </a:r>
                      <a:r>
                        <a:rPr sz="1200" spc="-90" dirty="0">
                          <a:latin typeface="Times New Roman"/>
                          <a:cs typeface="Times New Roman"/>
                        </a:rPr>
                        <a:t> </a:t>
                      </a:r>
                      <a:r>
                        <a:rPr sz="1200" dirty="0">
                          <a:latin typeface="Times New Roman"/>
                          <a:cs typeface="Times New Roman"/>
                        </a:rPr>
                        <a:t>000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5"/>
                  </a:ext>
                </a:extLst>
              </a:tr>
              <a:tr h="195706">
                <a:tc>
                  <a:txBody>
                    <a:bodyPr/>
                    <a:lstStyle/>
                    <a:p>
                      <a:pPr marL="1270" algn="ctr">
                        <a:lnSpc>
                          <a:spcPts val="1360"/>
                        </a:lnSpc>
                      </a:pPr>
                      <a:r>
                        <a:rPr sz="1200" dirty="0">
                          <a:latin typeface="Times New Roman"/>
                          <a:cs typeface="Times New Roman"/>
                        </a:rPr>
                        <a:t>2.3</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marR="0" indent="0" defTabSz="914400" eaLnBrk="1" fontAlgn="auto" latinLnBrk="0" hangingPunct="1">
                        <a:lnSpc>
                          <a:spcPts val="1360"/>
                        </a:lnSpc>
                        <a:spcBef>
                          <a:spcPts val="0"/>
                        </a:spcBef>
                        <a:spcAft>
                          <a:spcPts val="0"/>
                        </a:spcAft>
                        <a:buClrTx/>
                        <a:buSzTx/>
                        <a:buFontTx/>
                        <a:buNone/>
                        <a:tabLst/>
                        <a:defRPr/>
                      </a:pPr>
                      <a:r>
                        <a:rPr lang="tg-Cyrl-TJ" sz="1200" spc="-5" dirty="0">
                          <a:latin typeface="Times New Roman"/>
                          <a:cs typeface="Times New Roman"/>
                        </a:rPr>
                        <a:t>Коркарди</a:t>
                      </a:r>
                      <a:r>
                        <a:rPr lang="tg-Cyrl-TJ" sz="1200" spc="-5" baseline="0" dirty="0">
                          <a:latin typeface="Times New Roman"/>
                          <a:cs typeface="Times New Roman"/>
                        </a:rPr>
                        <a:t> нақшаи нигоҳдории роҳҳо</a:t>
                      </a:r>
                      <a:r>
                        <a:rPr lang="tg-Cyrl-TJ" sz="1200" spc="-5" dirty="0">
                          <a:latin typeface="Times New Roman"/>
                          <a:cs typeface="Times New Roman"/>
                        </a:rPr>
                        <a:t> </a:t>
                      </a:r>
                      <a:r>
                        <a:rPr lang="tg-Cyrl-TJ" sz="1200" spc="-25" dirty="0">
                          <a:latin typeface="Times New Roman"/>
                          <a:cs typeface="Times New Roman"/>
                        </a:rPr>
                        <a:t> </a:t>
                      </a:r>
                      <a:endParaRPr lang="tg-Cyrl-TJ" sz="1200" dirty="0">
                        <a:latin typeface="Times New Roman"/>
                        <a:cs typeface="Times New Roman"/>
                      </a:endParaRPr>
                    </a:p>
                    <a:p>
                      <a:pPr marL="45085">
                        <a:lnSpc>
                          <a:spcPts val="1360"/>
                        </a:lnSpc>
                      </a:pPr>
                      <a:r>
                        <a:rPr lang="tg-Cyrl-TJ" sz="1200" spc="-5" dirty="0">
                          <a:latin typeface="Times New Roman"/>
                          <a:cs typeface="Times New Roman"/>
                        </a:rPr>
                        <a:t>дар</a:t>
                      </a:r>
                      <a:r>
                        <a:rPr lang="tg-Cyrl-TJ" sz="1200" spc="-5" baseline="0" dirty="0">
                          <a:latin typeface="Times New Roman"/>
                          <a:cs typeface="Times New Roman"/>
                        </a:rPr>
                        <a:t> деҳаи</a:t>
                      </a:r>
                      <a:r>
                        <a:rPr sz="1200" spc="-5" dirty="0">
                          <a:latin typeface="Times New Roman"/>
                          <a:cs typeface="Times New Roman"/>
                        </a:rPr>
                        <a:t>.</a:t>
                      </a:r>
                      <a:r>
                        <a:rPr sz="1200" spc="-5" dirty="0" err="1">
                          <a:latin typeface="Times New Roman"/>
                          <a:cs typeface="Times New Roman"/>
                        </a:rPr>
                        <a:t>Окжетпес</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60"/>
                        </a:lnSpc>
                      </a:pPr>
                      <a:r>
                        <a:rPr sz="1200" dirty="0">
                          <a:latin typeface="Times New Roman"/>
                          <a:cs typeface="Times New Roman"/>
                        </a:rPr>
                        <a:t>300</a:t>
                      </a:r>
                      <a:r>
                        <a:rPr sz="1200" spc="-90" dirty="0">
                          <a:latin typeface="Times New Roman"/>
                          <a:cs typeface="Times New Roman"/>
                        </a:rPr>
                        <a:t> </a:t>
                      </a:r>
                      <a:r>
                        <a:rPr sz="1200" dirty="0">
                          <a:latin typeface="Times New Roman"/>
                          <a:cs typeface="Times New Roman"/>
                        </a:rPr>
                        <a:t>000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6"/>
                  </a:ext>
                </a:extLst>
              </a:tr>
              <a:tr h="218427">
                <a:tc>
                  <a:txBody>
                    <a:bodyPr/>
                    <a:lstStyle/>
                    <a:p>
                      <a:pPr marL="1270" algn="ctr">
                        <a:lnSpc>
                          <a:spcPts val="1360"/>
                        </a:lnSpc>
                      </a:pPr>
                      <a:r>
                        <a:rPr sz="1200" dirty="0">
                          <a:latin typeface="Times New Roman"/>
                          <a:cs typeface="Times New Roman"/>
                        </a:rPr>
                        <a:t>2.4</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60"/>
                        </a:lnSpc>
                      </a:pPr>
                      <a:r>
                        <a:rPr lang="tg-Cyrl-TJ" sz="1200" spc="-10" dirty="0">
                          <a:latin typeface="Times New Roman"/>
                          <a:cs typeface="Times New Roman"/>
                        </a:rPr>
                        <a:t>Таъмини чорабинии идонаи “Роҳ суйи мактад” </a:t>
                      </a:r>
                      <a:r>
                        <a:rPr lang="tg-Cyrl-TJ" sz="1200" dirty="0">
                          <a:latin typeface="Times New Roman"/>
                          <a:cs typeface="Times New Roman"/>
                        </a:rPr>
                        <a:t>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60"/>
                        </a:lnSpc>
                      </a:pPr>
                      <a:r>
                        <a:rPr sz="1200" dirty="0">
                          <a:latin typeface="Times New Roman"/>
                          <a:cs typeface="Times New Roman"/>
                        </a:rPr>
                        <a:t>195</a:t>
                      </a:r>
                      <a:r>
                        <a:rPr sz="1200" spc="-90" dirty="0">
                          <a:latin typeface="Times New Roman"/>
                          <a:cs typeface="Times New Roman"/>
                        </a:rPr>
                        <a:t> </a:t>
                      </a:r>
                      <a:r>
                        <a:rPr sz="1200" dirty="0">
                          <a:latin typeface="Times New Roman"/>
                          <a:cs typeface="Times New Roman"/>
                        </a:rPr>
                        <a:t>000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7"/>
                  </a:ext>
                </a:extLst>
              </a:tr>
              <a:tr h="391414">
                <a:tc>
                  <a:txBody>
                    <a:bodyPr/>
                    <a:lstStyle/>
                    <a:p>
                      <a:pPr marL="1270" algn="ctr">
                        <a:lnSpc>
                          <a:spcPts val="1365"/>
                        </a:lnSpc>
                      </a:pPr>
                      <a:r>
                        <a:rPr sz="1200" dirty="0">
                          <a:latin typeface="Times New Roman"/>
                          <a:cs typeface="Times New Roman"/>
                        </a:rPr>
                        <a:t>2.5</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65"/>
                        </a:lnSpc>
                      </a:pPr>
                      <a:r>
                        <a:rPr lang="tg-Cyrl-TJ" sz="1200" spc="-10" dirty="0">
                          <a:latin typeface="Times New Roman"/>
                          <a:cs typeface="Times New Roman"/>
                        </a:rPr>
                        <a:t>ноТаҳия лоҳои</a:t>
                      </a:r>
                      <a:r>
                        <a:rPr lang="tg-Cyrl-TJ" sz="1200" spc="-10" baseline="0" dirty="0">
                          <a:latin typeface="Times New Roman"/>
                          <a:cs typeface="Times New Roman"/>
                        </a:rPr>
                        <a:t> ободгаддонии гузаргоҳ  ба куи дар муқобили бозор</a:t>
                      </a:r>
                      <a:r>
                        <a:rPr lang="tg-Cyrl-TJ" sz="1200" spc="-10" dirty="0">
                          <a:latin typeface="Times New Roman"/>
                          <a:cs typeface="Times New Roman"/>
                        </a:rPr>
                        <a:t>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65"/>
                        </a:lnSpc>
                      </a:pPr>
                      <a:r>
                        <a:rPr sz="1200" dirty="0">
                          <a:latin typeface="Times New Roman"/>
                          <a:cs typeface="Times New Roman"/>
                        </a:rPr>
                        <a:t>300</a:t>
                      </a:r>
                      <a:r>
                        <a:rPr sz="1200" spc="-90" dirty="0">
                          <a:latin typeface="Times New Roman"/>
                          <a:cs typeface="Times New Roman"/>
                        </a:rPr>
                        <a:t> </a:t>
                      </a:r>
                      <a:r>
                        <a:rPr sz="1200" dirty="0">
                          <a:latin typeface="Times New Roman"/>
                          <a:cs typeface="Times New Roman"/>
                        </a:rPr>
                        <a:t>000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8"/>
                  </a:ext>
                </a:extLst>
              </a:tr>
              <a:tr h="179037">
                <a:tc>
                  <a:txBody>
                    <a:bodyPr/>
                    <a:lstStyle/>
                    <a:p>
                      <a:pPr marL="1270" algn="ctr">
                        <a:lnSpc>
                          <a:spcPts val="1365"/>
                        </a:lnSpc>
                      </a:pPr>
                      <a:r>
                        <a:rPr sz="1200" dirty="0">
                          <a:latin typeface="Times New Roman"/>
                          <a:cs typeface="Times New Roman"/>
                        </a:rPr>
                        <a:t>2.6</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65"/>
                        </a:lnSpc>
                      </a:pPr>
                      <a:r>
                        <a:rPr lang="tg-Cyrl-TJ" sz="1200" dirty="0">
                          <a:latin typeface="Times New Roman"/>
                          <a:cs typeface="Times New Roman"/>
                        </a:rPr>
                        <a:t>Хариди</a:t>
                      </a:r>
                      <a:r>
                        <a:rPr lang="tg-Cyrl-TJ" sz="1200" baseline="0" dirty="0">
                          <a:latin typeface="Times New Roman"/>
                          <a:cs typeface="Times New Roman"/>
                        </a:rPr>
                        <a:t> қуттиҳо баро партовҳо</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ts val="1365"/>
                        </a:lnSpc>
                      </a:pPr>
                      <a:r>
                        <a:rPr sz="1200" dirty="0">
                          <a:latin typeface="Times New Roman"/>
                          <a:cs typeface="Times New Roman"/>
                        </a:rPr>
                        <a:t>250</a:t>
                      </a:r>
                      <a:r>
                        <a:rPr sz="1200" spc="-90" dirty="0">
                          <a:latin typeface="Times New Roman"/>
                          <a:cs typeface="Times New Roman"/>
                        </a:rPr>
                        <a:t> </a:t>
                      </a:r>
                      <a:r>
                        <a:rPr sz="1200" dirty="0">
                          <a:latin typeface="Times New Roman"/>
                          <a:cs typeface="Times New Roman"/>
                        </a:rPr>
                        <a:t>000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9"/>
                  </a:ext>
                </a:extLst>
              </a:tr>
              <a:tr h="391414">
                <a:tc>
                  <a:txBody>
                    <a:bodyPr/>
                    <a:lstStyle/>
                    <a:p>
                      <a:pPr marL="1270" algn="ctr">
                        <a:lnSpc>
                          <a:spcPts val="1365"/>
                        </a:lnSpc>
                      </a:pPr>
                      <a:r>
                        <a:rPr sz="1200" dirty="0">
                          <a:latin typeface="Times New Roman"/>
                          <a:cs typeface="Times New Roman"/>
                        </a:rPr>
                        <a:t>2.7</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085">
                        <a:lnSpc>
                          <a:spcPts val="1365"/>
                        </a:lnSpc>
                      </a:pPr>
                      <a:r>
                        <a:rPr lang="tg-Cyrl-TJ" sz="1200" spc="-10" dirty="0">
                          <a:latin typeface="Times New Roman"/>
                          <a:cs typeface="Times New Roman"/>
                        </a:rPr>
                        <a:t>Таҳияи лоиҳаи майдонча борои кудакон дар ҳудуди биноҳои кучаҳои</a:t>
                      </a:r>
                      <a:r>
                        <a:rPr sz="1200" spc="-15" dirty="0">
                          <a:latin typeface="Times New Roman"/>
                          <a:cs typeface="Times New Roman"/>
                        </a:rPr>
                        <a:t>.</a:t>
                      </a:r>
                      <a:r>
                        <a:rPr sz="1200" spc="-15" dirty="0" err="1">
                          <a:latin typeface="Times New Roman"/>
                          <a:cs typeface="Times New Roman"/>
                        </a:rPr>
                        <a:t>Кенесары</a:t>
                      </a:r>
                      <a:r>
                        <a:rPr sz="1200" spc="-15" dirty="0">
                          <a:latin typeface="Times New Roman"/>
                          <a:cs typeface="Times New Roman"/>
                        </a:rPr>
                        <a:t> </a:t>
                      </a:r>
                      <a:r>
                        <a:rPr sz="1200" dirty="0">
                          <a:latin typeface="Times New Roman"/>
                          <a:cs typeface="Times New Roman"/>
                        </a:rPr>
                        <a:t>17, </a:t>
                      </a:r>
                      <a:r>
                        <a:rPr sz="1200" spc="-10" dirty="0" err="1">
                          <a:latin typeface="Times New Roman"/>
                          <a:cs typeface="Times New Roman"/>
                        </a:rPr>
                        <a:t>Советская</a:t>
                      </a:r>
                      <a:r>
                        <a:rPr sz="1200" spc="-10" dirty="0">
                          <a:latin typeface="Times New Roman"/>
                          <a:cs typeface="Times New Roman"/>
                        </a:rPr>
                        <a:t> </a:t>
                      </a:r>
                      <a:r>
                        <a:rPr sz="1200" dirty="0">
                          <a:latin typeface="Times New Roman"/>
                          <a:cs typeface="Times New Roman"/>
                        </a:rPr>
                        <a:t>8, </a:t>
                      </a:r>
                      <a:r>
                        <a:rPr sz="1200" spc="-35" dirty="0">
                          <a:latin typeface="Times New Roman"/>
                          <a:cs typeface="Times New Roman"/>
                        </a:rPr>
                        <a:t>у</a:t>
                      </a:r>
                      <a:r>
                        <a:rPr lang="tg-Cyrl-TJ" sz="1200" spc="-35" dirty="0">
                          <a:latin typeface="Times New Roman"/>
                          <a:cs typeface="Times New Roman"/>
                        </a:rPr>
                        <a:t>ва</a:t>
                      </a:r>
                      <a:r>
                        <a:rPr lang="tg-Cyrl-TJ" sz="1200" spc="-35" baseline="0" dirty="0">
                          <a:latin typeface="Times New Roman"/>
                          <a:cs typeface="Times New Roman"/>
                        </a:rPr>
                        <a:t> </a:t>
                      </a:r>
                      <a:r>
                        <a:rPr sz="1200" spc="-35" dirty="0">
                          <a:latin typeface="Times New Roman"/>
                          <a:cs typeface="Times New Roman"/>
                        </a:rPr>
                        <a:t> </a:t>
                      </a:r>
                      <a:r>
                        <a:rPr sz="1200" spc="-5" dirty="0">
                          <a:latin typeface="Times New Roman"/>
                          <a:cs typeface="Times New Roman"/>
                        </a:rPr>
                        <a:t>Кенесары</a:t>
                      </a:r>
                      <a:r>
                        <a:rPr sz="1200" spc="165" dirty="0">
                          <a:latin typeface="Times New Roman"/>
                          <a:cs typeface="Times New Roman"/>
                        </a:rPr>
                        <a:t> </a:t>
                      </a:r>
                      <a:r>
                        <a:rPr sz="1200" dirty="0">
                          <a:latin typeface="Times New Roman"/>
                          <a:cs typeface="Times New Roman"/>
                        </a:rPr>
                        <a:t>15.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ts val="1365"/>
                        </a:lnSpc>
                      </a:pPr>
                      <a:r>
                        <a:rPr sz="1200" dirty="0">
                          <a:latin typeface="Times New Roman"/>
                          <a:cs typeface="Times New Roman"/>
                        </a:rPr>
                        <a:t>355</a:t>
                      </a:r>
                      <a:r>
                        <a:rPr sz="1200" spc="-90" dirty="0">
                          <a:latin typeface="Times New Roman"/>
                          <a:cs typeface="Times New Roman"/>
                        </a:rPr>
                        <a:t> </a:t>
                      </a:r>
                      <a:r>
                        <a:rPr sz="1200" dirty="0">
                          <a:latin typeface="Times New Roman"/>
                          <a:cs typeface="Times New Roman"/>
                        </a:rPr>
                        <a:t>000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20"/>
                  </a:ext>
                </a:extLst>
              </a:tr>
              <a:tr h="138173">
                <a:tc>
                  <a:txBody>
                    <a:bodyPr/>
                    <a:lstStyle/>
                    <a:p>
                      <a:pPr marL="1270" algn="ctr">
                        <a:lnSpc>
                          <a:spcPts val="1240"/>
                        </a:lnSpc>
                      </a:pPr>
                      <a:r>
                        <a:rPr sz="1200" b="1" dirty="0">
                          <a:latin typeface="Times New Roman"/>
                          <a:cs typeface="Times New Roman"/>
                        </a:rPr>
                        <a:t>3</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45085">
                        <a:lnSpc>
                          <a:spcPts val="1240"/>
                        </a:lnSpc>
                      </a:pPr>
                      <a:r>
                        <a:rPr lang="tg-Cyrl-TJ" sz="1200" b="1" spc="-10" dirty="0">
                          <a:latin typeface="Times New Roman"/>
                          <a:cs typeface="Times New Roman"/>
                        </a:rPr>
                        <a:t>Ҳамагӣ</a:t>
                      </a:r>
                      <a:r>
                        <a:rPr lang="tg-Cyrl-TJ" sz="1200" b="1" spc="-10" baseline="0" dirty="0">
                          <a:latin typeface="Times New Roman"/>
                          <a:cs typeface="Times New Roman"/>
                        </a:rPr>
                        <a:t> дар сол</a:t>
                      </a:r>
                      <a:r>
                        <a:rPr sz="1200" b="1" spc="-15" dirty="0">
                          <a:latin typeface="Times New Roman"/>
                          <a:cs typeface="Times New Roman"/>
                        </a:rPr>
                        <a:t>:</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pPr marL="5715" algn="ctr">
                        <a:lnSpc>
                          <a:spcPts val="1240"/>
                        </a:lnSpc>
                      </a:pPr>
                      <a:r>
                        <a:rPr sz="1200" b="1" dirty="0">
                          <a:latin typeface="Times New Roman"/>
                          <a:cs typeface="Times New Roman"/>
                        </a:rPr>
                        <a:t>2</a:t>
                      </a:r>
                      <a:r>
                        <a:rPr sz="1200" b="1" spc="-80" dirty="0">
                          <a:latin typeface="Times New Roman"/>
                          <a:cs typeface="Times New Roman"/>
                        </a:rPr>
                        <a:t> </a:t>
                      </a:r>
                      <a:r>
                        <a:rPr sz="1200" b="1" dirty="0">
                          <a:latin typeface="Times New Roman"/>
                          <a:cs typeface="Times New Roman"/>
                        </a:rPr>
                        <a:t>000,00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tc>
                  <a:txBody>
                    <a:bodyPr/>
                    <a:lstStyle/>
                    <a:p>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 xmlns:a16="http://schemas.microsoft.com/office/drawing/2014/main" val="10021"/>
                  </a:ext>
                </a:extLst>
              </a:tr>
            </a:tbl>
          </a:graphicData>
        </a:graphic>
      </p:graphicFrame>
    </p:spTree>
    <p:extLst>
      <p:ext uri="{BB962C8B-B14F-4D97-AF65-F5344CB8AC3E}">
        <p14:creationId xmlns:p14="http://schemas.microsoft.com/office/powerpoint/2010/main" val="27570121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2450" y="201652"/>
            <a:ext cx="9435548" cy="553998"/>
          </a:xfrm>
          <a:prstGeom prst="rect">
            <a:avLst/>
          </a:prstGeom>
        </p:spPr>
        <p:txBody>
          <a:bodyPr vert="horz" wrap="square" lIns="0" tIns="0" rIns="0" bIns="0" rtlCol="0" anchor="ctr">
            <a:spAutoFit/>
          </a:bodyPr>
          <a:lstStyle/>
          <a:p>
            <a:pPr marL="12700">
              <a:lnSpc>
                <a:spcPct val="100000"/>
              </a:lnSpc>
            </a:pPr>
            <a:r>
              <a:rPr lang="tg-Cyrl-TJ" sz="3600" b="1" dirty="0"/>
              <a:t>Нақшаи даромаду хароҷоти д. </a:t>
            </a:r>
            <a:r>
              <a:rPr sz="3600" b="1" dirty="0" err="1"/>
              <a:t>Капитоновка</a:t>
            </a:r>
            <a:endParaRPr sz="3600" b="1" dirty="0"/>
          </a:p>
        </p:txBody>
      </p:sp>
      <p:graphicFrame>
        <p:nvGraphicFramePr>
          <p:cNvPr id="3" name="object 3"/>
          <p:cNvGraphicFramePr>
            <a:graphicFrameLocks noGrp="1"/>
          </p:cNvGraphicFramePr>
          <p:nvPr>
            <p:extLst/>
          </p:nvPr>
        </p:nvGraphicFramePr>
        <p:xfrm>
          <a:off x="1828800" y="998931"/>
          <a:ext cx="8534400" cy="4472794"/>
        </p:xfrm>
        <a:graphic>
          <a:graphicData uri="http://schemas.openxmlformats.org/drawingml/2006/table">
            <a:tbl>
              <a:tblPr firstRow="1" bandRow="1">
                <a:tableStyleId>{2D5ABB26-0587-4C30-8999-92F81FD0307C}</a:tableStyleId>
              </a:tblPr>
              <a:tblGrid>
                <a:gridCol w="609600">
                  <a:extLst>
                    <a:ext uri="{9D8B030D-6E8A-4147-A177-3AD203B41FA5}">
                      <a16:colId xmlns="" xmlns:a16="http://schemas.microsoft.com/office/drawing/2014/main" val="20000"/>
                    </a:ext>
                  </a:extLst>
                </a:gridCol>
                <a:gridCol w="3792601">
                  <a:extLst>
                    <a:ext uri="{9D8B030D-6E8A-4147-A177-3AD203B41FA5}">
                      <a16:colId xmlns="" xmlns:a16="http://schemas.microsoft.com/office/drawing/2014/main" val="20001"/>
                    </a:ext>
                  </a:extLst>
                </a:gridCol>
                <a:gridCol w="703199">
                  <a:extLst>
                    <a:ext uri="{9D8B030D-6E8A-4147-A177-3AD203B41FA5}">
                      <a16:colId xmlns="" xmlns:a16="http://schemas.microsoft.com/office/drawing/2014/main" val="20002"/>
                    </a:ext>
                  </a:extLst>
                </a:gridCol>
                <a:gridCol w="784225">
                  <a:extLst>
                    <a:ext uri="{9D8B030D-6E8A-4147-A177-3AD203B41FA5}">
                      <a16:colId xmlns="" xmlns:a16="http://schemas.microsoft.com/office/drawing/2014/main" val="20003"/>
                    </a:ext>
                  </a:extLst>
                </a:gridCol>
                <a:gridCol w="839851">
                  <a:extLst>
                    <a:ext uri="{9D8B030D-6E8A-4147-A177-3AD203B41FA5}">
                      <a16:colId xmlns="" xmlns:a16="http://schemas.microsoft.com/office/drawing/2014/main" val="20004"/>
                    </a:ext>
                  </a:extLst>
                </a:gridCol>
                <a:gridCol w="839724">
                  <a:extLst>
                    <a:ext uri="{9D8B030D-6E8A-4147-A177-3AD203B41FA5}">
                      <a16:colId xmlns="" xmlns:a16="http://schemas.microsoft.com/office/drawing/2014/main" val="20005"/>
                    </a:ext>
                  </a:extLst>
                </a:gridCol>
                <a:gridCol w="965200">
                  <a:extLst>
                    <a:ext uri="{9D8B030D-6E8A-4147-A177-3AD203B41FA5}">
                      <a16:colId xmlns="" xmlns:a16="http://schemas.microsoft.com/office/drawing/2014/main" val="20006"/>
                    </a:ext>
                  </a:extLst>
                </a:gridCol>
              </a:tblGrid>
              <a:tr h="210312">
                <a:tc rowSpan="2">
                  <a:txBody>
                    <a:bodyPr/>
                    <a:lstStyle/>
                    <a:p>
                      <a:pPr marL="100965">
                        <a:lnSpc>
                          <a:spcPct val="100000"/>
                        </a:lnSpc>
                      </a:pPr>
                      <a:r>
                        <a:rPr sz="1200" spc="-5" dirty="0">
                          <a:latin typeface="Times New Roman"/>
                          <a:cs typeface="Times New Roman"/>
                        </a:rPr>
                        <a:t>№</a:t>
                      </a:r>
                      <a:r>
                        <a:rPr sz="1200" spc="-110" dirty="0">
                          <a:latin typeface="Times New Roman"/>
                          <a:cs typeface="Times New Roman"/>
                        </a:rPr>
                        <a:t> </a:t>
                      </a:r>
                      <a:r>
                        <a:rPr sz="1200" dirty="0">
                          <a:latin typeface="Times New Roman"/>
                          <a:cs typeface="Times New Roman"/>
                        </a:rPr>
                        <a:t>п/п</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marL="610235">
                        <a:lnSpc>
                          <a:spcPct val="100000"/>
                        </a:lnSpc>
                      </a:pPr>
                      <a:r>
                        <a:rPr lang="tg-Cyrl-TJ" sz="1200" dirty="0">
                          <a:latin typeface="Times New Roman"/>
                          <a:cs typeface="Times New Roman"/>
                        </a:rPr>
                        <a:t>Номгуйи дароомаду хар</a:t>
                      </a:r>
                      <a:r>
                        <a:rPr lang="tg-Cyrl-TJ" sz="1200" spc="-50" dirty="0">
                          <a:latin typeface="Times New Roman"/>
                          <a:cs typeface="Times New Roman"/>
                        </a:rPr>
                        <a:t>ҷот</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4">
                  <a:txBody>
                    <a:bodyPr/>
                    <a:lstStyle/>
                    <a:p>
                      <a:pPr marL="913765">
                        <a:lnSpc>
                          <a:spcPct val="100000"/>
                        </a:lnSpc>
                      </a:pPr>
                      <a:r>
                        <a:rPr lang="tg-Cyrl-TJ" sz="1200" spc="-20" dirty="0">
                          <a:latin typeface="Times New Roman"/>
                          <a:cs typeface="Times New Roman"/>
                        </a:rPr>
                        <a:t>Тибқи квартал</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rowSpan="2">
                  <a:txBody>
                    <a:bodyPr/>
                    <a:lstStyle/>
                    <a:p>
                      <a:pPr marL="66675">
                        <a:lnSpc>
                          <a:spcPct val="100000"/>
                        </a:lnSpc>
                      </a:pPr>
                      <a:r>
                        <a:rPr lang="tg-Cyrl-TJ" sz="1200" spc="-5" dirty="0">
                          <a:latin typeface="Times New Roman"/>
                          <a:cs typeface="Times New Roman"/>
                        </a:rPr>
                        <a:t>Дар сол</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0"/>
                  </a:ext>
                </a:extLst>
              </a:tr>
              <a:tr h="210312">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pPr>
                      <a:r>
                        <a:rPr sz="1200" spc="-5" dirty="0" err="1">
                          <a:latin typeface="Times New Roman"/>
                          <a:cs typeface="Times New Roman"/>
                        </a:rPr>
                        <a:t>кв</a:t>
                      </a:r>
                      <a:r>
                        <a:rPr sz="1200" spc="-5" dirty="0">
                          <a:latin typeface="Times New Roman"/>
                          <a:cs typeface="Times New Roman"/>
                        </a:rPr>
                        <a:t>.</a:t>
                      </a:r>
                      <a:r>
                        <a:rPr lang="tg-Cyrl-TJ" sz="1200" spc="-5" dirty="0">
                          <a:latin typeface="Times New Roman"/>
                          <a:cs typeface="Times New Roman"/>
                        </a:rPr>
                        <a:t>1</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pPr>
                      <a:r>
                        <a:rPr sz="1200" dirty="0">
                          <a:latin typeface="Times New Roman"/>
                          <a:cs typeface="Times New Roman"/>
                        </a:rPr>
                        <a:t>2</a:t>
                      </a:r>
                      <a:r>
                        <a:rPr sz="1200" spc="-5" dirty="0">
                          <a:latin typeface="Times New Roman"/>
                          <a:cs typeface="Times New Roman"/>
                        </a:rPr>
                        <a:t>кв.</a:t>
                      </a:r>
                      <a:r>
                        <a:rPr lang="tg-Cyrl-TJ" sz="1200" spc="-5" dirty="0">
                          <a:latin typeface="Times New Roman"/>
                          <a:cs typeface="Times New Roman"/>
                        </a:rPr>
                        <a:t>2</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pPr>
                      <a:r>
                        <a:rPr sz="1200" spc="-80" dirty="0">
                          <a:latin typeface="Times New Roman"/>
                          <a:cs typeface="Times New Roman"/>
                        </a:rPr>
                        <a:t> </a:t>
                      </a:r>
                      <a:r>
                        <a:rPr sz="1200" spc="-5" dirty="0" err="1">
                          <a:latin typeface="Times New Roman"/>
                          <a:cs typeface="Times New Roman"/>
                        </a:rPr>
                        <a:t>кв</a:t>
                      </a:r>
                      <a:r>
                        <a:rPr sz="1200" spc="-5" dirty="0">
                          <a:latin typeface="Times New Roman"/>
                          <a:cs typeface="Times New Roman"/>
                        </a:rPr>
                        <a:t>.</a:t>
                      </a:r>
                      <a:r>
                        <a:rPr lang="tg-Cyrl-TJ" sz="1200" spc="-5" dirty="0">
                          <a:latin typeface="Times New Roman"/>
                          <a:cs typeface="Times New Roman"/>
                        </a:rPr>
                        <a:t>3</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pPr>
                      <a:r>
                        <a:rPr sz="1200" spc="-85" dirty="0">
                          <a:latin typeface="Times New Roman"/>
                          <a:cs typeface="Times New Roman"/>
                        </a:rPr>
                        <a:t> </a:t>
                      </a:r>
                      <a:r>
                        <a:rPr sz="1200" dirty="0" err="1">
                          <a:latin typeface="Times New Roman"/>
                          <a:cs typeface="Times New Roman"/>
                        </a:rPr>
                        <a:t>кв</a:t>
                      </a:r>
                      <a:r>
                        <a:rPr lang="tg-Cyrl-TJ" sz="1200" dirty="0">
                          <a:latin typeface="Times New Roman"/>
                          <a:cs typeface="Times New Roman"/>
                        </a:rPr>
                        <a:t>4</a:t>
                      </a:r>
                      <a:r>
                        <a:rPr sz="1200" dirty="0">
                          <a:latin typeface="Times New Roman"/>
                          <a:cs typeface="Times New Roman"/>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1"/>
                  </a:ext>
                </a:extLst>
              </a:tr>
              <a:tr h="210312">
                <a:tc>
                  <a:txBody>
                    <a:bodyPr/>
                    <a:lstStyle/>
                    <a:p>
                      <a:pPr algn="ctr">
                        <a:lnSpc>
                          <a:spcPct val="100000"/>
                        </a:lnSpc>
                      </a:pPr>
                      <a:r>
                        <a:rPr sz="1200" dirty="0">
                          <a:latin typeface="Times New Roman"/>
                          <a:cs typeface="Times New Roman"/>
                        </a:rPr>
                        <a:t>1</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tg-Cyrl-TJ" sz="1200" spc="-5" dirty="0">
                          <a:latin typeface="Times New Roman"/>
                          <a:cs typeface="Times New Roman"/>
                        </a:rPr>
                        <a:t>Ҷамъи даромадҳо</a:t>
                      </a:r>
                      <a:r>
                        <a:rPr sz="1200" spc="-5" dirty="0">
                          <a:latin typeface="Times New Roman"/>
                          <a:cs typeface="Times New Roman"/>
                        </a:rPr>
                        <a:t>:</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pPr>
                      <a:r>
                        <a:rPr sz="1200" spc="-10" dirty="0">
                          <a:latin typeface="Times New Roman"/>
                          <a:cs typeface="Times New Roman"/>
                        </a:rPr>
                        <a:t>1185,0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2"/>
                  </a:ext>
                </a:extLst>
              </a:tr>
              <a:tr h="210312">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pPr>
                      <a:r>
                        <a:rPr lang="tg-Cyrl-TJ" sz="1200" dirty="0">
                          <a:latin typeface="Times New Roman"/>
                          <a:cs typeface="Times New Roman"/>
                        </a:rPr>
                        <a:t>Аз ҷумла</a:t>
                      </a:r>
                      <a:r>
                        <a:rPr sz="1200" spc="-5" dirty="0">
                          <a:latin typeface="Times New Roman"/>
                          <a:cs typeface="Times New Roman"/>
                        </a:rPr>
                        <a:t>е:</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3"/>
                  </a:ext>
                </a:extLst>
              </a:tr>
              <a:tr h="288925">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5"/>
                        </a:spcBef>
                      </a:pPr>
                      <a:r>
                        <a:rPr lang="tg-Cyrl-TJ" sz="1200" spc="-15" dirty="0">
                          <a:latin typeface="Times New Roman"/>
                          <a:cs typeface="Times New Roman"/>
                        </a:rPr>
                        <a:t>Аз молу амвол</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4"/>
                  </a:ext>
                </a:extLst>
              </a:tr>
              <a:tr h="228203">
                <a:tc>
                  <a:txBody>
                    <a:bodyPr/>
                    <a:lstStyle/>
                    <a:p>
                      <a:pPr algn="ctr">
                        <a:lnSpc>
                          <a:spcPct val="100000"/>
                        </a:lnSpc>
                        <a:spcBef>
                          <a:spcPts val="5"/>
                        </a:spcBef>
                      </a:pPr>
                      <a:r>
                        <a:rPr sz="1200" dirty="0">
                          <a:latin typeface="Times New Roman"/>
                          <a:cs typeface="Times New Roman"/>
                        </a:rPr>
                        <a:t>1.1</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5"/>
                        </a:spcBef>
                      </a:pPr>
                      <a:r>
                        <a:rPr lang="tg-Cyrl-TJ" sz="1200" spc="-5" dirty="0">
                          <a:latin typeface="Times New Roman"/>
                          <a:cs typeface="Times New Roman"/>
                        </a:rPr>
                        <a:t>Аз рекламаи кучагӣ</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5"/>
                  </a:ext>
                </a:extLst>
              </a:tr>
              <a:tr h="216114">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5"/>
                        </a:spcBef>
                      </a:pPr>
                      <a:r>
                        <a:rPr lang="tg-Cyrl-TJ" sz="1200" dirty="0">
                          <a:latin typeface="Times New Roman"/>
                          <a:cs typeface="Times New Roman"/>
                        </a:rPr>
                        <a:t>Ҷарима аз ҳуқуқвайронкунии маъмурӣ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5"/>
                        </a:spcBef>
                      </a:pPr>
                      <a:r>
                        <a:rPr sz="1200" dirty="0">
                          <a:latin typeface="Times New Roman"/>
                          <a:cs typeface="Times New Roman"/>
                        </a:rPr>
                        <a:t>35,0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5"/>
                        </a:spcBef>
                      </a:pPr>
                      <a:r>
                        <a:rPr sz="1200" dirty="0">
                          <a:latin typeface="Times New Roman"/>
                          <a:cs typeface="Times New Roman"/>
                        </a:rPr>
                        <a:t>50,0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5"/>
                        </a:spcBef>
                      </a:pPr>
                      <a:r>
                        <a:rPr sz="1200" dirty="0">
                          <a:latin typeface="Times New Roman"/>
                          <a:cs typeface="Times New Roman"/>
                        </a:rPr>
                        <a:t>85,0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6"/>
                  </a:ext>
                </a:extLst>
              </a:tr>
              <a:tr h="226503">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5"/>
                        </a:spcBef>
                      </a:pPr>
                      <a:r>
                        <a:rPr lang="tg-Cyrl-TJ" sz="1200" dirty="0">
                          <a:latin typeface="Times New Roman"/>
                          <a:cs typeface="Times New Roman"/>
                        </a:rPr>
                        <a:t>Хйрияи шахсони ҳуқуқӣ ва физикӣ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5"/>
                        </a:spcBef>
                      </a:pPr>
                      <a:r>
                        <a:rPr sz="1200" dirty="0">
                          <a:latin typeface="Times New Roman"/>
                          <a:cs typeface="Times New Roman"/>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5"/>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7"/>
                  </a:ext>
                </a:extLst>
              </a:tr>
              <a:tr h="210312">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5"/>
                        </a:spcBef>
                      </a:pPr>
                      <a:r>
                        <a:rPr lang="tg-Cyrl-TJ" sz="1200" dirty="0">
                          <a:latin typeface="Times New Roman"/>
                          <a:cs typeface="Times New Roman"/>
                        </a:rPr>
                        <a:t>Манбаъҳои</a:t>
                      </a:r>
                      <a:r>
                        <a:rPr lang="tg-Cyrl-TJ" sz="1200" baseline="0" dirty="0">
                          <a:latin typeface="Times New Roman"/>
                          <a:cs typeface="Times New Roman"/>
                        </a:rPr>
                        <a:t> дигар</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5"/>
                        </a:spcBef>
                      </a:pPr>
                      <a:r>
                        <a:rPr sz="1200" spc="-10" dirty="0">
                          <a:latin typeface="Times New Roman"/>
                          <a:cs typeface="Times New Roman"/>
                        </a:rPr>
                        <a:t>1100,0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5"/>
                        </a:spcBef>
                      </a:pPr>
                      <a:r>
                        <a:rPr sz="1200" spc="-10" dirty="0">
                          <a:latin typeface="Times New Roman"/>
                          <a:cs typeface="Times New Roman"/>
                        </a:rPr>
                        <a:t>1100,0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8"/>
                  </a:ext>
                </a:extLst>
              </a:tr>
              <a:tr h="210312">
                <a:tc>
                  <a:txBody>
                    <a:bodyPr/>
                    <a:lstStyle/>
                    <a:p>
                      <a:pPr algn="ctr">
                        <a:lnSpc>
                          <a:spcPct val="100000"/>
                        </a:lnSpc>
                        <a:spcBef>
                          <a:spcPts val="10"/>
                        </a:spcBef>
                      </a:pPr>
                      <a:r>
                        <a:rPr sz="1200" dirty="0">
                          <a:latin typeface="Times New Roman"/>
                          <a:cs typeface="Times New Roman"/>
                        </a:rPr>
                        <a:t>2</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10"/>
                        </a:spcBef>
                      </a:pPr>
                      <a:r>
                        <a:rPr lang="tg-Cyrl-TJ" sz="1200" spc="-5" dirty="0">
                          <a:latin typeface="Times New Roman"/>
                          <a:cs typeface="Times New Roman"/>
                        </a:rPr>
                        <a:t>Ҷамъи хароҷот</a:t>
                      </a:r>
                      <a:r>
                        <a:rPr sz="1200" spc="-15" dirty="0">
                          <a:latin typeface="Times New Roman"/>
                          <a:cs typeface="Times New Roman"/>
                        </a:rPr>
                        <a:t>в:</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10"/>
                        </a:spcBef>
                      </a:pPr>
                      <a:r>
                        <a:rPr sz="1200" spc="-10" dirty="0">
                          <a:latin typeface="Times New Roman"/>
                          <a:cs typeface="Times New Roman"/>
                        </a:rPr>
                        <a:t>1100,0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09"/>
                  </a:ext>
                </a:extLst>
              </a:tr>
              <a:tr h="200161">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10"/>
                        </a:spcBef>
                      </a:pPr>
                      <a:r>
                        <a:rPr lang="tg-Cyrl-TJ" sz="1200" spc="0" dirty="0">
                          <a:latin typeface="Times New Roman"/>
                          <a:cs typeface="Times New Roman"/>
                        </a:rPr>
                        <a:t>Аз</a:t>
                      </a:r>
                      <a:r>
                        <a:rPr lang="tg-Cyrl-TJ" sz="1200" spc="0" baseline="0" dirty="0">
                          <a:latin typeface="Times New Roman"/>
                          <a:cs typeface="Times New Roman"/>
                        </a:rPr>
                        <a:t> ҷумла</a:t>
                      </a:r>
                      <a:r>
                        <a:rPr sz="1200" spc="-15" dirty="0">
                          <a:latin typeface="Times New Roman"/>
                          <a:cs typeface="Times New Roman"/>
                        </a:rPr>
                        <a:t>:</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0"/>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10"/>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10"/>
                        </a:spcBef>
                      </a:pPr>
                      <a:r>
                        <a:rPr sz="1200" dirty="0">
                          <a:latin typeface="Times New Roman"/>
                          <a:cs typeface="Times New Roman"/>
                        </a:rPr>
                        <a:t>465,0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715" algn="ctr">
                        <a:lnSpc>
                          <a:spcPct val="100000"/>
                        </a:lnSpc>
                        <a:spcBef>
                          <a:spcPts val="10"/>
                        </a:spcBef>
                      </a:pPr>
                      <a:r>
                        <a:rPr sz="1200" dirty="0">
                          <a:latin typeface="Times New Roman"/>
                          <a:cs typeface="Times New Roman"/>
                        </a:rPr>
                        <a:t>635,0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10"/>
                        </a:spcBef>
                      </a:pPr>
                      <a:r>
                        <a:rPr sz="1200" spc="-10" dirty="0">
                          <a:latin typeface="Times New Roman"/>
                          <a:cs typeface="Times New Roman"/>
                        </a:rPr>
                        <a:t>1100,0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0"/>
                  </a:ext>
                </a:extLst>
              </a:tr>
              <a:tr h="246796">
                <a:tc>
                  <a:txBody>
                    <a:bodyPr/>
                    <a:lstStyle/>
                    <a:p>
                      <a:pPr algn="ctr">
                        <a:lnSpc>
                          <a:spcPct val="100000"/>
                        </a:lnSpc>
                        <a:spcBef>
                          <a:spcPts val="10"/>
                        </a:spcBef>
                      </a:pPr>
                      <a:r>
                        <a:rPr sz="1200" dirty="0">
                          <a:latin typeface="Times New Roman"/>
                          <a:cs typeface="Times New Roman"/>
                        </a:rPr>
                        <a:t>2.1</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10"/>
                        </a:spcBef>
                      </a:pPr>
                      <a:r>
                        <a:rPr lang="tg-Cyrl-TJ" sz="1200" spc="-5" dirty="0">
                          <a:latin typeface="Times New Roman"/>
                          <a:cs typeface="Times New Roman"/>
                        </a:rPr>
                        <a:t>Харидани дастгоҳи принтер,, маркази мусиқӣ, тахтаҳои синфи барои</a:t>
                      </a:r>
                      <a:r>
                        <a:rPr lang="tg-Cyrl-TJ" sz="1200" spc="-5" baseline="0" dirty="0">
                          <a:latin typeface="Times New Roman"/>
                          <a:cs typeface="Times New Roman"/>
                        </a:rPr>
                        <a:t> мактаб</a:t>
                      </a:r>
                      <a:r>
                        <a:rPr lang="tg-Cyrl-TJ" sz="1200" spc="-5" dirty="0">
                          <a:latin typeface="Times New Roman"/>
                          <a:cs typeface="Times New Roman"/>
                        </a:rPr>
                        <a:t> </a:t>
                      </a:r>
                      <a:r>
                        <a:rPr sz="1200" spc="-5" dirty="0">
                          <a:latin typeface="Times New Roman"/>
                          <a:cs typeface="Times New Roman"/>
                        </a:rPr>
                        <a:t>е</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10"/>
                        </a:spcBef>
                      </a:pPr>
                      <a:r>
                        <a:rPr sz="1200" dirty="0">
                          <a:latin typeface="Times New Roman"/>
                          <a:cs typeface="Times New Roman"/>
                        </a:rPr>
                        <a:t>125,0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0"/>
                        </a:spcBef>
                      </a:pPr>
                      <a:r>
                        <a:rPr sz="1200" dirty="0">
                          <a:latin typeface="Times New Roman"/>
                          <a:cs typeface="Times New Roman"/>
                        </a:rPr>
                        <a:t>125,0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1"/>
                  </a:ext>
                </a:extLst>
              </a:tr>
              <a:tr h="367598">
                <a:tc>
                  <a:txBody>
                    <a:bodyPr/>
                    <a:lstStyle/>
                    <a:p>
                      <a:pPr algn="ctr">
                        <a:lnSpc>
                          <a:spcPct val="100000"/>
                        </a:lnSpc>
                        <a:spcBef>
                          <a:spcPts val="15"/>
                        </a:spcBef>
                      </a:pPr>
                      <a:r>
                        <a:rPr sz="1200" dirty="0">
                          <a:latin typeface="Times New Roman"/>
                          <a:cs typeface="Times New Roman"/>
                        </a:rPr>
                        <a:t>2.2</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15"/>
                        </a:spcBef>
                      </a:pPr>
                      <a:r>
                        <a:rPr lang="tg-Cyrl-TJ" sz="1200" dirty="0">
                          <a:latin typeface="Times New Roman"/>
                          <a:cs typeface="Times New Roman"/>
                        </a:rPr>
                        <a:t>хариди</a:t>
                      </a:r>
                      <a:r>
                        <a:rPr sz="1200" dirty="0">
                          <a:latin typeface="Times New Roman"/>
                          <a:cs typeface="Times New Roman"/>
                        </a:rPr>
                        <a:t> </a:t>
                      </a:r>
                      <a:r>
                        <a:rPr sz="1200" spc="-20" dirty="0" err="1">
                          <a:latin typeface="Times New Roman"/>
                          <a:cs typeface="Times New Roman"/>
                        </a:rPr>
                        <a:t>орг.техник</a:t>
                      </a:r>
                      <a:r>
                        <a:rPr lang="tg-Cyrl-TJ" sz="1200" spc="-20" dirty="0">
                          <a:latin typeface="Times New Roman"/>
                          <a:cs typeface="Times New Roman"/>
                        </a:rPr>
                        <a:t>аи</a:t>
                      </a:r>
                      <a:r>
                        <a:rPr lang="tg-Cyrl-TJ" sz="1200" spc="-20" baseline="0" dirty="0">
                          <a:latin typeface="Times New Roman"/>
                          <a:cs typeface="Times New Roman"/>
                        </a:rPr>
                        <a:t> мукаммал барои хидматрасонии </a:t>
                      </a:r>
                      <a:r>
                        <a:rPr lang="tg-Cyrl-TJ" sz="1200" spc="-20" baseline="0" dirty="0">
                          <a:solidFill>
                            <a:srgbClr val="FF0000"/>
                          </a:solidFill>
                          <a:latin typeface="Times New Roman"/>
                          <a:cs typeface="Times New Roman"/>
                        </a:rPr>
                        <a:t>ФАП</a:t>
                      </a:r>
                      <a:r>
                        <a:rPr lang="tg-Cyrl-TJ" sz="1200" spc="-20" baseline="0" dirty="0">
                          <a:latin typeface="Times New Roman"/>
                          <a:cs typeface="Times New Roman"/>
                        </a:rPr>
                        <a:t> дар</a:t>
                      </a:r>
                      <a:r>
                        <a:rPr lang="tg-Cyrl-TJ" sz="1200" dirty="0">
                          <a:latin typeface="Times New Roman"/>
                          <a:cs typeface="Times New Roman"/>
                        </a:rPr>
                        <a:t> </a:t>
                      </a:r>
                      <a:r>
                        <a:rPr sz="1200" spc="-10" dirty="0">
                          <a:latin typeface="Times New Roman"/>
                          <a:cs typeface="Times New Roman"/>
                        </a:rPr>
                        <a:t> </a:t>
                      </a:r>
                      <a:r>
                        <a:rPr sz="1200" spc="-10" dirty="0" err="1">
                          <a:latin typeface="Times New Roman"/>
                          <a:cs typeface="Times New Roman"/>
                        </a:rPr>
                        <a:t>Капитоновско</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080" algn="ctr">
                        <a:lnSpc>
                          <a:spcPct val="100000"/>
                        </a:lnSpc>
                        <a:spcBef>
                          <a:spcPts val="15"/>
                        </a:spcBef>
                      </a:pPr>
                      <a:r>
                        <a:rPr sz="1200" dirty="0">
                          <a:latin typeface="Times New Roman"/>
                          <a:cs typeface="Times New Roman"/>
                        </a:rPr>
                        <a:t>150,0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5"/>
                        </a:spcBef>
                      </a:pPr>
                      <a:r>
                        <a:rPr sz="1200" dirty="0">
                          <a:latin typeface="Times New Roman"/>
                          <a:cs typeface="Times New Roman"/>
                        </a:rPr>
                        <a:t>150,0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2"/>
                  </a:ext>
                </a:extLst>
              </a:tr>
              <a:tr h="343948">
                <a:tc>
                  <a:txBody>
                    <a:bodyPr/>
                    <a:lstStyle/>
                    <a:p>
                      <a:pPr algn="ctr">
                        <a:lnSpc>
                          <a:spcPct val="100000"/>
                        </a:lnSpc>
                        <a:spcBef>
                          <a:spcPts val="15"/>
                        </a:spcBef>
                      </a:pPr>
                      <a:r>
                        <a:rPr sz="1200" dirty="0">
                          <a:latin typeface="Times New Roman"/>
                          <a:cs typeface="Times New Roman"/>
                        </a:rPr>
                        <a:t>2.3</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15"/>
                        </a:spcBef>
                      </a:pPr>
                      <a:r>
                        <a:rPr lang="tg-Cyrl-TJ" sz="1200" spc="-5" dirty="0">
                          <a:latin typeface="Times New Roman"/>
                          <a:cs typeface="Times New Roman"/>
                        </a:rPr>
                        <a:t>Хариди 10</a:t>
                      </a:r>
                      <a:r>
                        <a:rPr lang="tg-Cyrl-TJ" sz="1200" spc="-5" baseline="0" dirty="0">
                          <a:latin typeface="Times New Roman"/>
                          <a:cs typeface="Times New Roman"/>
                        </a:rPr>
                        <a:t> миз барои китобхонаи деҳа,1минитаҷҳизоити мусиқи барои хонаи маданият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15"/>
                        </a:spcBef>
                      </a:pPr>
                      <a:r>
                        <a:rPr sz="1200" dirty="0">
                          <a:latin typeface="Times New Roman"/>
                          <a:cs typeface="Times New Roman"/>
                        </a:rPr>
                        <a:t>190,0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270" algn="ctr">
                        <a:lnSpc>
                          <a:spcPct val="100000"/>
                        </a:lnSpc>
                        <a:spcBef>
                          <a:spcPts val="15"/>
                        </a:spcBef>
                      </a:pPr>
                      <a:r>
                        <a:rPr sz="1200" dirty="0">
                          <a:latin typeface="Times New Roman"/>
                          <a:cs typeface="Times New Roman"/>
                        </a:rPr>
                        <a:t>190,0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3"/>
                  </a:ext>
                </a:extLst>
              </a:tr>
              <a:tr h="338915">
                <a:tc>
                  <a:txBody>
                    <a:bodyPr/>
                    <a:lstStyle/>
                    <a:p>
                      <a:pPr algn="ctr">
                        <a:lnSpc>
                          <a:spcPct val="100000"/>
                        </a:lnSpc>
                        <a:spcBef>
                          <a:spcPts val="20"/>
                        </a:spcBef>
                      </a:pPr>
                      <a:r>
                        <a:rPr sz="1200" dirty="0">
                          <a:latin typeface="Times New Roman"/>
                          <a:cs typeface="Times New Roman"/>
                        </a:rPr>
                        <a:t>2.4</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20"/>
                        </a:spcBef>
                      </a:pPr>
                      <a:r>
                        <a:rPr lang="ru-RU" sz="1200" dirty="0">
                          <a:latin typeface="Times New Roman"/>
                          <a:cs typeface="Times New Roman"/>
                        </a:rPr>
                        <a:t>Д</a:t>
                      </a:r>
                      <a:r>
                        <a:rPr sz="1200" dirty="0" err="1">
                          <a:latin typeface="Times New Roman"/>
                          <a:cs typeface="Times New Roman"/>
                        </a:rPr>
                        <a:t>емонтаж</a:t>
                      </a:r>
                      <a:r>
                        <a:rPr lang="tg-Cyrl-TJ" sz="1200" dirty="0">
                          <a:latin typeface="Times New Roman"/>
                          <a:cs typeface="Times New Roman"/>
                        </a:rPr>
                        <a:t>и </a:t>
                      </a:r>
                      <a:r>
                        <a:rPr sz="1200" spc="-5" dirty="0" err="1">
                          <a:latin typeface="Times New Roman"/>
                          <a:cs typeface="Times New Roman"/>
                        </a:rPr>
                        <a:t>объекта</a:t>
                      </a:r>
                      <a:r>
                        <a:rPr lang="tg-Cyrl-TJ" sz="1200" spc="-5" dirty="0">
                          <a:latin typeface="Times New Roman"/>
                          <a:cs typeface="Times New Roman"/>
                        </a:rPr>
                        <a:t>,</a:t>
                      </a:r>
                      <a:r>
                        <a:rPr lang="tg-Cyrl-TJ" sz="1200" spc="-5" baseline="0" dirty="0">
                          <a:latin typeface="Times New Roman"/>
                          <a:cs typeface="Times New Roman"/>
                        </a:rPr>
                        <a:t> навсозии </a:t>
                      </a:r>
                      <a:r>
                        <a:rPr lang="tg-Cyrl-TJ" sz="1200" spc="-5" dirty="0">
                          <a:latin typeface="Times New Roman"/>
                          <a:cs typeface="Times New Roman"/>
                        </a:rPr>
                        <a:t>собиқ майдончаи боғчаи ба</a:t>
                      </a:r>
                      <a:r>
                        <a:rPr lang="tg-Cyrl-TJ" sz="1200" spc="0" dirty="0">
                          <a:latin typeface="Times New Roman"/>
                          <a:cs typeface="Times New Roman"/>
                        </a:rPr>
                        <a:t>чагон</a:t>
                      </a:r>
                      <a:r>
                        <a:rPr sz="1200" spc="-95" dirty="0">
                          <a:latin typeface="Times New Roman"/>
                          <a:cs typeface="Times New Roman"/>
                        </a:rPr>
                        <a:t> </a:t>
                      </a:r>
                      <a:r>
                        <a:rPr lang="tg-Cyrl-TJ" sz="1200" dirty="0">
                          <a:latin typeface="Times New Roman"/>
                          <a:cs typeface="Times New Roman"/>
                        </a:rPr>
                        <a:t>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0" algn="ctr">
                        <a:lnSpc>
                          <a:spcPct val="100000"/>
                        </a:lnSpc>
                        <a:spcBef>
                          <a:spcPts val="20"/>
                        </a:spcBef>
                      </a:pPr>
                      <a:r>
                        <a:rPr sz="1200" dirty="0">
                          <a:latin typeface="Times New Roman"/>
                          <a:cs typeface="Times New Roman"/>
                        </a:rPr>
                        <a:t>570,0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0"/>
                        </a:spcBef>
                      </a:pPr>
                      <a:r>
                        <a:rPr sz="1200" dirty="0">
                          <a:latin typeface="Times New Roman"/>
                          <a:cs typeface="Times New Roman"/>
                        </a:rPr>
                        <a:t>570,0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4"/>
                  </a:ext>
                </a:extLst>
              </a:tr>
              <a:tr h="375826">
                <a:tc>
                  <a:txBody>
                    <a:bodyPr/>
                    <a:lstStyle/>
                    <a:p>
                      <a:pPr algn="ctr">
                        <a:lnSpc>
                          <a:spcPct val="100000"/>
                        </a:lnSpc>
                        <a:spcBef>
                          <a:spcPts val="20"/>
                        </a:spcBef>
                      </a:pPr>
                      <a:r>
                        <a:rPr sz="1200" dirty="0">
                          <a:latin typeface="Times New Roman"/>
                          <a:cs typeface="Times New Roman"/>
                        </a:rPr>
                        <a:t>2.5</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20"/>
                        </a:spcBef>
                      </a:pPr>
                      <a:r>
                        <a:rPr lang="tg-Cyrl-TJ" sz="1200" spc="-5" dirty="0">
                          <a:latin typeface="Times New Roman"/>
                          <a:cs typeface="Times New Roman"/>
                        </a:rPr>
                        <a:t>Гузаронидан</a:t>
                      </a:r>
                      <a:r>
                        <a:rPr lang="tg-Cyrl-TJ" sz="1200" spc="-5" baseline="0" dirty="0">
                          <a:latin typeface="Times New Roman"/>
                          <a:cs typeface="Times New Roman"/>
                        </a:rPr>
                        <a:t> </a:t>
                      </a:r>
                      <a:r>
                        <a:rPr lang="tg-Cyrl-TJ" sz="1200" spc="-5" dirty="0">
                          <a:latin typeface="Times New Roman"/>
                          <a:cs typeface="Times New Roman"/>
                        </a:rPr>
                        <a:t>мусобиқаи  вилоятии волейбол барои авононо таваллуди 2000-ум </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20"/>
                        </a:spcBef>
                      </a:pPr>
                      <a:r>
                        <a:rPr sz="1200" dirty="0">
                          <a:latin typeface="Times New Roman"/>
                          <a:cs typeface="Times New Roman"/>
                        </a:rPr>
                        <a:t>65,0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20"/>
                        </a:spcBef>
                      </a:pPr>
                      <a:r>
                        <a:rPr sz="1200" dirty="0">
                          <a:latin typeface="Times New Roman"/>
                          <a:cs typeface="Times New Roman"/>
                        </a:rPr>
                        <a:t>65,0</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5"/>
                  </a:ext>
                </a:extLst>
              </a:tr>
              <a:tr h="210312">
                <a:tc>
                  <a:txBody>
                    <a:bodyPr/>
                    <a:lstStyle/>
                    <a:p>
                      <a:pPr algn="ctr">
                        <a:lnSpc>
                          <a:spcPct val="100000"/>
                        </a:lnSpc>
                        <a:spcBef>
                          <a:spcPts val="20"/>
                        </a:spcBef>
                      </a:pPr>
                      <a:r>
                        <a:rPr sz="1200" dirty="0">
                          <a:latin typeface="Times New Roman"/>
                          <a:cs typeface="Times New Roman"/>
                        </a:rPr>
                        <a:t>3</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7465">
                        <a:lnSpc>
                          <a:spcPct val="100000"/>
                        </a:lnSpc>
                        <a:spcBef>
                          <a:spcPts val="20"/>
                        </a:spcBef>
                      </a:pPr>
                      <a:r>
                        <a:rPr lang="tg-Cyrl-TJ" sz="1200" spc="-5" dirty="0">
                          <a:latin typeface="Times New Roman"/>
                          <a:cs typeface="Times New Roman"/>
                        </a:rPr>
                        <a:t>Ҳамагӣ</a:t>
                      </a:r>
                      <a:r>
                        <a:rPr lang="tg-Cyrl-TJ" sz="1200" spc="-5" baseline="0" dirty="0">
                          <a:latin typeface="Times New Roman"/>
                          <a:cs typeface="Times New Roman"/>
                        </a:rPr>
                        <a:t> барои сол</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20"/>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20"/>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810" algn="ctr">
                        <a:lnSpc>
                          <a:spcPct val="100000"/>
                        </a:lnSpc>
                        <a:spcBef>
                          <a:spcPts val="20"/>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20"/>
                        </a:spcBef>
                      </a:pPr>
                      <a:r>
                        <a:rPr sz="1200" dirty="0">
                          <a:latin typeface="Times New Roman"/>
                          <a:cs typeface="Times New Roman"/>
                        </a:rPr>
                        <a:t>-</a:t>
                      </a: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445" algn="ctr">
                        <a:lnSpc>
                          <a:spcPct val="100000"/>
                        </a:lnSpc>
                        <a:spcBef>
                          <a:spcPts val="20"/>
                        </a:spcBef>
                      </a:pPr>
                      <a:r>
                        <a:rPr sz="1200" spc="-10" dirty="0">
                          <a:latin typeface="Times New Roman"/>
                          <a:cs typeface="Times New Roman"/>
                        </a:rPr>
                        <a:t>1100,0</a:t>
                      </a: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4123130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09800" y="2125981"/>
            <a:ext cx="7772400" cy="984885"/>
          </a:xfrm>
        </p:spPr>
        <p:txBody>
          <a:bodyPr/>
          <a:lstStyle/>
          <a:p>
            <a:pPr algn="r"/>
            <a:r>
              <a:rPr lang="ru-RU" sz="3200" b="1" dirty="0" err="1">
                <a:latin typeface="Verdana"/>
                <a:cs typeface="Verdana"/>
              </a:rPr>
              <a:t>Методологияи</a:t>
            </a:r>
            <a:r>
              <a:rPr lang="ru-RU" sz="3200" b="1" dirty="0">
                <a:latin typeface="Verdana"/>
                <a:cs typeface="Verdana"/>
              </a:rPr>
              <a:t> </a:t>
            </a:r>
            <a:r>
              <a:rPr lang="ru-RU" sz="3200" b="1" dirty="0" err="1">
                <a:latin typeface="Verdana"/>
                <a:cs typeface="Verdana"/>
              </a:rPr>
              <a:t>ҷалби</a:t>
            </a:r>
            <a:r>
              <a:rPr lang="ru-RU" sz="3200" b="1" dirty="0">
                <a:latin typeface="Verdana"/>
                <a:cs typeface="Verdana"/>
              </a:rPr>
              <a:t> </a:t>
            </a:r>
            <a:r>
              <a:rPr lang="ru-RU" sz="3200" b="1" dirty="0" err="1">
                <a:latin typeface="Verdana"/>
                <a:cs typeface="Verdana"/>
              </a:rPr>
              <a:t>ҷомеаи</a:t>
            </a:r>
            <a:r>
              <a:rPr lang="ru-RU" sz="3200" b="1" dirty="0">
                <a:latin typeface="Verdana"/>
                <a:cs typeface="Verdana"/>
              </a:rPr>
              <a:t> </a:t>
            </a:r>
            <a:r>
              <a:rPr lang="ru-RU" sz="3200" b="1" dirty="0" err="1">
                <a:latin typeface="Verdana"/>
                <a:cs typeface="Verdana"/>
              </a:rPr>
              <a:t>маҳаллӣ</a:t>
            </a:r>
            <a:r>
              <a:rPr lang="ru-RU" sz="3200" b="1" dirty="0">
                <a:latin typeface="Verdana"/>
                <a:cs typeface="Verdana"/>
              </a:rPr>
              <a:t> дар </a:t>
            </a:r>
            <a:r>
              <a:rPr lang="ru-RU" sz="3200" b="1" dirty="0" err="1">
                <a:latin typeface="Verdana"/>
                <a:cs typeface="Verdana"/>
              </a:rPr>
              <a:t>раванди</a:t>
            </a:r>
            <a:r>
              <a:rPr lang="ru-RU" sz="3200" b="1" dirty="0">
                <a:latin typeface="Verdana"/>
                <a:cs typeface="Verdana"/>
              </a:rPr>
              <a:t> </a:t>
            </a:r>
            <a:r>
              <a:rPr lang="ru-RU" sz="3200" b="1" dirty="0" err="1">
                <a:latin typeface="Verdana"/>
                <a:cs typeface="Verdana"/>
              </a:rPr>
              <a:t>буҷет</a:t>
            </a:r>
            <a:r>
              <a:rPr lang="ru-RU" sz="3200" b="1" spc="5" dirty="0">
                <a:latin typeface="Verdana"/>
                <a:cs typeface="Verdana"/>
              </a:rPr>
              <a:t> </a:t>
            </a:r>
            <a:endParaRPr lang="ru-RU" sz="3200" b="1" dirty="0"/>
          </a:p>
        </p:txBody>
      </p:sp>
      <p:sp>
        <p:nvSpPr>
          <p:cNvPr id="3" name="Подзаголовок 2"/>
          <p:cNvSpPr>
            <a:spLocks noGrp="1"/>
          </p:cNvSpPr>
          <p:nvPr>
            <p:ph type="subTitle" idx="4294967295"/>
          </p:nvPr>
        </p:nvSpPr>
        <p:spPr>
          <a:xfrm>
            <a:off x="3596473" y="4343401"/>
            <a:ext cx="6400800" cy="800219"/>
          </a:xfrm>
        </p:spPr>
        <p:txBody>
          <a:bodyPr>
            <a:normAutofit lnSpcReduction="10000"/>
          </a:bodyPr>
          <a:lstStyle/>
          <a:p>
            <a:pPr algn="r"/>
            <a:r>
              <a:rPr lang="ru-RU" i="1" dirty="0"/>
              <a:t>Дар </a:t>
            </a:r>
            <a:r>
              <a:rPr lang="ru-RU" i="1" dirty="0" err="1"/>
              <a:t>асоси</a:t>
            </a:r>
            <a:r>
              <a:rPr lang="ru-RU" i="1" dirty="0"/>
              <a:t> </a:t>
            </a:r>
            <a:r>
              <a:rPr lang="ru-RU" i="1" dirty="0" err="1"/>
              <a:t>таҷрибаи</a:t>
            </a:r>
            <a:r>
              <a:rPr lang="ru-RU" i="1" dirty="0"/>
              <a:t> </a:t>
            </a:r>
            <a:r>
              <a:rPr lang="ru-RU" i="1" dirty="0" err="1"/>
              <a:t>лоиҳаи</a:t>
            </a:r>
            <a:r>
              <a:rPr lang="ru-RU" i="1" dirty="0"/>
              <a:t> </a:t>
            </a:r>
            <a:r>
              <a:rPr lang="ru-RU" i="1" dirty="0" err="1"/>
              <a:t>мазкур</a:t>
            </a:r>
            <a:r>
              <a:rPr lang="ru-RU" i="1" dirty="0"/>
              <a:t> </a:t>
            </a:r>
            <a:r>
              <a:rPr lang="ru-RU" i="1" dirty="0" err="1"/>
              <a:t>таҳия</a:t>
            </a:r>
            <a:r>
              <a:rPr lang="ru-RU" i="1" dirty="0"/>
              <a:t> </a:t>
            </a:r>
            <a:r>
              <a:rPr lang="ru-RU" i="1" dirty="0" err="1"/>
              <a:t>шудааст</a:t>
            </a:r>
            <a:r>
              <a:rPr lang="ru-RU" i="1" dirty="0"/>
              <a:t> </a:t>
            </a:r>
          </a:p>
        </p:txBody>
      </p:sp>
    </p:spTree>
    <p:extLst>
      <p:ext uri="{BB962C8B-B14F-4D97-AF65-F5344CB8AC3E}">
        <p14:creationId xmlns:p14="http://schemas.microsoft.com/office/powerpoint/2010/main" val="10640178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19600" y="1160622"/>
            <a:ext cx="3581400" cy="492443"/>
          </a:xfrm>
          <a:prstGeom prst="rect">
            <a:avLst/>
          </a:prstGeom>
        </p:spPr>
        <p:txBody>
          <a:bodyPr vert="horz" wrap="square" lIns="0" tIns="0" rIns="0" bIns="0" rtlCol="0" anchor="ctr">
            <a:spAutoFit/>
          </a:bodyPr>
          <a:lstStyle/>
          <a:p>
            <a:pPr marL="12700" algn="ctr">
              <a:lnSpc>
                <a:spcPct val="100000"/>
              </a:lnSpc>
              <a:tabLst>
                <a:tab pos="1209675" algn="l"/>
              </a:tabLst>
            </a:pPr>
            <a:r>
              <a:rPr lang="tg-Cyrl-TJ" sz="3200" b="1" spc="-20" dirty="0"/>
              <a:t>Ҳадафи фаъолият</a:t>
            </a:r>
            <a:endParaRPr sz="3200" b="1" dirty="0"/>
          </a:p>
        </p:txBody>
      </p:sp>
      <p:sp>
        <p:nvSpPr>
          <p:cNvPr id="3" name="object 3"/>
          <p:cNvSpPr txBox="1"/>
          <p:nvPr/>
        </p:nvSpPr>
        <p:spPr>
          <a:xfrm>
            <a:off x="2402840" y="2209800"/>
            <a:ext cx="7614920" cy="2154436"/>
          </a:xfrm>
          <a:prstGeom prst="rect">
            <a:avLst/>
          </a:prstGeom>
        </p:spPr>
        <p:txBody>
          <a:bodyPr vert="horz" wrap="square" lIns="0" tIns="0" rIns="0" bIns="0" rtlCol="0">
            <a:spAutoFit/>
          </a:bodyPr>
          <a:lstStyle/>
          <a:p>
            <a:pPr marL="356870" marR="5080" indent="-344170">
              <a:buChar char="•"/>
              <a:tabLst>
                <a:tab pos="356870" algn="l"/>
                <a:tab pos="357505" algn="l"/>
              </a:tabLst>
            </a:pPr>
            <a:r>
              <a:rPr lang="tg-Cyrl-TJ" sz="2800" dirty="0">
                <a:latin typeface="Arial"/>
                <a:cs typeface="Arial"/>
              </a:rPr>
              <a:t>Сохтани низоми ҳамкории доимии ҳокими округи маҳал ва аъзои маҷлиси ҷомеаи маҳаллӣ барои муҳокимаи масъалаҳои дорои аҳамияти маҳаллӣ ва коркарди тавсияҳо барои ҳалли онҳо .</a:t>
            </a:r>
            <a:endParaRPr sz="2800" dirty="0">
              <a:latin typeface="Arial"/>
              <a:cs typeface="Arial"/>
            </a:endParaRPr>
          </a:p>
        </p:txBody>
      </p:sp>
    </p:spTree>
    <p:extLst>
      <p:ext uri="{BB962C8B-B14F-4D97-AF65-F5344CB8AC3E}">
        <p14:creationId xmlns:p14="http://schemas.microsoft.com/office/powerpoint/2010/main" val="29505138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9400" y="228600"/>
            <a:ext cx="6535166" cy="693522"/>
          </a:xfrm>
          <a:prstGeom prst="rect">
            <a:avLst/>
          </a:prstGeom>
        </p:spPr>
        <p:txBody>
          <a:bodyPr vert="horz" wrap="square" lIns="0" tIns="199135" rIns="0" bIns="0" rtlCol="0" anchor="ctr">
            <a:spAutoFit/>
          </a:bodyPr>
          <a:lstStyle/>
          <a:p>
            <a:pPr marL="1585595">
              <a:lnSpc>
                <a:spcPct val="100000"/>
              </a:lnSpc>
            </a:pPr>
            <a:r>
              <a:rPr lang="tg-Cyrl-TJ" sz="3200" b="1" spc="-5" dirty="0"/>
              <a:t>Тартиби фаъолият</a:t>
            </a:r>
            <a:endParaRPr sz="3200" b="1" dirty="0"/>
          </a:p>
        </p:txBody>
      </p:sp>
      <p:sp>
        <p:nvSpPr>
          <p:cNvPr id="3" name="object 3"/>
          <p:cNvSpPr txBox="1"/>
          <p:nvPr/>
        </p:nvSpPr>
        <p:spPr>
          <a:xfrm>
            <a:off x="2136445" y="1407034"/>
            <a:ext cx="7801609" cy="3323987"/>
          </a:xfrm>
          <a:prstGeom prst="rect">
            <a:avLst/>
          </a:prstGeom>
        </p:spPr>
        <p:txBody>
          <a:bodyPr vert="horz" wrap="square" lIns="0" tIns="0" rIns="0" bIns="0" rtlCol="0">
            <a:spAutoFit/>
          </a:bodyPr>
          <a:lstStyle/>
          <a:p>
            <a:pPr marL="356870" marR="5080" indent="-344170">
              <a:buChar char="•"/>
              <a:tabLst>
                <a:tab pos="356870" algn="l"/>
                <a:tab pos="357505" algn="l"/>
              </a:tabLst>
            </a:pPr>
            <a:r>
              <a:rPr lang="tg-Cyrl-TJ" sz="2800" dirty="0">
                <a:latin typeface="Arial"/>
                <a:cs typeface="Arial"/>
              </a:rPr>
              <a:t>Дар дастгоҳи ҳоким таъйин намудани масъули ҳамкорӣ бо аъзои ҷомеаи маҳаллӣ </a:t>
            </a:r>
            <a:endParaRPr sz="2800" dirty="0">
              <a:latin typeface="Arial"/>
              <a:cs typeface="Arial"/>
            </a:endParaRPr>
          </a:p>
          <a:p>
            <a:pPr marL="356870" marR="305435" indent="-344170">
              <a:spcBef>
                <a:spcPts val="2400"/>
              </a:spcBef>
              <a:buChar char="•"/>
              <a:tabLst>
                <a:tab pos="356870" algn="l"/>
                <a:tab pos="357505" algn="l"/>
              </a:tabLst>
            </a:pPr>
            <a:r>
              <a:rPr lang="tg-Cyrl-TJ" sz="2800" dirty="0">
                <a:latin typeface="Arial"/>
                <a:cs typeface="Arial"/>
              </a:rPr>
              <a:t>Таъсиси гуруҳи корӣ аз ҳисоби аъзои маҷлиси ҷомеаи маҳаллӣ, гуруҳи назоратӣ ва намояндагони  акимат оид ба таҳия ҳуҷҷате ,ки раванди ҳамкориҳоро танзим мекунад </a:t>
            </a:r>
            <a:endParaRPr sz="2800" dirty="0">
              <a:latin typeface="Arial"/>
              <a:cs typeface="Arial"/>
            </a:endParaRPr>
          </a:p>
        </p:txBody>
      </p:sp>
    </p:spTree>
    <p:extLst>
      <p:ext uri="{BB962C8B-B14F-4D97-AF65-F5344CB8AC3E}">
        <p14:creationId xmlns:p14="http://schemas.microsoft.com/office/powerpoint/2010/main" val="27447648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600" y="304800"/>
            <a:ext cx="6535166" cy="693522"/>
          </a:xfrm>
          <a:prstGeom prst="rect">
            <a:avLst/>
          </a:prstGeom>
        </p:spPr>
        <p:txBody>
          <a:bodyPr vert="horz" wrap="square" lIns="0" tIns="199135" rIns="0" bIns="0" rtlCol="0" anchor="ctr">
            <a:spAutoFit/>
          </a:bodyPr>
          <a:lstStyle/>
          <a:p>
            <a:pPr marL="1585595">
              <a:lnSpc>
                <a:spcPct val="100000"/>
              </a:lnSpc>
            </a:pPr>
            <a:r>
              <a:rPr lang="tg-Cyrl-TJ" sz="3200" b="1" spc="-5" dirty="0"/>
              <a:t>Тартиби фаъолияӣ</a:t>
            </a:r>
            <a:endParaRPr sz="3200" b="1" dirty="0"/>
          </a:p>
        </p:txBody>
      </p:sp>
      <p:sp>
        <p:nvSpPr>
          <p:cNvPr id="3" name="object 3"/>
          <p:cNvSpPr txBox="1"/>
          <p:nvPr/>
        </p:nvSpPr>
        <p:spPr>
          <a:xfrm>
            <a:off x="2107793" y="1635634"/>
            <a:ext cx="7829550" cy="3631763"/>
          </a:xfrm>
          <a:prstGeom prst="rect">
            <a:avLst/>
          </a:prstGeom>
        </p:spPr>
        <p:txBody>
          <a:bodyPr vert="horz" wrap="square" lIns="0" tIns="0" rIns="0" bIns="0" rtlCol="0">
            <a:spAutoFit/>
          </a:bodyPr>
          <a:lstStyle/>
          <a:p>
            <a:pPr marL="356870" marR="5080" indent="-344170">
              <a:buChar char="•"/>
              <a:tabLst>
                <a:tab pos="356870" algn="l"/>
                <a:tab pos="357505" algn="l"/>
              </a:tabLst>
            </a:pPr>
            <a:r>
              <a:rPr lang="tg-Cyrl-TJ" sz="2800" spc="-5" dirty="0">
                <a:latin typeface="Arial"/>
                <a:cs typeface="Arial"/>
              </a:rPr>
              <a:t>Дар маҷлиси ҷомеаи маҳаллӣ лоиҳаи регламенти ҳамкориро муҳокима намуда ба ҳоким барои тасдиқи он тавсия додан </a:t>
            </a:r>
            <a:endParaRPr sz="2800" dirty="0">
              <a:latin typeface="Arial"/>
              <a:cs typeface="Arial"/>
            </a:endParaRPr>
          </a:p>
          <a:p>
            <a:pPr marL="356870" marR="593725" indent="-344170">
              <a:spcBef>
                <a:spcPts val="2400"/>
              </a:spcBef>
              <a:buChar char="•"/>
              <a:tabLst>
                <a:tab pos="356870" algn="l"/>
                <a:tab pos="357505" algn="l"/>
              </a:tabLst>
            </a:pPr>
            <a:r>
              <a:rPr lang="tg-Cyrl-TJ" sz="2800" dirty="0">
                <a:latin typeface="Arial"/>
                <a:cs typeface="Arial"/>
              </a:rPr>
              <a:t>Аъзои ҷомеаи маҳаллиро аз тасдиқ шудани регламент огоҳ кардан </a:t>
            </a:r>
            <a:endParaRPr sz="2800" dirty="0">
              <a:latin typeface="Arial"/>
              <a:cs typeface="Arial"/>
            </a:endParaRPr>
          </a:p>
          <a:p>
            <a:pPr marL="356870" indent="-344170">
              <a:spcBef>
                <a:spcPts val="2400"/>
              </a:spcBef>
              <a:buChar char="•"/>
              <a:tabLst>
                <a:tab pos="356870" algn="l"/>
                <a:tab pos="357505" algn="l"/>
              </a:tabLst>
            </a:pPr>
            <a:r>
              <a:rPr lang="tg-Cyrl-TJ" sz="2800" dirty="0">
                <a:latin typeface="Arial"/>
                <a:cs typeface="Arial"/>
              </a:rPr>
              <a:t> Гузаронидани маҷлис ва мулоқот оид ба тартиби Регламент </a:t>
            </a:r>
            <a:endParaRPr sz="2800" dirty="0">
              <a:latin typeface="Arial"/>
              <a:cs typeface="Arial"/>
            </a:endParaRPr>
          </a:p>
        </p:txBody>
      </p:sp>
    </p:spTree>
    <p:extLst>
      <p:ext uri="{BB962C8B-B14F-4D97-AF65-F5344CB8AC3E}">
        <p14:creationId xmlns:p14="http://schemas.microsoft.com/office/powerpoint/2010/main" val="16733348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4601" y="609601"/>
            <a:ext cx="7517992" cy="492443"/>
          </a:xfrm>
          <a:prstGeom prst="rect">
            <a:avLst/>
          </a:prstGeom>
        </p:spPr>
        <p:txBody>
          <a:bodyPr vert="horz" wrap="square" lIns="0" tIns="0" rIns="0" bIns="0" rtlCol="0" anchor="ctr">
            <a:spAutoFit/>
          </a:bodyPr>
          <a:lstStyle/>
          <a:p>
            <a:pPr marL="12700" algn="ctr">
              <a:lnSpc>
                <a:spcPct val="100000"/>
              </a:lnSpc>
            </a:pPr>
            <a:r>
              <a:rPr lang="tg-Cyrl-TJ" sz="3200" b="1" spc="-10" dirty="0"/>
              <a:t>Ҷонибҳои раванди ҳамкорӣ </a:t>
            </a:r>
            <a:endParaRPr sz="3200" b="1" dirty="0"/>
          </a:p>
        </p:txBody>
      </p:sp>
      <p:sp>
        <p:nvSpPr>
          <p:cNvPr id="3" name="object 3"/>
          <p:cNvSpPr txBox="1"/>
          <p:nvPr/>
        </p:nvSpPr>
        <p:spPr>
          <a:xfrm>
            <a:off x="2107793" y="1635634"/>
            <a:ext cx="7924800" cy="4370427"/>
          </a:xfrm>
          <a:prstGeom prst="rect">
            <a:avLst/>
          </a:prstGeom>
        </p:spPr>
        <p:txBody>
          <a:bodyPr vert="horz" wrap="square" lIns="0" tIns="0" rIns="0" bIns="0" rtlCol="0">
            <a:spAutoFit/>
          </a:bodyPr>
          <a:lstStyle/>
          <a:p>
            <a:pPr marL="356870" indent="-344170">
              <a:buChar char="•"/>
              <a:tabLst>
                <a:tab pos="356870" algn="l"/>
                <a:tab pos="357505" algn="l"/>
              </a:tabLst>
            </a:pPr>
            <a:r>
              <a:rPr sz="2800" spc="-5" dirty="0">
                <a:latin typeface="Arial"/>
                <a:cs typeface="Arial"/>
              </a:rPr>
              <a:t>Аким;</a:t>
            </a:r>
            <a:endParaRPr sz="2800" dirty="0">
              <a:latin typeface="Arial"/>
              <a:cs typeface="Arial"/>
            </a:endParaRPr>
          </a:p>
          <a:p>
            <a:pPr marL="356870" indent="-344170">
              <a:spcBef>
                <a:spcPts val="2400"/>
              </a:spcBef>
              <a:buChar char="•"/>
              <a:tabLst>
                <a:tab pos="356870" algn="l"/>
                <a:tab pos="357505" algn="l"/>
              </a:tabLst>
            </a:pPr>
            <a:r>
              <a:rPr lang="tg-Cyrl-TJ" sz="2800" dirty="0">
                <a:latin typeface="Arial"/>
                <a:cs typeface="Arial"/>
              </a:rPr>
              <a:t>корманди</a:t>
            </a:r>
            <a:r>
              <a:rPr sz="2800" dirty="0">
                <a:latin typeface="Arial"/>
                <a:cs typeface="Arial"/>
              </a:rPr>
              <a:t> </a:t>
            </a:r>
            <a:r>
              <a:rPr sz="2800" dirty="0" err="1">
                <a:latin typeface="Arial"/>
                <a:cs typeface="Arial"/>
              </a:rPr>
              <a:t>акимат</a:t>
            </a:r>
            <a:r>
              <a:rPr sz="2800" dirty="0">
                <a:latin typeface="Arial"/>
                <a:cs typeface="Arial"/>
              </a:rPr>
              <a:t>, </a:t>
            </a:r>
            <a:r>
              <a:rPr lang="tg-Cyrl-TJ" sz="2800" dirty="0">
                <a:latin typeface="Arial"/>
                <a:cs typeface="Arial"/>
              </a:rPr>
              <a:t>ки бо қарори аким таъйин шуда </a:t>
            </a:r>
            <a:r>
              <a:rPr sz="2800" spc="-5" dirty="0">
                <a:latin typeface="Arial"/>
                <a:cs typeface="Arial"/>
              </a:rPr>
              <a:t> </a:t>
            </a:r>
            <a:r>
              <a:rPr sz="2800" dirty="0">
                <a:latin typeface="Arial"/>
                <a:cs typeface="Arial"/>
              </a:rPr>
              <a:t>(</a:t>
            </a:r>
            <a:r>
              <a:rPr lang="tg-Cyrl-TJ" sz="2800" dirty="0">
                <a:latin typeface="Arial"/>
                <a:cs typeface="Arial"/>
              </a:rPr>
              <a:t>минбаъд Ҳамоҳангсоз </a:t>
            </a:r>
            <a:r>
              <a:rPr sz="2800" dirty="0">
                <a:latin typeface="Arial"/>
                <a:cs typeface="Arial"/>
              </a:rPr>
              <a:t>);</a:t>
            </a:r>
          </a:p>
          <a:p>
            <a:pPr marL="356870" marR="996950" indent="-344170">
              <a:spcBef>
                <a:spcPts val="2400"/>
              </a:spcBef>
              <a:buChar char="•"/>
              <a:tabLst>
                <a:tab pos="356870" algn="l"/>
                <a:tab pos="357505" algn="l"/>
              </a:tabLst>
            </a:pPr>
            <a:r>
              <a:rPr lang="tg-Cyrl-TJ" sz="2800" dirty="0">
                <a:latin typeface="Arial"/>
                <a:cs typeface="Arial"/>
              </a:rPr>
              <a:t>Аъзои маҷлиси ҷомеаи маҳал, ки дар вохурӣ интихоб шудаанд </a:t>
            </a:r>
            <a:r>
              <a:rPr sz="2800" dirty="0">
                <a:latin typeface="Arial"/>
                <a:cs typeface="Arial"/>
              </a:rPr>
              <a:t>(</a:t>
            </a:r>
            <a:r>
              <a:rPr lang="tg-Cyrl-TJ" sz="2800" dirty="0">
                <a:latin typeface="Arial"/>
                <a:cs typeface="Arial"/>
              </a:rPr>
              <a:t>минбаъд Маҷлис</a:t>
            </a:r>
            <a:r>
              <a:rPr sz="2800" spc="-90" dirty="0">
                <a:latin typeface="Arial"/>
                <a:cs typeface="Arial"/>
              </a:rPr>
              <a:t> </a:t>
            </a:r>
            <a:r>
              <a:rPr sz="2800" dirty="0">
                <a:latin typeface="Arial"/>
                <a:cs typeface="Arial"/>
              </a:rPr>
              <a:t>Собрание);</a:t>
            </a:r>
          </a:p>
          <a:p>
            <a:pPr marL="356870" indent="-344170">
              <a:spcBef>
                <a:spcPts val="2400"/>
              </a:spcBef>
              <a:buChar char="•"/>
              <a:tabLst>
                <a:tab pos="356870" algn="l"/>
                <a:tab pos="357505" algn="l"/>
              </a:tabLst>
            </a:pPr>
            <a:r>
              <a:rPr lang="tg-Cyrl-TJ" sz="2800" dirty="0">
                <a:latin typeface="Arial"/>
                <a:cs typeface="Arial"/>
              </a:rPr>
              <a:t>Аъзои ҷомеаи маҳал </a:t>
            </a:r>
            <a:r>
              <a:rPr sz="2800" spc="5" dirty="0">
                <a:latin typeface="Arial"/>
                <a:cs typeface="Arial"/>
              </a:rPr>
              <a:t> </a:t>
            </a:r>
            <a:r>
              <a:rPr sz="2800" dirty="0">
                <a:latin typeface="Arial"/>
                <a:cs typeface="Arial"/>
              </a:rPr>
              <a:t>(</a:t>
            </a:r>
            <a:r>
              <a:rPr lang="tg-Cyrl-TJ" sz="2800" dirty="0">
                <a:latin typeface="Arial"/>
                <a:cs typeface="Arial"/>
              </a:rPr>
              <a:t>минбаъ Чомеаи маҳал</a:t>
            </a:r>
            <a:r>
              <a:rPr sz="2800" dirty="0">
                <a:latin typeface="Arial"/>
                <a:cs typeface="Arial"/>
              </a:rPr>
              <a:t>).</a:t>
            </a:r>
          </a:p>
        </p:txBody>
      </p:sp>
    </p:spTree>
    <p:extLst>
      <p:ext uri="{BB962C8B-B14F-4D97-AF65-F5344CB8AC3E}">
        <p14:creationId xmlns:p14="http://schemas.microsoft.com/office/powerpoint/2010/main" val="40791604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idx="1"/>
          </p:nvPr>
        </p:nvSpPr>
        <p:spPr>
          <a:xfrm>
            <a:off x="2029232" y="1865249"/>
            <a:ext cx="8133537" cy="3354765"/>
          </a:xfrm>
          <a:prstGeom prst="rect">
            <a:avLst/>
          </a:prstGeom>
        </p:spPr>
        <p:txBody>
          <a:bodyPr vert="horz" wrap="square" lIns="0" tIns="0" rIns="0" bIns="0" rtlCol="0">
            <a:spAutoFit/>
          </a:bodyPr>
          <a:lstStyle/>
          <a:p>
            <a:pPr marL="434975" marR="602615" indent="-344170">
              <a:lnSpc>
                <a:spcPct val="100000"/>
              </a:lnSpc>
              <a:tabLst>
                <a:tab pos="435609" algn="l"/>
                <a:tab pos="436245" algn="l"/>
              </a:tabLst>
            </a:pPr>
            <a:r>
              <a:rPr lang="tg-Cyrl-TJ" spc="-10" dirty="0"/>
              <a:t>Омухтани афкори мардум оид ба масъалаҳои  мушкили  мавҷудаи маҳал </a:t>
            </a:r>
            <a:r>
              <a:rPr spc="-15" dirty="0"/>
              <a:t>,</a:t>
            </a:r>
          </a:p>
          <a:p>
            <a:pPr marL="78105">
              <a:lnSpc>
                <a:spcPct val="100000"/>
              </a:lnSpc>
              <a:spcBef>
                <a:spcPts val="50"/>
              </a:spcBef>
              <a:buFont typeface="Arial"/>
              <a:buChar char="•"/>
            </a:pPr>
            <a:endParaRPr sz="2000" dirty="0">
              <a:latin typeface="Times New Roman"/>
              <a:cs typeface="Times New Roman"/>
            </a:endParaRPr>
          </a:p>
          <a:p>
            <a:pPr marL="434975" marR="5080" indent="-344170">
              <a:lnSpc>
                <a:spcPct val="100000"/>
              </a:lnSpc>
              <a:spcBef>
                <a:spcPts val="5"/>
              </a:spcBef>
              <a:tabLst>
                <a:tab pos="435609" algn="l"/>
                <a:tab pos="436245" algn="l"/>
              </a:tabLst>
            </a:pPr>
            <a:r>
              <a:rPr lang="tg-Cyrl-TJ" spc="-10" dirty="0"/>
              <a:t>Иттилоъ додани Ҷомеаи маҳал аз нақшаҳои рушди шаҳрак,ноҳия, вмлоят ва кишвар </a:t>
            </a:r>
            <a:r>
              <a:rPr spc="-5" dirty="0"/>
              <a:t>;</a:t>
            </a:r>
          </a:p>
          <a:p>
            <a:pPr marL="78105">
              <a:lnSpc>
                <a:spcPct val="100000"/>
              </a:lnSpc>
              <a:spcBef>
                <a:spcPts val="55"/>
              </a:spcBef>
              <a:buFont typeface="Arial"/>
              <a:buChar char="•"/>
            </a:pPr>
            <a:endParaRPr sz="2000" dirty="0">
              <a:latin typeface="Times New Roman"/>
              <a:cs typeface="Times New Roman"/>
            </a:endParaRPr>
          </a:p>
          <a:p>
            <a:pPr marL="434975" indent="-344170">
              <a:lnSpc>
                <a:spcPct val="100000"/>
              </a:lnSpc>
              <a:tabLst>
                <a:tab pos="435609" algn="l"/>
                <a:tab pos="436245" algn="l"/>
              </a:tabLst>
            </a:pPr>
            <a:r>
              <a:rPr lang="tg-Cyrl-TJ" spc="-10" dirty="0"/>
              <a:t>Таҳияи тавсияҳо барои ҳалли масъалаҳои мубрами дорои аҳамияти маҳаллӣ </a:t>
            </a:r>
            <a:r>
              <a:rPr spc="-10" dirty="0"/>
              <a:t>;</a:t>
            </a:r>
          </a:p>
        </p:txBody>
      </p:sp>
      <p:sp>
        <p:nvSpPr>
          <p:cNvPr id="5" name="object 2"/>
          <p:cNvSpPr txBox="1">
            <a:spLocks noGrp="1"/>
          </p:cNvSpPr>
          <p:nvPr>
            <p:ph type="title"/>
          </p:nvPr>
        </p:nvSpPr>
        <p:spPr>
          <a:xfrm>
            <a:off x="2743200" y="685801"/>
            <a:ext cx="7391400" cy="492443"/>
          </a:xfrm>
          <a:prstGeom prst="rect">
            <a:avLst/>
          </a:prstGeom>
        </p:spPr>
        <p:txBody>
          <a:bodyPr vert="horz" wrap="square" lIns="0" tIns="0" rIns="0" bIns="0" rtlCol="0" anchor="ctr">
            <a:spAutoFit/>
          </a:bodyPr>
          <a:lstStyle/>
          <a:p>
            <a:pPr marL="12700">
              <a:lnSpc>
                <a:spcPct val="100000"/>
              </a:lnSpc>
              <a:tabLst>
                <a:tab pos="1837689" algn="l"/>
                <a:tab pos="3826510" algn="l"/>
              </a:tabLst>
            </a:pPr>
            <a:r>
              <a:rPr lang="tg-Cyrl-TJ" sz="3200" b="1" spc="-5" dirty="0"/>
              <a:t>Вазифаҳои раванди ҳамкориҳо </a:t>
            </a:r>
            <a:endParaRPr sz="3200" b="1" dirty="0"/>
          </a:p>
        </p:txBody>
      </p:sp>
    </p:spTree>
    <p:extLst>
      <p:ext uri="{BB962C8B-B14F-4D97-AF65-F5344CB8AC3E}">
        <p14:creationId xmlns:p14="http://schemas.microsoft.com/office/powerpoint/2010/main" val="3214167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200" y="685801"/>
            <a:ext cx="7391400" cy="492443"/>
          </a:xfrm>
          <a:prstGeom prst="rect">
            <a:avLst/>
          </a:prstGeom>
        </p:spPr>
        <p:txBody>
          <a:bodyPr vert="horz" wrap="square" lIns="0" tIns="0" rIns="0" bIns="0" rtlCol="0" anchor="ctr">
            <a:spAutoFit/>
          </a:bodyPr>
          <a:lstStyle/>
          <a:p>
            <a:pPr marL="12700">
              <a:lnSpc>
                <a:spcPct val="100000"/>
              </a:lnSpc>
              <a:tabLst>
                <a:tab pos="1837689" algn="l"/>
                <a:tab pos="3826510" algn="l"/>
              </a:tabLst>
            </a:pPr>
            <a:r>
              <a:rPr lang="tg-Cyrl-TJ" sz="3200" b="1" spc="-5" dirty="0"/>
              <a:t>Вазифаҳои раванди ҳамкориҳо  </a:t>
            </a:r>
            <a:endParaRPr sz="3200" b="1" dirty="0"/>
          </a:p>
        </p:txBody>
      </p:sp>
      <p:sp>
        <p:nvSpPr>
          <p:cNvPr id="3" name="object 3"/>
          <p:cNvSpPr txBox="1"/>
          <p:nvPr/>
        </p:nvSpPr>
        <p:spPr>
          <a:xfrm>
            <a:off x="1984044" y="2018029"/>
            <a:ext cx="7951470" cy="3041858"/>
          </a:xfrm>
          <a:prstGeom prst="rect">
            <a:avLst/>
          </a:prstGeom>
        </p:spPr>
        <p:txBody>
          <a:bodyPr vert="horz" wrap="square" lIns="0" tIns="0" rIns="0" bIns="0" rtlCol="0">
            <a:spAutoFit/>
          </a:bodyPr>
          <a:lstStyle/>
          <a:p>
            <a:pPr marL="356870" indent="-344170">
              <a:buChar char="•"/>
              <a:tabLst>
                <a:tab pos="356870" algn="l"/>
                <a:tab pos="357505" algn="l"/>
              </a:tabLst>
            </a:pPr>
            <a:r>
              <a:rPr lang="tg-Cyrl-TJ" sz="2600" spc="-10" dirty="0">
                <a:latin typeface="Arial"/>
                <a:cs typeface="Arial"/>
              </a:rPr>
              <a:t>Огоҳонидани Ҷомеаи маҳал аз рафти тадбиқи ҳуҷҷатҳои барномавӣ </a:t>
            </a:r>
            <a:r>
              <a:rPr sz="2600" spc="-10" dirty="0">
                <a:latin typeface="Arial"/>
                <a:cs typeface="Arial"/>
              </a:rPr>
              <a:t>;</a:t>
            </a:r>
            <a:endParaRPr sz="2600" dirty="0">
              <a:latin typeface="Arial"/>
              <a:cs typeface="Arial"/>
            </a:endParaRPr>
          </a:p>
          <a:p>
            <a:pPr>
              <a:spcBef>
                <a:spcPts val="50"/>
              </a:spcBef>
            </a:pPr>
            <a:endParaRPr sz="2000" dirty="0">
              <a:latin typeface="Times New Roman"/>
              <a:cs typeface="Times New Roman"/>
            </a:endParaRPr>
          </a:p>
          <a:p>
            <a:pPr marL="356870" indent="-344170">
              <a:spcBef>
                <a:spcPts val="5"/>
              </a:spcBef>
              <a:buChar char="•"/>
              <a:tabLst>
                <a:tab pos="356870" algn="l"/>
                <a:tab pos="357505" algn="l"/>
              </a:tabLst>
            </a:pPr>
            <a:r>
              <a:rPr lang="tg-Cyrl-TJ" sz="2600" spc="-10" dirty="0">
                <a:latin typeface="Arial"/>
                <a:cs typeface="Arial"/>
              </a:rPr>
              <a:t>Шунидани ҳисобот </a:t>
            </a:r>
            <a:r>
              <a:rPr sz="2600" spc="-10" dirty="0">
                <a:latin typeface="Arial"/>
                <a:cs typeface="Arial"/>
              </a:rPr>
              <a:t> </a:t>
            </a:r>
            <a:r>
              <a:rPr sz="2600" spc="-10" dirty="0" err="1">
                <a:latin typeface="Arial"/>
                <a:cs typeface="Arial"/>
              </a:rPr>
              <a:t>Аким</a:t>
            </a:r>
            <a:r>
              <a:rPr lang="tg-Cyrl-TJ" sz="2600" spc="-10" dirty="0">
                <a:latin typeface="Arial"/>
                <a:cs typeface="Arial"/>
              </a:rPr>
              <a:t> оид ба</a:t>
            </a:r>
            <a:r>
              <a:rPr sz="2600" spc="-10" dirty="0">
                <a:latin typeface="Arial"/>
                <a:cs typeface="Arial"/>
              </a:rPr>
              <a:t> </a:t>
            </a:r>
            <a:r>
              <a:rPr lang="tg-Cyrl-TJ" sz="2600" spc="-10" dirty="0">
                <a:latin typeface="Arial"/>
                <a:cs typeface="Arial"/>
              </a:rPr>
              <a:t> корҳо дар ҳалли масъалҳои маҳаллӣ</a:t>
            </a:r>
            <a:r>
              <a:rPr lang="tg-Cyrl-TJ" sz="2600" spc="-5" dirty="0">
                <a:latin typeface="Arial"/>
                <a:cs typeface="Arial"/>
              </a:rPr>
              <a:t> </a:t>
            </a:r>
            <a:endParaRPr sz="2600" dirty="0">
              <a:latin typeface="Arial"/>
              <a:cs typeface="Arial"/>
            </a:endParaRPr>
          </a:p>
          <a:p>
            <a:pPr>
              <a:spcBef>
                <a:spcPts val="55"/>
              </a:spcBef>
            </a:pPr>
            <a:endParaRPr sz="2000" dirty="0">
              <a:latin typeface="Times New Roman"/>
              <a:cs typeface="Times New Roman"/>
            </a:endParaRPr>
          </a:p>
          <a:p>
            <a:pPr marL="356870" marR="915035" indent="-344170">
              <a:buChar char="•"/>
              <a:tabLst>
                <a:tab pos="356870" algn="l"/>
                <a:tab pos="357505" algn="l"/>
              </a:tabLst>
            </a:pPr>
            <a:r>
              <a:rPr lang="tg-Cyrl-TJ" sz="2600" spc="-10" dirty="0">
                <a:latin typeface="Arial"/>
                <a:cs typeface="Arial"/>
              </a:rPr>
              <a:t> Таъмини  доимии алоқаи мутақобил бо Ҷомеаи маҳал </a:t>
            </a:r>
            <a:r>
              <a:rPr sz="2600" spc="-10" dirty="0">
                <a:latin typeface="Arial"/>
                <a:cs typeface="Arial"/>
              </a:rPr>
              <a:t>.</a:t>
            </a:r>
            <a:endParaRPr sz="2600" dirty="0">
              <a:latin typeface="Arial"/>
              <a:cs typeface="Arial"/>
            </a:endParaRPr>
          </a:p>
        </p:txBody>
      </p:sp>
    </p:spTree>
    <p:extLst>
      <p:ext uri="{BB962C8B-B14F-4D97-AF65-F5344CB8AC3E}">
        <p14:creationId xmlns:p14="http://schemas.microsoft.com/office/powerpoint/2010/main" val="39340571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200" y="58580"/>
            <a:ext cx="7010400" cy="1354217"/>
          </a:xfrm>
          <a:prstGeom prst="rect">
            <a:avLst/>
          </a:prstGeom>
        </p:spPr>
        <p:txBody>
          <a:bodyPr vert="horz" wrap="square" lIns="0" tIns="0" rIns="0" bIns="0" rtlCol="0" anchor="ctr">
            <a:spAutoFit/>
          </a:bodyPr>
          <a:lstStyle/>
          <a:p>
            <a:pPr marL="302260" algn="ctr">
              <a:lnSpc>
                <a:spcPct val="100000"/>
              </a:lnSpc>
            </a:pPr>
            <a:r>
              <a:rPr lang="tg-Cyrl-TJ" b="1" dirty="0"/>
              <a:t>Тавсияҳо доир ба рушди худидоракунии маҳаллӣ </a:t>
            </a:r>
            <a:r>
              <a:rPr lang="tg-Cyrl-TJ" b="1" spc="5" dirty="0"/>
              <a:t> </a:t>
            </a:r>
            <a:endParaRPr b="1" spc="-5" dirty="0"/>
          </a:p>
        </p:txBody>
      </p:sp>
      <p:sp>
        <p:nvSpPr>
          <p:cNvPr id="3" name="object 3"/>
          <p:cNvSpPr txBox="1"/>
          <p:nvPr/>
        </p:nvSpPr>
        <p:spPr>
          <a:xfrm>
            <a:off x="1907541" y="1427353"/>
            <a:ext cx="8197215" cy="4238596"/>
          </a:xfrm>
          <a:prstGeom prst="rect">
            <a:avLst/>
          </a:prstGeom>
        </p:spPr>
        <p:txBody>
          <a:bodyPr vert="horz" wrap="square" lIns="0" tIns="0" rIns="0" bIns="0" rtlCol="0">
            <a:spAutoFit/>
          </a:bodyPr>
          <a:lstStyle/>
          <a:p>
            <a:pPr marL="356870" indent="-344170">
              <a:buAutoNum type="arabicPeriod"/>
              <a:tabLst>
                <a:tab pos="356870" algn="l"/>
                <a:tab pos="357505" algn="l"/>
              </a:tabLst>
            </a:pPr>
            <a:r>
              <a:rPr lang="tg-Cyrl-TJ" dirty="0">
                <a:latin typeface="Arial"/>
                <a:cs typeface="Arial"/>
              </a:rPr>
              <a:t>Баланд бардоштани сатҳи дониши мутахассисони акимати деҳот  </a:t>
            </a:r>
            <a:endParaRPr dirty="0">
              <a:latin typeface="Arial"/>
              <a:cs typeface="Arial"/>
            </a:endParaRPr>
          </a:p>
          <a:p>
            <a:pPr marL="356870" indent="-344170">
              <a:spcBef>
                <a:spcPts val="740"/>
              </a:spcBef>
              <a:buAutoNum type="arabicPeriod"/>
              <a:tabLst>
                <a:tab pos="356870" algn="l"/>
                <a:tab pos="357505" algn="l"/>
              </a:tabLst>
            </a:pPr>
            <a:r>
              <a:rPr lang="tg-Cyrl-TJ" dirty="0">
                <a:latin typeface="Arial"/>
                <a:cs typeface="Arial"/>
              </a:rPr>
              <a:t>Марҳила ба марҳила  дар ихтиёри сатҳи маҳаллӣ гузоштани харидҳои давлатӣ </a:t>
            </a:r>
            <a:r>
              <a:rPr dirty="0">
                <a:latin typeface="Arial"/>
                <a:cs typeface="Arial"/>
              </a:rPr>
              <a:t>.</a:t>
            </a:r>
          </a:p>
          <a:p>
            <a:pPr marL="356870" marR="245110" indent="-344170">
              <a:lnSpc>
                <a:spcPct val="115199"/>
              </a:lnSpc>
              <a:spcBef>
                <a:spcPts val="415"/>
              </a:spcBef>
              <a:buAutoNum type="arabicPeriod" startAt="3"/>
              <a:tabLst>
                <a:tab pos="356870" algn="l"/>
                <a:tab pos="357505" algn="l"/>
              </a:tabLst>
            </a:pPr>
            <a:r>
              <a:rPr lang="tg-Cyrl-TJ" dirty="0">
                <a:latin typeface="Arial"/>
                <a:cs typeface="Arial"/>
              </a:rPr>
              <a:t>Беҳтарсозии округҳои деҳотро дар асоси равишҳои инфиродӣ гузарондан .Гузаронидани корҳои фаҳмондадеҳӣ барои таъмин ва дастгирии сокинон </a:t>
            </a:r>
            <a:endParaRPr dirty="0">
              <a:latin typeface="Arial"/>
              <a:cs typeface="Arial"/>
            </a:endParaRPr>
          </a:p>
          <a:p>
            <a:pPr marL="356870" indent="-344170">
              <a:spcBef>
                <a:spcPts val="740"/>
              </a:spcBef>
              <a:buAutoNum type="arabicPeriod" startAt="3"/>
              <a:tabLst>
                <a:tab pos="356870" algn="l"/>
                <a:tab pos="357505" algn="l"/>
              </a:tabLst>
            </a:pPr>
            <a:r>
              <a:rPr lang="tg-Cyrl-TJ" spc="-5" dirty="0">
                <a:latin typeface="Arial"/>
                <a:cs typeface="Arial"/>
              </a:rPr>
              <a:t>Уҳдадор намудани тамом корхонаҳо барои дар ҳисоби  андоз сабт шудан ва супурдани андозҳои фаъолияти маҳаллӣ </a:t>
            </a:r>
            <a:endParaRPr dirty="0">
              <a:latin typeface="Arial"/>
              <a:cs typeface="Arial"/>
            </a:endParaRPr>
          </a:p>
          <a:p>
            <a:pPr marL="356870" indent="-344170">
              <a:spcBef>
                <a:spcPts val="745"/>
              </a:spcBef>
              <a:buAutoNum type="arabicPeriod" startAt="5"/>
              <a:tabLst>
                <a:tab pos="356870" algn="l"/>
                <a:tab pos="357505" algn="l"/>
              </a:tabLst>
            </a:pPr>
            <a:r>
              <a:rPr lang="tg-Cyrl-TJ" dirty="0">
                <a:latin typeface="Arial"/>
                <a:cs typeface="Arial"/>
              </a:rPr>
              <a:t>Фоизи муайяни андоз аз шахсони ҳуқуқиро дар сатҳи маҳал вогузоштан </a:t>
            </a:r>
            <a:r>
              <a:rPr dirty="0">
                <a:latin typeface="Arial"/>
                <a:cs typeface="Arial"/>
              </a:rPr>
              <a:t>.</a:t>
            </a:r>
          </a:p>
          <a:p>
            <a:pPr marL="356870" indent="-344170">
              <a:spcBef>
                <a:spcPts val="745"/>
              </a:spcBef>
              <a:buAutoNum type="arabicPeriod" startAt="6"/>
              <a:tabLst>
                <a:tab pos="356870" algn="l"/>
                <a:tab pos="357505" algn="l"/>
              </a:tabLst>
            </a:pPr>
            <a:r>
              <a:rPr lang="tg-Cyrl-TJ" dirty="0">
                <a:latin typeface="Arial"/>
                <a:cs typeface="Arial"/>
              </a:rPr>
              <a:t>Тадриҷан тамоми мабалағҳои ҷаримаро дар ихтиёри сатҳи маҳал гузоштан </a:t>
            </a:r>
            <a:endParaRPr dirty="0">
              <a:latin typeface="Arial"/>
              <a:cs typeface="Arial"/>
            </a:endParaRPr>
          </a:p>
          <a:p>
            <a:pPr marL="356870" indent="-344170">
              <a:spcBef>
                <a:spcPts val="770"/>
              </a:spcBef>
              <a:buAutoNum type="arabicPeriod" startAt="6"/>
              <a:tabLst>
                <a:tab pos="356870" algn="l"/>
                <a:tab pos="357505" algn="l"/>
              </a:tabLst>
            </a:pPr>
            <a:r>
              <a:rPr lang="tg-Cyrl-TJ" dirty="0">
                <a:latin typeface="Arial"/>
                <a:cs typeface="Arial"/>
              </a:rPr>
              <a:t>Ба аким додани ҳуқуқи мустақилона муйян намудани сохт ва шумораи кормандони дастгоҳ </a:t>
            </a:r>
            <a:r>
              <a:rPr dirty="0">
                <a:latin typeface="Arial"/>
                <a:cs typeface="Arial"/>
              </a:rPr>
              <a:t>.</a:t>
            </a:r>
          </a:p>
        </p:txBody>
      </p:sp>
    </p:spTree>
    <p:extLst>
      <p:ext uri="{BB962C8B-B14F-4D97-AF65-F5344CB8AC3E}">
        <p14:creationId xmlns:p14="http://schemas.microsoft.com/office/powerpoint/2010/main" val="336693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9143" y="911035"/>
            <a:ext cx="10515600" cy="1325563"/>
          </a:xfrm>
        </p:spPr>
        <p:txBody>
          <a:bodyPr>
            <a:normAutofit fontScale="90000"/>
          </a:bodyPr>
          <a:lstStyle/>
          <a:p>
            <a:r>
              <a:rPr lang="ru-RU" dirty="0" smtClean="0"/>
              <a:t>Барои он </a:t>
            </a:r>
            <a:r>
              <a:rPr lang="ru-RU" dirty="0" err="1" smtClean="0"/>
              <a:t>ки</a:t>
            </a:r>
            <a:r>
              <a:rPr lang="ru-RU" dirty="0" smtClean="0"/>
              <a:t> аудити </a:t>
            </a:r>
            <a:r>
              <a:rPr lang="ru-RU" dirty="0" err="1" smtClean="0"/>
              <a:t>иҷтимоӣ</a:t>
            </a:r>
            <a:r>
              <a:rPr lang="ru-RU" dirty="0" smtClean="0"/>
              <a:t> </a:t>
            </a:r>
            <a:r>
              <a:rPr lang="ru-RU" dirty="0" err="1" smtClean="0"/>
              <a:t>корашро</a:t>
            </a:r>
            <a:r>
              <a:rPr lang="ru-RU" dirty="0" smtClean="0"/>
              <a:t> </a:t>
            </a:r>
            <a:r>
              <a:rPr lang="ru-RU" dirty="0" err="1" smtClean="0"/>
              <a:t>самаранок</a:t>
            </a:r>
            <a:r>
              <a:rPr lang="ru-RU" dirty="0" smtClean="0"/>
              <a:t> </a:t>
            </a:r>
            <a:r>
              <a:rPr lang="ru-RU" dirty="0" err="1" smtClean="0"/>
              <a:t>анҷом</a:t>
            </a:r>
            <a:r>
              <a:rPr lang="ru-RU" dirty="0" smtClean="0"/>
              <a:t> </a:t>
            </a:r>
            <a:r>
              <a:rPr lang="ru-RU" dirty="0" err="1" smtClean="0"/>
              <a:t>диҳад</a:t>
            </a:r>
            <a:r>
              <a:rPr lang="ru-RU" dirty="0" smtClean="0"/>
              <a:t>, </a:t>
            </a:r>
            <a:r>
              <a:rPr lang="ru-RU" dirty="0" err="1" smtClean="0"/>
              <a:t>бояд</a:t>
            </a:r>
            <a:r>
              <a:rPr lang="ru-RU" dirty="0" smtClean="0"/>
              <a:t> </a:t>
            </a:r>
            <a:r>
              <a:rPr lang="ru-RU" dirty="0" err="1" smtClean="0"/>
              <a:t>ҳуқуқ</a:t>
            </a:r>
            <a:r>
              <a:rPr lang="ru-RU" dirty="0" smtClean="0"/>
              <a:t> ё </a:t>
            </a:r>
            <a:r>
              <a:rPr lang="ru-RU" dirty="0" err="1" smtClean="0"/>
              <a:t>имконият</a:t>
            </a:r>
            <a:r>
              <a:rPr lang="ru-RU" dirty="0" smtClean="0"/>
              <a:t> </a:t>
            </a:r>
            <a:r>
              <a:rPr lang="ru-RU" dirty="0" err="1" smtClean="0"/>
              <a:t>дошта</a:t>
            </a:r>
            <a:r>
              <a:rPr lang="ru-RU" dirty="0" smtClean="0"/>
              <a:t> </a:t>
            </a:r>
            <a:r>
              <a:rPr lang="ru-RU" dirty="0" err="1" smtClean="0"/>
              <a:t>бошад</a:t>
            </a:r>
            <a:r>
              <a:rPr lang="ru-RU" dirty="0" smtClean="0"/>
              <a:t> </a:t>
            </a:r>
            <a:r>
              <a:rPr lang="hr-BA" dirty="0" smtClean="0"/>
              <a:t>:</a:t>
            </a:r>
            <a:r>
              <a:rPr lang="hr-BA" dirty="0"/>
              <a:t/>
            </a:r>
            <a:br>
              <a:rPr lang="hr-BA" dirty="0"/>
            </a:br>
            <a:endParaRPr lang="hr-BA" dirty="0"/>
          </a:p>
        </p:txBody>
      </p:sp>
      <p:sp>
        <p:nvSpPr>
          <p:cNvPr id="3" name="Content Placeholder 2"/>
          <p:cNvSpPr>
            <a:spLocks noGrp="1"/>
          </p:cNvSpPr>
          <p:nvPr>
            <p:ph idx="1"/>
          </p:nvPr>
        </p:nvSpPr>
        <p:spPr>
          <a:xfrm>
            <a:off x="824552" y="2303297"/>
            <a:ext cx="10515600" cy="4351338"/>
          </a:xfrm>
        </p:spPr>
        <p:txBody>
          <a:bodyPr>
            <a:normAutofit/>
          </a:bodyPr>
          <a:lstStyle/>
          <a:p>
            <a:pPr lvl="0"/>
            <a:r>
              <a:rPr lang="ru-RU" dirty="0" err="1" smtClean="0"/>
              <a:t>Дарёфти</a:t>
            </a:r>
            <a:r>
              <a:rPr lang="ru-RU" dirty="0" smtClean="0"/>
              <a:t> </a:t>
            </a:r>
            <a:r>
              <a:rPr lang="ru-RU" dirty="0" err="1" smtClean="0"/>
              <a:t>шарҳ</a:t>
            </a:r>
            <a:r>
              <a:rPr lang="ru-RU" dirty="0" smtClean="0"/>
              <a:t> аз </a:t>
            </a:r>
            <a:r>
              <a:rPr lang="ru-RU" dirty="0" err="1" smtClean="0"/>
              <a:t>агентиҳои</a:t>
            </a:r>
            <a:r>
              <a:rPr lang="ru-RU" dirty="0" smtClean="0"/>
              <a:t> </a:t>
            </a:r>
            <a:r>
              <a:rPr lang="ru-RU" dirty="0" err="1" smtClean="0"/>
              <a:t>иҷроия</a:t>
            </a:r>
            <a:r>
              <a:rPr lang="ru-RU" dirty="0" smtClean="0"/>
              <a:t> дар </a:t>
            </a:r>
            <a:r>
              <a:rPr lang="ru-RU" dirty="0" err="1" smtClean="0"/>
              <a:t>мавриди</a:t>
            </a:r>
            <a:r>
              <a:rPr lang="ru-RU" dirty="0" smtClean="0"/>
              <a:t> </a:t>
            </a:r>
            <a:r>
              <a:rPr lang="ru-RU" dirty="0" err="1" smtClean="0"/>
              <a:t>тамоми</a:t>
            </a:r>
            <a:r>
              <a:rPr lang="ru-RU" dirty="0" smtClean="0"/>
              <a:t> </a:t>
            </a:r>
            <a:r>
              <a:rPr lang="ru-RU" dirty="0" err="1" smtClean="0"/>
              <a:t>қарорҳои</a:t>
            </a:r>
            <a:r>
              <a:rPr lang="ru-RU" dirty="0" smtClean="0"/>
              <a:t> </a:t>
            </a:r>
            <a:r>
              <a:rPr lang="ru-RU" dirty="0" err="1" smtClean="0"/>
              <a:t>қабулшуда</a:t>
            </a:r>
            <a:r>
              <a:rPr lang="ru-RU" dirty="0" smtClean="0"/>
              <a:t>, </a:t>
            </a:r>
            <a:r>
              <a:rPr lang="ru-RU" dirty="0" err="1" smtClean="0"/>
              <a:t>нақшаҳо,фаъолиятҳо</a:t>
            </a:r>
            <a:r>
              <a:rPr lang="ru-RU" dirty="0" smtClean="0"/>
              <a:t>, </a:t>
            </a:r>
            <a:r>
              <a:rPr lang="ru-RU" dirty="0" err="1" smtClean="0"/>
              <a:t>даромаду</a:t>
            </a:r>
            <a:r>
              <a:rPr lang="ru-RU" dirty="0" smtClean="0"/>
              <a:t> </a:t>
            </a:r>
            <a:r>
              <a:rPr lang="ru-RU" dirty="0" err="1" smtClean="0"/>
              <a:t>хароҷот</a:t>
            </a:r>
            <a:r>
              <a:rPr lang="ru-RU" dirty="0" smtClean="0"/>
              <a:t>, </a:t>
            </a:r>
            <a:r>
              <a:rPr lang="ru-RU" dirty="0" err="1" smtClean="0"/>
              <a:t>ки</a:t>
            </a:r>
            <a:r>
              <a:rPr lang="ru-RU" dirty="0" smtClean="0"/>
              <a:t> ин </a:t>
            </a:r>
            <a:r>
              <a:rPr lang="ru-RU" dirty="0" err="1" smtClean="0"/>
              <a:t>агентиҳо</a:t>
            </a:r>
            <a:r>
              <a:rPr lang="ru-RU" dirty="0" smtClean="0"/>
              <a:t> </a:t>
            </a:r>
            <a:r>
              <a:rPr lang="ru-RU" dirty="0" err="1" smtClean="0"/>
              <a:t>анҷом</a:t>
            </a:r>
            <a:r>
              <a:rPr lang="ru-RU" dirty="0" smtClean="0"/>
              <a:t> </a:t>
            </a:r>
            <a:r>
              <a:rPr lang="ru-RU" dirty="0" err="1" smtClean="0"/>
              <a:t>додаанд</a:t>
            </a:r>
            <a:r>
              <a:rPr lang="ru-RU" dirty="0" smtClean="0"/>
              <a:t> </a:t>
            </a:r>
            <a:r>
              <a:rPr lang="hr-BA" dirty="0" smtClean="0"/>
              <a:t>;</a:t>
            </a:r>
            <a:endParaRPr lang="hr-BA" dirty="0"/>
          </a:p>
          <a:p>
            <a:pPr lvl="0"/>
            <a:r>
              <a:rPr lang="ru-RU" dirty="0" smtClean="0"/>
              <a:t>Ба </a:t>
            </a:r>
            <a:r>
              <a:rPr lang="ru-RU" dirty="0" err="1" smtClean="0"/>
              <a:t>назар</a:t>
            </a:r>
            <a:r>
              <a:rPr lang="ru-RU" dirty="0" smtClean="0"/>
              <a:t> </a:t>
            </a:r>
            <a:r>
              <a:rPr lang="ru-RU" dirty="0" err="1" smtClean="0"/>
              <a:t>гирифтан</a:t>
            </a:r>
            <a:r>
              <a:rPr lang="ru-RU" dirty="0" smtClean="0"/>
              <a:t>  </a:t>
            </a:r>
            <a:r>
              <a:rPr lang="ru-RU" dirty="0" err="1" smtClean="0"/>
              <a:t>вабодиққат</a:t>
            </a:r>
            <a:r>
              <a:rPr lang="ru-RU" dirty="0" smtClean="0"/>
              <a:t> </a:t>
            </a:r>
            <a:r>
              <a:rPr lang="ru-RU" dirty="0" err="1" smtClean="0"/>
              <a:t>омухтани</a:t>
            </a:r>
            <a:r>
              <a:rPr lang="ru-RU" dirty="0" smtClean="0"/>
              <a:t> </a:t>
            </a:r>
            <a:r>
              <a:rPr lang="ru-RU" dirty="0" err="1" smtClean="0"/>
              <a:t>нақшаҳои</a:t>
            </a:r>
            <a:r>
              <a:rPr lang="ru-RU" dirty="0" smtClean="0"/>
              <a:t> </a:t>
            </a:r>
            <a:r>
              <a:rPr lang="ru-RU" dirty="0" err="1" smtClean="0"/>
              <a:t>кор</a:t>
            </a:r>
            <a:r>
              <a:rPr lang="ru-RU" dirty="0" smtClean="0"/>
              <a:t> </a:t>
            </a:r>
            <a:r>
              <a:rPr lang="ru-RU" dirty="0" err="1" smtClean="0"/>
              <a:t>ва</a:t>
            </a:r>
            <a:r>
              <a:rPr lang="ru-RU" dirty="0" smtClean="0"/>
              <a:t> </a:t>
            </a:r>
            <a:r>
              <a:rPr lang="ru-RU" dirty="0" err="1" smtClean="0"/>
              <a:t>фаъолияти</a:t>
            </a:r>
            <a:r>
              <a:rPr lang="ru-RU" dirty="0" smtClean="0"/>
              <a:t> </a:t>
            </a:r>
            <a:r>
              <a:rPr lang="ru-RU" dirty="0" err="1" smtClean="0"/>
              <a:t>маҳаллии</a:t>
            </a:r>
            <a:r>
              <a:rPr lang="ru-RU" dirty="0" smtClean="0"/>
              <a:t> ин </a:t>
            </a:r>
            <a:r>
              <a:rPr lang="ru-RU" dirty="0" err="1" smtClean="0"/>
              <a:t>агентиҳо</a:t>
            </a:r>
            <a:r>
              <a:rPr lang="ru-RU" dirty="0" smtClean="0"/>
              <a:t>; </a:t>
            </a:r>
            <a:r>
              <a:rPr lang="ru-RU" dirty="0" err="1" smtClean="0"/>
              <a:t>ва</a:t>
            </a:r>
            <a:r>
              <a:rPr lang="ru-RU" dirty="0" smtClean="0"/>
              <a:t> </a:t>
            </a:r>
            <a:r>
              <a:rPr lang="ru-RU" dirty="0" err="1" smtClean="0"/>
              <a:t>ҳамчунин</a:t>
            </a:r>
            <a:r>
              <a:rPr lang="ru-RU" dirty="0" smtClean="0"/>
              <a:t> </a:t>
            </a:r>
            <a:r>
              <a:rPr lang="tg-Cyrl-TJ" dirty="0" smtClean="0"/>
              <a:t> </a:t>
            </a:r>
            <a:endParaRPr lang="hr-BA" dirty="0"/>
          </a:p>
          <a:p>
            <a:pPr lvl="0"/>
            <a:r>
              <a:rPr lang="ru-RU" dirty="0" err="1" smtClean="0"/>
              <a:t>Дастрасӣ</a:t>
            </a:r>
            <a:r>
              <a:rPr lang="ru-RU" dirty="0" smtClean="0"/>
              <a:t> </a:t>
            </a:r>
            <a:r>
              <a:rPr lang="ru-RU" dirty="0" err="1" smtClean="0"/>
              <a:t>ёфтан</a:t>
            </a:r>
            <a:r>
              <a:rPr lang="ru-RU" dirty="0" smtClean="0"/>
              <a:t> ба </a:t>
            </a:r>
            <a:r>
              <a:rPr lang="ru-RU" dirty="0" err="1" smtClean="0"/>
              <a:t>сабту</a:t>
            </a:r>
            <a:r>
              <a:rPr lang="ru-RU" dirty="0" smtClean="0"/>
              <a:t> </a:t>
            </a:r>
            <a:r>
              <a:rPr lang="ru-RU" dirty="0" err="1" smtClean="0"/>
              <a:t>санадҳое</a:t>
            </a:r>
            <a:r>
              <a:rPr lang="ru-RU" dirty="0" smtClean="0"/>
              <a:t>, </a:t>
            </a:r>
            <a:r>
              <a:rPr lang="ru-RU" dirty="0" err="1" smtClean="0"/>
              <a:t>ки</a:t>
            </a:r>
            <a:r>
              <a:rPr lang="ru-RU" dirty="0" smtClean="0"/>
              <a:t> ба </a:t>
            </a:r>
            <a:r>
              <a:rPr lang="ru-RU" dirty="0" err="1" smtClean="0"/>
              <a:t>чорабиниҳо</a:t>
            </a:r>
            <a:r>
              <a:rPr lang="ru-RU" dirty="0" smtClean="0"/>
              <a:t> </a:t>
            </a:r>
            <a:r>
              <a:rPr lang="ru-RU" dirty="0" err="1" smtClean="0"/>
              <a:t>оид</a:t>
            </a:r>
            <a:r>
              <a:rPr lang="ru-RU" dirty="0" smtClean="0"/>
              <a:t> ба </a:t>
            </a:r>
            <a:r>
              <a:rPr lang="ru-RU" dirty="0" err="1" smtClean="0"/>
              <a:t>рушд</a:t>
            </a:r>
            <a:r>
              <a:rPr lang="ru-RU" dirty="0" smtClean="0"/>
              <a:t> </a:t>
            </a:r>
            <a:r>
              <a:rPr lang="ru-RU" dirty="0" err="1" smtClean="0"/>
              <a:t>рабт</a:t>
            </a:r>
            <a:r>
              <a:rPr lang="ru-RU" dirty="0" smtClean="0"/>
              <a:t> </a:t>
            </a:r>
            <a:r>
              <a:rPr lang="ru-RU" dirty="0" err="1" smtClean="0"/>
              <a:t>доранд</a:t>
            </a:r>
            <a:r>
              <a:rPr lang="ru-RU" dirty="0" smtClean="0"/>
              <a:t> </a:t>
            </a:r>
            <a:r>
              <a:rPr lang="ru-RU" dirty="0" err="1" smtClean="0"/>
              <a:t>ва</a:t>
            </a:r>
            <a:r>
              <a:rPr lang="ru-RU" dirty="0" smtClean="0"/>
              <a:t> </a:t>
            </a:r>
            <a:r>
              <a:rPr lang="ru-RU" dirty="0"/>
              <a:t>аз </a:t>
            </a:r>
            <a:r>
              <a:rPr lang="ru-RU" dirty="0" err="1"/>
              <a:t>ҷониби</a:t>
            </a:r>
            <a:r>
              <a:rPr lang="ru-RU" dirty="0"/>
              <a:t> </a:t>
            </a:r>
            <a:r>
              <a:rPr lang="ru-RU" dirty="0" smtClean="0"/>
              <a:t>  </a:t>
            </a:r>
            <a:r>
              <a:rPr lang="ru-RU" dirty="0" err="1" smtClean="0"/>
              <a:t>агентиҳои</a:t>
            </a:r>
            <a:r>
              <a:rPr lang="ru-RU" dirty="0" smtClean="0"/>
              <a:t> </a:t>
            </a:r>
            <a:r>
              <a:rPr lang="ru-RU" dirty="0" err="1" smtClean="0"/>
              <a:t>татбиқкунанда</a:t>
            </a:r>
            <a:r>
              <a:rPr lang="ru-RU" dirty="0" smtClean="0"/>
              <a:t>   </a:t>
            </a:r>
            <a:r>
              <a:rPr lang="ru-RU" dirty="0"/>
              <a:t>ё </a:t>
            </a:r>
            <a:r>
              <a:rPr lang="ru-RU" dirty="0" err="1"/>
              <a:t>дигар</a:t>
            </a:r>
            <a:r>
              <a:rPr lang="ru-RU" dirty="0"/>
              <a:t> </a:t>
            </a:r>
            <a:r>
              <a:rPr lang="ru-RU" dirty="0" err="1" smtClean="0"/>
              <a:t>депортаментҳои</a:t>
            </a:r>
            <a:r>
              <a:rPr lang="ru-RU" dirty="0" smtClean="0"/>
              <a:t> </a:t>
            </a:r>
            <a:r>
              <a:rPr lang="ru-RU" dirty="0" err="1"/>
              <a:t>давлатӣ</a:t>
            </a:r>
            <a:r>
              <a:rPr lang="ru-RU" dirty="0"/>
              <a:t> </a:t>
            </a:r>
            <a:r>
              <a:rPr lang="ru-RU" dirty="0" smtClean="0"/>
              <a:t> </a:t>
            </a:r>
            <a:r>
              <a:rPr lang="ru-RU" dirty="0" err="1" smtClean="0"/>
              <a:t>қабул</a:t>
            </a:r>
            <a:r>
              <a:rPr lang="ru-RU" dirty="0" smtClean="0"/>
              <a:t> </a:t>
            </a:r>
            <a:r>
              <a:rPr lang="ru-RU" dirty="0" err="1" smtClean="0"/>
              <a:t>мешаванд</a:t>
            </a:r>
            <a:r>
              <a:rPr lang="tg-Cyrl-TJ" dirty="0" smtClean="0"/>
              <a:t> </a:t>
            </a:r>
            <a:endParaRPr lang="hr-BA" dirty="0"/>
          </a:p>
        </p:txBody>
      </p:sp>
    </p:spTree>
    <p:extLst>
      <p:ext uri="{BB962C8B-B14F-4D97-AF65-F5344CB8AC3E}">
        <p14:creationId xmlns:p14="http://schemas.microsoft.com/office/powerpoint/2010/main" val="24501717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29140" y="58580"/>
            <a:ext cx="6900660" cy="1354217"/>
          </a:xfrm>
          <a:prstGeom prst="rect">
            <a:avLst/>
          </a:prstGeom>
        </p:spPr>
        <p:txBody>
          <a:bodyPr vert="horz" wrap="square" lIns="0" tIns="0" rIns="0" bIns="0" rtlCol="0" anchor="ctr">
            <a:spAutoFit/>
          </a:bodyPr>
          <a:lstStyle/>
          <a:p>
            <a:pPr algn="ctr">
              <a:lnSpc>
                <a:spcPct val="100000"/>
              </a:lnSpc>
            </a:pPr>
            <a:r>
              <a:rPr lang="tg-Cyrl-TJ" b="1" dirty="0"/>
              <a:t>Тавсияҳо доир ба рушди худидоракунии маҳаллӣ  </a:t>
            </a:r>
            <a:endParaRPr b="1" spc="-5" dirty="0"/>
          </a:p>
        </p:txBody>
      </p:sp>
      <p:sp>
        <p:nvSpPr>
          <p:cNvPr id="3" name="object 3"/>
          <p:cNvSpPr txBox="1"/>
          <p:nvPr/>
        </p:nvSpPr>
        <p:spPr>
          <a:xfrm>
            <a:off x="2085543" y="1502536"/>
            <a:ext cx="7919720" cy="4241674"/>
          </a:xfrm>
          <a:prstGeom prst="rect">
            <a:avLst/>
          </a:prstGeom>
        </p:spPr>
        <p:txBody>
          <a:bodyPr vert="horz" wrap="square" lIns="0" tIns="0" rIns="0" bIns="0" rtlCol="0">
            <a:spAutoFit/>
          </a:bodyPr>
          <a:lstStyle/>
          <a:p>
            <a:pPr marL="12700">
              <a:buSzPct val="111111"/>
              <a:buFont typeface="Times New Roman"/>
              <a:buAutoNum type="arabicPeriod" startAt="8"/>
              <a:tabLst>
                <a:tab pos="266065" algn="l"/>
              </a:tabLst>
            </a:pPr>
            <a:r>
              <a:rPr lang="ru-RU" dirty="0">
                <a:latin typeface="Arial"/>
                <a:cs typeface="Arial"/>
              </a:rPr>
              <a:t> </a:t>
            </a:r>
            <a:r>
              <a:rPr lang="ru-RU" dirty="0" err="1">
                <a:latin typeface="Arial"/>
                <a:cs typeface="Arial"/>
              </a:rPr>
              <a:t>Ворид</a:t>
            </a:r>
            <a:r>
              <a:rPr lang="ru-RU" dirty="0">
                <a:latin typeface="Arial"/>
                <a:cs typeface="Arial"/>
              </a:rPr>
              <a:t> </a:t>
            </a:r>
            <a:r>
              <a:rPr lang="ru-RU" dirty="0" err="1">
                <a:latin typeface="Arial"/>
                <a:cs typeface="Arial"/>
              </a:rPr>
              <a:t>намуни</a:t>
            </a:r>
            <a:r>
              <a:rPr lang="ru-RU" dirty="0">
                <a:latin typeface="Arial"/>
                <a:cs typeface="Arial"/>
              </a:rPr>
              <a:t> </a:t>
            </a:r>
            <a:r>
              <a:rPr lang="ru-RU" dirty="0" err="1">
                <a:latin typeface="Arial"/>
                <a:cs typeface="Arial"/>
              </a:rPr>
              <a:t>мақоми</a:t>
            </a:r>
            <a:r>
              <a:rPr lang="ru-RU" dirty="0">
                <a:latin typeface="Arial"/>
                <a:cs typeface="Arial"/>
              </a:rPr>
              <a:t> </a:t>
            </a:r>
            <a:r>
              <a:rPr lang="ru-RU" dirty="0" err="1">
                <a:latin typeface="Arial"/>
                <a:cs typeface="Arial"/>
              </a:rPr>
              <a:t>намояндагӣ</a:t>
            </a:r>
            <a:r>
              <a:rPr lang="ru-RU" dirty="0">
                <a:latin typeface="Arial"/>
                <a:cs typeface="Arial"/>
              </a:rPr>
              <a:t> дар </a:t>
            </a:r>
            <a:r>
              <a:rPr lang="ru-RU" dirty="0" err="1">
                <a:latin typeface="Arial"/>
                <a:cs typeface="Arial"/>
              </a:rPr>
              <a:t>сатҳи</a:t>
            </a:r>
            <a:r>
              <a:rPr lang="ru-RU" dirty="0">
                <a:latin typeface="Arial"/>
                <a:cs typeface="Arial"/>
              </a:rPr>
              <a:t> округи </a:t>
            </a:r>
            <a:r>
              <a:rPr lang="ru-RU" dirty="0" err="1">
                <a:latin typeface="Arial"/>
                <a:cs typeface="Arial"/>
              </a:rPr>
              <a:t>деҳот</a:t>
            </a:r>
            <a:r>
              <a:rPr lang="ru-RU" dirty="0">
                <a:latin typeface="Arial"/>
                <a:cs typeface="Arial"/>
              </a:rPr>
              <a:t>, </a:t>
            </a:r>
            <a:r>
              <a:rPr lang="ru-RU" dirty="0" err="1">
                <a:latin typeface="Arial"/>
                <a:cs typeface="Arial"/>
              </a:rPr>
              <a:t>ки</a:t>
            </a:r>
            <a:r>
              <a:rPr lang="ru-RU" dirty="0">
                <a:latin typeface="Arial"/>
                <a:cs typeface="Arial"/>
              </a:rPr>
              <a:t> ба </a:t>
            </a:r>
            <a:r>
              <a:rPr lang="ru-RU" dirty="0" err="1">
                <a:latin typeface="Arial"/>
                <a:cs typeface="Arial"/>
              </a:rPr>
              <a:t>низоми</a:t>
            </a:r>
            <a:r>
              <a:rPr lang="ru-RU" dirty="0">
                <a:latin typeface="Arial"/>
                <a:cs typeface="Arial"/>
              </a:rPr>
              <a:t> </a:t>
            </a:r>
            <a:r>
              <a:rPr lang="ru-RU" dirty="0" err="1">
                <a:latin typeface="Arial"/>
                <a:cs typeface="Arial"/>
              </a:rPr>
              <a:t>идоракунии</a:t>
            </a:r>
            <a:r>
              <a:rPr lang="ru-RU" dirty="0">
                <a:latin typeface="Arial"/>
                <a:cs typeface="Arial"/>
              </a:rPr>
              <a:t> </a:t>
            </a:r>
            <a:r>
              <a:rPr lang="ru-RU" dirty="0" err="1">
                <a:latin typeface="Arial"/>
                <a:cs typeface="Arial"/>
              </a:rPr>
              <a:t>давлатӣ</a:t>
            </a:r>
            <a:r>
              <a:rPr lang="ru-RU" dirty="0">
                <a:latin typeface="Arial"/>
                <a:cs typeface="Arial"/>
              </a:rPr>
              <a:t> </a:t>
            </a:r>
            <a:r>
              <a:rPr lang="ru-RU" dirty="0" err="1">
                <a:latin typeface="Arial"/>
                <a:cs typeface="Arial"/>
              </a:rPr>
              <a:t>дохил</a:t>
            </a:r>
            <a:r>
              <a:rPr lang="ru-RU" dirty="0">
                <a:latin typeface="Arial"/>
                <a:cs typeface="Arial"/>
              </a:rPr>
              <a:t> </a:t>
            </a:r>
            <a:r>
              <a:rPr lang="ru-RU" dirty="0" err="1">
                <a:latin typeface="Arial"/>
                <a:cs typeface="Arial"/>
              </a:rPr>
              <a:t>намешавад</a:t>
            </a:r>
            <a:r>
              <a:rPr lang="tg-Cyrl-TJ" dirty="0">
                <a:latin typeface="Arial"/>
                <a:cs typeface="Arial"/>
              </a:rPr>
              <a:t> </a:t>
            </a:r>
            <a:r>
              <a:rPr dirty="0">
                <a:latin typeface="Arial"/>
                <a:cs typeface="Arial"/>
              </a:rPr>
              <a:t>.</a:t>
            </a:r>
          </a:p>
          <a:p>
            <a:pPr marL="264795" indent="-252095">
              <a:spcBef>
                <a:spcPts val="745"/>
              </a:spcBef>
              <a:buAutoNum type="arabicPeriod" startAt="9"/>
              <a:tabLst>
                <a:tab pos="265430" algn="l"/>
              </a:tabLst>
            </a:pPr>
            <a:r>
              <a:rPr lang="tg-Cyrl-TJ" dirty="0">
                <a:latin typeface="Arial"/>
                <a:cs typeface="Arial"/>
              </a:rPr>
              <a:t>Ба ин мақоми намояндагӣ додани ҳуқуқи тасдиқ намудани қоидаҳои маҳаллӣ оид ба некуаҳволӣ, нигоҳдории ҳайвонот ва ғайра </a:t>
            </a:r>
            <a:r>
              <a:rPr spc="-10" dirty="0">
                <a:latin typeface="Arial"/>
                <a:cs typeface="Arial"/>
              </a:rPr>
              <a:t>.</a:t>
            </a:r>
            <a:endParaRPr dirty="0">
              <a:latin typeface="Arial"/>
              <a:cs typeface="Arial"/>
            </a:endParaRPr>
          </a:p>
          <a:p>
            <a:pPr marL="393065" indent="-380365">
              <a:spcBef>
                <a:spcPts val="745"/>
              </a:spcBef>
              <a:buAutoNum type="arabicPeriod" startAt="10"/>
              <a:tabLst>
                <a:tab pos="393700" algn="l"/>
              </a:tabLst>
            </a:pPr>
            <a:r>
              <a:rPr lang="tg-Cyrl-TJ" dirty="0">
                <a:latin typeface="Arial"/>
                <a:cs typeface="Arial"/>
              </a:rPr>
              <a:t>Коркарди масъалаи ворид намудани шакли нави моликият-моликияти мунитсипиалӣ </a:t>
            </a:r>
            <a:endParaRPr dirty="0">
              <a:latin typeface="Arial"/>
              <a:cs typeface="Arial"/>
            </a:endParaRPr>
          </a:p>
          <a:p>
            <a:pPr marL="393065" indent="-380365">
              <a:spcBef>
                <a:spcPts val="745"/>
              </a:spcBef>
              <a:buAutoNum type="arabicPeriod" startAt="11"/>
              <a:tabLst>
                <a:tab pos="393700" algn="l"/>
              </a:tabLst>
            </a:pPr>
            <a:r>
              <a:rPr lang="tg-Cyrl-TJ" dirty="0">
                <a:latin typeface="Arial"/>
                <a:cs typeface="Arial"/>
              </a:rPr>
              <a:t>Дар низоми К азпочта гузаронидан фаҳмондадеҳӣ оид ба қабули ҷаримаҳо ба </a:t>
            </a:r>
            <a:r>
              <a:rPr lang="tg-Cyrl-TJ" dirty="0">
                <a:solidFill>
                  <a:srgbClr val="FF0000"/>
                </a:solidFill>
                <a:latin typeface="Arial"/>
                <a:cs typeface="Arial"/>
              </a:rPr>
              <a:t>КСН</a:t>
            </a:r>
            <a:r>
              <a:rPr lang="tg-Cyrl-TJ" dirty="0">
                <a:latin typeface="Arial"/>
                <a:cs typeface="Arial"/>
              </a:rPr>
              <a:t> акимони маҳал  </a:t>
            </a:r>
            <a:endParaRPr dirty="0">
              <a:latin typeface="Arial"/>
              <a:cs typeface="Arial"/>
            </a:endParaRPr>
          </a:p>
          <a:p>
            <a:pPr marL="12700" marR="5080">
              <a:lnSpc>
                <a:spcPct val="115599"/>
              </a:lnSpc>
              <a:spcBef>
                <a:spcPts val="409"/>
              </a:spcBef>
              <a:buAutoNum type="arabicPeriod" startAt="12"/>
              <a:tabLst>
                <a:tab pos="393700" algn="l"/>
              </a:tabLst>
            </a:pPr>
            <a:r>
              <a:rPr lang="ru-RU" dirty="0">
                <a:latin typeface="Arial"/>
                <a:cs typeface="Arial"/>
              </a:rPr>
              <a:t> </a:t>
            </a:r>
            <a:r>
              <a:rPr lang="ru-RU" dirty="0" err="1">
                <a:latin typeface="Arial"/>
                <a:cs typeface="Arial"/>
              </a:rPr>
              <a:t>Фаъолияти</a:t>
            </a:r>
            <a:r>
              <a:rPr lang="ru-RU" dirty="0">
                <a:latin typeface="Arial"/>
                <a:cs typeface="Arial"/>
              </a:rPr>
              <a:t> </a:t>
            </a:r>
            <a:r>
              <a:rPr lang="ru-RU" dirty="0" err="1">
                <a:latin typeface="Arial"/>
                <a:cs typeface="Arial"/>
              </a:rPr>
              <a:t>содакунии</a:t>
            </a:r>
            <a:r>
              <a:rPr lang="ru-RU" dirty="0">
                <a:latin typeface="Arial"/>
                <a:cs typeface="Arial"/>
              </a:rPr>
              <a:t> </a:t>
            </a:r>
            <a:r>
              <a:rPr lang="ru-RU" dirty="0" err="1">
                <a:latin typeface="Arial"/>
                <a:cs typeface="Arial"/>
              </a:rPr>
              <a:t>масъалаи</a:t>
            </a:r>
            <a:r>
              <a:rPr lang="ru-RU" dirty="0">
                <a:latin typeface="Arial"/>
                <a:cs typeface="Arial"/>
              </a:rPr>
              <a:t> </a:t>
            </a:r>
            <a:r>
              <a:rPr lang="ru-RU" dirty="0" err="1">
                <a:latin typeface="Arial"/>
                <a:cs typeface="Arial"/>
              </a:rPr>
              <a:t>ҷудо</a:t>
            </a:r>
            <a:r>
              <a:rPr lang="ru-RU" dirty="0">
                <a:latin typeface="Arial"/>
                <a:cs typeface="Arial"/>
              </a:rPr>
              <a:t> </a:t>
            </a:r>
            <a:r>
              <a:rPr lang="ru-RU" dirty="0" err="1">
                <a:latin typeface="Arial"/>
                <a:cs typeface="Arial"/>
              </a:rPr>
              <a:t>намудани</a:t>
            </a:r>
            <a:r>
              <a:rPr lang="ru-RU" dirty="0">
                <a:latin typeface="Arial"/>
                <a:cs typeface="Arial"/>
              </a:rPr>
              <a:t> </a:t>
            </a:r>
            <a:r>
              <a:rPr lang="ru-RU" dirty="0" err="1">
                <a:latin typeface="Arial"/>
                <a:cs typeface="Arial"/>
              </a:rPr>
              <a:t>замин</a:t>
            </a:r>
            <a:r>
              <a:rPr lang="ru-RU" dirty="0">
                <a:latin typeface="Arial"/>
                <a:cs typeface="Arial"/>
              </a:rPr>
              <a:t> </a:t>
            </a:r>
            <a:r>
              <a:rPr lang="ru-RU" dirty="0" err="1">
                <a:latin typeface="Arial"/>
                <a:cs typeface="Arial"/>
              </a:rPr>
              <a:t>барои</a:t>
            </a:r>
            <a:r>
              <a:rPr lang="ru-RU" dirty="0">
                <a:latin typeface="Arial"/>
                <a:cs typeface="Arial"/>
              </a:rPr>
              <a:t> </a:t>
            </a:r>
            <a:r>
              <a:rPr lang="ru-RU" dirty="0" err="1">
                <a:latin typeface="Arial"/>
                <a:cs typeface="Arial"/>
              </a:rPr>
              <a:t>ниёзҳои</a:t>
            </a:r>
            <a:r>
              <a:rPr lang="ru-RU" dirty="0">
                <a:latin typeface="Arial"/>
                <a:cs typeface="Arial"/>
              </a:rPr>
              <a:t> </a:t>
            </a:r>
            <a:r>
              <a:rPr lang="ru-RU" dirty="0" err="1">
                <a:latin typeface="Arial"/>
                <a:cs typeface="Arial"/>
              </a:rPr>
              <a:t>коммуналӣ</a:t>
            </a:r>
            <a:r>
              <a:rPr lang="ru-RU" dirty="0">
                <a:latin typeface="Arial"/>
                <a:cs typeface="Arial"/>
              </a:rPr>
              <a:t> дар </a:t>
            </a:r>
            <a:r>
              <a:rPr lang="ru-RU" dirty="0" err="1">
                <a:latin typeface="Arial"/>
                <a:cs typeface="Arial"/>
              </a:rPr>
              <a:t>қаламравӣ</a:t>
            </a:r>
            <a:r>
              <a:rPr lang="ru-RU" dirty="0">
                <a:latin typeface="Arial"/>
                <a:cs typeface="Arial"/>
              </a:rPr>
              <a:t> </a:t>
            </a:r>
            <a:r>
              <a:rPr lang="ru-RU" dirty="0" err="1">
                <a:latin typeface="Arial"/>
                <a:cs typeface="Arial"/>
              </a:rPr>
              <a:t>деҳот</a:t>
            </a:r>
            <a:r>
              <a:rPr lang="tg-Cyrl-TJ" dirty="0">
                <a:latin typeface="Arial"/>
                <a:cs typeface="Arial"/>
              </a:rPr>
              <a:t> </a:t>
            </a:r>
            <a:endParaRPr dirty="0">
              <a:latin typeface="Arial"/>
              <a:cs typeface="Arial"/>
            </a:endParaRPr>
          </a:p>
          <a:p>
            <a:pPr marL="393700" indent="-381000">
              <a:spcBef>
                <a:spcPts val="745"/>
              </a:spcBef>
              <a:buAutoNum type="arabicPeriod" startAt="12"/>
              <a:tabLst>
                <a:tab pos="393700" algn="l"/>
              </a:tabLst>
            </a:pPr>
            <a:r>
              <a:rPr lang="ru-RU" dirty="0" err="1">
                <a:latin typeface="Arial"/>
                <a:cs typeface="Arial"/>
              </a:rPr>
              <a:t>Дида</a:t>
            </a:r>
            <a:r>
              <a:rPr lang="ru-RU" dirty="0">
                <a:latin typeface="Arial"/>
                <a:cs typeface="Arial"/>
              </a:rPr>
              <a:t> </a:t>
            </a:r>
            <a:r>
              <a:rPr lang="ru-RU" dirty="0" err="1">
                <a:latin typeface="Arial"/>
                <a:cs typeface="Arial"/>
              </a:rPr>
              <a:t>баромадани</a:t>
            </a:r>
            <a:r>
              <a:rPr lang="ru-RU" dirty="0">
                <a:latin typeface="Arial"/>
                <a:cs typeface="Arial"/>
              </a:rPr>
              <a:t> </a:t>
            </a:r>
            <a:r>
              <a:rPr lang="ru-RU" dirty="0" err="1">
                <a:latin typeface="Arial"/>
                <a:cs typeface="Arial"/>
              </a:rPr>
              <a:t>масъалаи</a:t>
            </a:r>
            <a:r>
              <a:rPr lang="ru-RU" dirty="0">
                <a:latin typeface="Arial"/>
                <a:cs typeface="Arial"/>
              </a:rPr>
              <a:t> </a:t>
            </a:r>
            <a:r>
              <a:rPr lang="ru-RU" dirty="0" err="1">
                <a:latin typeface="Arial"/>
                <a:cs typeface="Arial"/>
              </a:rPr>
              <a:t>арзоншавии</a:t>
            </a:r>
            <a:r>
              <a:rPr lang="ru-RU" dirty="0">
                <a:latin typeface="Arial"/>
                <a:cs typeface="Arial"/>
              </a:rPr>
              <a:t> </a:t>
            </a:r>
            <a:r>
              <a:rPr lang="tg-Cyrl-TJ" dirty="0">
                <a:latin typeface="Arial"/>
                <a:cs typeface="Arial"/>
              </a:rPr>
              <a:t> </a:t>
            </a:r>
            <a:r>
              <a:rPr dirty="0">
                <a:solidFill>
                  <a:srgbClr val="FF0000"/>
                </a:solidFill>
                <a:latin typeface="Arial"/>
                <a:cs typeface="Arial"/>
              </a:rPr>
              <a:t>ПСД</a:t>
            </a:r>
            <a:r>
              <a:rPr dirty="0">
                <a:latin typeface="Arial"/>
                <a:cs typeface="Arial"/>
              </a:rPr>
              <a:t>.</a:t>
            </a:r>
          </a:p>
          <a:p>
            <a:pPr marL="12700" marR="1139190">
              <a:lnSpc>
                <a:spcPct val="114399"/>
              </a:lnSpc>
              <a:spcBef>
                <a:spcPts val="459"/>
              </a:spcBef>
              <a:buAutoNum type="arabicPeriod" startAt="12"/>
              <a:tabLst>
                <a:tab pos="393700" algn="l"/>
              </a:tabLst>
            </a:pPr>
            <a:r>
              <a:rPr lang="ru-RU" dirty="0">
                <a:latin typeface="Arial"/>
                <a:cs typeface="Arial"/>
              </a:rPr>
              <a:t> </a:t>
            </a:r>
            <a:r>
              <a:rPr lang="ru-RU" dirty="0" err="1">
                <a:latin typeface="Arial"/>
                <a:cs typeface="Arial"/>
              </a:rPr>
              <a:t>Дида</a:t>
            </a:r>
            <a:r>
              <a:rPr lang="ru-RU" dirty="0">
                <a:latin typeface="Arial"/>
                <a:cs typeface="Arial"/>
              </a:rPr>
              <a:t> </a:t>
            </a:r>
            <a:r>
              <a:rPr lang="ru-RU" dirty="0" err="1">
                <a:latin typeface="Arial"/>
                <a:cs typeface="Arial"/>
              </a:rPr>
              <a:t>баромадани</a:t>
            </a:r>
            <a:r>
              <a:rPr lang="ru-RU" dirty="0">
                <a:latin typeface="Arial"/>
                <a:cs typeface="Arial"/>
              </a:rPr>
              <a:t> </a:t>
            </a:r>
            <a:r>
              <a:rPr lang="ru-RU" dirty="0" err="1">
                <a:latin typeface="Arial"/>
                <a:cs typeface="Arial"/>
              </a:rPr>
              <a:t>масъалаи</a:t>
            </a:r>
            <a:r>
              <a:rPr lang="ru-RU" dirty="0">
                <a:latin typeface="Arial"/>
                <a:cs typeface="Arial"/>
              </a:rPr>
              <a:t> </a:t>
            </a:r>
            <a:r>
              <a:rPr lang="ru-RU" dirty="0" err="1">
                <a:latin typeface="Arial"/>
                <a:cs typeface="Arial"/>
              </a:rPr>
              <a:t>берун</a:t>
            </a:r>
            <a:r>
              <a:rPr lang="ru-RU" dirty="0">
                <a:latin typeface="Arial"/>
                <a:cs typeface="Arial"/>
              </a:rPr>
              <a:t> </a:t>
            </a:r>
            <a:r>
              <a:rPr lang="ru-RU" dirty="0" err="1">
                <a:latin typeface="Arial"/>
                <a:cs typeface="Arial"/>
              </a:rPr>
              <a:t>овардан</a:t>
            </a:r>
            <a:r>
              <a:rPr lang="ru-RU" dirty="0">
                <a:latin typeface="Arial"/>
                <a:cs typeface="Arial"/>
              </a:rPr>
              <a:t> </a:t>
            </a:r>
            <a:r>
              <a:rPr lang="ru-RU" dirty="0" err="1">
                <a:latin typeface="Arial"/>
                <a:cs typeface="Arial"/>
              </a:rPr>
              <a:t>хароҷотК</a:t>
            </a:r>
            <a:r>
              <a:rPr lang="ru-RU" dirty="0" err="1">
                <a:solidFill>
                  <a:srgbClr val="FF0000"/>
                </a:solidFill>
                <a:latin typeface="Arial"/>
                <a:cs typeface="Arial"/>
              </a:rPr>
              <a:t>С</a:t>
            </a:r>
            <a:r>
              <a:rPr dirty="0">
                <a:solidFill>
                  <a:srgbClr val="FF0000"/>
                </a:solidFill>
                <a:latin typeface="Arial"/>
                <a:cs typeface="Arial"/>
              </a:rPr>
              <a:t>Н </a:t>
            </a:r>
            <a:r>
              <a:rPr lang="tg-Cyrl-TJ" dirty="0">
                <a:solidFill>
                  <a:srgbClr val="FF0000"/>
                </a:solidFill>
                <a:latin typeface="Arial"/>
                <a:cs typeface="Arial"/>
              </a:rPr>
              <a:t> </a:t>
            </a:r>
            <a:r>
              <a:rPr lang="tg-Cyrl-TJ" dirty="0">
                <a:latin typeface="Arial"/>
                <a:cs typeface="Arial"/>
              </a:rPr>
              <a:t>аз чорчубаи харидҳои давлатӣ</a:t>
            </a:r>
            <a:r>
              <a:rPr spc="-5" dirty="0">
                <a:latin typeface="Arial"/>
                <a:cs typeface="Arial"/>
              </a:rPr>
              <a:t>.</a:t>
            </a:r>
            <a:endParaRPr dirty="0">
              <a:latin typeface="Arial"/>
              <a:cs typeface="Arial"/>
            </a:endParaRPr>
          </a:p>
        </p:txBody>
      </p:sp>
    </p:spTree>
    <p:extLst>
      <p:ext uri="{BB962C8B-B14F-4D97-AF65-F5344CB8AC3E}">
        <p14:creationId xmlns:p14="http://schemas.microsoft.com/office/powerpoint/2010/main" val="149611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961" y="556193"/>
            <a:ext cx="10515600" cy="1325563"/>
          </a:xfrm>
        </p:spPr>
        <p:txBody>
          <a:bodyPr>
            <a:normAutofit/>
          </a:bodyPr>
          <a:lstStyle/>
          <a:p>
            <a:r>
              <a:rPr lang="ru-RU" b="1" dirty="0" err="1" smtClean="0"/>
              <a:t>Ҳуҷҷату</a:t>
            </a:r>
            <a:r>
              <a:rPr lang="ru-RU" b="1" dirty="0" smtClean="0"/>
              <a:t> </a:t>
            </a:r>
            <a:r>
              <a:rPr lang="ru-RU" b="1" dirty="0" err="1" smtClean="0"/>
              <a:t>санадҳои</a:t>
            </a:r>
            <a:r>
              <a:rPr lang="ru-RU" b="1" dirty="0" smtClean="0"/>
              <a:t> </a:t>
            </a:r>
            <a:r>
              <a:rPr lang="ru-RU" b="1" dirty="0" err="1" smtClean="0"/>
              <a:t>давлатӣ</a:t>
            </a:r>
            <a:r>
              <a:rPr lang="ru-RU" b="1" dirty="0" smtClean="0"/>
              <a:t> барои аудити </a:t>
            </a:r>
            <a:r>
              <a:rPr lang="ru-RU" b="1" dirty="0" err="1" smtClean="0"/>
              <a:t>иҷтимоӣ</a:t>
            </a:r>
            <a:r>
              <a:rPr lang="tg-Cyrl-TJ" b="1" dirty="0" smtClean="0"/>
              <a:t> </a:t>
            </a:r>
            <a:endParaRPr lang="hr-BA" dirty="0"/>
          </a:p>
        </p:txBody>
      </p:sp>
      <p:sp>
        <p:nvSpPr>
          <p:cNvPr id="3" name="Content Placeholder 2"/>
          <p:cNvSpPr>
            <a:spLocks noGrp="1"/>
          </p:cNvSpPr>
          <p:nvPr>
            <p:ph idx="1"/>
          </p:nvPr>
        </p:nvSpPr>
        <p:spPr/>
        <p:txBody>
          <a:bodyPr>
            <a:normAutofit fontScale="92500" lnSpcReduction="10000"/>
          </a:bodyPr>
          <a:lstStyle/>
          <a:p>
            <a:r>
              <a:rPr lang="ru-RU" dirty="0" err="1" smtClean="0"/>
              <a:t>Тамоми</a:t>
            </a:r>
            <a:r>
              <a:rPr lang="ru-RU" dirty="0" smtClean="0"/>
              <a:t> </a:t>
            </a:r>
            <a:r>
              <a:rPr lang="ru-RU" dirty="0" err="1" smtClean="0"/>
              <a:t>ҳуҷҷатҳои</a:t>
            </a:r>
            <a:r>
              <a:rPr lang="ru-RU" dirty="0" smtClean="0"/>
              <a:t> </a:t>
            </a:r>
            <a:r>
              <a:rPr lang="ru-RU" dirty="0" err="1" smtClean="0"/>
              <a:t>марбут</a:t>
            </a:r>
            <a:r>
              <a:rPr lang="ru-RU" dirty="0" smtClean="0"/>
              <a:t> ба </a:t>
            </a:r>
            <a:r>
              <a:rPr lang="ru-RU" dirty="0" err="1" smtClean="0"/>
              <a:t>тақсими</a:t>
            </a:r>
            <a:r>
              <a:rPr lang="ru-RU" dirty="0" smtClean="0"/>
              <a:t> </a:t>
            </a:r>
            <a:r>
              <a:rPr lang="ru-RU" dirty="0" err="1" smtClean="0"/>
              <a:t>маблағҳои</a:t>
            </a:r>
            <a:r>
              <a:rPr lang="ru-RU" dirty="0" smtClean="0"/>
              <a:t> </a:t>
            </a:r>
            <a:r>
              <a:rPr lang="ru-RU" dirty="0" err="1" smtClean="0"/>
              <a:t>буҷетӣ</a:t>
            </a:r>
            <a:r>
              <a:rPr lang="ru-RU" dirty="0" smtClean="0"/>
              <a:t>, </a:t>
            </a:r>
            <a:r>
              <a:rPr lang="ru-RU" dirty="0" err="1" smtClean="0"/>
              <a:t>номгуйи</a:t>
            </a:r>
            <a:r>
              <a:rPr lang="ru-RU" dirty="0" smtClean="0"/>
              <a:t> </a:t>
            </a:r>
            <a:r>
              <a:rPr lang="ru-RU" dirty="0" err="1" smtClean="0"/>
              <a:t>дарёфткунандагон,изҳороти</a:t>
            </a:r>
            <a:r>
              <a:rPr lang="ru-RU" dirty="0" smtClean="0"/>
              <a:t> </a:t>
            </a:r>
            <a:r>
              <a:rPr lang="ru-RU" dirty="0" err="1" smtClean="0"/>
              <a:t>умумӣ,суратҳисобҳо</a:t>
            </a:r>
            <a:r>
              <a:rPr lang="ru-RU" dirty="0" smtClean="0"/>
              <a:t>, </a:t>
            </a:r>
            <a:r>
              <a:rPr lang="ru-RU" dirty="0" err="1" smtClean="0"/>
              <a:t>расидҳо</a:t>
            </a:r>
            <a:r>
              <a:rPr lang="ru-RU" dirty="0" smtClean="0"/>
              <a:t> </a:t>
            </a:r>
            <a:r>
              <a:rPr lang="ru-RU" dirty="0" err="1" smtClean="0"/>
              <a:t>ва</a:t>
            </a:r>
            <a:r>
              <a:rPr lang="ru-RU" dirty="0" smtClean="0"/>
              <a:t> </a:t>
            </a:r>
            <a:r>
              <a:rPr lang="ru-RU" dirty="0" err="1" smtClean="0"/>
              <a:t>ҳисобу</a:t>
            </a:r>
            <a:r>
              <a:rPr lang="ru-RU" dirty="0" smtClean="0"/>
              <a:t> </a:t>
            </a:r>
            <a:r>
              <a:rPr lang="ru-RU" dirty="0" err="1" smtClean="0"/>
              <a:t>китобҳо</a:t>
            </a:r>
            <a:r>
              <a:rPr lang="ru-RU" dirty="0" smtClean="0"/>
              <a:t> </a:t>
            </a:r>
            <a:r>
              <a:rPr lang="ru-RU" dirty="0" err="1" smtClean="0"/>
              <a:t>ва</a:t>
            </a:r>
            <a:r>
              <a:rPr lang="ru-RU" dirty="0" smtClean="0"/>
              <a:t> </a:t>
            </a:r>
            <a:r>
              <a:rPr lang="ru-RU" dirty="0" err="1" smtClean="0"/>
              <a:t>ғайра</a:t>
            </a:r>
            <a:r>
              <a:rPr lang="ru-RU" dirty="0" smtClean="0"/>
              <a:t>.. </a:t>
            </a:r>
            <a:r>
              <a:rPr lang="ru-RU" dirty="0" err="1" smtClean="0"/>
              <a:t>бояд</a:t>
            </a:r>
            <a:r>
              <a:rPr lang="ru-RU" dirty="0" smtClean="0"/>
              <a:t> барои </a:t>
            </a:r>
            <a:r>
              <a:rPr lang="ru-RU" dirty="0" err="1" smtClean="0"/>
              <a:t>муроқабати</a:t>
            </a:r>
            <a:r>
              <a:rPr lang="ru-RU" dirty="0" smtClean="0"/>
              <a:t> </a:t>
            </a:r>
            <a:r>
              <a:rPr lang="ru-RU" dirty="0" err="1" smtClean="0"/>
              <a:t>ҷомеа</a:t>
            </a:r>
            <a:r>
              <a:rPr lang="ru-RU" dirty="0" smtClean="0"/>
              <a:t> </a:t>
            </a:r>
            <a:r>
              <a:rPr lang="ru-RU" dirty="0" err="1" smtClean="0"/>
              <a:t>дастрас</a:t>
            </a:r>
            <a:r>
              <a:rPr lang="ru-RU" dirty="0" smtClean="0"/>
              <a:t> </a:t>
            </a:r>
            <a:r>
              <a:rPr lang="ru-RU" dirty="0" err="1" smtClean="0"/>
              <a:t>бошанд</a:t>
            </a:r>
            <a:r>
              <a:rPr lang="tg-Cyrl-TJ" dirty="0" smtClean="0"/>
              <a:t> </a:t>
            </a:r>
            <a:endParaRPr lang="hr-BA" dirty="0"/>
          </a:p>
          <a:p>
            <a:r>
              <a:rPr lang="ru-RU" dirty="0" err="1" smtClean="0"/>
              <a:t>Тамоми</a:t>
            </a:r>
            <a:r>
              <a:rPr lang="ru-RU" dirty="0" smtClean="0"/>
              <a:t> </a:t>
            </a:r>
            <a:r>
              <a:rPr lang="ru-RU" dirty="0" err="1" smtClean="0"/>
              <a:t>дархостҳо</a:t>
            </a:r>
            <a:r>
              <a:rPr lang="ru-RU" dirty="0" smtClean="0"/>
              <a:t> барои </a:t>
            </a:r>
            <a:r>
              <a:rPr lang="ru-RU" dirty="0" err="1" smtClean="0"/>
              <a:t>иҷозатномагирӣ</a:t>
            </a:r>
            <a:r>
              <a:rPr lang="ru-RU" dirty="0" smtClean="0"/>
              <a:t>, </a:t>
            </a:r>
            <a:r>
              <a:rPr lang="ru-RU" dirty="0" err="1" smtClean="0"/>
              <a:t>ки</a:t>
            </a:r>
            <a:r>
              <a:rPr lang="ru-RU" dirty="0" smtClean="0"/>
              <a:t> </a:t>
            </a:r>
            <a:r>
              <a:rPr lang="ru-RU" dirty="0" err="1" smtClean="0"/>
              <a:t>мақомоти</a:t>
            </a:r>
            <a:r>
              <a:rPr lang="ru-RU" dirty="0" smtClean="0"/>
              <a:t> </a:t>
            </a:r>
            <a:r>
              <a:rPr lang="ru-RU" dirty="0" err="1" smtClean="0"/>
              <a:t>худидоракунии</a:t>
            </a:r>
            <a:r>
              <a:rPr lang="ru-RU" dirty="0" smtClean="0"/>
              <a:t> </a:t>
            </a:r>
            <a:r>
              <a:rPr lang="ru-RU" dirty="0" err="1" smtClean="0"/>
              <a:t>маҳаллӣ</a:t>
            </a:r>
            <a:r>
              <a:rPr lang="ru-RU" dirty="0" smtClean="0"/>
              <a:t> </a:t>
            </a:r>
            <a:r>
              <a:rPr lang="ru-RU" dirty="0" err="1" smtClean="0"/>
              <a:t>додааст</a:t>
            </a:r>
            <a:r>
              <a:rPr lang="ru-RU" dirty="0" smtClean="0"/>
              <a:t>, </a:t>
            </a:r>
            <a:r>
              <a:rPr lang="ru-RU" dirty="0" err="1" smtClean="0"/>
              <a:t>бояд</a:t>
            </a:r>
            <a:r>
              <a:rPr lang="ru-RU" dirty="0" smtClean="0"/>
              <a:t> </a:t>
            </a:r>
            <a:r>
              <a:rPr lang="ru-RU" dirty="0" err="1" smtClean="0"/>
              <a:t>рақами</a:t>
            </a:r>
            <a:r>
              <a:rPr lang="ru-RU" dirty="0" smtClean="0"/>
              <a:t> </a:t>
            </a:r>
            <a:r>
              <a:rPr lang="ru-RU" dirty="0" err="1" smtClean="0"/>
              <a:t>тартибӣ</a:t>
            </a:r>
            <a:r>
              <a:rPr lang="ru-RU" dirty="0" smtClean="0"/>
              <a:t> </a:t>
            </a:r>
            <a:r>
              <a:rPr lang="ru-RU" dirty="0" err="1" smtClean="0"/>
              <a:t>дошта</a:t>
            </a:r>
            <a:r>
              <a:rPr lang="ru-RU" dirty="0" smtClean="0"/>
              <a:t> </a:t>
            </a:r>
            <a:r>
              <a:rPr lang="ru-RU" dirty="0" err="1" smtClean="0"/>
              <a:t>бошанд</a:t>
            </a:r>
            <a:r>
              <a:rPr lang="ru-RU" dirty="0" smtClean="0"/>
              <a:t>. </a:t>
            </a:r>
            <a:r>
              <a:rPr lang="ru-RU" dirty="0" err="1" smtClean="0"/>
              <a:t>Сабти</a:t>
            </a:r>
            <a:r>
              <a:rPr lang="ru-RU" dirty="0" smtClean="0"/>
              <a:t> </a:t>
            </a:r>
            <a:r>
              <a:rPr lang="ru-RU" dirty="0" err="1" smtClean="0"/>
              <a:t>аснод</a:t>
            </a:r>
            <a:r>
              <a:rPr lang="ru-RU" dirty="0" smtClean="0"/>
              <a:t>, </a:t>
            </a:r>
            <a:r>
              <a:rPr lang="ru-RU" dirty="0" err="1" smtClean="0"/>
              <a:t>ки</a:t>
            </a:r>
            <a:r>
              <a:rPr lang="ru-RU" dirty="0" smtClean="0"/>
              <a:t> </a:t>
            </a:r>
            <a:r>
              <a:rPr lang="ru-RU" dirty="0" err="1" smtClean="0"/>
              <a:t>таърихи</a:t>
            </a:r>
            <a:r>
              <a:rPr lang="ru-RU" dirty="0" smtClean="0"/>
              <a:t> </a:t>
            </a:r>
            <a:r>
              <a:rPr lang="ru-RU" dirty="0" err="1" smtClean="0"/>
              <a:t>додани</a:t>
            </a:r>
            <a:r>
              <a:rPr lang="ru-RU" dirty="0" smtClean="0"/>
              <a:t> </a:t>
            </a:r>
            <a:r>
              <a:rPr lang="ru-RU" dirty="0" err="1" smtClean="0"/>
              <a:t>ва</a:t>
            </a:r>
            <a:r>
              <a:rPr lang="ru-RU" dirty="0" smtClean="0"/>
              <a:t> </a:t>
            </a:r>
            <a:r>
              <a:rPr lang="ru-RU" dirty="0" err="1" smtClean="0"/>
              <a:t>бастани</a:t>
            </a:r>
            <a:r>
              <a:rPr lang="ru-RU" dirty="0" smtClean="0"/>
              <a:t> </a:t>
            </a:r>
            <a:r>
              <a:rPr lang="ru-RU" dirty="0" err="1" smtClean="0"/>
              <a:t>дархостро</a:t>
            </a:r>
            <a:r>
              <a:rPr lang="ru-RU" dirty="0" smtClean="0"/>
              <a:t> </a:t>
            </a:r>
            <a:r>
              <a:rPr lang="ru-RU" dirty="0" err="1" smtClean="0"/>
              <a:t>ҳар</a:t>
            </a:r>
            <a:r>
              <a:rPr lang="ru-RU" dirty="0" smtClean="0"/>
              <a:t> </a:t>
            </a:r>
            <a:r>
              <a:rPr lang="ru-RU" dirty="0" err="1" smtClean="0"/>
              <a:t>ҳолати</a:t>
            </a:r>
            <a:r>
              <a:rPr lang="ru-RU" dirty="0" smtClean="0"/>
              <a:t> </a:t>
            </a:r>
            <a:r>
              <a:rPr lang="ru-RU" dirty="0" err="1" smtClean="0"/>
              <a:t>алоҳидаро</a:t>
            </a:r>
            <a:r>
              <a:rPr lang="ru-RU" dirty="0" smtClean="0"/>
              <a:t> </a:t>
            </a:r>
            <a:r>
              <a:rPr lang="ru-RU" dirty="0" err="1" smtClean="0"/>
              <a:t>нишон</a:t>
            </a:r>
            <a:r>
              <a:rPr lang="ru-RU" dirty="0" smtClean="0"/>
              <a:t> </a:t>
            </a:r>
            <a:r>
              <a:rPr lang="ru-RU" dirty="0" err="1" smtClean="0"/>
              <a:t>медиҳад</a:t>
            </a:r>
            <a:r>
              <a:rPr lang="ru-RU" dirty="0" smtClean="0"/>
              <a:t>, </a:t>
            </a:r>
            <a:r>
              <a:rPr lang="ru-RU" dirty="0" err="1" smtClean="0"/>
              <a:t>бояд</a:t>
            </a:r>
            <a:r>
              <a:rPr lang="ru-RU" dirty="0" smtClean="0"/>
              <a:t> барои </a:t>
            </a:r>
            <a:r>
              <a:rPr lang="ru-RU" dirty="0" err="1" smtClean="0"/>
              <a:t>ҳар</a:t>
            </a:r>
            <a:r>
              <a:rPr lang="ru-RU" dirty="0" smtClean="0"/>
              <a:t> як </a:t>
            </a:r>
            <a:r>
              <a:rPr lang="ru-RU" dirty="0" err="1" smtClean="0"/>
              <a:t>хоҳишманд</a:t>
            </a:r>
            <a:r>
              <a:rPr lang="ru-RU" dirty="0" smtClean="0"/>
              <a:t> </a:t>
            </a:r>
            <a:r>
              <a:rPr lang="ru-RU" dirty="0" err="1" smtClean="0"/>
              <a:t>дастрас</a:t>
            </a:r>
            <a:r>
              <a:rPr lang="ru-RU" dirty="0" smtClean="0"/>
              <a:t> </a:t>
            </a:r>
            <a:r>
              <a:rPr lang="ru-RU" dirty="0" err="1" smtClean="0"/>
              <a:t>бошад</a:t>
            </a:r>
            <a:r>
              <a:rPr lang="ru-RU" dirty="0" smtClean="0"/>
              <a:t>. </a:t>
            </a:r>
            <a:r>
              <a:rPr lang="ru-RU" dirty="0" err="1" smtClean="0"/>
              <a:t>Агар</a:t>
            </a:r>
            <a:r>
              <a:rPr lang="ru-RU" dirty="0" smtClean="0"/>
              <a:t> икон </a:t>
            </a:r>
            <a:r>
              <a:rPr lang="ru-RU" dirty="0" err="1" smtClean="0"/>
              <a:t>бошад</a:t>
            </a:r>
            <a:r>
              <a:rPr lang="ru-RU" dirty="0" smtClean="0"/>
              <a:t>, </a:t>
            </a:r>
            <a:r>
              <a:rPr lang="ru-RU" dirty="0" err="1" smtClean="0"/>
              <a:t>нусхаҳо</a:t>
            </a:r>
            <a:r>
              <a:rPr lang="ru-RU" dirty="0" smtClean="0"/>
              <a:t> </a:t>
            </a:r>
            <a:r>
              <a:rPr lang="ru-RU" dirty="0" err="1" smtClean="0"/>
              <a:t>бояд</a:t>
            </a:r>
            <a:r>
              <a:rPr lang="ru-RU" dirty="0" smtClean="0"/>
              <a:t> дар </a:t>
            </a:r>
            <a:r>
              <a:rPr lang="ru-RU" dirty="0" err="1" smtClean="0"/>
              <a:t>дастрасии</a:t>
            </a:r>
            <a:r>
              <a:rPr lang="ru-RU" dirty="0" smtClean="0"/>
              <a:t> </a:t>
            </a:r>
            <a:r>
              <a:rPr lang="ru-RU" dirty="0" err="1" smtClean="0"/>
              <a:t>озод</a:t>
            </a:r>
            <a:r>
              <a:rPr lang="ru-RU" dirty="0" smtClean="0"/>
              <a:t> </a:t>
            </a:r>
            <a:r>
              <a:rPr lang="ru-RU" dirty="0" err="1" smtClean="0"/>
              <a:t>қарор</a:t>
            </a:r>
            <a:r>
              <a:rPr lang="ru-RU" dirty="0" smtClean="0"/>
              <a:t> </a:t>
            </a:r>
            <a:r>
              <a:rPr lang="ru-RU" dirty="0" err="1" smtClean="0"/>
              <a:t>бигиранд</a:t>
            </a:r>
            <a:r>
              <a:rPr lang="ru-RU" dirty="0" smtClean="0"/>
              <a:t>  . </a:t>
            </a:r>
          </a:p>
          <a:p>
            <a:r>
              <a:rPr lang="ru-RU" dirty="0" err="1" smtClean="0"/>
              <a:t>Арзёбии</a:t>
            </a:r>
            <a:r>
              <a:rPr lang="ru-RU" dirty="0" smtClean="0"/>
              <a:t> </a:t>
            </a:r>
            <a:r>
              <a:rPr lang="ru-RU" dirty="0" err="1" smtClean="0"/>
              <a:t>ҷамъиятии</a:t>
            </a:r>
            <a:r>
              <a:rPr lang="ru-RU" dirty="0" smtClean="0"/>
              <a:t> </a:t>
            </a:r>
            <a:r>
              <a:rPr lang="ru-RU" dirty="0" err="1" smtClean="0"/>
              <a:t>андозҳое</a:t>
            </a:r>
            <a:r>
              <a:rPr lang="ru-RU" dirty="0" smtClean="0"/>
              <a:t>, </a:t>
            </a:r>
            <a:r>
              <a:rPr lang="ru-RU" dirty="0" err="1" smtClean="0"/>
              <a:t>ки</a:t>
            </a:r>
            <a:r>
              <a:rPr lang="ru-RU" dirty="0" smtClean="0"/>
              <a:t> аз </a:t>
            </a:r>
            <a:r>
              <a:rPr lang="ru-RU" dirty="0" err="1" smtClean="0"/>
              <a:t>пардохт</a:t>
            </a:r>
            <a:r>
              <a:rPr lang="ru-RU" dirty="0" smtClean="0"/>
              <a:t> </a:t>
            </a:r>
            <a:r>
              <a:rPr lang="ru-RU" dirty="0" err="1" smtClean="0"/>
              <a:t>озоданд</a:t>
            </a:r>
            <a:r>
              <a:rPr lang="ru-RU" dirty="0" smtClean="0"/>
              <a:t>, </a:t>
            </a:r>
            <a:r>
              <a:rPr lang="ru-RU" dirty="0" err="1" smtClean="0"/>
              <a:t>бурсияҳо</a:t>
            </a:r>
            <a:r>
              <a:rPr lang="ru-RU" dirty="0" smtClean="0"/>
              <a:t> барои </a:t>
            </a:r>
            <a:r>
              <a:rPr lang="ru-RU" dirty="0" err="1" smtClean="0"/>
              <a:t>таъмини</a:t>
            </a:r>
            <a:r>
              <a:rPr lang="ru-RU" dirty="0" smtClean="0"/>
              <a:t> </a:t>
            </a:r>
            <a:r>
              <a:rPr lang="ru-RU" dirty="0" err="1" smtClean="0"/>
              <a:t>он,ки</a:t>
            </a:r>
            <a:r>
              <a:rPr lang="ru-RU" dirty="0" smtClean="0"/>
              <a:t> </a:t>
            </a:r>
            <a:r>
              <a:rPr lang="ru-RU" dirty="0" err="1" smtClean="0"/>
              <a:t>ҳеҷ</a:t>
            </a:r>
            <a:r>
              <a:rPr lang="ru-RU" dirty="0" smtClean="0"/>
              <a:t> </a:t>
            </a:r>
            <a:r>
              <a:rPr lang="ru-RU" dirty="0" err="1" smtClean="0"/>
              <a:t>шикояте</a:t>
            </a:r>
            <a:r>
              <a:rPr lang="ru-RU" dirty="0" smtClean="0"/>
              <a:t> </a:t>
            </a:r>
            <a:r>
              <a:rPr lang="ru-RU" dirty="0" err="1" smtClean="0"/>
              <a:t>оид</a:t>
            </a:r>
            <a:r>
              <a:rPr lang="ru-RU" dirty="0" smtClean="0"/>
              <a:t> ба </a:t>
            </a:r>
            <a:r>
              <a:rPr lang="ru-RU" dirty="0" err="1" smtClean="0"/>
              <a:t>муносибати</a:t>
            </a:r>
            <a:r>
              <a:rPr lang="ru-RU" dirty="0" smtClean="0"/>
              <a:t>  </a:t>
            </a:r>
            <a:r>
              <a:rPr lang="ru-RU" dirty="0" err="1" smtClean="0"/>
              <a:t>ношоиста</a:t>
            </a:r>
            <a:r>
              <a:rPr lang="ru-RU" dirty="0" smtClean="0"/>
              <a:t>  </a:t>
            </a:r>
            <a:r>
              <a:rPr lang="ru-RU" dirty="0" err="1" smtClean="0"/>
              <a:t>ва</a:t>
            </a:r>
            <a:r>
              <a:rPr lang="ru-RU" dirty="0" smtClean="0"/>
              <a:t> ба </a:t>
            </a:r>
            <a:r>
              <a:rPr lang="ru-RU" dirty="0" err="1" smtClean="0"/>
              <a:t>касе</a:t>
            </a:r>
            <a:r>
              <a:rPr lang="ru-RU" dirty="0" smtClean="0"/>
              <a:t> </a:t>
            </a:r>
            <a:r>
              <a:rPr lang="ru-RU" dirty="0" err="1" smtClean="0"/>
              <a:t>тарҷеҳ</a:t>
            </a:r>
            <a:r>
              <a:rPr lang="ru-RU" dirty="0" smtClean="0"/>
              <a:t> додан </a:t>
            </a:r>
            <a:r>
              <a:rPr lang="ru-RU" dirty="0" err="1" smtClean="0"/>
              <a:t>нест</a:t>
            </a:r>
            <a:r>
              <a:rPr lang="ru-RU" dirty="0" smtClean="0"/>
              <a:t>  </a:t>
            </a:r>
            <a:endParaRPr lang="hr-BA" dirty="0"/>
          </a:p>
        </p:txBody>
      </p:sp>
    </p:spTree>
    <p:extLst>
      <p:ext uri="{BB962C8B-B14F-4D97-AF65-F5344CB8AC3E}">
        <p14:creationId xmlns:p14="http://schemas.microsoft.com/office/powerpoint/2010/main" val="2509250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0594"/>
          </a:xfrm>
        </p:spPr>
        <p:txBody>
          <a:bodyPr>
            <a:normAutofit/>
          </a:bodyPr>
          <a:lstStyle/>
          <a:p>
            <a:r>
              <a:rPr lang="ru-RU" b="1" dirty="0" err="1" smtClean="0"/>
              <a:t>Қоидаҳои</a:t>
            </a:r>
            <a:r>
              <a:rPr lang="ru-RU" b="1" dirty="0" smtClean="0"/>
              <a:t> аудити </a:t>
            </a:r>
            <a:r>
              <a:rPr lang="ru-RU" b="1" dirty="0" err="1" smtClean="0"/>
              <a:t>иҷтимоӣ</a:t>
            </a:r>
            <a:r>
              <a:rPr lang="ru-RU" b="1" dirty="0" smtClean="0"/>
              <a:t>  </a:t>
            </a:r>
            <a:endParaRPr lang="hr-BA" dirty="0"/>
          </a:p>
        </p:txBody>
      </p:sp>
      <p:sp>
        <p:nvSpPr>
          <p:cNvPr id="3" name="Content Placeholder 2"/>
          <p:cNvSpPr>
            <a:spLocks noGrp="1"/>
          </p:cNvSpPr>
          <p:nvPr>
            <p:ph idx="1"/>
          </p:nvPr>
        </p:nvSpPr>
        <p:spPr>
          <a:xfrm>
            <a:off x="838200" y="1446663"/>
            <a:ext cx="10515600" cy="4730300"/>
          </a:xfrm>
        </p:spPr>
        <p:txBody>
          <a:bodyPr>
            <a:normAutofit fontScale="70000" lnSpcReduction="20000"/>
          </a:bodyPr>
          <a:lstStyle/>
          <a:p>
            <a:pPr marL="0" indent="0">
              <a:buNone/>
            </a:pPr>
            <a:r>
              <a:rPr lang="ru-RU" dirty="0" err="1" smtClean="0"/>
              <a:t>Қоидаи</a:t>
            </a:r>
            <a:r>
              <a:rPr lang="ru-RU" dirty="0" smtClean="0"/>
              <a:t> </a:t>
            </a:r>
            <a:r>
              <a:rPr lang="ru-RU" dirty="0" err="1" smtClean="0"/>
              <a:t>асоси</a:t>
            </a:r>
            <a:r>
              <a:rPr lang="ru-RU" dirty="0" err="1"/>
              <a:t>и</a:t>
            </a:r>
            <a:r>
              <a:rPr lang="ru-RU" b="1" dirty="0" smtClean="0"/>
              <a:t> </a:t>
            </a:r>
            <a:r>
              <a:rPr lang="ru-RU" b="1" dirty="0"/>
              <a:t>аудити </a:t>
            </a:r>
            <a:r>
              <a:rPr lang="ru-RU" b="1" dirty="0" err="1"/>
              <a:t>иҷтимоӣ</a:t>
            </a:r>
            <a:r>
              <a:rPr lang="ru-RU" dirty="0" smtClean="0"/>
              <a:t>  </a:t>
            </a:r>
            <a:r>
              <a:rPr lang="ru-RU" dirty="0" err="1" smtClean="0"/>
              <a:t>ноил</a:t>
            </a:r>
            <a:r>
              <a:rPr lang="ru-RU" dirty="0" smtClean="0"/>
              <a:t> </a:t>
            </a:r>
            <a:r>
              <a:rPr lang="ru-RU" dirty="0" err="1" smtClean="0"/>
              <a:t>шудан</a:t>
            </a:r>
            <a:r>
              <a:rPr lang="ru-RU" dirty="0" smtClean="0"/>
              <a:t> ба </a:t>
            </a:r>
            <a:r>
              <a:rPr lang="ru-RU" dirty="0" err="1" smtClean="0"/>
              <a:t>беҳтарсозии</a:t>
            </a:r>
            <a:r>
              <a:rPr lang="ru-RU" dirty="0" smtClean="0"/>
              <a:t> </a:t>
            </a:r>
            <a:r>
              <a:rPr lang="ru-RU" dirty="0" err="1" smtClean="0"/>
              <a:t>доимӣ</a:t>
            </a:r>
            <a:r>
              <a:rPr lang="ru-RU" dirty="0" smtClean="0"/>
              <a:t> </a:t>
            </a:r>
            <a:r>
              <a:rPr lang="ru-RU" dirty="0" err="1" smtClean="0"/>
              <a:t>нисбат</a:t>
            </a:r>
            <a:r>
              <a:rPr lang="ru-RU" dirty="0" smtClean="0"/>
              <a:t> ба </a:t>
            </a:r>
            <a:r>
              <a:rPr lang="ru-RU" dirty="0" err="1" smtClean="0"/>
              <a:t>ҳадафҳои</a:t>
            </a:r>
            <a:r>
              <a:rPr lang="ru-RU" dirty="0" smtClean="0"/>
              <a:t> </a:t>
            </a:r>
            <a:r>
              <a:rPr lang="ru-RU" dirty="0" err="1" smtClean="0"/>
              <a:t>иҷтимоии</a:t>
            </a:r>
            <a:r>
              <a:rPr lang="ru-RU" dirty="0" smtClean="0"/>
              <a:t> </a:t>
            </a:r>
            <a:r>
              <a:rPr lang="ru-RU" dirty="0" err="1" smtClean="0"/>
              <a:t>интихобшуда</a:t>
            </a:r>
            <a:r>
              <a:rPr lang="ru-RU" dirty="0" smtClean="0"/>
              <a:t> </a:t>
            </a:r>
            <a:r>
              <a:rPr lang="ru-RU" dirty="0" err="1" smtClean="0"/>
              <a:t>аст</a:t>
            </a:r>
            <a:r>
              <a:rPr lang="ru-RU" dirty="0" smtClean="0"/>
              <a:t> .</a:t>
            </a:r>
            <a:endParaRPr lang="ru-RU" dirty="0"/>
          </a:p>
          <a:p>
            <a:pPr marL="0" indent="0">
              <a:buNone/>
            </a:pPr>
            <a:r>
              <a:rPr lang="ru-RU" dirty="0" err="1" smtClean="0"/>
              <a:t>Мутобиқ</a:t>
            </a:r>
            <a:r>
              <a:rPr lang="ru-RU" dirty="0" smtClean="0"/>
              <a:t> ба </a:t>
            </a:r>
            <a:r>
              <a:rPr lang="ru-RU" dirty="0" err="1" smtClean="0"/>
              <a:t>таҷрибаи</a:t>
            </a:r>
            <a:r>
              <a:rPr lang="ru-RU" b="1" dirty="0" smtClean="0"/>
              <a:t> </a:t>
            </a:r>
            <a:r>
              <a:rPr lang="ru-RU" b="1" dirty="0"/>
              <a:t>аудити </a:t>
            </a:r>
            <a:r>
              <a:rPr lang="ru-RU" b="1" dirty="0" err="1" smtClean="0"/>
              <a:t>иҷтимоӣ</a:t>
            </a:r>
            <a:r>
              <a:rPr lang="ru-RU" b="1" dirty="0" smtClean="0"/>
              <a:t> дар </a:t>
            </a:r>
            <a:r>
              <a:rPr lang="ru-RU" b="1" dirty="0" err="1" smtClean="0"/>
              <a:t>тамоми</a:t>
            </a:r>
            <a:r>
              <a:rPr lang="ru-RU" b="1" dirty="0" smtClean="0"/>
              <a:t> </a:t>
            </a:r>
            <a:r>
              <a:rPr lang="ru-RU" b="1" dirty="0" err="1" smtClean="0"/>
              <a:t>ҷаҳон</a:t>
            </a:r>
            <a:r>
              <a:rPr lang="ru-RU" b="1" dirty="0" smtClean="0"/>
              <a:t> </a:t>
            </a:r>
            <a:r>
              <a:rPr lang="ru-RU" b="1" dirty="0" err="1" smtClean="0"/>
              <a:t>ҳашт</a:t>
            </a:r>
            <a:r>
              <a:rPr lang="ru-RU" b="1" dirty="0" smtClean="0"/>
              <a:t> </a:t>
            </a:r>
            <a:r>
              <a:rPr lang="ru-RU" b="1" dirty="0" err="1" smtClean="0"/>
              <a:t>қоидаи</a:t>
            </a:r>
            <a:r>
              <a:rPr lang="ru-RU" b="1" dirty="0" smtClean="0"/>
              <a:t> </a:t>
            </a:r>
            <a:r>
              <a:rPr lang="ru-RU" b="1" dirty="0" err="1" smtClean="0"/>
              <a:t>калидии</a:t>
            </a:r>
            <a:r>
              <a:rPr lang="ru-RU" b="1" dirty="0" smtClean="0"/>
              <a:t> </a:t>
            </a:r>
            <a:r>
              <a:rPr lang="ru-RU" b="1" dirty="0" err="1" smtClean="0"/>
              <a:t>мушаххас</a:t>
            </a:r>
            <a:r>
              <a:rPr lang="ru-RU" b="1" dirty="0" smtClean="0"/>
              <a:t> </a:t>
            </a:r>
            <a:r>
              <a:rPr lang="ru-RU" b="1" dirty="0" err="1" smtClean="0"/>
              <a:t>муайян</a:t>
            </a:r>
            <a:r>
              <a:rPr lang="ru-RU" b="1" dirty="0" smtClean="0"/>
              <a:t> карда </a:t>
            </a:r>
            <a:r>
              <a:rPr lang="ru-RU" b="1" dirty="0" err="1" smtClean="0"/>
              <a:t>шудааст</a:t>
            </a:r>
            <a:r>
              <a:rPr lang="ru-RU" dirty="0" smtClean="0"/>
              <a:t> :</a:t>
            </a:r>
            <a:endParaRPr lang="ru-RU" dirty="0"/>
          </a:p>
          <a:p>
            <a:pPr marL="0" indent="0">
              <a:buNone/>
            </a:pPr>
            <a:r>
              <a:rPr lang="ru-RU" b="1" dirty="0"/>
              <a:t> </a:t>
            </a:r>
            <a:r>
              <a:rPr lang="ru-RU" b="1" dirty="0" err="1"/>
              <a:t>О</a:t>
            </a:r>
            <a:r>
              <a:rPr lang="ru-RU" b="1" dirty="0" err="1" smtClean="0"/>
              <a:t>возҳои</a:t>
            </a:r>
            <a:r>
              <a:rPr lang="ru-RU" b="1" dirty="0" smtClean="0"/>
              <a:t> </a:t>
            </a:r>
            <a:r>
              <a:rPr lang="ru-RU" b="1" dirty="0" err="1" smtClean="0"/>
              <a:t>бисёрро</a:t>
            </a:r>
            <a:r>
              <a:rPr lang="ru-RU" b="1" dirty="0" smtClean="0"/>
              <a:t> </a:t>
            </a:r>
            <a:r>
              <a:rPr lang="ru-RU" b="1" dirty="0" err="1" smtClean="0"/>
              <a:t>инъикос</a:t>
            </a:r>
            <a:r>
              <a:rPr lang="ru-RU" b="1" dirty="0" smtClean="0"/>
              <a:t> </a:t>
            </a:r>
            <a:r>
              <a:rPr lang="ru-RU" b="1" dirty="0" err="1" smtClean="0"/>
              <a:t>мекунад</a:t>
            </a:r>
            <a:r>
              <a:rPr lang="ru-RU" b="1" dirty="0" smtClean="0"/>
              <a:t>  :  </a:t>
            </a:r>
            <a:r>
              <a:rPr lang="ru-RU" b="1" dirty="0" err="1" smtClean="0"/>
              <a:t>талош</a:t>
            </a:r>
            <a:r>
              <a:rPr lang="ru-RU" b="1" dirty="0" smtClean="0"/>
              <a:t> барои </a:t>
            </a:r>
            <a:r>
              <a:rPr lang="ru-RU" b="1" dirty="0" err="1" smtClean="0"/>
              <a:t>инъикоси</a:t>
            </a:r>
            <a:r>
              <a:rPr lang="ru-RU" b="1" dirty="0" smtClean="0"/>
              <a:t> </a:t>
            </a:r>
            <a:r>
              <a:rPr lang="ru-RU" b="1" dirty="0" err="1" smtClean="0"/>
              <a:t>афкори</a:t>
            </a:r>
            <a:r>
              <a:rPr lang="ru-RU" b="1" dirty="0" smtClean="0"/>
              <a:t> </a:t>
            </a:r>
            <a:r>
              <a:rPr lang="ru-RU" b="1" dirty="0" err="1" smtClean="0"/>
              <a:t>тамоми</a:t>
            </a:r>
            <a:r>
              <a:rPr lang="ru-RU" b="1" dirty="0" smtClean="0"/>
              <a:t> он </a:t>
            </a:r>
            <a:r>
              <a:rPr lang="ru-RU" b="1" dirty="0" err="1" smtClean="0"/>
              <a:t>одамон</a:t>
            </a:r>
            <a:r>
              <a:rPr lang="ru-RU" b="1" dirty="0" smtClean="0"/>
              <a:t>(</a:t>
            </a:r>
            <a:r>
              <a:rPr lang="ru-RU" b="1" dirty="0" err="1" smtClean="0"/>
              <a:t>шахсони</a:t>
            </a:r>
            <a:r>
              <a:rPr lang="ru-RU" b="1" dirty="0" smtClean="0"/>
              <a:t> </a:t>
            </a:r>
            <a:r>
              <a:rPr lang="ru-RU" b="1" dirty="0" err="1" smtClean="0"/>
              <a:t>манфиатдор</a:t>
            </a:r>
            <a:r>
              <a:rPr lang="ru-RU" b="1" dirty="0" smtClean="0"/>
              <a:t>), </a:t>
            </a:r>
            <a:r>
              <a:rPr lang="ru-RU" b="1" dirty="0" err="1" smtClean="0"/>
              <a:t>ки</a:t>
            </a:r>
            <a:r>
              <a:rPr lang="ru-RU" b="1" dirty="0" smtClean="0"/>
              <a:t> ба </a:t>
            </a:r>
            <a:r>
              <a:rPr lang="ru-RU" b="1" dirty="0" err="1" smtClean="0"/>
              <a:t>созмон</a:t>
            </a:r>
            <a:r>
              <a:rPr lang="ru-RU" b="1" dirty="0" smtClean="0"/>
              <a:t> ё ба </a:t>
            </a:r>
            <a:r>
              <a:rPr lang="ru-RU" b="1" dirty="0" err="1" smtClean="0"/>
              <a:t>бахшҳо</a:t>
            </a:r>
            <a:r>
              <a:rPr lang="ru-RU" b="1" dirty="0"/>
              <a:t>/ барномаҳо ҷалб </a:t>
            </a:r>
            <a:r>
              <a:rPr lang="ru-RU" b="1" dirty="0" err="1"/>
              <a:t>шудаанд</a:t>
            </a:r>
            <a:r>
              <a:rPr lang="ru-RU" dirty="0" smtClean="0"/>
              <a:t> </a:t>
            </a:r>
            <a:endParaRPr lang="ru-RU" dirty="0"/>
          </a:p>
          <a:p>
            <a:pPr marL="0" indent="0">
              <a:buNone/>
            </a:pPr>
            <a:r>
              <a:rPr lang="ru-RU" b="1" dirty="0" err="1" smtClean="0"/>
              <a:t>Маҷоли</a:t>
            </a:r>
            <a:r>
              <a:rPr lang="ru-RU" b="1" dirty="0" smtClean="0"/>
              <a:t> </a:t>
            </a:r>
            <a:r>
              <a:rPr lang="ru-RU" b="1" dirty="0" err="1" smtClean="0"/>
              <a:t>васеъ</a:t>
            </a:r>
            <a:r>
              <a:rPr lang="ru-RU" b="1" dirty="0" smtClean="0"/>
              <a:t>: </a:t>
            </a:r>
            <a:r>
              <a:rPr lang="ru-RU" dirty="0" err="1" smtClean="0"/>
              <a:t>сайъ</a:t>
            </a:r>
            <a:r>
              <a:rPr lang="ru-RU" dirty="0" smtClean="0"/>
              <a:t> </a:t>
            </a:r>
            <a:r>
              <a:rPr lang="ru-RU" dirty="0" err="1" smtClean="0"/>
              <a:t>мекунад</a:t>
            </a:r>
            <a:r>
              <a:rPr lang="ru-RU" dirty="0" smtClean="0"/>
              <a:t>(дар </a:t>
            </a:r>
            <a:r>
              <a:rPr lang="ru-RU" dirty="0" err="1" smtClean="0"/>
              <a:t>ниҳояти</a:t>
            </a:r>
            <a:r>
              <a:rPr lang="ru-RU" dirty="0" smtClean="0"/>
              <a:t> </a:t>
            </a:r>
            <a:r>
              <a:rPr lang="ru-RU" dirty="0" err="1" smtClean="0"/>
              <a:t>кор</a:t>
            </a:r>
            <a:r>
              <a:rPr lang="ru-RU" dirty="0" smtClean="0"/>
              <a:t>) дар </a:t>
            </a:r>
            <a:r>
              <a:rPr lang="ru-RU" dirty="0" err="1" smtClean="0"/>
              <a:t>мавриди</a:t>
            </a:r>
            <a:r>
              <a:rPr lang="ru-RU" dirty="0" smtClean="0"/>
              <a:t> </a:t>
            </a:r>
            <a:r>
              <a:rPr lang="ru-RU" dirty="0" err="1" smtClean="0"/>
              <a:t>тамоми</a:t>
            </a:r>
            <a:r>
              <a:rPr lang="ru-RU" dirty="0" smtClean="0"/>
              <a:t> </a:t>
            </a:r>
            <a:r>
              <a:rPr lang="ru-RU" dirty="0" err="1" smtClean="0"/>
              <a:t>ҷанбаҳои</a:t>
            </a:r>
            <a:r>
              <a:rPr lang="ru-RU" dirty="0" smtClean="0"/>
              <a:t> кори </a:t>
            </a:r>
            <a:r>
              <a:rPr lang="ru-RU" dirty="0" err="1" smtClean="0"/>
              <a:t>созмонҳо</a:t>
            </a:r>
            <a:r>
              <a:rPr lang="ru-RU" dirty="0" smtClean="0"/>
              <a:t> ё </a:t>
            </a:r>
            <a:r>
              <a:rPr lang="ru-RU" dirty="0" err="1" smtClean="0"/>
              <a:t>истеҳсолот</a:t>
            </a:r>
            <a:r>
              <a:rPr lang="ru-RU" dirty="0" smtClean="0"/>
              <a:t> хабар </a:t>
            </a:r>
            <a:r>
              <a:rPr lang="ru-RU" dirty="0" err="1" smtClean="0"/>
              <a:t>диҳад</a:t>
            </a:r>
            <a:r>
              <a:rPr lang="ru-RU" dirty="0" smtClean="0"/>
              <a:t> </a:t>
            </a:r>
            <a:endParaRPr lang="ru-RU" dirty="0"/>
          </a:p>
          <a:p>
            <a:pPr marL="0" indent="0">
              <a:buNone/>
            </a:pPr>
            <a:r>
              <a:rPr lang="ru-RU" b="1" dirty="0" err="1" smtClean="0"/>
              <a:t>Ҷалби</a:t>
            </a:r>
            <a:r>
              <a:rPr lang="ru-RU" b="1" dirty="0" smtClean="0"/>
              <a:t> </a:t>
            </a:r>
            <a:r>
              <a:rPr lang="ru-RU" b="1" dirty="0" err="1" smtClean="0"/>
              <a:t>тамоми</a:t>
            </a:r>
            <a:r>
              <a:rPr lang="ru-RU" b="1" dirty="0" smtClean="0"/>
              <a:t> </a:t>
            </a:r>
            <a:r>
              <a:rPr lang="ru-RU" b="1" dirty="0" err="1" smtClean="0"/>
              <a:t>ҷонибҳо</a:t>
            </a:r>
            <a:r>
              <a:rPr lang="ru-RU" b="1" dirty="0" smtClean="0"/>
              <a:t>: </a:t>
            </a:r>
            <a:r>
              <a:rPr lang="ru-RU" dirty="0" err="1" smtClean="0"/>
              <a:t>иштироки</a:t>
            </a:r>
            <a:r>
              <a:rPr lang="ru-RU" dirty="0" smtClean="0"/>
              <a:t> </a:t>
            </a:r>
            <a:r>
              <a:rPr lang="ru-RU" dirty="0" err="1" smtClean="0"/>
              <a:t>тамомоми</a:t>
            </a:r>
            <a:r>
              <a:rPr lang="ru-RU" dirty="0" smtClean="0"/>
              <a:t> </a:t>
            </a:r>
            <a:r>
              <a:rPr lang="ru-RU" dirty="0" err="1" smtClean="0"/>
              <a:t>ҷонибҳои</a:t>
            </a:r>
            <a:r>
              <a:rPr lang="ru-RU" dirty="0" smtClean="0"/>
              <a:t> </a:t>
            </a:r>
            <a:r>
              <a:rPr lang="ru-RU" dirty="0" err="1" smtClean="0"/>
              <a:t>манфиатдорро</a:t>
            </a:r>
            <a:r>
              <a:rPr lang="ru-RU" dirty="0" smtClean="0"/>
              <a:t> </a:t>
            </a:r>
            <a:r>
              <a:rPr lang="ru-RU" dirty="0" err="1" smtClean="0"/>
              <a:t>ташвиқ</a:t>
            </a:r>
            <a:r>
              <a:rPr lang="ru-RU" dirty="0" smtClean="0"/>
              <a:t> </a:t>
            </a:r>
            <a:r>
              <a:rPr lang="ru-RU" dirty="0" err="1" smtClean="0"/>
              <a:t>мекунад</a:t>
            </a:r>
            <a:r>
              <a:rPr lang="ru-RU" dirty="0" smtClean="0"/>
              <a:t> </a:t>
            </a:r>
            <a:r>
              <a:rPr lang="ru-RU" dirty="0" err="1" smtClean="0"/>
              <a:t>ва</a:t>
            </a:r>
            <a:r>
              <a:rPr lang="ru-RU" dirty="0" smtClean="0"/>
              <a:t> ба </a:t>
            </a:r>
            <a:r>
              <a:rPr lang="ru-RU" dirty="0" err="1" smtClean="0"/>
              <a:t>арзишҳояшон</a:t>
            </a:r>
            <a:r>
              <a:rPr lang="ru-RU" dirty="0" smtClean="0"/>
              <a:t> </a:t>
            </a:r>
            <a:r>
              <a:rPr lang="ru-RU" dirty="0" err="1" smtClean="0"/>
              <a:t>арҷ</a:t>
            </a:r>
            <a:r>
              <a:rPr lang="ru-RU" dirty="0" smtClean="0"/>
              <a:t> </a:t>
            </a:r>
            <a:r>
              <a:rPr lang="ru-RU" dirty="0" err="1" smtClean="0"/>
              <a:t>мегузорад</a:t>
            </a:r>
            <a:r>
              <a:rPr lang="ru-RU" dirty="0" smtClean="0"/>
              <a:t> </a:t>
            </a:r>
            <a:endParaRPr lang="ru-RU" dirty="0"/>
          </a:p>
          <a:p>
            <a:pPr marL="0" indent="0">
              <a:buNone/>
            </a:pPr>
            <a:r>
              <a:rPr lang="ru-RU" b="1" dirty="0" err="1" smtClean="0"/>
              <a:t>Гуногунсамт</a:t>
            </a:r>
            <a:r>
              <a:rPr lang="ru-RU" b="1" dirty="0" smtClean="0"/>
              <a:t> </a:t>
            </a:r>
            <a:r>
              <a:rPr lang="ru-RU" b="1" dirty="0" err="1" smtClean="0"/>
              <a:t>аст</a:t>
            </a:r>
            <a:r>
              <a:rPr lang="ru-RU" b="1" dirty="0" smtClean="0"/>
              <a:t>:  </a:t>
            </a:r>
            <a:r>
              <a:rPr lang="ru-RU" b="1" dirty="0" err="1" smtClean="0"/>
              <a:t>ҷонибҳои</a:t>
            </a:r>
            <a:r>
              <a:rPr lang="ru-RU" b="1" dirty="0" smtClean="0"/>
              <a:t> </a:t>
            </a:r>
            <a:r>
              <a:rPr lang="ru-RU" b="1" dirty="0" err="1" smtClean="0"/>
              <a:t>манфиатдор</a:t>
            </a:r>
            <a:r>
              <a:rPr lang="ru-RU" b="1" dirty="0" smtClean="0"/>
              <a:t> </a:t>
            </a:r>
            <a:r>
              <a:rPr lang="ru-RU" b="1" dirty="0" err="1" smtClean="0"/>
              <a:t>оид</a:t>
            </a:r>
            <a:r>
              <a:rPr lang="ru-RU" b="1" dirty="0" smtClean="0"/>
              <a:t> ба </a:t>
            </a:r>
            <a:r>
              <a:rPr lang="ru-RU" b="1" dirty="0" err="1" smtClean="0"/>
              <a:t>ҷанбаҳои</a:t>
            </a:r>
            <a:r>
              <a:rPr lang="ru-RU" b="1" dirty="0" smtClean="0"/>
              <a:t> </a:t>
            </a:r>
            <a:r>
              <a:rPr lang="ru-RU" b="1" dirty="0" err="1" smtClean="0"/>
              <a:t>бисёре</a:t>
            </a:r>
            <a:r>
              <a:rPr lang="ru-RU" b="1" dirty="0" smtClean="0"/>
              <a:t> </a:t>
            </a:r>
            <a:r>
              <a:rPr lang="ru-RU" b="1" dirty="0" err="1" smtClean="0"/>
              <a:t>тавофуқ</a:t>
            </a:r>
            <a:r>
              <a:rPr lang="ru-RU" b="1" dirty="0" smtClean="0"/>
              <a:t> </a:t>
            </a:r>
            <a:r>
              <a:rPr lang="ru-RU" b="1" dirty="0" err="1" smtClean="0"/>
              <a:t>ва</a:t>
            </a:r>
            <a:r>
              <a:rPr lang="ru-RU" b="1" dirty="0" smtClean="0"/>
              <a:t> </a:t>
            </a:r>
            <a:r>
              <a:rPr lang="ru-RU" b="1" dirty="0" err="1" smtClean="0"/>
              <a:t>аксуламал</a:t>
            </a:r>
            <a:r>
              <a:rPr lang="ru-RU" b="1" dirty="0" smtClean="0"/>
              <a:t> </a:t>
            </a:r>
            <a:r>
              <a:rPr lang="ru-RU" b="1" dirty="0" err="1" smtClean="0"/>
              <a:t>нишон</a:t>
            </a:r>
            <a:r>
              <a:rPr lang="ru-RU" b="1" dirty="0" smtClean="0"/>
              <a:t> </a:t>
            </a:r>
            <a:r>
              <a:rPr lang="ru-RU" b="1" dirty="0" err="1" smtClean="0"/>
              <a:t>медиҳанд</a:t>
            </a:r>
            <a:r>
              <a:rPr lang="ru-RU" dirty="0" smtClean="0"/>
              <a:t> </a:t>
            </a:r>
          </a:p>
          <a:p>
            <a:pPr marL="0" indent="0">
              <a:buNone/>
            </a:pPr>
            <a:r>
              <a:rPr lang="ru-RU" dirty="0" smtClean="0"/>
              <a:t> </a:t>
            </a:r>
            <a:r>
              <a:rPr lang="ru-RU" dirty="0" err="1" smtClean="0"/>
              <a:t>Маҷмуи</a:t>
            </a:r>
            <a:r>
              <a:rPr lang="ru-RU" dirty="0" smtClean="0"/>
              <a:t> </a:t>
            </a:r>
            <a:r>
              <a:rPr lang="ru-RU" dirty="0" err="1" smtClean="0"/>
              <a:t>абзороҳо</a:t>
            </a:r>
            <a:r>
              <a:rPr lang="ru-RU" dirty="0" smtClean="0"/>
              <a:t> барои </a:t>
            </a:r>
            <a:r>
              <a:rPr lang="ru-RU" dirty="0" err="1" smtClean="0"/>
              <a:t>гузаронидани</a:t>
            </a:r>
            <a:r>
              <a:rPr lang="ru-RU" dirty="0" smtClean="0"/>
              <a:t> аудити </a:t>
            </a:r>
            <a:r>
              <a:rPr lang="ru-RU" dirty="0" err="1" smtClean="0"/>
              <a:t>иҷтимоӣ</a:t>
            </a:r>
            <a:r>
              <a:rPr lang="hr-BA" dirty="0" smtClean="0"/>
              <a:t>: </a:t>
            </a:r>
            <a:r>
              <a:rPr lang="hr-BA" dirty="0">
                <a:hlinkClick r:id="rId2"/>
              </a:rPr>
              <a:t>http://</a:t>
            </a:r>
            <a:r>
              <a:rPr lang="hr-BA" dirty="0" smtClean="0">
                <a:hlinkClick r:id="rId2"/>
              </a:rPr>
              <a:t>siteresources.worldbank.org/EXTSOCIALDEVELOPMENT/Resources/244362-1193949504055/4348035-1298566783395/7755386-1301516441190/Social-Audit-Toolkit.pdf</a:t>
            </a:r>
            <a:r>
              <a:rPr lang="ru-RU" dirty="0" smtClean="0"/>
              <a:t> </a:t>
            </a:r>
            <a:endParaRPr lang="hr-BA" dirty="0"/>
          </a:p>
        </p:txBody>
      </p:sp>
    </p:spTree>
    <p:extLst>
      <p:ext uri="{BB962C8B-B14F-4D97-AF65-F5344CB8AC3E}">
        <p14:creationId xmlns:p14="http://schemas.microsoft.com/office/powerpoint/2010/main" val="2006663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12405</TotalTime>
  <Words>3741</Words>
  <Application>Microsoft Office PowerPoint</Application>
  <PresentationFormat>Широкоэкранный</PresentationFormat>
  <Paragraphs>459</Paragraphs>
  <Slides>70</Slides>
  <Notes>7</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70</vt:i4>
      </vt:variant>
    </vt:vector>
  </HeadingPairs>
  <TitlesOfParts>
    <vt:vector size="77" baseType="lpstr">
      <vt:lpstr>Arial</vt:lpstr>
      <vt:lpstr>Calibri</vt:lpstr>
      <vt:lpstr>Calibri Light</vt:lpstr>
      <vt:lpstr>Times New Roman</vt:lpstr>
      <vt:lpstr>Verdana</vt:lpstr>
      <vt:lpstr>Wingdings</vt:lpstr>
      <vt:lpstr>Office Theme</vt:lpstr>
      <vt:lpstr>Сессияи 10</vt:lpstr>
      <vt:lpstr>Асосҳои аудити иҷтимоӣ  </vt:lpstr>
      <vt:lpstr>Аудити иҷтимоӣ чист? </vt:lpstr>
      <vt:lpstr>Фарқият байни вазифаҳои аудити иҷтимоӣ ва аудити иқтисодӣ(таҳлил)  </vt:lpstr>
      <vt:lpstr>Ҳадафҳои аудити иҷтимоӣ </vt:lpstr>
      <vt:lpstr>Афзалияти аудити иҷтимоӣ  </vt:lpstr>
      <vt:lpstr>Барои он ки аудити иҷтимоӣ корашро самаранок анҷом диҳад, бояд ҳуқуқ ё имконият дошта бошад : </vt:lpstr>
      <vt:lpstr>Ҳуҷҷату санадҳои давлатӣ барои аудити иҷтимоӣ </vt:lpstr>
      <vt:lpstr>Қоидаҳои аудити иҷтимоӣ  </vt:lpstr>
      <vt:lpstr>Қоидаҳои аудити иҷтимоӣ-идома </vt:lpstr>
      <vt:lpstr>Шаш қадами калидӣ барои иҷрои намудани аудити иҷтимоӣ :</vt:lpstr>
      <vt:lpstr>1. Корҳои тайёрӣ (омодагӣ) </vt:lpstr>
      <vt:lpstr>2. Муайян намудани сарҳадҳои аудит ва ҷонибҳои манфиатдор   </vt:lpstr>
      <vt:lpstr>3. Баҳисобгирии иҷтимоӣ ва муҳосибот </vt:lpstr>
      <vt:lpstr>4. Таҳия ва истифодаи ҳисобҳои иҷтимоӣ </vt:lpstr>
      <vt:lpstr>5. Аудити  иҷтимоӣ ва интишори иттилоот </vt:lpstr>
      <vt:lpstr>6. Аксуламали тарафҳо ва ниҳодикунонии аудити иҷтимоӣ </vt:lpstr>
      <vt:lpstr>Презентация PowerPoint</vt:lpstr>
      <vt:lpstr>Қадамҳо ҳангоми гузаронидани аудити иҷтимоӣ дар мақомоти маҳаллӣ </vt:lpstr>
      <vt:lpstr>Намунаи аудити иҷтимоӣ дар Ҳиндустон</vt:lpstr>
      <vt:lpstr>Омилҳои калидии аудити иҷтимоии муваффақ </vt:lpstr>
      <vt:lpstr>Аудити иҷтимоии татбиқи барномаи давлатӣ дар сатҳи маҳал </vt:lpstr>
      <vt:lpstr>Презентация PowerPoint</vt:lpstr>
      <vt:lpstr>Стратегияи «Қазоқистон-2050»</vt:lpstr>
      <vt:lpstr>Аудити иҷтимоӣ чист ?</vt:lpstr>
      <vt:lpstr>Беназирии аудити иҷтимоӣ </vt:lpstr>
      <vt:lpstr>Ҳадафҳо ва вазифаҳои АИ дар вилояти Алмаато</vt:lpstr>
      <vt:lpstr>Барномаи давлатии «Ак булак»</vt:lpstr>
      <vt:lpstr>Барномаи давлатии «Ак булак»  </vt:lpstr>
      <vt:lpstr>Лоиҳа дар се марҳила гузашт:</vt:lpstr>
      <vt:lpstr>Марҳилаи I : Омодагӣ </vt:lpstr>
      <vt:lpstr>Марҳила 2:Аудити иҷтимоӣ</vt:lpstr>
      <vt:lpstr> Марҳилаи 3: Форуми ҷамъиятӣ</vt:lpstr>
      <vt:lpstr>Натиҷаи суолнома </vt:lpstr>
      <vt:lpstr>Презентация PowerPoint</vt:lpstr>
      <vt:lpstr>Презентация PowerPoint</vt:lpstr>
      <vt:lpstr>Кадом мушкилоти  таъминкунӣ бо об ҳануз дар деҳа масъалаи доғ аст ?</vt:lpstr>
      <vt:lpstr>Тренинги «Аудити иҷтимоӣ»</vt:lpstr>
      <vt:lpstr>Натиҷаҳои мушоҳида дар маҳал</vt:lpstr>
      <vt:lpstr>Натиҷаҳои мушоҳида</vt:lpstr>
      <vt:lpstr>Презентация PowerPoint</vt:lpstr>
      <vt:lpstr>Муҳокимаи ҷамъиятӣ</vt:lpstr>
      <vt:lpstr>Хулосаҳо </vt:lpstr>
      <vt:lpstr>Презентация PowerPoint</vt:lpstr>
      <vt:lpstr>Баланд бардоштани шаффофияти буҷетҳои маҳаллӣ тавассути ҷалби ҷомаеҳои маҳаллӣ дар раванди буҷет дар мисоли 2 деҳаи вилояти  Акмолинск</vt:lpstr>
      <vt:lpstr>Ҳадафи лоиҳа</vt:lpstr>
      <vt:lpstr>Вазифаҳо </vt:lpstr>
      <vt:lpstr>Округи музофотии Капитоновск</vt:lpstr>
      <vt:lpstr>«Буҷети шаҳрванди»-и округ</vt:lpstr>
      <vt:lpstr>Ҷамоати Бурабай</vt:lpstr>
      <vt:lpstr>«Буҷети шаҳрвандии» ҷамоат</vt:lpstr>
      <vt:lpstr>«Буҷети шаҳрвандии» ҷамоат</vt:lpstr>
      <vt:lpstr>Презентация PowerPoint</vt:lpstr>
      <vt:lpstr>Таҳияи лоиҳаҳои хурд</vt:lpstr>
      <vt:lpstr>Тармими ҳайкал дар Капитоновка</vt:lpstr>
      <vt:lpstr>Таъмири ёдгорӣ дар Бурабай</vt:lpstr>
      <vt:lpstr>Омӯзиш дар Капитоновка</vt:lpstr>
      <vt:lpstr>Омӯзиш дар Бурабай</vt:lpstr>
      <vt:lpstr>Презентация PowerPoint</vt:lpstr>
      <vt:lpstr>Нақшаи даромад ва хароҷоти Бурабай</vt:lpstr>
      <vt:lpstr>Нақшаи даромаду хароҷоти д. Капитоновка</vt:lpstr>
      <vt:lpstr>Методологияи ҷалби ҷомеаи маҳаллӣ дар раванди буҷет </vt:lpstr>
      <vt:lpstr>Ҳадафи фаъолият</vt:lpstr>
      <vt:lpstr>Тартиби фаъолият</vt:lpstr>
      <vt:lpstr>Тартиби фаъолияӣ</vt:lpstr>
      <vt:lpstr>Ҷонибҳои раванди ҳамкорӣ </vt:lpstr>
      <vt:lpstr>Вазифаҳои раванди ҳамкориҳо </vt:lpstr>
      <vt:lpstr>Вазифаҳои раванди ҳамкориҳо  </vt:lpstr>
      <vt:lpstr>Тавсияҳо доир ба рушди худидоракунии маҳаллӣ  </vt:lpstr>
      <vt:lpstr>Тавсияҳо доир ба рушди худидоракунии маҳаллӣ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X250</dc:creator>
  <cp:lastModifiedBy>Uktam Dzhumaev</cp:lastModifiedBy>
  <cp:revision>456</cp:revision>
  <dcterms:created xsi:type="dcterms:W3CDTF">2017-03-28T08:27:50Z</dcterms:created>
  <dcterms:modified xsi:type="dcterms:W3CDTF">2019-02-11T06:17:27Z</dcterms:modified>
</cp:coreProperties>
</file>