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 id="2147483711" r:id="rId5"/>
  </p:sldMasterIdLst>
  <p:notesMasterIdLst>
    <p:notesMasterId r:id="rId11"/>
  </p:notesMasterIdLst>
  <p:sldIdLst>
    <p:sldId id="256" r:id="rId6"/>
    <p:sldId id="260" r:id="rId7"/>
    <p:sldId id="257" r:id="rId8"/>
    <p:sldId id="262" r:id="rId9"/>
    <p:sldId id="311"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3" autoAdjust="0"/>
    <p:restoredTop sz="82416" autoAdjust="0"/>
  </p:normalViewPr>
  <p:slideViewPr>
    <p:cSldViewPr snapToGrid="0">
      <p:cViewPr varScale="1">
        <p:scale>
          <a:sx n="61" d="100"/>
          <a:sy n="61" d="100"/>
        </p:scale>
        <p:origin x="858"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E6BAA-AC67-40EE-A807-D6B387AB8D4A}" type="datetimeFigureOut">
              <a:rPr lang="ru-RU" smtClean="0"/>
              <a:t>10.02.2019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CEB4F-FAD1-46F5-B6BA-56FF171A3663}" type="slidenum">
              <a:rPr lang="ru-RU" smtClean="0"/>
              <a:t>‹#›</a:t>
            </a:fld>
            <a:endParaRPr lang="ru-RU"/>
          </a:p>
        </p:txBody>
      </p:sp>
    </p:spTree>
    <p:extLst>
      <p:ext uri="{BB962C8B-B14F-4D97-AF65-F5344CB8AC3E}">
        <p14:creationId xmlns:p14="http://schemas.microsoft.com/office/powerpoint/2010/main" val="297610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CEB4F-FAD1-46F5-B6BA-56FF171A3663}" type="slidenum">
              <a:rPr lang="ru-RU" smtClean="0"/>
              <a:t>1</a:t>
            </a:fld>
            <a:endParaRPr lang="ru-RU"/>
          </a:p>
        </p:txBody>
      </p:sp>
    </p:spTree>
    <p:extLst>
      <p:ext uri="{BB962C8B-B14F-4D97-AF65-F5344CB8AC3E}">
        <p14:creationId xmlns:p14="http://schemas.microsoft.com/office/powerpoint/2010/main" val="342337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Везде есть наводящие вопросы – </a:t>
            </a:r>
            <a:r>
              <a:rPr lang="en-US" dirty="0"/>
              <a:t>USE THEM!</a:t>
            </a:r>
            <a:endParaRPr lang="ru-RU" dirty="0"/>
          </a:p>
          <a:p>
            <a:endParaRPr lang="ru-RU" dirty="0"/>
          </a:p>
          <a:p>
            <a:r>
              <a:rPr lang="ru-RU" dirty="0"/>
              <a:t>Рекомендации для применения: </a:t>
            </a:r>
          </a:p>
          <a:p>
            <a:endParaRPr lang="ru-RU" dirty="0"/>
          </a:p>
          <a:p>
            <a:r>
              <a:rPr lang="en-US" dirty="0"/>
              <a:t>To ensure follow up and implementation:</a:t>
            </a:r>
          </a:p>
          <a:p>
            <a:endParaRPr lang="en-US" dirty="0"/>
          </a:p>
          <a:p>
            <a:pPr marL="685800" lvl="1" indent="-228600">
              <a:buFont typeface="+mj-lt"/>
              <a:buAutoNum type="arabicPeriod"/>
            </a:pPr>
            <a:r>
              <a:rPr lang="en-US" sz="1200" kern="1200" dirty="0">
                <a:solidFill>
                  <a:schemeClr val="tx1"/>
                </a:solidFill>
                <a:effectLst/>
                <a:latin typeface="+mn-lt"/>
                <a:ea typeface="+mn-ea"/>
                <a:cs typeface="+mn-cs"/>
              </a:rPr>
              <a:t>Designate a </a:t>
            </a:r>
            <a:r>
              <a:rPr lang="en-US" sz="1200" b="1" kern="1200" dirty="0">
                <a:solidFill>
                  <a:schemeClr val="tx1"/>
                </a:solidFill>
                <a:effectLst/>
                <a:latin typeface="+mn-lt"/>
                <a:ea typeface="+mn-ea"/>
                <a:cs typeface="+mn-cs"/>
              </a:rPr>
              <a:t>scribe</a:t>
            </a:r>
            <a:r>
              <a:rPr lang="en-US" sz="1200" kern="1200" dirty="0">
                <a:solidFill>
                  <a:schemeClr val="tx1"/>
                </a:solidFill>
                <a:effectLst/>
                <a:latin typeface="+mn-lt"/>
                <a:ea typeface="+mn-ea"/>
                <a:cs typeface="+mn-cs"/>
              </a:rPr>
              <a:t> in the initial IP workshop. This ensures that everyone at least has a first version of the IP.</a:t>
            </a:r>
            <a:endParaRPr lang="ru-RU"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Have a discussion before the end of the workshop on what the </a:t>
            </a:r>
            <a:r>
              <a:rPr lang="en-US" sz="1200" b="1" kern="1200" dirty="0">
                <a:solidFill>
                  <a:schemeClr val="tx1"/>
                </a:solidFill>
                <a:effectLst/>
                <a:latin typeface="+mn-lt"/>
                <a:ea typeface="+mn-ea"/>
                <a:cs typeface="+mn-cs"/>
              </a:rPr>
              <a:t>next steps</a:t>
            </a:r>
            <a:r>
              <a:rPr lang="en-US" sz="1200" kern="1200" dirty="0">
                <a:solidFill>
                  <a:schemeClr val="tx1"/>
                </a:solidFill>
                <a:effectLst/>
                <a:latin typeface="+mn-lt"/>
                <a:ea typeface="+mn-ea"/>
                <a:cs typeface="+mn-cs"/>
              </a:rPr>
              <a:t> are, who will be responsible for them, and by when. Make sure these are written down and use this schedule to guide the post- workshop follow up.</a:t>
            </a:r>
            <a:endParaRPr lang="ru-RU" sz="11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2</a:t>
            </a:fld>
            <a:endParaRPr lang="ru-RU"/>
          </a:p>
        </p:txBody>
      </p:sp>
    </p:spTree>
    <p:extLst>
      <p:ext uri="{BB962C8B-B14F-4D97-AF65-F5344CB8AC3E}">
        <p14:creationId xmlns:p14="http://schemas.microsoft.com/office/powerpoint/2010/main" val="399288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An Impact Plan (IP) is an explanation of how you expect your organization’s strategies or campaigns to work. It shows the chain of cause and effect between the strategies that your organization uses and the ultimate results that you hope to achieve.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advocacy strategy already assumes that such a chain of cause and effect exists. An IP is just an explicit statement or graphic representation of the sequence of changes that you hope to contribute to through your work. This guide will help you use IPs as a tool for formulating and implementing strategies for campaigns or projects. IPs can help you to unpack the assumptions implicit in these strategies. Understanding and improving these linkages can help you reach the objectives of your work.</a:t>
            </a:r>
            <a:endParaRPr lang="ru-RU" dirty="0"/>
          </a:p>
        </p:txBody>
      </p:sp>
      <p:sp>
        <p:nvSpPr>
          <p:cNvPr id="4" name="Номер слайда 3"/>
          <p:cNvSpPr>
            <a:spLocks noGrp="1"/>
          </p:cNvSpPr>
          <p:nvPr>
            <p:ph type="sldNum" sz="quarter" idx="10"/>
          </p:nvPr>
        </p:nvSpPr>
        <p:spPr/>
        <p:txBody>
          <a:bodyPr/>
          <a:lstStyle/>
          <a:p>
            <a:fld id="{25ECEB4F-FAD1-46F5-B6BA-56FF171A3663}" type="slidenum">
              <a:rPr lang="ru-RU" smtClean="0"/>
              <a:t>3</a:t>
            </a:fld>
            <a:endParaRPr lang="ru-RU"/>
          </a:p>
        </p:txBody>
      </p:sp>
    </p:spTree>
    <p:extLst>
      <p:ext uri="{BB962C8B-B14F-4D97-AF65-F5344CB8AC3E}">
        <p14:creationId xmlns:p14="http://schemas.microsoft.com/office/powerpoint/2010/main" val="13178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Impact Plans should be specific</a:t>
            </a:r>
            <a:endParaRPr lang="ru-R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IPs work better when they are as specific as possible. The more specific the elements and underlying assumptions in the IP, the easier they are to evaluate and improve. General linkages hide some of the detailed assumptions that are critical to the success of civil society organizations’ (CSOs)</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budget advocacy. For this reason IPs are best used for issue-specific projects or campaigns that are designed to reach specific objectives rather than</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broader programs or organizations. This is one of the key differences between IPs and Strategic Plans, which are generally drawn up for institutions or organizations as a whole.</a:t>
            </a:r>
            <a:endParaRPr lang="ru-RU" sz="1400" b="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ru-RU" sz="1200" b="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Impact Plans Change</a:t>
            </a:r>
          </a:p>
          <a:p>
            <a:r>
              <a:rPr lang="en-US" sz="1200" kern="1200" dirty="0">
                <a:solidFill>
                  <a:schemeClr val="tx1"/>
                </a:solidFill>
                <a:effectLst/>
                <a:latin typeface="+mn-lt"/>
                <a:ea typeface="+mn-ea"/>
                <a:cs typeface="+mn-cs"/>
              </a:rPr>
              <a:t>Impact plans are “living” documents that are refined and improved continuously as assumptions about impact are tested. They should not be like so many static reports to donors that are done at the beginning of a grant cycle and then forgotten. If your actions are not bringing about the effects you expected, you can and should adjust your plans to ensure that you still reach your objectives.</a:t>
            </a:r>
            <a:endParaRPr lang="ru-RU" sz="1200" b="1" kern="1200" dirty="0">
              <a:solidFill>
                <a:schemeClr val="tx1"/>
              </a:solidFill>
              <a:effectLst/>
              <a:latin typeface="+mn-lt"/>
              <a:ea typeface="+mn-ea"/>
              <a:cs typeface="+mn-cs"/>
            </a:endParaRPr>
          </a:p>
          <a:p>
            <a:endParaRPr lang="ru-RU"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Impact plans are working documents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IPs are only useful when they are used to guide your work, so ideally they should give you an outline of the activities that you will undertake from day to day. In other words, IPs really should go straight from the page to your project/campaign plans and to-do list.</a:t>
            </a:r>
            <a:endParaRPr lang="en-US" dirty="0"/>
          </a:p>
        </p:txBody>
      </p:sp>
      <p:sp>
        <p:nvSpPr>
          <p:cNvPr id="4" name="Slide Number Placeholder 3"/>
          <p:cNvSpPr>
            <a:spLocks noGrp="1"/>
          </p:cNvSpPr>
          <p:nvPr>
            <p:ph type="sldNum" sz="quarter" idx="10"/>
          </p:nvPr>
        </p:nvSpPr>
        <p:spPr/>
        <p:txBody>
          <a:bodyPr/>
          <a:lstStyle/>
          <a:p>
            <a:fld id="{25ECEB4F-FAD1-46F5-B6BA-56FF171A3663}" type="slidenum">
              <a:rPr lang="ru-RU" smtClean="0"/>
              <a:t>4</a:t>
            </a:fld>
            <a:endParaRPr lang="ru-RU"/>
          </a:p>
        </p:txBody>
      </p:sp>
    </p:spTree>
    <p:extLst>
      <p:ext uri="{BB962C8B-B14F-4D97-AF65-F5344CB8AC3E}">
        <p14:creationId xmlns:p14="http://schemas.microsoft.com/office/powerpoint/2010/main" val="262972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CEB4F-FAD1-46F5-B6BA-56FF171A3663}" type="slidenum">
              <a:rPr lang="ru-RU" smtClean="0"/>
              <a:t>5</a:t>
            </a:fld>
            <a:endParaRPr lang="ru-RU"/>
          </a:p>
        </p:txBody>
      </p:sp>
    </p:spTree>
    <p:extLst>
      <p:ext uri="{BB962C8B-B14F-4D97-AF65-F5344CB8AC3E}">
        <p14:creationId xmlns:p14="http://schemas.microsoft.com/office/powerpoint/2010/main" val="158891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209637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89935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4072592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S-Logo Only">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2"/>
          <p:cNvSpPr>
            <a:spLocks noGrp="1"/>
          </p:cNvSpPr>
          <p:nvPr>
            <p:ph type="body" sz="quarter" idx="12" hasCustomPrompt="1"/>
          </p:nvPr>
        </p:nvSpPr>
        <p:spPr>
          <a:xfrm>
            <a:off x="711200" y="2057400"/>
            <a:ext cx="10058400" cy="4191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rgbClr val="005789"/>
                </a:solidFill>
                <a:latin typeface="Verdana" pitchFamily="34" charset="0"/>
              </a:defRPr>
            </a:lvl1pPr>
          </a:lstStyle>
          <a:p>
            <a:pPr lvl="0"/>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endParaRPr lang="en-US" dirty="0"/>
          </a:p>
        </p:txBody>
      </p:sp>
      <p:sp>
        <p:nvSpPr>
          <p:cNvPr id="7" name="Text Placeholder 4"/>
          <p:cNvSpPr>
            <a:spLocks noGrp="1"/>
          </p:cNvSpPr>
          <p:nvPr>
            <p:ph type="body" sz="quarter" idx="13" hasCustomPrompt="1"/>
          </p:nvPr>
        </p:nvSpPr>
        <p:spPr>
          <a:xfrm>
            <a:off x="711200" y="1371600"/>
            <a:ext cx="10160000" cy="533400"/>
          </a:xfrm>
          <a:prstGeom prst="rect">
            <a:avLst/>
          </a:prstGeom>
        </p:spPr>
        <p:txBody>
          <a:bodyPr/>
          <a:lstStyle>
            <a:lvl1pPr marL="0" indent="0">
              <a:buNone/>
              <a:defRPr sz="2400" baseline="0">
                <a:solidFill>
                  <a:srgbClr val="005789"/>
                </a:solidFill>
                <a:latin typeface="Verdana" pitchFamily="34" charset="0"/>
              </a:defRPr>
            </a:lvl1pPr>
          </a:lstStyle>
          <a:p>
            <a:pPr lvl="0"/>
            <a:r>
              <a:rPr lang="en-US" dirty="0" err="1"/>
              <a:t>Lorem</a:t>
            </a:r>
            <a:r>
              <a:rPr lang="en-US" dirty="0"/>
              <a:t> </a:t>
            </a:r>
            <a:r>
              <a:rPr lang="en-US" dirty="0" err="1"/>
              <a:t>Ipsum</a:t>
            </a:r>
            <a:r>
              <a:rPr lang="en-US" dirty="0"/>
              <a:t> Dolor Sit </a:t>
            </a:r>
            <a:r>
              <a:rPr lang="en-US" dirty="0" err="1"/>
              <a:t>Amet</a:t>
            </a:r>
            <a:endParaRPr lang="en-US" dirty="0"/>
          </a:p>
        </p:txBody>
      </p:sp>
    </p:spTree>
    <p:extLst>
      <p:ext uri="{BB962C8B-B14F-4D97-AF65-F5344CB8AC3E}">
        <p14:creationId xmlns:p14="http://schemas.microsoft.com/office/powerpoint/2010/main" val="106820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Sub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802" y="1473694"/>
            <a:ext cx="11365429" cy="4437580"/>
          </a:xfrm>
        </p:spPr>
        <p:txBody>
          <a:bodyPr/>
          <a:lstStyle>
            <a:lvl1pPr>
              <a:buClr>
                <a:schemeClr val="tx1"/>
              </a:buClr>
              <a:tabLst/>
              <a:defRPr sz="2200"/>
            </a:lvl1pPr>
            <a:lvl2pPr>
              <a:defRPr sz="2000"/>
            </a:lvl2pPr>
            <a:lvl3pPr>
              <a:defRPr sz="1800"/>
            </a:lvl3pPr>
            <a:lvl4pPr>
              <a:defRPr sz="1600"/>
            </a:lvl4pPr>
            <a:lvl5pPr>
              <a:defRPr sz="1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Rectangle 6"/>
          <p:cNvSpPr>
            <a:spLocks noGrp="1" noChangeArrowheads="1"/>
          </p:cNvSpPr>
          <p:nvPr>
            <p:ph type="sldNum" sz="quarter" idx="10"/>
          </p:nvPr>
        </p:nvSpPr>
        <p:spPr>
          <a:xfrm>
            <a:off x="4673600" y="6447147"/>
            <a:ext cx="2844800" cy="476250"/>
          </a:xfrm>
          <a:ln/>
        </p:spPr>
        <p:txBody>
          <a:bodyPr/>
          <a:lstStyle>
            <a:lvl1pPr algn="ctr">
              <a:defRPr sz="1000">
                <a:solidFill>
                  <a:schemeClr val="bg1"/>
                </a:solidFill>
                <a:latin typeface="+mn-lt"/>
              </a:defRPr>
            </a:lvl1pPr>
          </a:lstStyle>
          <a:p>
            <a:fld id="{C3FE760F-0A7B-46DE-BC86-8008D926EC66}" type="slidenum">
              <a:rPr lang="ru-RU" smtClean="0"/>
              <a:t>‹#›</a:t>
            </a:fld>
            <a:endParaRPr lang="ru-RU"/>
          </a:p>
        </p:txBody>
      </p:sp>
      <p:sp>
        <p:nvSpPr>
          <p:cNvPr id="12" name="Text Placeholder 11"/>
          <p:cNvSpPr>
            <a:spLocks noGrp="1"/>
          </p:cNvSpPr>
          <p:nvPr>
            <p:ph type="body" sz="quarter" idx="11"/>
          </p:nvPr>
        </p:nvSpPr>
        <p:spPr>
          <a:xfrm>
            <a:off x="449801" y="812274"/>
            <a:ext cx="11167872" cy="501727"/>
          </a:xfrm>
        </p:spPr>
        <p:txBody>
          <a:bodyPr anchor="t"/>
          <a:lstStyle>
            <a:lvl1pPr marL="0" indent="0">
              <a:buNone/>
              <a:defRPr sz="1600" cap="all" baseline="0">
                <a:latin typeface="Arial" pitchFamily="34" charset="0"/>
                <a:cs typeface="Arial" pitchFamily="34" charset="0"/>
              </a:defRPr>
            </a:lvl1pPr>
          </a:lstStyle>
          <a:p>
            <a:pPr lvl="0"/>
            <a:r>
              <a:rPr lang="ru-RU"/>
              <a:t>Образец текста</a:t>
            </a:r>
          </a:p>
        </p:txBody>
      </p:sp>
      <p:sp>
        <p:nvSpPr>
          <p:cNvPr id="8" name="Title 1"/>
          <p:cNvSpPr>
            <a:spLocks noGrp="1"/>
          </p:cNvSpPr>
          <p:nvPr>
            <p:ph type="title"/>
          </p:nvPr>
        </p:nvSpPr>
        <p:spPr>
          <a:xfrm>
            <a:off x="449801" y="304153"/>
            <a:ext cx="11172816" cy="582612"/>
          </a:xfrm>
          <a:prstGeom prst="rect">
            <a:avLst/>
          </a:prstGeom>
        </p:spPr>
        <p:txBody>
          <a:bodyPr anchor="t"/>
          <a:lstStyle>
            <a:lvl1pPr>
              <a:defRPr b="1" cap="none" baseline="0">
                <a:solidFill>
                  <a:schemeClr val="accent1"/>
                </a:solidFill>
              </a:defRPr>
            </a:lvl1pPr>
          </a:lstStyle>
          <a:p>
            <a:r>
              <a:rPr lang="ru-RU"/>
              <a:t>Образец заголовка</a:t>
            </a:r>
            <a:endParaRPr lang="en-US" dirty="0"/>
          </a:p>
        </p:txBody>
      </p:sp>
      <p:sp>
        <p:nvSpPr>
          <p:cNvPr id="9" name="Footer Placeholder 4"/>
          <p:cNvSpPr>
            <a:spLocks noGrp="1"/>
          </p:cNvSpPr>
          <p:nvPr>
            <p:ph type="ftr" sz="quarter" idx="14"/>
          </p:nvPr>
        </p:nvSpPr>
        <p:spPr>
          <a:xfrm>
            <a:off x="449801" y="5977660"/>
            <a:ext cx="3860800" cy="238414"/>
          </a:xfrm>
          <a:prstGeom prst="rect">
            <a:avLst/>
          </a:prstGeom>
        </p:spPr>
        <p:txBody>
          <a:bodyPr/>
          <a:lstStyle>
            <a:lvl1pPr>
              <a:defRPr sz="1000">
                <a:latin typeface="+mn-lt"/>
              </a:defRPr>
            </a:lvl1pPr>
          </a:lstStyle>
          <a:p>
            <a:endParaRPr lang="ru-RU"/>
          </a:p>
        </p:txBody>
      </p:sp>
    </p:spTree>
    <p:extLst>
      <p:ext uri="{BB962C8B-B14F-4D97-AF65-F5344CB8AC3E}">
        <p14:creationId xmlns:p14="http://schemas.microsoft.com/office/powerpoint/2010/main" val="3778821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Sub Title">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a:xfrm>
            <a:off x="4673600" y="6447147"/>
            <a:ext cx="2844800" cy="476250"/>
          </a:xfrm>
          <a:ln/>
        </p:spPr>
        <p:txBody>
          <a:bodyPr/>
          <a:lstStyle>
            <a:lvl1pPr algn="ctr">
              <a:defRPr sz="1000">
                <a:solidFill>
                  <a:schemeClr val="bg1"/>
                </a:solidFill>
                <a:latin typeface="+mn-lt"/>
              </a:defRPr>
            </a:lvl1pPr>
          </a:lstStyle>
          <a:p>
            <a:fld id="{C3FE760F-0A7B-46DE-BC86-8008D926EC66}" type="slidenum">
              <a:rPr lang="ru-RU" smtClean="0"/>
              <a:t>‹#›</a:t>
            </a:fld>
            <a:endParaRPr lang="ru-RU"/>
          </a:p>
        </p:txBody>
      </p:sp>
      <p:sp>
        <p:nvSpPr>
          <p:cNvPr id="6" name="Text Placeholder 11"/>
          <p:cNvSpPr>
            <a:spLocks noGrp="1"/>
          </p:cNvSpPr>
          <p:nvPr>
            <p:ph type="body" sz="quarter" idx="11"/>
          </p:nvPr>
        </p:nvSpPr>
        <p:spPr>
          <a:xfrm>
            <a:off x="449801" y="812274"/>
            <a:ext cx="11167872" cy="501727"/>
          </a:xfrm>
        </p:spPr>
        <p:txBody>
          <a:bodyPr anchor="t"/>
          <a:lstStyle>
            <a:lvl1pPr marL="0" indent="0">
              <a:buNone/>
              <a:defRPr sz="1600" cap="all" baseline="0">
                <a:latin typeface="Arial" pitchFamily="34" charset="0"/>
                <a:cs typeface="Arial" pitchFamily="34" charset="0"/>
              </a:defRPr>
            </a:lvl1pPr>
          </a:lstStyle>
          <a:p>
            <a:pPr lvl="0"/>
            <a:r>
              <a:rPr lang="ru-RU"/>
              <a:t>Образец текста</a:t>
            </a:r>
          </a:p>
        </p:txBody>
      </p:sp>
      <p:sp>
        <p:nvSpPr>
          <p:cNvPr id="8" name="Title 1"/>
          <p:cNvSpPr>
            <a:spLocks noGrp="1"/>
          </p:cNvSpPr>
          <p:nvPr>
            <p:ph type="title"/>
          </p:nvPr>
        </p:nvSpPr>
        <p:spPr>
          <a:xfrm>
            <a:off x="449801" y="304153"/>
            <a:ext cx="11172816" cy="582612"/>
          </a:xfrm>
          <a:prstGeom prst="rect">
            <a:avLst/>
          </a:prstGeom>
        </p:spPr>
        <p:txBody>
          <a:bodyPr anchor="t"/>
          <a:lstStyle>
            <a:lvl1pPr>
              <a:defRPr b="1" cap="none" baseline="0">
                <a:solidFill>
                  <a:schemeClr val="accent1"/>
                </a:solidFill>
              </a:defRPr>
            </a:lvl1pPr>
          </a:lstStyle>
          <a:p>
            <a:r>
              <a:rPr lang="ru-RU"/>
              <a:t>Образец заголовка</a:t>
            </a:r>
            <a:endParaRPr lang="en-US" dirty="0"/>
          </a:p>
        </p:txBody>
      </p:sp>
      <p:sp>
        <p:nvSpPr>
          <p:cNvPr id="7" name="Footer Placeholder 4"/>
          <p:cNvSpPr>
            <a:spLocks noGrp="1"/>
          </p:cNvSpPr>
          <p:nvPr>
            <p:ph type="ftr" sz="quarter" idx="14"/>
          </p:nvPr>
        </p:nvSpPr>
        <p:spPr>
          <a:xfrm>
            <a:off x="449801" y="5977660"/>
            <a:ext cx="3860800" cy="238414"/>
          </a:xfrm>
          <a:prstGeom prst="rect">
            <a:avLst/>
          </a:prstGeom>
        </p:spPr>
        <p:txBody>
          <a:bodyPr/>
          <a:lstStyle>
            <a:lvl1pPr>
              <a:defRPr sz="1000">
                <a:latin typeface="+mn-lt"/>
              </a:defRPr>
            </a:lvl1pPr>
          </a:lstStyle>
          <a:p>
            <a:endParaRPr lang="ru-RU"/>
          </a:p>
        </p:txBody>
      </p:sp>
    </p:spTree>
    <p:extLst>
      <p:ext uri="{BB962C8B-B14F-4D97-AF65-F5344CB8AC3E}">
        <p14:creationId xmlns:p14="http://schemas.microsoft.com/office/powerpoint/2010/main" val="1143778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189385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226080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864759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3403050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380702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803721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3068539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3719936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477630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618795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435878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B5C-403C-F64D-A5CF-AAFC8EF04D17}" type="slidenum">
              <a:rPr lang="en-US" smtClean="0"/>
              <a:t>‹#›</a:t>
            </a:fld>
            <a:endParaRPr lang="en-US"/>
          </a:p>
        </p:txBody>
      </p:sp>
    </p:spTree>
    <p:extLst>
      <p:ext uri="{BB962C8B-B14F-4D97-AF65-F5344CB8AC3E}">
        <p14:creationId xmlns:p14="http://schemas.microsoft.com/office/powerpoint/2010/main" val="1978478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1550489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3124002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1641925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152622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2771126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1406426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2716455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2457076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335744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1614666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2896388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7AAB-5A3A-4542-91D2-2C881D7152C4}" type="slidenum">
              <a:rPr lang="en-US" smtClean="0"/>
              <a:t>‹#›</a:t>
            </a:fld>
            <a:endParaRPr lang="en-US"/>
          </a:p>
        </p:txBody>
      </p:sp>
    </p:spTree>
    <p:extLst>
      <p:ext uri="{BB962C8B-B14F-4D97-AF65-F5344CB8AC3E}">
        <p14:creationId xmlns:p14="http://schemas.microsoft.com/office/powerpoint/2010/main" val="727839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195916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2582930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102054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314979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1914056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756886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2371433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3040107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1241503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3515938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3425433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BC56-8C10-E648-B00E-19EF38E590F4}" type="slidenum">
              <a:rPr lang="en-US" smtClean="0"/>
              <a:t>‹#›</a:t>
            </a:fld>
            <a:endParaRPr lang="en-US"/>
          </a:p>
        </p:txBody>
      </p:sp>
    </p:spTree>
    <p:extLst>
      <p:ext uri="{BB962C8B-B14F-4D97-AF65-F5344CB8AC3E}">
        <p14:creationId xmlns:p14="http://schemas.microsoft.com/office/powerpoint/2010/main" val="2621517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3FE760F-0A7B-46DE-BC86-8008D926EC66}" type="slidenum">
              <a:rPr lang="ru-RU" smtClean="0"/>
              <a:t>‹#›</a:t>
            </a:fld>
            <a:endParaRPr lang="ru-RU"/>
          </a:p>
        </p:txBody>
      </p:sp>
    </p:spTree>
    <p:extLst>
      <p:ext uri="{BB962C8B-B14F-4D97-AF65-F5344CB8AC3E}">
        <p14:creationId xmlns:p14="http://schemas.microsoft.com/office/powerpoint/2010/main" val="4152699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224002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09A2D7D8-F2D2-4803-8A63-193B05D35B17}" type="datetimeFigureOut">
              <a:rPr lang="ru-RU" smtClean="0"/>
              <a:t>10.02.2019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309558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09A2D7D8-F2D2-4803-8A63-193B05D35B17}" type="datetimeFigureOut">
              <a:rPr lang="ru-RU" smtClean="0"/>
              <a:t>10.02.2019</a:t>
            </a:fld>
            <a:endParaRPr lang="ru-RU"/>
          </a:p>
        </p:txBody>
      </p:sp>
      <p:sp>
        <p:nvSpPr>
          <p:cNvPr id="8" name="Slide Number Placeholder 7"/>
          <p:cNvSpPr>
            <a:spLocks noGrp="1"/>
          </p:cNvSpPr>
          <p:nvPr>
            <p:ph type="sldNum" sz="quarter" idx="11"/>
          </p:nvPr>
        </p:nvSpPr>
        <p:spPr/>
        <p:txBody>
          <a:bodyPr/>
          <a:lstStyle/>
          <a:p>
            <a:fld id="{C3FE760F-0A7B-46DE-BC86-8008D926EC66}"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extLst>
      <p:ext uri="{BB962C8B-B14F-4D97-AF65-F5344CB8AC3E}">
        <p14:creationId xmlns:p14="http://schemas.microsoft.com/office/powerpoint/2010/main" val="3179445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2667549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a:t>Образец текста</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9A2D7D8-F2D2-4803-8A63-193B05D35B17}" type="datetimeFigureOut">
              <a:rPr lang="ru-RU" smtClean="0"/>
              <a:t>10.02.2019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75507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09A2D7D8-F2D2-4803-8A63-193B05D35B17}" type="datetimeFigureOut">
              <a:rPr lang="ru-RU" smtClean="0"/>
              <a:t>10.02.2019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12220882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2D7D8-F2D2-4803-8A63-193B05D35B17}" type="datetimeFigureOut">
              <a:rPr lang="ru-RU" smtClean="0"/>
              <a:t>10.02.2019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668081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E760F-0A7B-46DE-BC86-8008D926EC66}"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7732585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3FE760F-0A7B-46DE-BC86-8008D926EC66}" type="slidenum">
              <a:rPr lang="ru-RU" smtClean="0"/>
              <a:t>‹#›</a:t>
            </a:fld>
            <a:endParaRPr lang="ru-RU"/>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ru-RU"/>
              <a:t>Образец заголовка</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033844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914544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9A2D7D8-F2D2-4803-8A63-193B05D35B17}" type="datetimeFigureOut">
              <a:rPr lang="ru-RU" smtClean="0"/>
              <a:t>10.02.2019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7873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09A2D7D8-F2D2-4803-8A63-193B05D35B17}" type="datetimeFigureOut">
              <a:rPr lang="ru-RU" smtClean="0"/>
              <a:t>10.02.2019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163606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2D7D8-F2D2-4803-8A63-193B05D35B17}" type="datetimeFigureOut">
              <a:rPr lang="ru-RU" smtClean="0"/>
              <a:t>10.02.2019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95782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400960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A2D7D8-F2D2-4803-8A63-193B05D35B17}" type="datetimeFigureOut">
              <a:rPr lang="ru-RU" smtClean="0"/>
              <a:t>10.02.2019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E760F-0A7B-46DE-BC86-8008D926EC66}" type="slidenum">
              <a:rPr lang="ru-RU" smtClean="0"/>
              <a:t>‹#›</a:t>
            </a:fld>
            <a:endParaRPr lang="ru-RU"/>
          </a:p>
        </p:txBody>
      </p:sp>
    </p:spTree>
    <p:extLst>
      <p:ext uri="{BB962C8B-B14F-4D97-AF65-F5344CB8AC3E}">
        <p14:creationId xmlns:p14="http://schemas.microsoft.com/office/powerpoint/2010/main" val="388394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2D7D8-F2D2-4803-8A63-193B05D35B17}" type="datetimeFigureOut">
              <a:rPr lang="ru-RU" smtClean="0"/>
              <a:t>10.02.2019</a:t>
            </a:fld>
            <a:endParaRPr lang="ru-R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E760F-0A7B-46DE-BC86-8008D926EC66}" type="slidenum">
              <a:rPr lang="ru-RU" smtClean="0"/>
              <a:t>‹#›</a:t>
            </a:fld>
            <a:endParaRPr lang="ru-RU"/>
          </a:p>
        </p:txBody>
      </p:sp>
    </p:spTree>
    <p:extLst>
      <p:ext uri="{BB962C8B-B14F-4D97-AF65-F5344CB8AC3E}">
        <p14:creationId xmlns:p14="http://schemas.microsoft.com/office/powerpoint/2010/main" val="1551998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4B5C-403C-F64D-A5CF-AAFC8EF04D17}" type="slidenum">
              <a:rPr lang="en-US" smtClean="0"/>
              <a:t>‹#›</a:t>
            </a:fld>
            <a:endParaRPr lang="en-US"/>
          </a:p>
        </p:txBody>
      </p:sp>
    </p:spTree>
    <p:extLst>
      <p:ext uri="{BB962C8B-B14F-4D97-AF65-F5344CB8AC3E}">
        <p14:creationId xmlns:p14="http://schemas.microsoft.com/office/powerpoint/2010/main" val="14526806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17AAB-5A3A-4542-91D2-2C881D7152C4}" type="slidenum">
              <a:rPr lang="en-US" smtClean="0"/>
              <a:t>‹#›</a:t>
            </a:fld>
            <a:endParaRPr lang="en-US"/>
          </a:p>
        </p:txBody>
      </p:sp>
    </p:spTree>
    <p:extLst>
      <p:ext uri="{BB962C8B-B14F-4D97-AF65-F5344CB8AC3E}">
        <p14:creationId xmlns:p14="http://schemas.microsoft.com/office/powerpoint/2010/main" val="23334509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2BC56-8C10-E648-B00E-19EF38E590F4}" type="slidenum">
              <a:rPr lang="en-US" smtClean="0"/>
              <a:t>‹#›</a:t>
            </a:fld>
            <a:endParaRPr lang="en-US"/>
          </a:p>
        </p:txBody>
      </p:sp>
    </p:spTree>
    <p:extLst>
      <p:ext uri="{BB962C8B-B14F-4D97-AF65-F5344CB8AC3E}">
        <p14:creationId xmlns:p14="http://schemas.microsoft.com/office/powerpoint/2010/main" val="409771542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09A2D7D8-F2D2-4803-8A63-193B05D35B17}" type="datetimeFigureOut">
              <a:rPr lang="ru-RU" smtClean="0"/>
              <a:t>10.02.2019</a:t>
            </a:fld>
            <a:endParaRPr lang="ru-RU"/>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C3FE760F-0A7B-46DE-BC86-8008D926EC66}" type="slidenum">
              <a:rPr lang="ru-RU" smtClean="0"/>
              <a:t>‹#›</a:t>
            </a:fld>
            <a:endParaRPr lang="ru-RU"/>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66764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9600" y="2340251"/>
            <a:ext cx="10363200" cy="2750666"/>
          </a:xfrm>
        </p:spPr>
        <p:txBody>
          <a:bodyPr/>
          <a:lstStyle/>
          <a:p>
            <a:pPr algn="ctr"/>
            <a:r>
              <a:rPr lang="tg-Cyrl-TJ" sz="4000" dirty="0">
                <a:solidFill>
                  <a:srgbClr val="0070C0"/>
                </a:solidFill>
                <a:latin typeface="Times New Roman" panose="02020603050405020304" pitchFamily="18" charset="0"/>
                <a:cs typeface="Times New Roman" panose="02020603050405020304" pitchFamily="18" charset="0"/>
              </a:rPr>
              <a:t>Таҳияи нақшаи таъсиррасонӣ барои татбиқи чорабинӣ оид ба </a:t>
            </a:r>
            <a:r>
              <a:rPr lang="ru-RU" sz="4000" dirty="0">
                <a:solidFill>
                  <a:srgbClr val="0070C0"/>
                </a:solidFill>
                <a:latin typeface="Times New Roman" panose="02020603050405020304" pitchFamily="18" charset="0"/>
                <a:cs typeface="Times New Roman" panose="02020603050405020304" pitchFamily="18" charset="0"/>
              </a:rPr>
              <a:t> </a:t>
            </a:r>
            <a:r>
              <a:rPr lang="ru-RU" sz="4000" dirty="0" err="1">
                <a:solidFill>
                  <a:srgbClr val="0070C0"/>
                </a:solidFill>
                <a:latin typeface="Times New Roman" panose="02020603050405020304" pitchFamily="18" charset="0"/>
                <a:cs typeface="Times New Roman" panose="02020603050405020304" pitchFamily="18" charset="0"/>
              </a:rPr>
              <a:t>эдвокаси</a:t>
            </a:r>
            <a:r>
              <a:rPr lang="ru-RU" sz="4000" dirty="0">
                <a:solidFill>
                  <a:srgbClr val="0070C0"/>
                </a:solidFill>
                <a:latin typeface="Times New Roman" panose="02020603050405020304" pitchFamily="18" charset="0"/>
                <a:cs typeface="Times New Roman" panose="02020603050405020304" pitchFamily="18" charset="0"/>
              </a:rPr>
              <a:t> </a:t>
            </a:r>
            <a:r>
              <a:rPr lang="en-US" sz="4000" dirty="0">
                <a:solidFill>
                  <a:srgbClr val="0070C0"/>
                </a:solidFill>
                <a:latin typeface="Times New Roman" panose="02020603050405020304" pitchFamily="18" charset="0"/>
                <a:cs typeface="Times New Roman" panose="02020603050405020304" pitchFamily="18" charset="0"/>
              </a:rPr>
              <a:t/>
            </a:r>
            <a:br>
              <a:rPr lang="en-US" sz="4000" dirty="0">
                <a:solidFill>
                  <a:srgbClr val="0070C0"/>
                </a:solidFill>
                <a:latin typeface="Times New Roman" panose="02020603050405020304" pitchFamily="18" charset="0"/>
                <a:cs typeface="Times New Roman" panose="02020603050405020304" pitchFamily="18" charset="0"/>
              </a:rPr>
            </a:br>
            <a:r>
              <a:rPr lang="ru-RU" sz="4000" dirty="0">
                <a:solidFill>
                  <a:srgbClr val="0070C0"/>
                </a:solidFill>
                <a:latin typeface="Times New Roman" panose="02020603050405020304" pitchFamily="18" charset="0"/>
                <a:cs typeface="Times New Roman" panose="02020603050405020304" pitchFamily="18" charset="0"/>
              </a:rPr>
              <a:t>(</a:t>
            </a:r>
            <a:r>
              <a:rPr lang="en-US" sz="4000" dirty="0">
                <a:solidFill>
                  <a:srgbClr val="0070C0"/>
                </a:solidFill>
                <a:latin typeface="Times New Roman" panose="02020603050405020304" pitchFamily="18" charset="0"/>
                <a:cs typeface="Times New Roman" panose="02020603050405020304" pitchFamily="18" charset="0"/>
              </a:rPr>
              <a:t>Impact plan</a:t>
            </a:r>
            <a:r>
              <a:rPr lang="ru-RU" sz="2400" dirty="0">
                <a:solidFill>
                  <a:srgbClr val="0070C0"/>
                </a:solidFill>
                <a:latin typeface="Times New Roman" panose="02020603050405020304" pitchFamily="18" charset="0"/>
                <a:cs typeface="Times New Roman" panose="02020603050405020304" pitchFamily="18" charset="0"/>
              </a:rPr>
              <a:t>)</a:t>
            </a:r>
            <a:endParaRPr lang="ru-RU" sz="3600" dirty="0">
              <a:solidFill>
                <a:srgbClr val="0070C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828800" y="5027425"/>
            <a:ext cx="9144000" cy="431119"/>
          </a:xfrm>
        </p:spPr>
        <p:txBody>
          <a:bodyPr>
            <a:normAutofit/>
          </a:bodyPr>
          <a:lstStyle/>
          <a:p>
            <a:pPr algn="r"/>
            <a:r>
              <a:rPr lang="ru-RU" sz="2200" dirty="0">
                <a:latin typeface="Times New Roman" panose="02020603050405020304" pitchFamily="18" charset="0"/>
                <a:cs typeface="Times New Roman" panose="02020603050405020304" pitchFamily="18" charset="0"/>
              </a:rPr>
              <a:t>Хайдар </a:t>
            </a:r>
            <a:r>
              <a:rPr lang="ru-RU" sz="2200" dirty="0" err="1">
                <a:latin typeface="Times New Roman" panose="02020603050405020304" pitchFamily="18" charset="0"/>
                <a:cs typeface="Times New Roman" panose="02020603050405020304" pitchFamily="18" charset="0"/>
              </a:rPr>
              <a:t>Уали</a:t>
            </a:r>
            <a:r>
              <a:rPr lang="ru-RU" sz="2200" dirty="0">
                <a:latin typeface="Times New Roman" panose="02020603050405020304" pitchFamily="18" charset="0"/>
                <a:cs typeface="Times New Roman" panose="02020603050405020304" pitchFamily="18" charset="0"/>
              </a:rPr>
              <a:t>, РМР</a:t>
            </a:r>
          </a:p>
        </p:txBody>
      </p:sp>
      <p:sp>
        <p:nvSpPr>
          <p:cNvPr id="4" name="Подзаголовок 2"/>
          <p:cNvSpPr txBox="1">
            <a:spLocks/>
          </p:cNvSpPr>
          <p:nvPr/>
        </p:nvSpPr>
        <p:spPr>
          <a:xfrm>
            <a:off x="1524000" y="6154738"/>
            <a:ext cx="9144000" cy="4311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dirty="0"/>
              <a:t>2017</a:t>
            </a:r>
          </a:p>
        </p:txBody>
      </p:sp>
    </p:spTree>
    <p:extLst>
      <p:ext uri="{BB962C8B-B14F-4D97-AF65-F5344CB8AC3E}">
        <p14:creationId xmlns:p14="http://schemas.microsoft.com/office/powerpoint/2010/main" val="357628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79614"/>
            <a:ext cx="10918371" cy="691560"/>
          </a:xfrm>
        </p:spPr>
        <p:txBody>
          <a:bodyPr/>
          <a:lstStyle/>
          <a:p>
            <a:pPr algn="ctr"/>
            <a:r>
              <a:rPr lang="ru-RU" dirty="0" err="1">
                <a:latin typeface="Times New Roman" panose="02020603050405020304" pitchFamily="18" charset="0"/>
                <a:cs typeface="Times New Roman" panose="02020603050405020304" pitchFamily="18" charset="0"/>
              </a:rPr>
              <a:t>мундариҷа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9600" y="871174"/>
            <a:ext cx="10752667" cy="5808217"/>
          </a:xfrm>
        </p:spPr>
        <p:txBody>
          <a:bodyPr>
            <a:normAutofit/>
          </a:bodyPr>
          <a:lstStyle/>
          <a:p>
            <a:pPr marL="457200" indent="-457200">
              <a:buFont typeface="+mj-lt"/>
              <a:buAutoNum type="arabicPeriod"/>
            </a:pPr>
            <a:r>
              <a:rPr lang="tg-Cyrl-TJ" dirty="0" err="1">
                <a:latin typeface="Times New Roman" panose="02020603050405020304" pitchFamily="18" charset="0"/>
                <a:cs typeface="Times New Roman" panose="02020603050405020304" pitchFamily="18" charset="0"/>
              </a:rPr>
              <a:t>М</a:t>
            </a:r>
            <a:r>
              <a:rPr lang="ru-RU" dirty="0" err="1">
                <a:latin typeface="Times New Roman" panose="02020603050405020304" pitchFamily="18" charset="0"/>
                <a:cs typeface="Times New Roman" panose="02020603050405020304" pitchFamily="18" charset="0"/>
              </a:rPr>
              <a:t>уқаддима</a:t>
            </a:r>
            <a:endParaRPr lang="ru-RU" dirty="0">
              <a:latin typeface="Times New Roman" panose="02020603050405020304" pitchFamily="18" charset="0"/>
              <a:cs typeface="Times New Roman" panose="02020603050405020304" pitchFamily="18" charset="0"/>
            </a:endParaRPr>
          </a:p>
          <a:p>
            <a:pPr lvl="2" indent="-457200">
              <a:lnSpc>
                <a:spcPct val="120000"/>
              </a:lnSpc>
              <a:spcBef>
                <a:spcPts val="0"/>
              </a:spcBef>
              <a:buClrTx/>
              <a:buFont typeface="Wingdings" panose="05000000000000000000" pitchFamily="2" charset="2"/>
              <a:buChar char="Ø"/>
            </a:pPr>
            <a:r>
              <a:rPr lang="ru-RU" sz="1600" dirty="0" err="1">
                <a:latin typeface="Times New Roman" panose="02020603050405020304" pitchFamily="18" charset="0"/>
                <a:cs typeface="Times New Roman" panose="02020603050405020304" pitchFamily="18" charset="0"/>
              </a:rPr>
              <a:t>Нақшаи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амал</a:t>
            </a:r>
            <a:r>
              <a:rPr lang="ru-RU" sz="1600" dirty="0">
                <a:latin typeface="Times New Roman" panose="02020603050405020304" pitchFamily="18" charset="0"/>
                <a:cs typeface="Times New Roman" panose="02020603050405020304" pitchFamily="18" charset="0"/>
              </a:rPr>
              <a:t> чист,(НА), </a:t>
            </a:r>
            <a:r>
              <a:rPr lang="ru-RU" sz="1600" dirty="0" err="1">
                <a:latin typeface="Times New Roman" panose="02020603050405020304" pitchFamily="18" charset="0"/>
                <a:cs typeface="Times New Roman" panose="02020603050405020304" pitchFamily="18" charset="0"/>
              </a:rPr>
              <a:t>характеристикаҳо</a:t>
            </a:r>
            <a:endParaRPr lang="ru-RU" sz="1600" dirty="0">
              <a:latin typeface="Times New Roman" panose="02020603050405020304" pitchFamily="18" charset="0"/>
              <a:cs typeface="Times New Roman" panose="02020603050405020304" pitchFamily="18" charset="0"/>
            </a:endParaRPr>
          </a:p>
          <a:p>
            <a:pPr lvl="2" indent="-457200">
              <a:lnSpc>
                <a:spcPct val="120000"/>
              </a:lnSpc>
              <a:spcBef>
                <a:spcPts val="0"/>
              </a:spcBef>
              <a:buClrTx/>
              <a:buFont typeface="Wingdings" panose="05000000000000000000" pitchFamily="2" charset="2"/>
              <a:buChar char="Ø"/>
            </a:pPr>
            <a:r>
              <a:rPr lang="ru-RU" sz="1600" dirty="0" err="1">
                <a:latin typeface="Times New Roman" panose="02020603050405020304" pitchFamily="18" charset="0"/>
                <a:cs typeface="Times New Roman" panose="02020603050405020304" pitchFamily="18" charset="0"/>
              </a:rPr>
              <a:t>Тарзи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баёни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нақшаи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амал</a:t>
            </a:r>
            <a:r>
              <a:rPr lang="ru-RU" sz="1600" dirty="0">
                <a:latin typeface="Times New Roman" panose="02020603050405020304" pitchFamily="18" charset="0"/>
                <a:cs typeface="Times New Roman" panose="02020603050405020304" pitchFamily="18" charset="0"/>
              </a:rPr>
              <a:t> </a:t>
            </a:r>
          </a:p>
          <a:p>
            <a:pPr lvl="2" indent="-457200">
              <a:lnSpc>
                <a:spcPct val="120000"/>
              </a:lnSpc>
              <a:spcBef>
                <a:spcPts val="0"/>
              </a:spcBef>
              <a:buClrTx/>
              <a:buFont typeface="Wingdings" panose="05000000000000000000" pitchFamily="2" charset="2"/>
              <a:buChar char="Ø"/>
            </a:pPr>
            <a:r>
              <a:rPr lang="ru-RU" sz="1600" dirty="0" err="1">
                <a:latin typeface="Times New Roman" panose="02020603050405020304" pitchFamily="18" charset="0"/>
                <a:cs typeface="Times New Roman" panose="02020603050405020304" pitchFamily="18" charset="0"/>
              </a:rPr>
              <a:t>Назари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умумӣ</a:t>
            </a:r>
            <a:r>
              <a:rPr lang="ru-RU" sz="1600" dirty="0">
                <a:latin typeface="Times New Roman" panose="02020603050405020304" pitchFamily="18" charset="0"/>
                <a:cs typeface="Times New Roman" panose="02020603050405020304" pitchFamily="18" charset="0"/>
              </a:rPr>
              <a:t> ба </a:t>
            </a:r>
            <a:r>
              <a:rPr lang="ru-RU" sz="1600" dirty="0" err="1">
                <a:latin typeface="Times New Roman" panose="02020603050405020304" pitchFamily="18" charset="0"/>
                <a:cs typeface="Times New Roman" panose="02020603050405020304" pitchFamily="18" charset="0"/>
              </a:rPr>
              <a:t>раванди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таҳия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татбиқи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нақшаи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амал</a:t>
            </a:r>
            <a:r>
              <a:rPr lang="ru-RU" sz="1600" dirty="0">
                <a:latin typeface="Times New Roman" panose="02020603050405020304" pitchFamily="18" charset="0"/>
                <a:cs typeface="Times New Roman" panose="02020603050405020304" pitchFamily="18" charset="0"/>
              </a:rPr>
              <a:t>: 4  </a:t>
            </a:r>
            <a:r>
              <a:rPr lang="ru-RU" sz="1600" dirty="0" err="1">
                <a:latin typeface="Times New Roman" panose="02020603050405020304" pitchFamily="18" charset="0"/>
                <a:cs typeface="Times New Roman" panose="02020603050405020304" pitchFamily="18" charset="0"/>
              </a:rPr>
              <a:t>қадам</a:t>
            </a:r>
            <a:endParaRPr lang="ru-RU" sz="16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dirty="0" err="1">
                <a:latin typeface="Times New Roman" panose="02020603050405020304" pitchFamily="18" charset="0"/>
                <a:cs typeface="Times New Roman" panose="02020603050405020304" pitchFamily="18" charset="0"/>
              </a:rPr>
              <a:t>Ҳадафҳои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ташкилоти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шумо</a:t>
            </a:r>
            <a:endParaRPr lang="ru-RU"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dirty="0" err="1">
                <a:latin typeface="Times New Roman" panose="02020603050405020304" pitchFamily="18" charset="0"/>
                <a:cs typeface="Times New Roman" panose="02020603050405020304" pitchFamily="18" charset="0"/>
              </a:rPr>
              <a:t>Ҳадафи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ниҳоии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ташкилоти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шумо</a:t>
            </a:r>
            <a:r>
              <a:rPr lang="ru-RU" dirty="0">
                <a:latin typeface="Times New Roman" panose="02020603050405020304" pitchFamily="18" charset="0"/>
                <a:cs typeface="Times New Roman" panose="02020603050405020304" pitchFamily="18" charset="0"/>
              </a:rPr>
              <a:t> чист? </a:t>
            </a:r>
          </a:p>
          <a:p>
            <a:pPr marL="457200" indent="-457200">
              <a:buFont typeface="+mj-lt"/>
              <a:buAutoNum type="arabicPeriod"/>
            </a:pPr>
            <a:r>
              <a:rPr lang="ru-RU" dirty="0" err="1">
                <a:latin typeface="Times New Roman" panose="02020603050405020304" pitchFamily="18" charset="0"/>
                <a:cs typeface="Times New Roman" panose="02020603050405020304" pitchFamily="18" charset="0"/>
              </a:rPr>
              <a:t>Дигаргуниҳо</a:t>
            </a:r>
            <a:r>
              <a:rPr lang="ru-RU" dirty="0">
                <a:latin typeface="Times New Roman" panose="02020603050405020304" pitchFamily="18" charset="0"/>
                <a:cs typeface="Times New Roman" panose="02020603050405020304" pitchFamily="18" charset="0"/>
              </a:rPr>
              <a:t> дар </a:t>
            </a:r>
            <a:r>
              <a:rPr lang="ru-RU" dirty="0" err="1">
                <a:latin typeface="Times New Roman" panose="02020603050405020304" pitchFamily="18" charset="0"/>
                <a:cs typeface="Times New Roman" panose="02020603050405020304" pitchFamily="18" charset="0"/>
              </a:rPr>
              <a:t>фаъолияти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хидматчиёни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давлатӣзменения</a:t>
            </a:r>
            <a:r>
              <a:rPr lang="ru-RU" dirty="0">
                <a:latin typeface="Times New Roman" panose="02020603050405020304" pitchFamily="18" charset="0"/>
                <a:cs typeface="Times New Roman" panose="02020603050405020304" pitchFamily="18" charset="0"/>
              </a:rPr>
              <a:t> в бюджете</a:t>
            </a:r>
          </a:p>
          <a:p>
            <a:pPr marL="457200" indent="-457200">
              <a:buFont typeface="+mj-lt"/>
              <a:buAutoNum type="arabicPeriod"/>
            </a:pPr>
            <a:r>
              <a:rPr lang="ru-RU" dirty="0" err="1">
                <a:latin typeface="Times New Roman" panose="02020603050405020304" pitchFamily="18" charset="0"/>
                <a:cs typeface="Times New Roman" panose="02020603050405020304" pitchFamily="18" charset="0"/>
              </a:rPr>
              <a:t>Кӣ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қарор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қабул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мекунад</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policymakers</a:t>
            </a:r>
            <a:r>
              <a:rPr lang="ru-RU" dirty="0">
                <a:latin typeface="Times New Roman" panose="02020603050405020304" pitchFamily="18" charset="0"/>
                <a:cs typeface="Times New Roman" panose="02020603050405020304" pitchFamily="18" charset="0"/>
              </a:rPr>
              <a:t>)?</a:t>
            </a:r>
          </a:p>
          <a:p>
            <a:pPr lvl="2" indent="-457200">
              <a:spcAft>
                <a:spcPts val="600"/>
              </a:spcAft>
              <a:buClrTx/>
              <a:buFont typeface="Wingdings" panose="05000000000000000000" pitchFamily="2" charset="2"/>
              <a:buChar char="Ø"/>
            </a:pPr>
            <a:r>
              <a:rPr lang="ru-RU" sz="1600" dirty="0" err="1">
                <a:latin typeface="Times New Roman" panose="02020603050405020304" pitchFamily="18" charset="0"/>
                <a:cs typeface="Times New Roman" panose="02020603050405020304" pitchFamily="18" charset="0"/>
              </a:rPr>
              <a:t>Барои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таъсиррасонӣ</a:t>
            </a:r>
            <a:r>
              <a:rPr lang="ru-RU" sz="1600" dirty="0">
                <a:latin typeface="Times New Roman" panose="02020603050405020304" pitchFamily="18" charset="0"/>
                <a:cs typeface="Times New Roman" panose="02020603050405020304" pitchFamily="18" charset="0"/>
              </a:rPr>
              <a:t> ба </a:t>
            </a:r>
            <a:r>
              <a:rPr lang="ru-RU" sz="1600" dirty="0" err="1">
                <a:latin typeface="Times New Roman" panose="02020603050405020304" pitchFamily="18" charset="0"/>
                <a:cs typeface="Times New Roman" panose="02020603050405020304" pitchFamily="18" charset="0"/>
              </a:rPr>
              <a:t>онҳо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бояд</a:t>
            </a:r>
            <a:r>
              <a:rPr lang="ru-RU" sz="1600" dirty="0">
                <a:latin typeface="Times New Roman" panose="02020603050405020304" pitchFamily="18" charset="0"/>
                <a:cs typeface="Times New Roman" panose="02020603050405020304" pitchFamily="18" charset="0"/>
              </a:rPr>
              <a:t> кард?</a:t>
            </a:r>
          </a:p>
          <a:p>
            <a:pPr marL="457200" indent="-457200">
              <a:buFont typeface="+mj-lt"/>
              <a:buAutoNum type="arabicPeriod"/>
            </a:pPr>
            <a:r>
              <a:rPr lang="ru-RU" dirty="0" err="1">
                <a:latin typeface="Times New Roman" panose="02020603050405020304" pitchFamily="18" charset="0"/>
                <a:cs typeface="Times New Roman" panose="02020603050405020304" pitchFamily="18" charset="0"/>
              </a:rPr>
              <a:t>Шарикони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стратегӣ</a:t>
            </a:r>
            <a:endParaRPr lang="ru-RU" dirty="0">
              <a:latin typeface="Times New Roman" panose="02020603050405020304" pitchFamily="18" charset="0"/>
              <a:cs typeface="Times New Roman" panose="02020603050405020304" pitchFamily="18" charset="0"/>
            </a:endParaRPr>
          </a:p>
          <a:p>
            <a:pPr marL="971550" lvl="2" indent="-285750">
              <a:spcAft>
                <a:spcPts val="600"/>
              </a:spcAft>
              <a:buClrTx/>
              <a:buFont typeface="Wingdings" panose="05000000000000000000" pitchFamily="2" charset="2"/>
              <a:buChar char="Ø"/>
            </a:pPr>
            <a:r>
              <a:rPr lang="ru-RU" sz="1600" dirty="0" err="1">
                <a:latin typeface="Times New Roman" panose="02020603050405020304" pitchFamily="18" charset="0"/>
                <a:cs typeface="Times New Roman" panose="02020603050405020304" pitchFamily="18" charset="0"/>
              </a:rPr>
              <a:t>Барои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таъсиррасонӣ</a:t>
            </a:r>
            <a:r>
              <a:rPr lang="ru-RU" sz="1600" dirty="0">
                <a:latin typeface="Times New Roman" panose="02020603050405020304" pitchFamily="18" charset="0"/>
                <a:cs typeface="Times New Roman" panose="02020603050405020304" pitchFamily="18" charset="0"/>
              </a:rPr>
              <a:t> ба </a:t>
            </a:r>
            <a:r>
              <a:rPr lang="ru-RU" sz="1600" dirty="0" err="1">
                <a:latin typeface="Times New Roman" panose="02020603050405020304" pitchFamily="18" charset="0"/>
                <a:cs typeface="Times New Roman" panose="02020603050405020304" pitchFamily="18" charset="0"/>
              </a:rPr>
              <a:t>онҳо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бояд</a:t>
            </a:r>
            <a:r>
              <a:rPr lang="ru-RU" sz="1600" dirty="0">
                <a:latin typeface="Times New Roman" panose="02020603050405020304" pitchFamily="18" charset="0"/>
                <a:cs typeface="Times New Roman" panose="02020603050405020304" pitchFamily="18" charset="0"/>
              </a:rPr>
              <a:t> кард?</a:t>
            </a:r>
          </a:p>
          <a:p>
            <a:pPr marL="457200" indent="-457200">
              <a:buFont typeface="+mj-lt"/>
              <a:buAutoNum type="arabicPeriod"/>
            </a:pPr>
            <a:r>
              <a:rPr lang="ru-RU" dirty="0" err="1">
                <a:latin typeface="Times New Roman" panose="02020603050405020304" pitchFamily="18" charset="0"/>
                <a:cs typeface="Times New Roman" panose="02020603050405020304" pitchFamily="18" charset="0"/>
              </a:rPr>
              <a:t>Тағйирёбии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нақша-врқеиятҳои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a:t>
            </a:r>
            <a:endParaRPr lang="ru-RU"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dirty="0" err="1">
                <a:latin typeface="Times New Roman" panose="02020603050405020304" pitchFamily="18" charset="0"/>
                <a:cs typeface="Times New Roman" panose="02020603050405020304" pitchFamily="18" charset="0"/>
              </a:rPr>
              <a:t>Абзорҳои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арзёбиии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Нақшаи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амал</a:t>
            </a:r>
            <a:r>
              <a:rPr lang="ru-RU"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dirty="0" err="1">
                <a:latin typeface="Times New Roman" panose="02020603050405020304" pitchFamily="18" charset="0"/>
                <a:cs typeface="Times New Roman" panose="02020603050405020304" pitchFamily="18" charset="0"/>
              </a:rPr>
              <a:t>Индикаторҳо</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шохисҳо</a:t>
            </a:r>
            <a:r>
              <a:rPr lang="ru-RU" dirty="0">
                <a:latin typeface="Times New Roman" panose="02020603050405020304" pitchFamily="18" charset="0"/>
                <a:cs typeface="Times New Roman" panose="02020603050405020304" pitchFamily="18" charset="0"/>
              </a:rPr>
              <a:t>)</a:t>
            </a:r>
            <a:endParaRPr lang="ru-RU" dirty="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dirty="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dirty="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dirty="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dirty="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Картинки по запросу logo IB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599" y="3079956"/>
            <a:ext cx="4246637" cy="110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8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96409"/>
            <a:ext cx="11081657" cy="675232"/>
          </a:xfrm>
        </p:spPr>
        <p:txBody>
          <a:bodyPr>
            <a:normAutofit/>
          </a:bodyPr>
          <a:lstStyle/>
          <a:p>
            <a:pPr algn="ctr"/>
            <a:r>
              <a:rPr lang="ru-RU" dirty="0" err="1">
                <a:latin typeface="Times New Roman" panose="02020603050405020304" pitchFamily="18" charset="0"/>
                <a:cs typeface="Times New Roman" panose="02020603050405020304" pitchFamily="18" charset="0"/>
              </a:rPr>
              <a:t>Нақшаи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амал</a:t>
            </a:r>
            <a:r>
              <a:rPr lang="ru-RU" dirty="0">
                <a:latin typeface="Times New Roman" panose="02020603050405020304" pitchFamily="18" charset="0"/>
                <a:cs typeface="Times New Roman" panose="02020603050405020304" pitchFamily="18" charset="0"/>
              </a:rPr>
              <a:t> чист ?</a:t>
            </a:r>
          </a:p>
        </p:txBody>
      </p:sp>
      <p:sp>
        <p:nvSpPr>
          <p:cNvPr id="3" name="Объект 2"/>
          <p:cNvSpPr>
            <a:spLocks noGrp="1"/>
          </p:cNvSpPr>
          <p:nvPr>
            <p:ph idx="1"/>
          </p:nvPr>
        </p:nvSpPr>
        <p:spPr>
          <a:xfrm>
            <a:off x="1070428" y="1179795"/>
            <a:ext cx="10160000" cy="1805452"/>
          </a:xfrm>
        </p:spPr>
        <p:txBody>
          <a:bodyPr>
            <a:noAutofit/>
          </a:bodyPr>
          <a:lstStyle/>
          <a:p>
            <a:r>
              <a:rPr lang="ru-RU" sz="2800" dirty="0" err="1">
                <a:latin typeface="Times New Roman" panose="02020603050405020304" pitchFamily="18" charset="0"/>
                <a:cs typeface="Times New Roman" panose="02020603050405020304" pitchFamily="18" charset="0"/>
              </a:rPr>
              <a:t>Нақшаи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амал</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нишон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медиҳад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тавар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стратегияҳо</a:t>
            </a:r>
            <a:r>
              <a:rPr lang="ru-RU" sz="2800" dirty="0">
                <a:latin typeface="Times New Roman" panose="02020603050405020304" pitchFamily="18" charset="0"/>
                <a:cs typeface="Times New Roman" panose="02020603050405020304" pitchFamily="18" charset="0"/>
              </a:rPr>
              <a:t> ё </a:t>
            </a:r>
            <a:r>
              <a:rPr lang="ru-RU" sz="2800" dirty="0" err="1">
                <a:latin typeface="Times New Roman" panose="02020603050405020304" pitchFamily="18" charset="0"/>
                <a:cs typeface="Times New Roman" panose="02020603050405020304" pitchFamily="18" charset="0"/>
              </a:rPr>
              <a:t>чорабиниҳои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ташкилотатон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амал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мекунанд</a:t>
            </a:r>
            <a:r>
              <a:rPr lang="ru-RU" sz="2400" b="0" dirty="0">
                <a:latin typeface="Times New Roman" panose="02020603050405020304" pitchFamily="18" charset="0"/>
                <a:cs typeface="Times New Roman" panose="02020603050405020304" pitchFamily="18" charset="0"/>
              </a:rPr>
              <a:t>.  Он </a:t>
            </a:r>
            <a:r>
              <a:rPr lang="ru-RU" sz="2400" b="0" dirty="0" err="1">
                <a:latin typeface="Times New Roman" panose="02020603050405020304" pitchFamily="18" charset="0"/>
                <a:cs typeface="Times New Roman" panose="02020603050405020304" pitchFamily="18" charset="0"/>
              </a:rPr>
              <a:t>силсилаи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сабабу</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натиҷаҳо</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байни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стратегияҳоеро</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нишон</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медиҳад</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ки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ташкилотатаон</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истифода</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мебарад</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ва</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ҳамчунин</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дастовардҳои</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ниҳоиеро</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ки</a:t>
            </a:r>
            <a:r>
              <a:rPr lang="ru-RU" sz="2400" b="0" dirty="0">
                <a:latin typeface="Times New Roman" panose="02020603050405020304" pitchFamily="18" charset="0"/>
                <a:cs typeface="Times New Roman" panose="02020603050405020304" pitchFamily="18" charset="0"/>
              </a:rPr>
              <a:t> ба он </a:t>
            </a:r>
            <a:r>
              <a:rPr lang="ru-RU" sz="2400" b="0" dirty="0" err="1">
                <a:latin typeface="Times New Roman" panose="02020603050405020304" pitchFamily="18" charset="0"/>
                <a:cs typeface="Times New Roman" panose="02020603050405020304" pitchFamily="18" charset="0"/>
              </a:rPr>
              <a:t>расидан</a:t>
            </a:r>
            <a:r>
              <a:rPr lang="ru-RU" sz="2400" b="0" dirty="0">
                <a:latin typeface="Times New Roman" panose="02020603050405020304" pitchFamily="18" charset="0"/>
                <a:cs typeface="Times New Roman" panose="02020603050405020304" pitchFamily="18" charset="0"/>
              </a:rPr>
              <a:t> </a:t>
            </a:r>
            <a:r>
              <a:rPr lang="ru-RU" sz="2400" b="0" dirty="0" err="1">
                <a:latin typeface="Times New Roman" panose="02020603050405020304" pitchFamily="18" charset="0"/>
                <a:cs typeface="Times New Roman" panose="02020603050405020304" pitchFamily="18" charset="0"/>
              </a:rPr>
              <a:t>мехоҳед</a:t>
            </a:r>
            <a:endParaRPr lang="ru-RU" sz="2400" b="0" dirty="0">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1070428" y="3429990"/>
            <a:ext cx="10160000" cy="295252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ru-RU" sz="2200" b="0" dirty="0">
                <a:latin typeface="Times New Roman" panose="02020603050405020304" pitchFamily="18" charset="0"/>
                <a:cs typeface="Times New Roman" panose="02020603050405020304" pitchFamily="18" charset="0"/>
              </a:rPr>
              <a:t>Дар  </a:t>
            </a:r>
            <a:r>
              <a:rPr lang="ru-RU" sz="2200" b="0" dirty="0" err="1">
                <a:latin typeface="Times New Roman" panose="02020603050405020304" pitchFamily="18" charset="0"/>
                <a:cs typeface="Times New Roman" panose="02020603050405020304" pitchFamily="18" charset="0"/>
              </a:rPr>
              <a:t>эдвокаси</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чунин</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фарз</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кунанд</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ки</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чунин</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занҷираи</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алоқаҳо</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мавҷуданд</a:t>
            </a:r>
            <a:r>
              <a:rPr lang="ru-RU" sz="2200" b="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ru-RU" sz="2200" b="0" dirty="0">
                <a:latin typeface="Times New Roman" panose="02020603050405020304" pitchFamily="18" charset="0"/>
                <a:cs typeface="Times New Roman" panose="02020603050405020304" pitchFamily="18" charset="0"/>
              </a:rPr>
              <a:t>НА аз </a:t>
            </a:r>
            <a:r>
              <a:rPr lang="ru-RU" sz="2200" b="0" dirty="0" err="1">
                <a:latin typeface="Times New Roman" panose="02020603050405020304" pitchFamily="18" charset="0"/>
                <a:cs typeface="Times New Roman" panose="02020603050405020304" pitchFamily="18" charset="0"/>
              </a:rPr>
              <a:t>пайдарҳамии</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дигаргуниҳое</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иборат</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аст</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ки</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тавассути</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фаъолит</a:t>
            </a:r>
            <a:r>
              <a:rPr lang="ru-RU" sz="2200" b="0" dirty="0">
                <a:latin typeface="Times New Roman" panose="02020603050405020304" pitchFamily="18" charset="0"/>
                <a:cs typeface="Times New Roman" panose="02020603050405020304" pitchFamily="18" charset="0"/>
              </a:rPr>
              <a:t> ба </a:t>
            </a:r>
            <a:r>
              <a:rPr lang="ru-RU" sz="2200" b="0" dirty="0" err="1">
                <a:latin typeface="Times New Roman" panose="02020603050405020304" pitchFamily="18" charset="0"/>
                <a:cs typeface="Times New Roman" panose="02020603050405020304" pitchFamily="18" charset="0"/>
              </a:rPr>
              <a:t>онҳо</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расидан</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мехоҳед</a:t>
            </a:r>
            <a:r>
              <a:rPr lang="ru-RU" sz="2200" b="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ru-RU" sz="2200" b="0" dirty="0">
                <a:latin typeface="Times New Roman" panose="02020603050405020304" pitchFamily="18" charset="0"/>
                <a:cs typeface="Times New Roman" panose="02020603050405020304" pitchFamily="18" charset="0"/>
              </a:rPr>
              <a:t>НА </a:t>
            </a:r>
            <a:r>
              <a:rPr lang="ru-RU" sz="2200" b="0" dirty="0" err="1">
                <a:latin typeface="Times New Roman" panose="02020603050405020304" pitchFamily="18" charset="0"/>
                <a:cs typeface="Times New Roman" panose="02020603050405020304" pitchFamily="18" charset="0"/>
              </a:rPr>
              <a:t>барои</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кушодани</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фарзия</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ва</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интизориҳое</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ёрӣ</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мерасонад</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ки</a:t>
            </a:r>
            <a:r>
              <a:rPr lang="ru-RU" sz="2200" b="0" dirty="0">
                <a:latin typeface="Times New Roman" panose="02020603050405020304" pitchFamily="18" charset="0"/>
                <a:cs typeface="Times New Roman" panose="02020603050405020304" pitchFamily="18" charset="0"/>
              </a:rPr>
              <a:t> ин </a:t>
            </a:r>
            <a:r>
              <a:rPr lang="ru-RU" sz="2200" b="0" dirty="0" err="1">
                <a:latin typeface="Times New Roman" panose="02020603050405020304" pitchFamily="18" charset="0"/>
                <a:cs typeface="Times New Roman" panose="02020603050405020304" pitchFamily="18" charset="0"/>
              </a:rPr>
              <a:t>пайдарҳамиро</a:t>
            </a:r>
            <a:r>
              <a:rPr lang="ru-RU" sz="2200" b="0" dirty="0">
                <a:latin typeface="Times New Roman" panose="02020603050405020304" pitchFamily="18" charset="0"/>
                <a:cs typeface="Times New Roman" panose="02020603050405020304" pitchFamily="18" charset="0"/>
              </a:rPr>
              <a:t>  ба  </a:t>
            </a:r>
            <a:r>
              <a:rPr lang="ru-RU" sz="2200" b="0" dirty="0" err="1">
                <a:latin typeface="Times New Roman" panose="02020603050405020304" pitchFamily="18" charset="0"/>
                <a:cs typeface="Times New Roman" panose="02020603050405020304" pitchFamily="18" charset="0"/>
              </a:rPr>
              <a:t>ҳам</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васл</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мекунад</a:t>
            </a:r>
            <a:r>
              <a:rPr lang="ru-RU" sz="2200" b="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ru-RU" sz="2200" b="0" dirty="0" err="1">
                <a:latin typeface="Times New Roman" panose="02020603050405020304" pitchFamily="18" charset="0"/>
                <a:cs typeface="Times New Roman" panose="02020603050405020304" pitchFamily="18" charset="0"/>
              </a:rPr>
              <a:t>Фаҳмиши</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аниқ</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ва</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беҳтар</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намудани</a:t>
            </a:r>
            <a:r>
              <a:rPr lang="ru-RU" sz="2200" b="0" dirty="0">
                <a:latin typeface="Times New Roman" panose="02020603050405020304" pitchFamily="18" charset="0"/>
                <a:cs typeface="Times New Roman" panose="02020603050405020304" pitchFamily="18" charset="0"/>
              </a:rPr>
              <a:t> ин </a:t>
            </a:r>
            <a:r>
              <a:rPr lang="ru-RU" sz="2200" b="0" dirty="0" err="1">
                <a:latin typeface="Times New Roman" panose="02020603050405020304" pitchFamily="18" charset="0"/>
                <a:cs typeface="Times New Roman" panose="02020603050405020304" pitchFamily="18" charset="0"/>
              </a:rPr>
              <a:t>алоқаҳо</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барои</a:t>
            </a:r>
            <a:r>
              <a:rPr lang="ru-RU" sz="2200" b="0" dirty="0">
                <a:latin typeface="Times New Roman" panose="02020603050405020304" pitchFamily="18" charset="0"/>
                <a:cs typeface="Times New Roman" panose="02020603050405020304" pitchFamily="18" charset="0"/>
              </a:rPr>
              <a:t> ба </a:t>
            </a:r>
            <a:r>
              <a:rPr lang="ru-RU" sz="2200" b="0" dirty="0" err="1">
                <a:latin typeface="Times New Roman" panose="02020603050405020304" pitchFamily="18" charset="0"/>
                <a:cs typeface="Times New Roman" panose="02020603050405020304" pitchFamily="18" charset="0"/>
              </a:rPr>
              <a:t>ҳадаф</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расидан</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мусоидат</a:t>
            </a:r>
            <a:r>
              <a:rPr lang="ru-RU" sz="2200" b="0" dirty="0">
                <a:latin typeface="Times New Roman" panose="02020603050405020304" pitchFamily="18" charset="0"/>
                <a:cs typeface="Times New Roman" panose="02020603050405020304" pitchFamily="18" charset="0"/>
              </a:rPr>
              <a:t> </a:t>
            </a:r>
            <a:r>
              <a:rPr lang="ru-RU" sz="2200" b="0" dirty="0" err="1">
                <a:latin typeface="Times New Roman" panose="02020603050405020304" pitchFamily="18" charset="0"/>
                <a:cs typeface="Times New Roman" panose="02020603050405020304" pitchFamily="18" charset="0"/>
              </a:rPr>
              <a:t>мекунад</a:t>
            </a:r>
            <a:r>
              <a:rPr lang="ru-RU" sz="2200" b="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682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6533" y="394908"/>
            <a:ext cx="11163300" cy="838518"/>
          </a:xfrm>
        </p:spPr>
        <p:txBody>
          <a:bodyPr>
            <a:normAutofit/>
          </a:bodyPr>
          <a:lstStyle/>
          <a:p>
            <a:pPr algn="ctr"/>
            <a:r>
              <a:rPr lang="ru-RU" dirty="0" smtClean="0">
                <a:latin typeface="Times New Roman" panose="02020603050405020304" pitchFamily="18" charset="0"/>
                <a:cs typeface="Times New Roman" panose="02020603050405020304" pitchFamily="18" charset="0"/>
              </a:rPr>
              <a:t>ХУСУСИЯТҲОИ </a:t>
            </a:r>
            <a:r>
              <a:rPr lang="ru-RU" dirty="0" err="1">
                <a:latin typeface="Times New Roman" panose="02020603050405020304" pitchFamily="18" charset="0"/>
                <a:cs typeface="Times New Roman" panose="02020603050405020304" pitchFamily="18" charset="0"/>
              </a:rPr>
              <a:t>нақшаи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амал</a:t>
            </a:r>
            <a:r>
              <a:rPr lang="ru-RU"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3223808" y="1787106"/>
            <a:ext cx="6333067" cy="2294466"/>
          </a:xfrm>
        </p:spPr>
        <p:txBody>
          <a:bodyPr>
            <a:normAutofit fontScale="92500" lnSpcReduction="10000"/>
          </a:bodyPr>
          <a:lstStyle/>
          <a:p>
            <a:r>
              <a:rPr lang="ru-RU" sz="3200" dirty="0" err="1">
                <a:latin typeface="Times New Roman" panose="02020603050405020304" pitchFamily="18" charset="0"/>
                <a:cs typeface="Times New Roman" panose="02020603050405020304" pitchFamily="18" charset="0"/>
              </a:rPr>
              <a:t>Бояд</a:t>
            </a:r>
            <a:r>
              <a:rPr lang="ru-RU" sz="32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мушаххас</a:t>
            </a:r>
            <a:r>
              <a:rPr lang="ru-RU" sz="32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ru-RU" sz="3200" dirty="0" err="1">
                <a:latin typeface="Times New Roman" panose="02020603050405020304" pitchFamily="18" charset="0"/>
                <a:cs typeface="Times New Roman" panose="02020603050405020304" pitchFamily="18" charset="0"/>
              </a:rPr>
              <a:t>тағйирпазир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ва</a:t>
            </a:r>
            <a:r>
              <a:rPr lang="ru-RU" sz="32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ru-RU" sz="3200" dirty="0" err="1">
                <a:latin typeface="Times New Roman" panose="02020603050405020304" pitchFamily="18" charset="0"/>
                <a:cs typeface="Times New Roman" panose="02020603050405020304" pitchFamily="18" charset="0"/>
              </a:rPr>
              <a:t>ҳуҷҷати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корӣ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бошад</a:t>
            </a:r>
            <a:endParaRPr lang="ru-RU" sz="3200"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1128183" y="4360336"/>
            <a:ext cx="10160000" cy="212513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ru-RU" sz="2400" b="0" dirty="0" err="1">
                <a:solidFill>
                  <a:srgbClr val="0070C0"/>
                </a:solidFill>
                <a:latin typeface="Times New Roman" panose="02020603050405020304" pitchFamily="18" charset="0"/>
                <a:cs typeface="Times New Roman" panose="02020603050405020304" pitchFamily="18" charset="0"/>
              </a:rPr>
              <a:t>Нақшаи</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таъсиррасонӣ</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баръакс</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сохта</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мешавад</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яъне</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аввал</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ҳадафи</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ниҳоӣ</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маълум</a:t>
            </a:r>
            <a:r>
              <a:rPr lang="ru-RU" sz="2400" b="0" dirty="0">
                <a:solidFill>
                  <a:srgbClr val="0070C0"/>
                </a:solidFill>
                <a:latin typeface="Times New Roman" panose="02020603050405020304" pitchFamily="18" charset="0"/>
                <a:cs typeface="Times New Roman" panose="02020603050405020304" pitchFamily="18" charset="0"/>
              </a:rPr>
              <a:t> карда  </a:t>
            </a:r>
            <a:r>
              <a:rPr lang="ru-RU" sz="2400" b="0" dirty="0" err="1">
                <a:solidFill>
                  <a:srgbClr val="0070C0"/>
                </a:solidFill>
                <a:latin typeface="Times New Roman" panose="02020603050405020304" pitchFamily="18" charset="0"/>
                <a:cs typeface="Times New Roman" panose="02020603050405020304" pitchFamily="18" charset="0"/>
              </a:rPr>
              <a:t>мешавад</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ва</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баъдан</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фаъолиятҳои</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муносибе</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ки</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метавонанд</a:t>
            </a:r>
            <a:r>
              <a:rPr lang="ru-RU" sz="2400" b="0" dirty="0">
                <a:solidFill>
                  <a:srgbClr val="0070C0"/>
                </a:solidFill>
                <a:latin typeface="Times New Roman" panose="02020603050405020304" pitchFamily="18" charset="0"/>
                <a:cs typeface="Times New Roman" panose="02020603050405020304" pitchFamily="18" charset="0"/>
              </a:rPr>
              <a:t>   ба </a:t>
            </a:r>
            <a:r>
              <a:rPr lang="ru-RU" sz="2400" b="0" dirty="0" err="1">
                <a:solidFill>
                  <a:srgbClr val="0070C0"/>
                </a:solidFill>
                <a:latin typeface="Times New Roman" panose="02020603050405020304" pitchFamily="18" charset="0"/>
                <a:cs typeface="Times New Roman" panose="02020603050405020304" pitchFamily="18" charset="0"/>
              </a:rPr>
              <a:t>шахсони</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қарорқабулкунанда</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ва</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шарикони</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стратегӣ</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таъсир</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расонанд</a:t>
            </a:r>
            <a:r>
              <a:rPr lang="ru-RU" sz="2400" b="0" dirty="0">
                <a:solidFill>
                  <a:srgbClr val="0070C0"/>
                </a:solidFill>
                <a:latin typeface="Times New Roman" panose="02020603050405020304" pitchFamily="18" charset="0"/>
                <a:cs typeface="Times New Roman" panose="02020603050405020304" pitchFamily="18" charset="0"/>
              </a:rPr>
              <a:t>, то </a:t>
            </a:r>
            <a:r>
              <a:rPr lang="ru-RU" sz="2400" b="0" dirty="0" err="1">
                <a:solidFill>
                  <a:srgbClr val="0070C0"/>
                </a:solidFill>
                <a:latin typeface="Times New Roman" panose="02020603050405020304" pitchFamily="18" charset="0"/>
                <a:cs typeface="Times New Roman" panose="02020603050405020304" pitchFamily="18" charset="0"/>
              </a:rPr>
              <a:t>ки</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онҳо</a:t>
            </a:r>
            <a:r>
              <a:rPr lang="ru-RU" sz="2400" b="0" dirty="0">
                <a:solidFill>
                  <a:srgbClr val="0070C0"/>
                </a:solidFill>
                <a:latin typeface="Times New Roman" panose="02020603050405020304" pitchFamily="18" charset="0"/>
                <a:cs typeface="Times New Roman" panose="02020603050405020304" pitchFamily="18" charset="0"/>
              </a:rPr>
              <a:t>  дар </a:t>
            </a:r>
            <a:r>
              <a:rPr lang="ru-RU" sz="2400" b="0" dirty="0" err="1">
                <a:solidFill>
                  <a:srgbClr val="0070C0"/>
                </a:solidFill>
                <a:latin typeface="Times New Roman" panose="02020603050405020304" pitchFamily="18" charset="0"/>
                <a:cs typeface="Times New Roman" panose="02020603050405020304" pitchFamily="18" charset="0"/>
              </a:rPr>
              <a:t>дастрасӣ</a:t>
            </a:r>
            <a:r>
              <a:rPr lang="ru-RU" sz="2400" b="0" dirty="0">
                <a:solidFill>
                  <a:srgbClr val="0070C0"/>
                </a:solidFill>
                <a:latin typeface="Times New Roman" panose="02020603050405020304" pitchFamily="18" charset="0"/>
                <a:cs typeface="Times New Roman" panose="02020603050405020304" pitchFamily="18" charset="0"/>
              </a:rPr>
              <a:t> ба </a:t>
            </a:r>
            <a:r>
              <a:rPr lang="ru-RU" sz="2400" b="0" dirty="0" err="1">
                <a:solidFill>
                  <a:srgbClr val="0070C0"/>
                </a:solidFill>
                <a:latin typeface="Times New Roman" panose="02020603050405020304" pitchFamily="18" charset="0"/>
                <a:cs typeface="Times New Roman" panose="02020603050405020304" pitchFamily="18" charset="0"/>
              </a:rPr>
              <a:t>ҳадафҳои</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чорабиниҳои</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эдвокаси-мусоидат</a:t>
            </a:r>
            <a:r>
              <a:rPr lang="ru-RU" sz="2400" b="0" dirty="0">
                <a:solidFill>
                  <a:srgbClr val="0070C0"/>
                </a:solidFill>
                <a:latin typeface="Times New Roman" panose="02020603050405020304" pitchFamily="18" charset="0"/>
                <a:cs typeface="Times New Roman" panose="02020603050405020304" pitchFamily="18" charset="0"/>
              </a:rPr>
              <a:t> </a:t>
            </a:r>
            <a:r>
              <a:rPr lang="ru-RU" sz="2400" b="0" dirty="0" err="1">
                <a:solidFill>
                  <a:srgbClr val="0070C0"/>
                </a:solidFill>
                <a:latin typeface="Times New Roman" panose="02020603050405020304" pitchFamily="18" charset="0"/>
                <a:cs typeface="Times New Roman" panose="02020603050405020304" pitchFamily="18" charset="0"/>
              </a:rPr>
              <a:t>намоянд</a:t>
            </a:r>
            <a:r>
              <a:rPr lang="ru-RU" sz="2400" b="0" dirty="0">
                <a:solidFill>
                  <a:srgbClr val="0070C0"/>
                </a:solidFill>
                <a:latin typeface="Times New Roman" panose="02020603050405020304" pitchFamily="18" charset="0"/>
                <a:cs typeface="Times New Roman" panose="02020603050405020304" pitchFamily="18" charset="0"/>
              </a:rPr>
              <a:t>.  </a:t>
            </a:r>
            <a:endParaRPr lang="en-US" sz="2400" b="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8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p:cNvGrpSpPr>
            <a:grpSpLocks/>
          </p:cNvGrpSpPr>
          <p:nvPr/>
        </p:nvGrpSpPr>
        <p:grpSpPr bwMode="auto">
          <a:xfrm>
            <a:off x="2751904" y="3907122"/>
            <a:ext cx="6820422" cy="2654303"/>
            <a:chOff x="1705" y="448"/>
            <a:chExt cx="6672" cy="2016"/>
          </a:xfrm>
        </p:grpSpPr>
        <p:sp>
          <p:nvSpPr>
            <p:cNvPr id="9" name="Freeform 26"/>
            <p:cNvSpPr>
              <a:spLocks/>
            </p:cNvSpPr>
            <p:nvPr/>
          </p:nvSpPr>
          <p:spPr bwMode="auto">
            <a:xfrm>
              <a:off x="4023" y="586"/>
              <a:ext cx="1916" cy="52"/>
            </a:xfrm>
            <a:custGeom>
              <a:avLst/>
              <a:gdLst>
                <a:gd name="T0" fmla="+- 0 5939 4023"/>
                <a:gd name="T1" fmla="*/ T0 w 1916"/>
                <a:gd name="T2" fmla="+- 0 635 586"/>
                <a:gd name="T3" fmla="*/ 635 h 52"/>
                <a:gd name="T4" fmla="+- 0 5834 4023"/>
                <a:gd name="T5" fmla="*/ T4 w 1916"/>
                <a:gd name="T6" fmla="+- 0 623 586"/>
                <a:gd name="T7" fmla="*/ 623 h 52"/>
                <a:gd name="T8" fmla="+- 0 5728 4023"/>
                <a:gd name="T9" fmla="*/ T8 w 1916"/>
                <a:gd name="T10" fmla="+- 0 613 586"/>
                <a:gd name="T11" fmla="*/ 613 h 52"/>
                <a:gd name="T12" fmla="+- 0 5622 4023"/>
                <a:gd name="T13" fmla="*/ T12 w 1916"/>
                <a:gd name="T14" fmla="+- 0 605 586"/>
                <a:gd name="T15" fmla="*/ 605 h 52"/>
                <a:gd name="T16" fmla="+- 0 5515 4023"/>
                <a:gd name="T17" fmla="*/ T16 w 1916"/>
                <a:gd name="T18" fmla="+- 0 598 586"/>
                <a:gd name="T19" fmla="*/ 598 h 52"/>
                <a:gd name="T20" fmla="+- 0 5409 4023"/>
                <a:gd name="T21" fmla="*/ T20 w 1916"/>
                <a:gd name="T22" fmla="+- 0 593 586"/>
                <a:gd name="T23" fmla="*/ 593 h 52"/>
                <a:gd name="T24" fmla="+- 0 5304 4023"/>
                <a:gd name="T25" fmla="*/ T24 w 1916"/>
                <a:gd name="T26" fmla="+- 0 590 586"/>
                <a:gd name="T27" fmla="*/ 590 h 52"/>
                <a:gd name="T28" fmla="+- 0 5200 4023"/>
                <a:gd name="T29" fmla="*/ T28 w 1916"/>
                <a:gd name="T30" fmla="+- 0 587 586"/>
                <a:gd name="T31" fmla="*/ 587 h 52"/>
                <a:gd name="T32" fmla="+- 0 5097 4023"/>
                <a:gd name="T33" fmla="*/ T32 w 1916"/>
                <a:gd name="T34" fmla="+- 0 586 586"/>
                <a:gd name="T35" fmla="*/ 586 h 52"/>
                <a:gd name="T36" fmla="+- 0 4997 4023"/>
                <a:gd name="T37" fmla="*/ T36 w 1916"/>
                <a:gd name="T38" fmla="+- 0 587 586"/>
                <a:gd name="T39" fmla="*/ 587 h 52"/>
                <a:gd name="T40" fmla="+- 0 4899 4023"/>
                <a:gd name="T41" fmla="*/ T40 w 1916"/>
                <a:gd name="T42" fmla="+- 0 588 586"/>
                <a:gd name="T43" fmla="*/ 588 h 52"/>
                <a:gd name="T44" fmla="+- 0 4804 4023"/>
                <a:gd name="T45" fmla="*/ T44 w 1916"/>
                <a:gd name="T46" fmla="+- 0 589 586"/>
                <a:gd name="T47" fmla="*/ 589 h 52"/>
                <a:gd name="T48" fmla="+- 0 4712 4023"/>
                <a:gd name="T49" fmla="*/ T48 w 1916"/>
                <a:gd name="T50" fmla="+- 0 592 586"/>
                <a:gd name="T51" fmla="*/ 592 h 52"/>
                <a:gd name="T52" fmla="+- 0 4624 4023"/>
                <a:gd name="T53" fmla="*/ T52 w 1916"/>
                <a:gd name="T54" fmla="+- 0 595 586"/>
                <a:gd name="T55" fmla="*/ 595 h 52"/>
                <a:gd name="T56" fmla="+- 0 4540 4023"/>
                <a:gd name="T57" fmla="*/ T56 w 1916"/>
                <a:gd name="T58" fmla="+- 0 599 586"/>
                <a:gd name="T59" fmla="*/ 599 h 52"/>
                <a:gd name="T60" fmla="+- 0 4461 4023"/>
                <a:gd name="T61" fmla="*/ T60 w 1916"/>
                <a:gd name="T62" fmla="+- 0 603 586"/>
                <a:gd name="T63" fmla="*/ 603 h 52"/>
                <a:gd name="T64" fmla="+- 0 4387 4023"/>
                <a:gd name="T65" fmla="*/ T64 w 1916"/>
                <a:gd name="T66" fmla="+- 0 608 586"/>
                <a:gd name="T67" fmla="*/ 608 h 52"/>
                <a:gd name="T68" fmla="+- 0 4318 4023"/>
                <a:gd name="T69" fmla="*/ T68 w 1916"/>
                <a:gd name="T70" fmla="+- 0 612 586"/>
                <a:gd name="T71" fmla="*/ 612 h 52"/>
                <a:gd name="T72" fmla="+- 0 4255 4023"/>
                <a:gd name="T73" fmla="*/ T72 w 1916"/>
                <a:gd name="T74" fmla="+- 0 617 586"/>
                <a:gd name="T75" fmla="*/ 617 h 52"/>
                <a:gd name="T76" fmla="+- 0 4148 4023"/>
                <a:gd name="T77" fmla="*/ T76 w 1916"/>
                <a:gd name="T78" fmla="+- 0 625 586"/>
                <a:gd name="T79" fmla="*/ 625 h 52"/>
                <a:gd name="T80" fmla="+- 0 4070 4023"/>
                <a:gd name="T81" fmla="*/ T80 w 1916"/>
                <a:gd name="T82" fmla="+- 0 633 586"/>
                <a:gd name="T83" fmla="*/ 633 h 52"/>
                <a:gd name="T84" fmla="+- 0 4043 4023"/>
                <a:gd name="T85" fmla="*/ T84 w 1916"/>
                <a:gd name="T86" fmla="+- 0 635 586"/>
                <a:gd name="T87" fmla="*/ 635 h 52"/>
                <a:gd name="T88" fmla="+- 0 4023 4023"/>
                <a:gd name="T89" fmla="*/ T88 w 1916"/>
                <a:gd name="T90" fmla="+- 0 638 586"/>
                <a:gd name="T91" fmla="*/ 638 h 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916" h="52">
                  <a:moveTo>
                    <a:pt x="1916" y="49"/>
                  </a:moveTo>
                  <a:lnTo>
                    <a:pt x="1811" y="37"/>
                  </a:lnTo>
                  <a:lnTo>
                    <a:pt x="1705" y="27"/>
                  </a:lnTo>
                  <a:lnTo>
                    <a:pt x="1599" y="19"/>
                  </a:lnTo>
                  <a:lnTo>
                    <a:pt x="1492" y="12"/>
                  </a:lnTo>
                  <a:lnTo>
                    <a:pt x="1386" y="7"/>
                  </a:lnTo>
                  <a:lnTo>
                    <a:pt x="1281" y="4"/>
                  </a:lnTo>
                  <a:lnTo>
                    <a:pt x="1177" y="1"/>
                  </a:lnTo>
                  <a:lnTo>
                    <a:pt x="1074" y="0"/>
                  </a:lnTo>
                  <a:lnTo>
                    <a:pt x="974" y="1"/>
                  </a:lnTo>
                  <a:lnTo>
                    <a:pt x="876" y="2"/>
                  </a:lnTo>
                  <a:lnTo>
                    <a:pt x="781" y="3"/>
                  </a:lnTo>
                  <a:lnTo>
                    <a:pt x="689" y="6"/>
                  </a:lnTo>
                  <a:lnTo>
                    <a:pt x="601" y="9"/>
                  </a:lnTo>
                  <a:lnTo>
                    <a:pt x="517" y="13"/>
                  </a:lnTo>
                  <a:lnTo>
                    <a:pt x="438" y="17"/>
                  </a:lnTo>
                  <a:lnTo>
                    <a:pt x="364" y="22"/>
                  </a:lnTo>
                  <a:lnTo>
                    <a:pt x="295" y="26"/>
                  </a:lnTo>
                  <a:lnTo>
                    <a:pt x="232" y="31"/>
                  </a:lnTo>
                  <a:lnTo>
                    <a:pt x="125" y="39"/>
                  </a:lnTo>
                  <a:lnTo>
                    <a:pt x="47" y="47"/>
                  </a:lnTo>
                  <a:lnTo>
                    <a:pt x="20" y="49"/>
                  </a:lnTo>
                  <a:lnTo>
                    <a:pt x="0" y="52"/>
                  </a:lnTo>
                </a:path>
              </a:pathLst>
            </a:custGeom>
            <a:noFill/>
            <a:ln w="6350">
              <a:solidFill>
                <a:srgbClr val="0079B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Freeform 25"/>
            <p:cNvSpPr>
              <a:spLocks/>
            </p:cNvSpPr>
            <p:nvPr/>
          </p:nvSpPr>
          <p:spPr bwMode="auto">
            <a:xfrm>
              <a:off x="5862" y="563"/>
              <a:ext cx="77" cy="128"/>
            </a:xfrm>
            <a:custGeom>
              <a:avLst/>
              <a:gdLst>
                <a:gd name="T0" fmla="+- 0 5878 5862"/>
                <a:gd name="T1" fmla="*/ T0 w 77"/>
                <a:gd name="T2" fmla="+- 0 563 563"/>
                <a:gd name="T3" fmla="*/ 563 h 128"/>
                <a:gd name="T4" fmla="+- 0 5939 5862"/>
                <a:gd name="T5" fmla="*/ T4 w 77"/>
                <a:gd name="T6" fmla="+- 0 635 563"/>
                <a:gd name="T7" fmla="*/ 635 h 128"/>
                <a:gd name="T8" fmla="+- 0 5862 5862"/>
                <a:gd name="T9" fmla="*/ T8 w 77"/>
                <a:gd name="T10" fmla="+- 0 691 563"/>
                <a:gd name="T11" fmla="*/ 691 h 128"/>
              </a:gdLst>
              <a:ahLst/>
              <a:cxnLst>
                <a:cxn ang="0">
                  <a:pos x="T1" y="T3"/>
                </a:cxn>
                <a:cxn ang="0">
                  <a:pos x="T5" y="T7"/>
                </a:cxn>
                <a:cxn ang="0">
                  <a:pos x="T9" y="T11"/>
                </a:cxn>
              </a:cxnLst>
              <a:rect l="0" t="0" r="r" b="b"/>
              <a:pathLst>
                <a:path w="77" h="128">
                  <a:moveTo>
                    <a:pt x="16" y="0"/>
                  </a:moveTo>
                  <a:lnTo>
                    <a:pt x="77" y="72"/>
                  </a:lnTo>
                  <a:lnTo>
                    <a:pt x="0" y="128"/>
                  </a:lnTo>
                </a:path>
              </a:pathLst>
            </a:custGeom>
            <a:noFill/>
            <a:ln w="6350">
              <a:solidFill>
                <a:srgbClr val="0079B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1" name="Freeform 24"/>
            <p:cNvSpPr>
              <a:spLocks/>
            </p:cNvSpPr>
            <p:nvPr/>
          </p:nvSpPr>
          <p:spPr bwMode="auto">
            <a:xfrm>
              <a:off x="1705" y="957"/>
              <a:ext cx="626" cy="995"/>
            </a:xfrm>
            <a:custGeom>
              <a:avLst/>
              <a:gdLst>
                <a:gd name="T0" fmla="+- 0 2331 1705"/>
                <a:gd name="T1" fmla="*/ T0 w 626"/>
                <a:gd name="T2" fmla="+- 0 957 957"/>
                <a:gd name="T3" fmla="*/ 957 h 995"/>
                <a:gd name="T4" fmla="+- 0 2243 1705"/>
                <a:gd name="T5" fmla="*/ T4 w 626"/>
                <a:gd name="T6" fmla="+- 0 988 957"/>
                <a:gd name="T7" fmla="*/ 988 h 995"/>
                <a:gd name="T8" fmla="+- 0 2161 1705"/>
                <a:gd name="T9" fmla="*/ T8 w 626"/>
                <a:gd name="T10" fmla="+- 0 1020 957"/>
                <a:gd name="T11" fmla="*/ 1020 h 995"/>
                <a:gd name="T12" fmla="+- 0 2086 1705"/>
                <a:gd name="T13" fmla="*/ T12 w 626"/>
                <a:gd name="T14" fmla="+- 0 1053 957"/>
                <a:gd name="T15" fmla="*/ 1053 h 995"/>
                <a:gd name="T16" fmla="+- 0 2018 1705"/>
                <a:gd name="T17" fmla="*/ T16 w 626"/>
                <a:gd name="T18" fmla="+- 0 1088 957"/>
                <a:gd name="T19" fmla="*/ 1088 h 995"/>
                <a:gd name="T20" fmla="+- 0 1956 1705"/>
                <a:gd name="T21" fmla="*/ T20 w 626"/>
                <a:gd name="T22" fmla="+- 0 1123 957"/>
                <a:gd name="T23" fmla="*/ 1123 h 995"/>
                <a:gd name="T24" fmla="+- 0 1901 1705"/>
                <a:gd name="T25" fmla="*/ T24 w 626"/>
                <a:gd name="T26" fmla="+- 0 1160 957"/>
                <a:gd name="T27" fmla="*/ 1160 h 995"/>
                <a:gd name="T28" fmla="+- 0 1853 1705"/>
                <a:gd name="T29" fmla="*/ T28 w 626"/>
                <a:gd name="T30" fmla="+- 0 1197 957"/>
                <a:gd name="T31" fmla="*/ 1197 h 995"/>
                <a:gd name="T32" fmla="+- 0 1777 1705"/>
                <a:gd name="T33" fmla="*/ T32 w 626"/>
                <a:gd name="T34" fmla="+- 0 1273 957"/>
                <a:gd name="T35" fmla="*/ 1273 h 995"/>
                <a:gd name="T36" fmla="+- 0 1728 1705"/>
                <a:gd name="T37" fmla="*/ T36 w 626"/>
                <a:gd name="T38" fmla="+- 0 1352 957"/>
                <a:gd name="T39" fmla="*/ 1352 h 995"/>
                <a:gd name="T40" fmla="+- 0 1705 1705"/>
                <a:gd name="T41" fmla="*/ T40 w 626"/>
                <a:gd name="T42" fmla="+- 0 1431 957"/>
                <a:gd name="T43" fmla="*/ 1431 h 995"/>
                <a:gd name="T44" fmla="+- 0 1705 1705"/>
                <a:gd name="T45" fmla="*/ T44 w 626"/>
                <a:gd name="T46" fmla="+- 0 1471 957"/>
                <a:gd name="T47" fmla="*/ 1471 h 995"/>
                <a:gd name="T48" fmla="+- 0 1711 1705"/>
                <a:gd name="T49" fmla="*/ T48 w 626"/>
                <a:gd name="T50" fmla="+- 0 1511 957"/>
                <a:gd name="T51" fmla="*/ 1511 h 995"/>
                <a:gd name="T52" fmla="+- 0 1744 1705"/>
                <a:gd name="T53" fmla="*/ T52 w 626"/>
                <a:gd name="T54" fmla="+- 0 1590 957"/>
                <a:gd name="T55" fmla="*/ 1590 h 995"/>
                <a:gd name="T56" fmla="+- 0 1804 1705"/>
                <a:gd name="T57" fmla="*/ T56 w 626"/>
                <a:gd name="T58" fmla="+- 0 1668 957"/>
                <a:gd name="T59" fmla="*/ 1668 h 995"/>
                <a:gd name="T60" fmla="+- 0 1893 1705"/>
                <a:gd name="T61" fmla="*/ T60 w 626"/>
                <a:gd name="T62" fmla="+- 0 1744 957"/>
                <a:gd name="T63" fmla="*/ 1744 h 995"/>
                <a:gd name="T64" fmla="+- 0 1948 1705"/>
                <a:gd name="T65" fmla="*/ T64 w 626"/>
                <a:gd name="T66" fmla="+- 0 1781 957"/>
                <a:gd name="T67" fmla="*/ 1781 h 995"/>
                <a:gd name="T68" fmla="+- 0 2009 1705"/>
                <a:gd name="T69" fmla="*/ T68 w 626"/>
                <a:gd name="T70" fmla="+- 0 1817 957"/>
                <a:gd name="T71" fmla="*/ 1817 h 995"/>
                <a:gd name="T72" fmla="+- 0 2078 1705"/>
                <a:gd name="T73" fmla="*/ T72 w 626"/>
                <a:gd name="T74" fmla="+- 0 1852 957"/>
                <a:gd name="T75" fmla="*/ 1852 h 995"/>
                <a:gd name="T76" fmla="+- 0 2154 1705"/>
                <a:gd name="T77" fmla="*/ T76 w 626"/>
                <a:gd name="T78" fmla="+- 0 1887 957"/>
                <a:gd name="T79" fmla="*/ 1887 h 995"/>
                <a:gd name="T80" fmla="+- 0 2237 1705"/>
                <a:gd name="T81" fmla="*/ T80 w 626"/>
                <a:gd name="T82" fmla="+- 0 1920 957"/>
                <a:gd name="T83" fmla="*/ 1920 h 995"/>
                <a:gd name="T84" fmla="+- 0 2328 1705"/>
                <a:gd name="T85" fmla="*/ T84 w 626"/>
                <a:gd name="T86" fmla="+- 0 1951 957"/>
                <a:gd name="T87" fmla="*/ 1951 h 9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26" h="995">
                  <a:moveTo>
                    <a:pt x="626" y="0"/>
                  </a:moveTo>
                  <a:lnTo>
                    <a:pt x="538" y="31"/>
                  </a:lnTo>
                  <a:lnTo>
                    <a:pt x="456" y="63"/>
                  </a:lnTo>
                  <a:lnTo>
                    <a:pt x="381" y="96"/>
                  </a:lnTo>
                  <a:lnTo>
                    <a:pt x="313" y="131"/>
                  </a:lnTo>
                  <a:lnTo>
                    <a:pt x="251" y="166"/>
                  </a:lnTo>
                  <a:lnTo>
                    <a:pt x="196" y="203"/>
                  </a:lnTo>
                  <a:lnTo>
                    <a:pt x="148" y="240"/>
                  </a:lnTo>
                  <a:lnTo>
                    <a:pt x="72" y="316"/>
                  </a:lnTo>
                  <a:lnTo>
                    <a:pt x="23" y="395"/>
                  </a:lnTo>
                  <a:lnTo>
                    <a:pt x="0" y="474"/>
                  </a:lnTo>
                  <a:lnTo>
                    <a:pt x="0" y="514"/>
                  </a:lnTo>
                  <a:lnTo>
                    <a:pt x="6" y="554"/>
                  </a:lnTo>
                  <a:lnTo>
                    <a:pt x="39" y="633"/>
                  </a:lnTo>
                  <a:lnTo>
                    <a:pt x="99" y="711"/>
                  </a:lnTo>
                  <a:lnTo>
                    <a:pt x="188" y="787"/>
                  </a:lnTo>
                  <a:lnTo>
                    <a:pt x="243" y="824"/>
                  </a:lnTo>
                  <a:lnTo>
                    <a:pt x="304" y="860"/>
                  </a:lnTo>
                  <a:lnTo>
                    <a:pt x="373" y="895"/>
                  </a:lnTo>
                  <a:lnTo>
                    <a:pt x="449" y="930"/>
                  </a:lnTo>
                  <a:lnTo>
                    <a:pt x="532" y="963"/>
                  </a:lnTo>
                  <a:lnTo>
                    <a:pt x="623" y="994"/>
                  </a:lnTo>
                </a:path>
              </a:pathLst>
            </a:custGeom>
            <a:noFill/>
            <a:ln w="6350">
              <a:solidFill>
                <a:srgbClr val="0079B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 name="Freeform 23"/>
            <p:cNvSpPr>
              <a:spLocks/>
            </p:cNvSpPr>
            <p:nvPr/>
          </p:nvSpPr>
          <p:spPr bwMode="auto">
            <a:xfrm>
              <a:off x="2244" y="917"/>
              <a:ext cx="87" cy="123"/>
            </a:xfrm>
            <a:custGeom>
              <a:avLst/>
              <a:gdLst>
                <a:gd name="T0" fmla="+- 0 2244 2244"/>
                <a:gd name="T1" fmla="*/ T0 w 87"/>
                <a:gd name="T2" fmla="+- 0 917 917"/>
                <a:gd name="T3" fmla="*/ 917 h 123"/>
                <a:gd name="T4" fmla="+- 0 2331 2244"/>
                <a:gd name="T5" fmla="*/ T4 w 87"/>
                <a:gd name="T6" fmla="+- 0 957 917"/>
                <a:gd name="T7" fmla="*/ 957 h 123"/>
                <a:gd name="T8" fmla="+- 0 2285 2244"/>
                <a:gd name="T9" fmla="*/ T8 w 87"/>
                <a:gd name="T10" fmla="+- 0 1040 917"/>
                <a:gd name="T11" fmla="*/ 1040 h 123"/>
              </a:gdLst>
              <a:ahLst/>
              <a:cxnLst>
                <a:cxn ang="0">
                  <a:pos x="T1" y="T3"/>
                </a:cxn>
                <a:cxn ang="0">
                  <a:pos x="T5" y="T7"/>
                </a:cxn>
                <a:cxn ang="0">
                  <a:pos x="T9" y="T11"/>
                </a:cxn>
              </a:cxnLst>
              <a:rect l="0" t="0" r="r" b="b"/>
              <a:pathLst>
                <a:path w="87" h="123">
                  <a:moveTo>
                    <a:pt x="0" y="0"/>
                  </a:moveTo>
                  <a:lnTo>
                    <a:pt x="87" y="40"/>
                  </a:lnTo>
                  <a:lnTo>
                    <a:pt x="41" y="123"/>
                  </a:lnTo>
                </a:path>
              </a:pathLst>
            </a:custGeom>
            <a:noFill/>
            <a:ln w="6350">
              <a:solidFill>
                <a:srgbClr val="0079B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 name="Freeform 22"/>
            <p:cNvSpPr>
              <a:spLocks/>
            </p:cNvSpPr>
            <p:nvPr/>
          </p:nvSpPr>
          <p:spPr bwMode="auto">
            <a:xfrm>
              <a:off x="2340" y="467"/>
              <a:ext cx="1758" cy="886"/>
            </a:xfrm>
            <a:custGeom>
              <a:avLst/>
              <a:gdLst>
                <a:gd name="T0" fmla="+- 0 3814 2340"/>
                <a:gd name="T1" fmla="*/ T0 w 1758"/>
                <a:gd name="T2" fmla="+- 0 467 467"/>
                <a:gd name="T3" fmla="*/ 467 h 886"/>
                <a:gd name="T4" fmla="+- 0 2624 2340"/>
                <a:gd name="T5" fmla="*/ T4 w 1758"/>
                <a:gd name="T6" fmla="+- 0 467 467"/>
                <a:gd name="T7" fmla="*/ 467 h 886"/>
                <a:gd name="T8" fmla="+- 0 2460 2340"/>
                <a:gd name="T9" fmla="*/ T8 w 1758"/>
                <a:gd name="T10" fmla="+- 0 471 467"/>
                <a:gd name="T11" fmla="*/ 471 h 886"/>
                <a:gd name="T12" fmla="+- 0 2375 2340"/>
                <a:gd name="T13" fmla="*/ T12 w 1758"/>
                <a:gd name="T14" fmla="+- 0 502 467"/>
                <a:gd name="T15" fmla="*/ 502 h 886"/>
                <a:gd name="T16" fmla="+- 0 2344 2340"/>
                <a:gd name="T17" fmla="*/ T16 w 1758"/>
                <a:gd name="T18" fmla="+- 0 587 467"/>
                <a:gd name="T19" fmla="*/ 587 h 886"/>
                <a:gd name="T20" fmla="+- 0 2340 2340"/>
                <a:gd name="T21" fmla="*/ T20 w 1758"/>
                <a:gd name="T22" fmla="+- 0 750 467"/>
                <a:gd name="T23" fmla="*/ 750 h 886"/>
                <a:gd name="T24" fmla="+- 0 2340 2340"/>
                <a:gd name="T25" fmla="*/ T24 w 1758"/>
                <a:gd name="T26" fmla="+- 0 1069 467"/>
                <a:gd name="T27" fmla="*/ 1069 h 886"/>
                <a:gd name="T28" fmla="+- 0 2344 2340"/>
                <a:gd name="T29" fmla="*/ T28 w 1758"/>
                <a:gd name="T30" fmla="+- 0 1233 467"/>
                <a:gd name="T31" fmla="*/ 1233 h 886"/>
                <a:gd name="T32" fmla="+- 0 2375 2340"/>
                <a:gd name="T33" fmla="*/ T32 w 1758"/>
                <a:gd name="T34" fmla="+- 0 1317 467"/>
                <a:gd name="T35" fmla="*/ 1317 h 886"/>
                <a:gd name="T36" fmla="+- 0 2460 2340"/>
                <a:gd name="T37" fmla="*/ T36 w 1758"/>
                <a:gd name="T38" fmla="+- 0 1348 467"/>
                <a:gd name="T39" fmla="*/ 1348 h 886"/>
                <a:gd name="T40" fmla="+- 0 2624 2340"/>
                <a:gd name="T41" fmla="*/ T40 w 1758"/>
                <a:gd name="T42" fmla="+- 0 1352 467"/>
                <a:gd name="T43" fmla="*/ 1352 h 886"/>
                <a:gd name="T44" fmla="+- 0 3814 2340"/>
                <a:gd name="T45" fmla="*/ T44 w 1758"/>
                <a:gd name="T46" fmla="+- 0 1352 467"/>
                <a:gd name="T47" fmla="*/ 1352 h 886"/>
                <a:gd name="T48" fmla="+- 0 3978 2340"/>
                <a:gd name="T49" fmla="*/ T48 w 1758"/>
                <a:gd name="T50" fmla="+- 0 1348 467"/>
                <a:gd name="T51" fmla="*/ 1348 h 886"/>
                <a:gd name="T52" fmla="+- 0 4062 2340"/>
                <a:gd name="T53" fmla="*/ T52 w 1758"/>
                <a:gd name="T54" fmla="+- 0 1317 467"/>
                <a:gd name="T55" fmla="*/ 1317 h 886"/>
                <a:gd name="T56" fmla="+- 0 4093 2340"/>
                <a:gd name="T57" fmla="*/ T56 w 1758"/>
                <a:gd name="T58" fmla="+- 0 1233 467"/>
                <a:gd name="T59" fmla="*/ 1233 h 886"/>
                <a:gd name="T60" fmla="+- 0 4098 2340"/>
                <a:gd name="T61" fmla="*/ T60 w 1758"/>
                <a:gd name="T62" fmla="+- 0 1069 467"/>
                <a:gd name="T63" fmla="*/ 1069 h 886"/>
                <a:gd name="T64" fmla="+- 0 4098 2340"/>
                <a:gd name="T65" fmla="*/ T64 w 1758"/>
                <a:gd name="T66" fmla="+- 0 750 467"/>
                <a:gd name="T67" fmla="*/ 750 h 886"/>
                <a:gd name="T68" fmla="+- 0 4093 2340"/>
                <a:gd name="T69" fmla="*/ T68 w 1758"/>
                <a:gd name="T70" fmla="+- 0 587 467"/>
                <a:gd name="T71" fmla="*/ 587 h 886"/>
                <a:gd name="T72" fmla="+- 0 4062 2340"/>
                <a:gd name="T73" fmla="*/ T72 w 1758"/>
                <a:gd name="T74" fmla="+- 0 502 467"/>
                <a:gd name="T75" fmla="*/ 502 h 886"/>
                <a:gd name="T76" fmla="+- 0 3978 2340"/>
                <a:gd name="T77" fmla="*/ T76 w 1758"/>
                <a:gd name="T78" fmla="+- 0 471 467"/>
                <a:gd name="T79" fmla="*/ 471 h 886"/>
                <a:gd name="T80" fmla="+- 0 3814 2340"/>
                <a:gd name="T81" fmla="*/ T80 w 1758"/>
                <a:gd name="T82" fmla="+- 0 467 467"/>
                <a:gd name="T83" fmla="*/ 467 h 8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58" h="886">
                  <a:moveTo>
                    <a:pt x="1474" y="0"/>
                  </a:moveTo>
                  <a:lnTo>
                    <a:pt x="284" y="0"/>
                  </a:lnTo>
                  <a:lnTo>
                    <a:pt x="120" y="4"/>
                  </a:lnTo>
                  <a:lnTo>
                    <a:pt x="35" y="35"/>
                  </a:lnTo>
                  <a:lnTo>
                    <a:pt x="4" y="120"/>
                  </a:lnTo>
                  <a:lnTo>
                    <a:pt x="0" y="283"/>
                  </a:lnTo>
                  <a:lnTo>
                    <a:pt x="0" y="602"/>
                  </a:lnTo>
                  <a:lnTo>
                    <a:pt x="4" y="766"/>
                  </a:lnTo>
                  <a:lnTo>
                    <a:pt x="35" y="850"/>
                  </a:lnTo>
                  <a:lnTo>
                    <a:pt x="120" y="881"/>
                  </a:lnTo>
                  <a:lnTo>
                    <a:pt x="284" y="885"/>
                  </a:lnTo>
                  <a:lnTo>
                    <a:pt x="1474" y="885"/>
                  </a:lnTo>
                  <a:lnTo>
                    <a:pt x="1638" y="881"/>
                  </a:lnTo>
                  <a:lnTo>
                    <a:pt x="1722" y="850"/>
                  </a:lnTo>
                  <a:lnTo>
                    <a:pt x="1753" y="766"/>
                  </a:lnTo>
                  <a:lnTo>
                    <a:pt x="1758" y="602"/>
                  </a:lnTo>
                  <a:lnTo>
                    <a:pt x="1758" y="283"/>
                  </a:lnTo>
                  <a:lnTo>
                    <a:pt x="1753" y="120"/>
                  </a:lnTo>
                  <a:lnTo>
                    <a:pt x="1722" y="35"/>
                  </a:lnTo>
                  <a:lnTo>
                    <a:pt x="1638" y="4"/>
                  </a:lnTo>
                  <a:lnTo>
                    <a:pt x="1474" y="0"/>
                  </a:lnTo>
                  <a:close/>
                </a:path>
              </a:pathLst>
            </a:custGeom>
            <a:solidFill>
              <a:srgbClr val="E4E9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Rectangle 21"/>
            <p:cNvSpPr>
              <a:spLocks noChangeArrowheads="1"/>
            </p:cNvSpPr>
            <p:nvPr/>
          </p:nvSpPr>
          <p:spPr bwMode="auto">
            <a:xfrm>
              <a:off x="2328" y="448"/>
              <a:ext cx="1771" cy="94"/>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Freeform 19"/>
            <p:cNvSpPr>
              <a:spLocks/>
            </p:cNvSpPr>
            <p:nvPr/>
          </p:nvSpPr>
          <p:spPr bwMode="auto">
            <a:xfrm>
              <a:off x="7646" y="925"/>
              <a:ext cx="731" cy="1044"/>
            </a:xfrm>
            <a:custGeom>
              <a:avLst/>
              <a:gdLst>
                <a:gd name="T0" fmla="+- 0 7646 7646"/>
                <a:gd name="T1" fmla="*/ T0 w 731"/>
                <a:gd name="T2" fmla="+- 0 925 925"/>
                <a:gd name="T3" fmla="*/ 925 h 1044"/>
                <a:gd name="T4" fmla="+- 0 7740 7646"/>
                <a:gd name="T5" fmla="*/ T4 w 731"/>
                <a:gd name="T6" fmla="+- 0 956 925"/>
                <a:gd name="T7" fmla="*/ 956 h 1044"/>
                <a:gd name="T8" fmla="+- 0 7828 7646"/>
                <a:gd name="T9" fmla="*/ T8 w 731"/>
                <a:gd name="T10" fmla="+- 0 988 925"/>
                <a:gd name="T11" fmla="*/ 988 h 1044"/>
                <a:gd name="T12" fmla="+- 0 7910 7646"/>
                <a:gd name="T13" fmla="*/ T12 w 731"/>
                <a:gd name="T14" fmla="+- 0 1020 925"/>
                <a:gd name="T15" fmla="*/ 1020 h 1044"/>
                <a:gd name="T16" fmla="+- 0 7984 7646"/>
                <a:gd name="T17" fmla="*/ T16 w 731"/>
                <a:gd name="T18" fmla="+- 0 1054 925"/>
                <a:gd name="T19" fmla="*/ 1054 h 1044"/>
                <a:gd name="T20" fmla="+- 0 8052 7646"/>
                <a:gd name="T21" fmla="*/ T20 w 731"/>
                <a:gd name="T22" fmla="+- 0 1087 925"/>
                <a:gd name="T23" fmla="*/ 1087 h 1044"/>
                <a:gd name="T24" fmla="+- 0 8114 7646"/>
                <a:gd name="T25" fmla="*/ T24 w 731"/>
                <a:gd name="T26" fmla="+- 0 1122 925"/>
                <a:gd name="T27" fmla="*/ 1122 h 1044"/>
                <a:gd name="T28" fmla="+- 0 8168 7646"/>
                <a:gd name="T29" fmla="*/ T28 w 731"/>
                <a:gd name="T30" fmla="+- 0 1157 925"/>
                <a:gd name="T31" fmla="*/ 1157 h 1044"/>
                <a:gd name="T32" fmla="+- 0 8259 7646"/>
                <a:gd name="T33" fmla="*/ T32 w 731"/>
                <a:gd name="T34" fmla="+- 0 1228 925"/>
                <a:gd name="T35" fmla="*/ 1228 h 1044"/>
                <a:gd name="T36" fmla="+- 0 8323 7646"/>
                <a:gd name="T37" fmla="*/ T36 w 731"/>
                <a:gd name="T38" fmla="+- 0 1301 925"/>
                <a:gd name="T39" fmla="*/ 1301 h 1044"/>
                <a:gd name="T40" fmla="+- 0 8362 7646"/>
                <a:gd name="T41" fmla="*/ T40 w 731"/>
                <a:gd name="T42" fmla="+- 0 1374 925"/>
                <a:gd name="T43" fmla="*/ 1374 h 1044"/>
                <a:gd name="T44" fmla="+- 0 8376 7646"/>
                <a:gd name="T45" fmla="*/ T44 w 731"/>
                <a:gd name="T46" fmla="+- 0 1448 925"/>
                <a:gd name="T47" fmla="*/ 1448 h 1044"/>
                <a:gd name="T48" fmla="+- 0 8373 7646"/>
                <a:gd name="T49" fmla="*/ T48 w 731"/>
                <a:gd name="T50" fmla="+- 0 1485 925"/>
                <a:gd name="T51" fmla="*/ 1485 h 1044"/>
                <a:gd name="T52" fmla="+- 0 8350 7646"/>
                <a:gd name="T53" fmla="*/ T52 w 731"/>
                <a:gd name="T54" fmla="+- 0 1559 925"/>
                <a:gd name="T55" fmla="*/ 1559 h 1044"/>
                <a:gd name="T56" fmla="+- 0 8302 7646"/>
                <a:gd name="T57" fmla="*/ T56 w 731"/>
                <a:gd name="T58" fmla="+- 0 1632 925"/>
                <a:gd name="T59" fmla="*/ 1632 h 1044"/>
                <a:gd name="T60" fmla="+- 0 8230 7646"/>
                <a:gd name="T61" fmla="*/ T60 w 731"/>
                <a:gd name="T62" fmla="+- 0 1704 925"/>
                <a:gd name="T63" fmla="*/ 1704 h 1044"/>
                <a:gd name="T64" fmla="+- 0 8134 7646"/>
                <a:gd name="T65" fmla="*/ T64 w 731"/>
                <a:gd name="T66" fmla="+- 0 1774 925"/>
                <a:gd name="T67" fmla="*/ 1774 h 1044"/>
                <a:gd name="T68" fmla="+- 0 8077 7646"/>
                <a:gd name="T69" fmla="*/ T68 w 731"/>
                <a:gd name="T70" fmla="+- 0 1808 925"/>
                <a:gd name="T71" fmla="*/ 1808 h 1044"/>
                <a:gd name="T72" fmla="+- 0 8014 7646"/>
                <a:gd name="T73" fmla="*/ T72 w 731"/>
                <a:gd name="T74" fmla="+- 0 1842 925"/>
                <a:gd name="T75" fmla="*/ 1842 h 1044"/>
                <a:gd name="T76" fmla="+- 0 7946 7646"/>
                <a:gd name="T77" fmla="*/ T76 w 731"/>
                <a:gd name="T78" fmla="+- 0 1874 925"/>
                <a:gd name="T79" fmla="*/ 1874 h 1044"/>
                <a:gd name="T80" fmla="+- 0 7871 7646"/>
                <a:gd name="T81" fmla="*/ T80 w 731"/>
                <a:gd name="T82" fmla="+- 0 1907 925"/>
                <a:gd name="T83" fmla="*/ 1907 h 1044"/>
                <a:gd name="T84" fmla="+- 0 7791 7646"/>
                <a:gd name="T85" fmla="*/ T84 w 731"/>
                <a:gd name="T86" fmla="+- 0 1938 925"/>
                <a:gd name="T87" fmla="*/ 1938 h 1044"/>
                <a:gd name="T88" fmla="+- 0 7705 7646"/>
                <a:gd name="T89" fmla="*/ T88 w 731"/>
                <a:gd name="T90" fmla="+- 0 1968 925"/>
                <a:gd name="T91" fmla="*/ 1968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731" h="1044">
                  <a:moveTo>
                    <a:pt x="0" y="0"/>
                  </a:moveTo>
                  <a:lnTo>
                    <a:pt x="94" y="31"/>
                  </a:lnTo>
                  <a:lnTo>
                    <a:pt x="182" y="63"/>
                  </a:lnTo>
                  <a:lnTo>
                    <a:pt x="264" y="95"/>
                  </a:lnTo>
                  <a:lnTo>
                    <a:pt x="338" y="129"/>
                  </a:lnTo>
                  <a:lnTo>
                    <a:pt x="406" y="162"/>
                  </a:lnTo>
                  <a:lnTo>
                    <a:pt x="468" y="197"/>
                  </a:lnTo>
                  <a:lnTo>
                    <a:pt x="522" y="232"/>
                  </a:lnTo>
                  <a:lnTo>
                    <a:pt x="613" y="303"/>
                  </a:lnTo>
                  <a:lnTo>
                    <a:pt x="677" y="376"/>
                  </a:lnTo>
                  <a:lnTo>
                    <a:pt x="716" y="449"/>
                  </a:lnTo>
                  <a:lnTo>
                    <a:pt x="730" y="523"/>
                  </a:lnTo>
                  <a:lnTo>
                    <a:pt x="727" y="560"/>
                  </a:lnTo>
                  <a:lnTo>
                    <a:pt x="704" y="634"/>
                  </a:lnTo>
                  <a:lnTo>
                    <a:pt x="656" y="707"/>
                  </a:lnTo>
                  <a:lnTo>
                    <a:pt x="584" y="779"/>
                  </a:lnTo>
                  <a:lnTo>
                    <a:pt x="488" y="849"/>
                  </a:lnTo>
                  <a:lnTo>
                    <a:pt x="431" y="883"/>
                  </a:lnTo>
                  <a:lnTo>
                    <a:pt x="368" y="917"/>
                  </a:lnTo>
                  <a:lnTo>
                    <a:pt x="300" y="949"/>
                  </a:lnTo>
                  <a:lnTo>
                    <a:pt x="225" y="982"/>
                  </a:lnTo>
                  <a:lnTo>
                    <a:pt x="145" y="1013"/>
                  </a:lnTo>
                  <a:lnTo>
                    <a:pt x="59" y="1043"/>
                  </a:lnTo>
                </a:path>
              </a:pathLst>
            </a:custGeom>
            <a:noFill/>
            <a:ln w="6350">
              <a:solidFill>
                <a:srgbClr val="0079B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 name="Freeform 18"/>
            <p:cNvSpPr>
              <a:spLocks/>
            </p:cNvSpPr>
            <p:nvPr/>
          </p:nvSpPr>
          <p:spPr bwMode="auto">
            <a:xfrm>
              <a:off x="7705" y="1885"/>
              <a:ext cx="87" cy="123"/>
            </a:xfrm>
            <a:custGeom>
              <a:avLst/>
              <a:gdLst>
                <a:gd name="T0" fmla="+- 0 7791 7705"/>
                <a:gd name="T1" fmla="*/ T0 w 87"/>
                <a:gd name="T2" fmla="+- 0 2007 1885"/>
                <a:gd name="T3" fmla="*/ 2007 h 123"/>
                <a:gd name="T4" fmla="+- 0 7705 7705"/>
                <a:gd name="T5" fmla="*/ T4 w 87"/>
                <a:gd name="T6" fmla="+- 0 1968 1885"/>
                <a:gd name="T7" fmla="*/ 1968 h 123"/>
                <a:gd name="T8" fmla="+- 0 7750 7705"/>
                <a:gd name="T9" fmla="*/ T8 w 87"/>
                <a:gd name="T10" fmla="+- 0 1885 1885"/>
                <a:gd name="T11" fmla="*/ 1885 h 123"/>
              </a:gdLst>
              <a:ahLst/>
              <a:cxnLst>
                <a:cxn ang="0">
                  <a:pos x="T1" y="T3"/>
                </a:cxn>
                <a:cxn ang="0">
                  <a:pos x="T5" y="T7"/>
                </a:cxn>
                <a:cxn ang="0">
                  <a:pos x="T9" y="T11"/>
                </a:cxn>
              </a:cxnLst>
              <a:rect l="0" t="0" r="r" b="b"/>
              <a:pathLst>
                <a:path w="87" h="123">
                  <a:moveTo>
                    <a:pt x="86" y="122"/>
                  </a:moveTo>
                  <a:lnTo>
                    <a:pt x="0" y="83"/>
                  </a:lnTo>
                  <a:lnTo>
                    <a:pt x="45" y="0"/>
                  </a:lnTo>
                </a:path>
              </a:pathLst>
            </a:custGeom>
            <a:noFill/>
            <a:ln w="6350">
              <a:solidFill>
                <a:srgbClr val="0079B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Freeform 17"/>
            <p:cNvSpPr>
              <a:spLocks/>
            </p:cNvSpPr>
            <p:nvPr/>
          </p:nvSpPr>
          <p:spPr bwMode="auto">
            <a:xfrm>
              <a:off x="5924" y="454"/>
              <a:ext cx="1758" cy="886"/>
            </a:xfrm>
            <a:custGeom>
              <a:avLst/>
              <a:gdLst>
                <a:gd name="T0" fmla="+- 0 7416 5942"/>
                <a:gd name="T1" fmla="*/ T0 w 1758"/>
                <a:gd name="T2" fmla="+- 0 467 467"/>
                <a:gd name="T3" fmla="*/ 467 h 886"/>
                <a:gd name="T4" fmla="+- 0 6225 5942"/>
                <a:gd name="T5" fmla="*/ T4 w 1758"/>
                <a:gd name="T6" fmla="+- 0 467 467"/>
                <a:gd name="T7" fmla="*/ 467 h 886"/>
                <a:gd name="T8" fmla="+- 0 6062 5942"/>
                <a:gd name="T9" fmla="*/ T8 w 1758"/>
                <a:gd name="T10" fmla="+- 0 471 467"/>
                <a:gd name="T11" fmla="*/ 471 h 886"/>
                <a:gd name="T12" fmla="+- 0 5977 5942"/>
                <a:gd name="T13" fmla="*/ T12 w 1758"/>
                <a:gd name="T14" fmla="+- 0 502 467"/>
                <a:gd name="T15" fmla="*/ 502 h 886"/>
                <a:gd name="T16" fmla="+- 0 5946 5942"/>
                <a:gd name="T17" fmla="*/ T16 w 1758"/>
                <a:gd name="T18" fmla="+- 0 587 467"/>
                <a:gd name="T19" fmla="*/ 587 h 886"/>
                <a:gd name="T20" fmla="+- 0 5942 5942"/>
                <a:gd name="T21" fmla="*/ T20 w 1758"/>
                <a:gd name="T22" fmla="+- 0 750 467"/>
                <a:gd name="T23" fmla="*/ 750 h 886"/>
                <a:gd name="T24" fmla="+- 0 5942 5942"/>
                <a:gd name="T25" fmla="*/ T24 w 1758"/>
                <a:gd name="T26" fmla="+- 0 1069 467"/>
                <a:gd name="T27" fmla="*/ 1069 h 886"/>
                <a:gd name="T28" fmla="+- 0 5946 5942"/>
                <a:gd name="T29" fmla="*/ T28 w 1758"/>
                <a:gd name="T30" fmla="+- 0 1233 467"/>
                <a:gd name="T31" fmla="*/ 1233 h 886"/>
                <a:gd name="T32" fmla="+- 0 5977 5942"/>
                <a:gd name="T33" fmla="*/ T32 w 1758"/>
                <a:gd name="T34" fmla="+- 0 1317 467"/>
                <a:gd name="T35" fmla="*/ 1317 h 886"/>
                <a:gd name="T36" fmla="+- 0 6062 5942"/>
                <a:gd name="T37" fmla="*/ T36 w 1758"/>
                <a:gd name="T38" fmla="+- 0 1348 467"/>
                <a:gd name="T39" fmla="*/ 1348 h 886"/>
                <a:gd name="T40" fmla="+- 0 6225 5942"/>
                <a:gd name="T41" fmla="*/ T40 w 1758"/>
                <a:gd name="T42" fmla="+- 0 1352 467"/>
                <a:gd name="T43" fmla="*/ 1352 h 886"/>
                <a:gd name="T44" fmla="+- 0 7416 5942"/>
                <a:gd name="T45" fmla="*/ T44 w 1758"/>
                <a:gd name="T46" fmla="+- 0 1352 467"/>
                <a:gd name="T47" fmla="*/ 1352 h 886"/>
                <a:gd name="T48" fmla="+- 0 7580 5942"/>
                <a:gd name="T49" fmla="*/ T48 w 1758"/>
                <a:gd name="T50" fmla="+- 0 1348 467"/>
                <a:gd name="T51" fmla="*/ 1348 h 886"/>
                <a:gd name="T52" fmla="+- 0 7664 5942"/>
                <a:gd name="T53" fmla="*/ T52 w 1758"/>
                <a:gd name="T54" fmla="+- 0 1317 467"/>
                <a:gd name="T55" fmla="*/ 1317 h 886"/>
                <a:gd name="T56" fmla="+- 0 7695 5942"/>
                <a:gd name="T57" fmla="*/ T56 w 1758"/>
                <a:gd name="T58" fmla="+- 0 1233 467"/>
                <a:gd name="T59" fmla="*/ 1233 h 886"/>
                <a:gd name="T60" fmla="+- 0 7699 5942"/>
                <a:gd name="T61" fmla="*/ T60 w 1758"/>
                <a:gd name="T62" fmla="+- 0 1069 467"/>
                <a:gd name="T63" fmla="*/ 1069 h 886"/>
                <a:gd name="T64" fmla="+- 0 7699 5942"/>
                <a:gd name="T65" fmla="*/ T64 w 1758"/>
                <a:gd name="T66" fmla="+- 0 750 467"/>
                <a:gd name="T67" fmla="*/ 750 h 886"/>
                <a:gd name="T68" fmla="+- 0 7695 5942"/>
                <a:gd name="T69" fmla="*/ T68 w 1758"/>
                <a:gd name="T70" fmla="+- 0 587 467"/>
                <a:gd name="T71" fmla="*/ 587 h 886"/>
                <a:gd name="T72" fmla="+- 0 7664 5942"/>
                <a:gd name="T73" fmla="*/ T72 w 1758"/>
                <a:gd name="T74" fmla="+- 0 502 467"/>
                <a:gd name="T75" fmla="*/ 502 h 886"/>
                <a:gd name="T76" fmla="+- 0 7580 5942"/>
                <a:gd name="T77" fmla="*/ T76 w 1758"/>
                <a:gd name="T78" fmla="+- 0 471 467"/>
                <a:gd name="T79" fmla="*/ 471 h 886"/>
                <a:gd name="T80" fmla="+- 0 7416 5942"/>
                <a:gd name="T81" fmla="*/ T80 w 1758"/>
                <a:gd name="T82" fmla="+- 0 467 467"/>
                <a:gd name="T83" fmla="*/ 467 h 8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58" h="886">
                  <a:moveTo>
                    <a:pt x="1474" y="0"/>
                  </a:moveTo>
                  <a:lnTo>
                    <a:pt x="283" y="0"/>
                  </a:lnTo>
                  <a:lnTo>
                    <a:pt x="120" y="4"/>
                  </a:lnTo>
                  <a:lnTo>
                    <a:pt x="35" y="35"/>
                  </a:lnTo>
                  <a:lnTo>
                    <a:pt x="4" y="120"/>
                  </a:lnTo>
                  <a:lnTo>
                    <a:pt x="0" y="283"/>
                  </a:lnTo>
                  <a:lnTo>
                    <a:pt x="0" y="602"/>
                  </a:lnTo>
                  <a:lnTo>
                    <a:pt x="4" y="766"/>
                  </a:lnTo>
                  <a:lnTo>
                    <a:pt x="35" y="850"/>
                  </a:lnTo>
                  <a:lnTo>
                    <a:pt x="120" y="881"/>
                  </a:lnTo>
                  <a:lnTo>
                    <a:pt x="283" y="885"/>
                  </a:lnTo>
                  <a:lnTo>
                    <a:pt x="1474" y="885"/>
                  </a:lnTo>
                  <a:lnTo>
                    <a:pt x="1638" y="881"/>
                  </a:lnTo>
                  <a:lnTo>
                    <a:pt x="1722" y="850"/>
                  </a:lnTo>
                  <a:lnTo>
                    <a:pt x="1753" y="766"/>
                  </a:lnTo>
                  <a:lnTo>
                    <a:pt x="1757" y="602"/>
                  </a:lnTo>
                  <a:lnTo>
                    <a:pt x="1757" y="283"/>
                  </a:lnTo>
                  <a:lnTo>
                    <a:pt x="1753" y="120"/>
                  </a:lnTo>
                  <a:lnTo>
                    <a:pt x="1722" y="35"/>
                  </a:lnTo>
                  <a:lnTo>
                    <a:pt x="1638" y="4"/>
                  </a:lnTo>
                  <a:lnTo>
                    <a:pt x="1474" y="0"/>
                  </a:lnTo>
                  <a:close/>
                </a:path>
              </a:pathLst>
            </a:custGeom>
            <a:solidFill>
              <a:srgbClr val="E4E9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Rectangle 16"/>
            <p:cNvSpPr>
              <a:spLocks noChangeArrowheads="1"/>
            </p:cNvSpPr>
            <p:nvPr/>
          </p:nvSpPr>
          <p:spPr bwMode="auto">
            <a:xfrm>
              <a:off x="5929" y="448"/>
              <a:ext cx="1771" cy="94"/>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 name="Freeform 14"/>
            <p:cNvSpPr>
              <a:spLocks/>
            </p:cNvSpPr>
            <p:nvPr/>
          </p:nvSpPr>
          <p:spPr bwMode="auto">
            <a:xfrm>
              <a:off x="4094" y="2266"/>
              <a:ext cx="1931" cy="46"/>
            </a:xfrm>
            <a:custGeom>
              <a:avLst/>
              <a:gdLst>
                <a:gd name="T0" fmla="+- 0 6024 4094"/>
                <a:gd name="T1" fmla="*/ T0 w 1931"/>
                <a:gd name="T2" fmla="+- 0 2266 2266"/>
                <a:gd name="T3" fmla="*/ 2266 h 46"/>
                <a:gd name="T4" fmla="+- 0 5913 4094"/>
                <a:gd name="T5" fmla="*/ T4 w 1931"/>
                <a:gd name="T6" fmla="+- 0 2277 2266"/>
                <a:gd name="T7" fmla="*/ 2277 h 46"/>
                <a:gd name="T8" fmla="+- 0 5801 4094"/>
                <a:gd name="T9" fmla="*/ T8 w 1931"/>
                <a:gd name="T10" fmla="+- 0 2286 2266"/>
                <a:gd name="T11" fmla="*/ 2286 h 46"/>
                <a:gd name="T12" fmla="+- 0 5690 4094"/>
                <a:gd name="T13" fmla="*/ T12 w 1931"/>
                <a:gd name="T14" fmla="+- 0 2294 2266"/>
                <a:gd name="T15" fmla="*/ 2294 h 46"/>
                <a:gd name="T16" fmla="+- 0 5578 4094"/>
                <a:gd name="T17" fmla="*/ T16 w 1931"/>
                <a:gd name="T18" fmla="+- 0 2300 2266"/>
                <a:gd name="T19" fmla="*/ 2300 h 46"/>
                <a:gd name="T20" fmla="+- 0 5467 4094"/>
                <a:gd name="T21" fmla="*/ T20 w 1931"/>
                <a:gd name="T22" fmla="+- 0 2305 2266"/>
                <a:gd name="T23" fmla="*/ 2305 h 46"/>
                <a:gd name="T24" fmla="+- 0 5357 4094"/>
                <a:gd name="T25" fmla="*/ T24 w 1931"/>
                <a:gd name="T26" fmla="+- 0 2308 2266"/>
                <a:gd name="T27" fmla="*/ 2308 h 46"/>
                <a:gd name="T28" fmla="+- 0 5249 4094"/>
                <a:gd name="T29" fmla="*/ T28 w 1931"/>
                <a:gd name="T30" fmla="+- 0 2310 2266"/>
                <a:gd name="T31" fmla="*/ 2310 h 46"/>
                <a:gd name="T32" fmla="+- 0 5143 4094"/>
                <a:gd name="T33" fmla="*/ T32 w 1931"/>
                <a:gd name="T34" fmla="+- 0 2312 2266"/>
                <a:gd name="T35" fmla="*/ 2312 h 46"/>
                <a:gd name="T36" fmla="+- 0 5039 4094"/>
                <a:gd name="T37" fmla="*/ T36 w 1931"/>
                <a:gd name="T38" fmla="+- 0 2312 2266"/>
                <a:gd name="T39" fmla="*/ 2312 h 46"/>
                <a:gd name="T40" fmla="+- 0 4938 4094"/>
                <a:gd name="T41" fmla="*/ T40 w 1931"/>
                <a:gd name="T42" fmla="+- 0 2311 2266"/>
                <a:gd name="T43" fmla="*/ 2311 h 46"/>
                <a:gd name="T44" fmla="+- 0 4841 4094"/>
                <a:gd name="T45" fmla="*/ T44 w 1931"/>
                <a:gd name="T46" fmla="+- 0 2310 2266"/>
                <a:gd name="T47" fmla="*/ 2310 h 46"/>
                <a:gd name="T48" fmla="+- 0 4748 4094"/>
                <a:gd name="T49" fmla="*/ T48 w 1931"/>
                <a:gd name="T50" fmla="+- 0 2308 2266"/>
                <a:gd name="T51" fmla="*/ 2308 h 46"/>
                <a:gd name="T52" fmla="+- 0 4658 4094"/>
                <a:gd name="T53" fmla="*/ T52 w 1931"/>
                <a:gd name="T54" fmla="+- 0 2306 2266"/>
                <a:gd name="T55" fmla="*/ 2306 h 46"/>
                <a:gd name="T56" fmla="+- 0 4574 4094"/>
                <a:gd name="T57" fmla="*/ T56 w 1931"/>
                <a:gd name="T58" fmla="+- 0 2303 2266"/>
                <a:gd name="T59" fmla="*/ 2303 h 46"/>
                <a:gd name="T60" fmla="+- 0 4495 4094"/>
                <a:gd name="T61" fmla="*/ T60 w 1931"/>
                <a:gd name="T62" fmla="+- 0 2300 2266"/>
                <a:gd name="T63" fmla="*/ 2300 h 46"/>
                <a:gd name="T64" fmla="+- 0 4422 4094"/>
                <a:gd name="T65" fmla="*/ T64 w 1931"/>
                <a:gd name="T66" fmla="+- 0 2296 2266"/>
                <a:gd name="T67" fmla="*/ 2296 h 46"/>
                <a:gd name="T68" fmla="+- 0 4354 4094"/>
                <a:gd name="T69" fmla="*/ T68 w 1931"/>
                <a:gd name="T70" fmla="+- 0 2293 2266"/>
                <a:gd name="T71" fmla="*/ 2293 h 46"/>
                <a:gd name="T72" fmla="+- 0 4294 4094"/>
                <a:gd name="T73" fmla="*/ T72 w 1931"/>
                <a:gd name="T74" fmla="+- 0 2289 2266"/>
                <a:gd name="T75" fmla="*/ 2289 h 46"/>
                <a:gd name="T76" fmla="+- 0 4194 4094"/>
                <a:gd name="T77" fmla="*/ T76 w 1931"/>
                <a:gd name="T78" fmla="+- 0 2282 2266"/>
                <a:gd name="T79" fmla="*/ 2282 h 46"/>
                <a:gd name="T80" fmla="+- 0 4126 4094"/>
                <a:gd name="T81" fmla="*/ T80 w 1931"/>
                <a:gd name="T82" fmla="+- 0 2276 2266"/>
                <a:gd name="T83" fmla="*/ 2276 h 46"/>
                <a:gd name="T84" fmla="+- 0 4105 4094"/>
                <a:gd name="T85" fmla="*/ T84 w 1931"/>
                <a:gd name="T86" fmla="+- 0 2274 2266"/>
                <a:gd name="T87" fmla="*/ 2274 h 46"/>
                <a:gd name="T88" fmla="+- 0 4094 4094"/>
                <a:gd name="T89" fmla="*/ T88 w 1931"/>
                <a:gd name="T90" fmla="+- 0 2272 2266"/>
                <a:gd name="T91" fmla="*/ 2272 h 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931" h="46">
                  <a:moveTo>
                    <a:pt x="1930" y="0"/>
                  </a:moveTo>
                  <a:lnTo>
                    <a:pt x="1819" y="11"/>
                  </a:lnTo>
                  <a:lnTo>
                    <a:pt x="1707" y="20"/>
                  </a:lnTo>
                  <a:lnTo>
                    <a:pt x="1596" y="28"/>
                  </a:lnTo>
                  <a:lnTo>
                    <a:pt x="1484" y="34"/>
                  </a:lnTo>
                  <a:lnTo>
                    <a:pt x="1373" y="39"/>
                  </a:lnTo>
                  <a:lnTo>
                    <a:pt x="1263" y="42"/>
                  </a:lnTo>
                  <a:lnTo>
                    <a:pt x="1155" y="44"/>
                  </a:lnTo>
                  <a:lnTo>
                    <a:pt x="1049" y="46"/>
                  </a:lnTo>
                  <a:lnTo>
                    <a:pt x="945" y="46"/>
                  </a:lnTo>
                  <a:lnTo>
                    <a:pt x="844" y="45"/>
                  </a:lnTo>
                  <a:lnTo>
                    <a:pt x="747" y="44"/>
                  </a:lnTo>
                  <a:lnTo>
                    <a:pt x="654" y="42"/>
                  </a:lnTo>
                  <a:lnTo>
                    <a:pt x="564" y="40"/>
                  </a:lnTo>
                  <a:lnTo>
                    <a:pt x="480" y="37"/>
                  </a:lnTo>
                  <a:lnTo>
                    <a:pt x="401" y="34"/>
                  </a:lnTo>
                  <a:lnTo>
                    <a:pt x="328" y="30"/>
                  </a:lnTo>
                  <a:lnTo>
                    <a:pt x="260" y="27"/>
                  </a:lnTo>
                  <a:lnTo>
                    <a:pt x="200" y="23"/>
                  </a:lnTo>
                  <a:lnTo>
                    <a:pt x="100" y="16"/>
                  </a:lnTo>
                  <a:lnTo>
                    <a:pt x="32" y="10"/>
                  </a:lnTo>
                  <a:lnTo>
                    <a:pt x="11" y="8"/>
                  </a:lnTo>
                  <a:lnTo>
                    <a:pt x="0" y="6"/>
                  </a:lnTo>
                </a:path>
              </a:pathLst>
            </a:custGeom>
            <a:noFill/>
            <a:ln w="6350">
              <a:solidFill>
                <a:srgbClr val="0079B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2" name="Freeform 13"/>
            <p:cNvSpPr>
              <a:spLocks/>
            </p:cNvSpPr>
            <p:nvPr/>
          </p:nvSpPr>
          <p:spPr bwMode="auto">
            <a:xfrm>
              <a:off x="4094" y="2223"/>
              <a:ext cx="82" cy="127"/>
            </a:xfrm>
            <a:custGeom>
              <a:avLst/>
              <a:gdLst>
                <a:gd name="T0" fmla="+- 0 4148 4094"/>
                <a:gd name="T1" fmla="*/ T0 w 82"/>
                <a:gd name="T2" fmla="+- 0 2349 2223"/>
                <a:gd name="T3" fmla="*/ 2349 h 127"/>
                <a:gd name="T4" fmla="+- 0 4094 4094"/>
                <a:gd name="T5" fmla="*/ T4 w 82"/>
                <a:gd name="T6" fmla="+- 0 2272 2223"/>
                <a:gd name="T7" fmla="*/ 2272 h 127"/>
                <a:gd name="T8" fmla="+- 0 4175 4094"/>
                <a:gd name="T9" fmla="*/ T8 w 82"/>
                <a:gd name="T10" fmla="+- 0 2223 2223"/>
                <a:gd name="T11" fmla="*/ 2223 h 127"/>
              </a:gdLst>
              <a:ahLst/>
              <a:cxnLst>
                <a:cxn ang="0">
                  <a:pos x="T1" y="T3"/>
                </a:cxn>
                <a:cxn ang="0">
                  <a:pos x="T5" y="T7"/>
                </a:cxn>
                <a:cxn ang="0">
                  <a:pos x="T9" y="T11"/>
                </a:cxn>
              </a:cxnLst>
              <a:rect l="0" t="0" r="r" b="b"/>
              <a:pathLst>
                <a:path w="82" h="127">
                  <a:moveTo>
                    <a:pt x="54" y="126"/>
                  </a:moveTo>
                  <a:lnTo>
                    <a:pt x="0" y="49"/>
                  </a:lnTo>
                  <a:lnTo>
                    <a:pt x="81" y="0"/>
                  </a:lnTo>
                </a:path>
              </a:pathLst>
            </a:custGeom>
            <a:noFill/>
            <a:ln w="6350">
              <a:solidFill>
                <a:srgbClr val="0079B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 name="Freeform 12"/>
            <p:cNvSpPr>
              <a:spLocks/>
            </p:cNvSpPr>
            <p:nvPr/>
          </p:nvSpPr>
          <p:spPr bwMode="auto">
            <a:xfrm>
              <a:off x="2340" y="1550"/>
              <a:ext cx="1758" cy="886"/>
            </a:xfrm>
            <a:custGeom>
              <a:avLst/>
              <a:gdLst>
                <a:gd name="T0" fmla="+- 0 3814 2340"/>
                <a:gd name="T1" fmla="*/ T0 w 1758"/>
                <a:gd name="T2" fmla="+- 0 1550 1550"/>
                <a:gd name="T3" fmla="*/ 1550 h 886"/>
                <a:gd name="T4" fmla="+- 0 2624 2340"/>
                <a:gd name="T5" fmla="*/ T4 w 1758"/>
                <a:gd name="T6" fmla="+- 0 1550 1550"/>
                <a:gd name="T7" fmla="*/ 1550 h 886"/>
                <a:gd name="T8" fmla="+- 0 2460 2340"/>
                <a:gd name="T9" fmla="*/ T8 w 1758"/>
                <a:gd name="T10" fmla="+- 0 1554 1550"/>
                <a:gd name="T11" fmla="*/ 1554 h 886"/>
                <a:gd name="T12" fmla="+- 0 2375 2340"/>
                <a:gd name="T13" fmla="*/ T12 w 1758"/>
                <a:gd name="T14" fmla="+- 0 1585 1550"/>
                <a:gd name="T15" fmla="*/ 1585 h 886"/>
                <a:gd name="T16" fmla="+- 0 2344 2340"/>
                <a:gd name="T17" fmla="*/ T16 w 1758"/>
                <a:gd name="T18" fmla="+- 0 1669 1550"/>
                <a:gd name="T19" fmla="*/ 1669 h 886"/>
                <a:gd name="T20" fmla="+- 0 2340 2340"/>
                <a:gd name="T21" fmla="*/ T20 w 1758"/>
                <a:gd name="T22" fmla="+- 0 1833 1550"/>
                <a:gd name="T23" fmla="*/ 1833 h 886"/>
                <a:gd name="T24" fmla="+- 0 2340 2340"/>
                <a:gd name="T25" fmla="*/ T24 w 1758"/>
                <a:gd name="T26" fmla="+- 0 2151 1550"/>
                <a:gd name="T27" fmla="*/ 2151 h 886"/>
                <a:gd name="T28" fmla="+- 0 2344 2340"/>
                <a:gd name="T29" fmla="*/ T28 w 1758"/>
                <a:gd name="T30" fmla="+- 0 2315 1550"/>
                <a:gd name="T31" fmla="*/ 2315 h 886"/>
                <a:gd name="T32" fmla="+- 0 2375 2340"/>
                <a:gd name="T33" fmla="*/ T32 w 1758"/>
                <a:gd name="T34" fmla="+- 0 2399 1550"/>
                <a:gd name="T35" fmla="*/ 2399 h 886"/>
                <a:gd name="T36" fmla="+- 0 2460 2340"/>
                <a:gd name="T37" fmla="*/ T36 w 1758"/>
                <a:gd name="T38" fmla="+- 0 2430 1550"/>
                <a:gd name="T39" fmla="*/ 2430 h 886"/>
                <a:gd name="T40" fmla="+- 0 2624 2340"/>
                <a:gd name="T41" fmla="*/ T40 w 1758"/>
                <a:gd name="T42" fmla="+- 0 2435 1550"/>
                <a:gd name="T43" fmla="*/ 2435 h 886"/>
                <a:gd name="T44" fmla="+- 0 3814 2340"/>
                <a:gd name="T45" fmla="*/ T44 w 1758"/>
                <a:gd name="T46" fmla="+- 0 2435 1550"/>
                <a:gd name="T47" fmla="*/ 2435 h 886"/>
                <a:gd name="T48" fmla="+- 0 3978 2340"/>
                <a:gd name="T49" fmla="*/ T48 w 1758"/>
                <a:gd name="T50" fmla="+- 0 2430 1550"/>
                <a:gd name="T51" fmla="*/ 2430 h 886"/>
                <a:gd name="T52" fmla="+- 0 4062 2340"/>
                <a:gd name="T53" fmla="*/ T52 w 1758"/>
                <a:gd name="T54" fmla="+- 0 2399 1550"/>
                <a:gd name="T55" fmla="*/ 2399 h 886"/>
                <a:gd name="T56" fmla="+- 0 4093 2340"/>
                <a:gd name="T57" fmla="*/ T56 w 1758"/>
                <a:gd name="T58" fmla="+- 0 2315 1550"/>
                <a:gd name="T59" fmla="*/ 2315 h 886"/>
                <a:gd name="T60" fmla="+- 0 4098 2340"/>
                <a:gd name="T61" fmla="*/ T60 w 1758"/>
                <a:gd name="T62" fmla="+- 0 2151 1550"/>
                <a:gd name="T63" fmla="*/ 2151 h 886"/>
                <a:gd name="T64" fmla="+- 0 4098 2340"/>
                <a:gd name="T65" fmla="*/ T64 w 1758"/>
                <a:gd name="T66" fmla="+- 0 1833 1550"/>
                <a:gd name="T67" fmla="*/ 1833 h 886"/>
                <a:gd name="T68" fmla="+- 0 4093 2340"/>
                <a:gd name="T69" fmla="*/ T68 w 1758"/>
                <a:gd name="T70" fmla="+- 0 1669 1550"/>
                <a:gd name="T71" fmla="*/ 1669 h 886"/>
                <a:gd name="T72" fmla="+- 0 4062 2340"/>
                <a:gd name="T73" fmla="*/ T72 w 1758"/>
                <a:gd name="T74" fmla="+- 0 1585 1550"/>
                <a:gd name="T75" fmla="*/ 1585 h 886"/>
                <a:gd name="T76" fmla="+- 0 3978 2340"/>
                <a:gd name="T77" fmla="*/ T76 w 1758"/>
                <a:gd name="T78" fmla="+- 0 1554 1550"/>
                <a:gd name="T79" fmla="*/ 1554 h 886"/>
                <a:gd name="T80" fmla="+- 0 3814 2340"/>
                <a:gd name="T81" fmla="*/ T80 w 1758"/>
                <a:gd name="T82" fmla="+- 0 1550 1550"/>
                <a:gd name="T83" fmla="*/ 1550 h 8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58" h="886">
                  <a:moveTo>
                    <a:pt x="1474" y="0"/>
                  </a:moveTo>
                  <a:lnTo>
                    <a:pt x="284" y="0"/>
                  </a:lnTo>
                  <a:lnTo>
                    <a:pt x="120" y="4"/>
                  </a:lnTo>
                  <a:lnTo>
                    <a:pt x="35" y="35"/>
                  </a:lnTo>
                  <a:lnTo>
                    <a:pt x="4" y="119"/>
                  </a:lnTo>
                  <a:lnTo>
                    <a:pt x="0" y="283"/>
                  </a:lnTo>
                  <a:lnTo>
                    <a:pt x="0" y="601"/>
                  </a:lnTo>
                  <a:lnTo>
                    <a:pt x="4" y="765"/>
                  </a:lnTo>
                  <a:lnTo>
                    <a:pt x="35" y="849"/>
                  </a:lnTo>
                  <a:lnTo>
                    <a:pt x="120" y="880"/>
                  </a:lnTo>
                  <a:lnTo>
                    <a:pt x="284" y="885"/>
                  </a:lnTo>
                  <a:lnTo>
                    <a:pt x="1474" y="885"/>
                  </a:lnTo>
                  <a:lnTo>
                    <a:pt x="1638" y="880"/>
                  </a:lnTo>
                  <a:lnTo>
                    <a:pt x="1722" y="849"/>
                  </a:lnTo>
                  <a:lnTo>
                    <a:pt x="1753" y="765"/>
                  </a:lnTo>
                  <a:lnTo>
                    <a:pt x="1758" y="601"/>
                  </a:lnTo>
                  <a:lnTo>
                    <a:pt x="1758" y="283"/>
                  </a:lnTo>
                  <a:lnTo>
                    <a:pt x="1753" y="119"/>
                  </a:lnTo>
                  <a:lnTo>
                    <a:pt x="1722" y="35"/>
                  </a:lnTo>
                  <a:lnTo>
                    <a:pt x="1638" y="4"/>
                  </a:lnTo>
                  <a:lnTo>
                    <a:pt x="1474" y="0"/>
                  </a:lnTo>
                  <a:close/>
                </a:path>
              </a:pathLst>
            </a:custGeom>
            <a:solidFill>
              <a:srgbClr val="E4E9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 name="Rectangle 11"/>
            <p:cNvSpPr>
              <a:spLocks noChangeArrowheads="1"/>
            </p:cNvSpPr>
            <p:nvPr/>
          </p:nvSpPr>
          <p:spPr bwMode="auto">
            <a:xfrm>
              <a:off x="2328" y="1531"/>
              <a:ext cx="1771" cy="94"/>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6" name="Freeform 9"/>
            <p:cNvSpPr>
              <a:spLocks/>
            </p:cNvSpPr>
            <p:nvPr/>
          </p:nvSpPr>
          <p:spPr bwMode="auto">
            <a:xfrm>
              <a:off x="5958" y="1578"/>
              <a:ext cx="1758" cy="886"/>
            </a:xfrm>
            <a:custGeom>
              <a:avLst/>
              <a:gdLst>
                <a:gd name="T0" fmla="+- 0 7416 5942"/>
                <a:gd name="T1" fmla="*/ T0 w 1758"/>
                <a:gd name="T2" fmla="+- 0 1550 1550"/>
                <a:gd name="T3" fmla="*/ 1550 h 886"/>
                <a:gd name="T4" fmla="+- 0 6225 5942"/>
                <a:gd name="T5" fmla="*/ T4 w 1758"/>
                <a:gd name="T6" fmla="+- 0 1550 1550"/>
                <a:gd name="T7" fmla="*/ 1550 h 886"/>
                <a:gd name="T8" fmla="+- 0 6062 5942"/>
                <a:gd name="T9" fmla="*/ T8 w 1758"/>
                <a:gd name="T10" fmla="+- 0 1554 1550"/>
                <a:gd name="T11" fmla="*/ 1554 h 886"/>
                <a:gd name="T12" fmla="+- 0 5977 5942"/>
                <a:gd name="T13" fmla="*/ T12 w 1758"/>
                <a:gd name="T14" fmla="+- 0 1585 1550"/>
                <a:gd name="T15" fmla="*/ 1585 h 886"/>
                <a:gd name="T16" fmla="+- 0 5946 5942"/>
                <a:gd name="T17" fmla="*/ T16 w 1758"/>
                <a:gd name="T18" fmla="+- 0 1669 1550"/>
                <a:gd name="T19" fmla="*/ 1669 h 886"/>
                <a:gd name="T20" fmla="+- 0 5942 5942"/>
                <a:gd name="T21" fmla="*/ T20 w 1758"/>
                <a:gd name="T22" fmla="+- 0 1833 1550"/>
                <a:gd name="T23" fmla="*/ 1833 h 886"/>
                <a:gd name="T24" fmla="+- 0 5942 5942"/>
                <a:gd name="T25" fmla="*/ T24 w 1758"/>
                <a:gd name="T26" fmla="+- 0 2151 1550"/>
                <a:gd name="T27" fmla="*/ 2151 h 886"/>
                <a:gd name="T28" fmla="+- 0 5946 5942"/>
                <a:gd name="T29" fmla="*/ T28 w 1758"/>
                <a:gd name="T30" fmla="+- 0 2315 1550"/>
                <a:gd name="T31" fmla="*/ 2315 h 886"/>
                <a:gd name="T32" fmla="+- 0 5977 5942"/>
                <a:gd name="T33" fmla="*/ T32 w 1758"/>
                <a:gd name="T34" fmla="+- 0 2399 1550"/>
                <a:gd name="T35" fmla="*/ 2399 h 886"/>
                <a:gd name="T36" fmla="+- 0 6062 5942"/>
                <a:gd name="T37" fmla="*/ T36 w 1758"/>
                <a:gd name="T38" fmla="+- 0 2430 1550"/>
                <a:gd name="T39" fmla="*/ 2430 h 886"/>
                <a:gd name="T40" fmla="+- 0 6225 5942"/>
                <a:gd name="T41" fmla="*/ T40 w 1758"/>
                <a:gd name="T42" fmla="+- 0 2435 1550"/>
                <a:gd name="T43" fmla="*/ 2435 h 886"/>
                <a:gd name="T44" fmla="+- 0 7416 5942"/>
                <a:gd name="T45" fmla="*/ T44 w 1758"/>
                <a:gd name="T46" fmla="+- 0 2435 1550"/>
                <a:gd name="T47" fmla="*/ 2435 h 886"/>
                <a:gd name="T48" fmla="+- 0 7580 5942"/>
                <a:gd name="T49" fmla="*/ T48 w 1758"/>
                <a:gd name="T50" fmla="+- 0 2430 1550"/>
                <a:gd name="T51" fmla="*/ 2430 h 886"/>
                <a:gd name="T52" fmla="+- 0 7664 5942"/>
                <a:gd name="T53" fmla="*/ T52 w 1758"/>
                <a:gd name="T54" fmla="+- 0 2399 1550"/>
                <a:gd name="T55" fmla="*/ 2399 h 886"/>
                <a:gd name="T56" fmla="+- 0 7695 5942"/>
                <a:gd name="T57" fmla="*/ T56 w 1758"/>
                <a:gd name="T58" fmla="+- 0 2315 1550"/>
                <a:gd name="T59" fmla="*/ 2315 h 886"/>
                <a:gd name="T60" fmla="+- 0 7699 5942"/>
                <a:gd name="T61" fmla="*/ T60 w 1758"/>
                <a:gd name="T62" fmla="+- 0 2151 1550"/>
                <a:gd name="T63" fmla="*/ 2151 h 886"/>
                <a:gd name="T64" fmla="+- 0 7699 5942"/>
                <a:gd name="T65" fmla="*/ T64 w 1758"/>
                <a:gd name="T66" fmla="+- 0 1833 1550"/>
                <a:gd name="T67" fmla="*/ 1833 h 886"/>
                <a:gd name="T68" fmla="+- 0 7695 5942"/>
                <a:gd name="T69" fmla="*/ T68 w 1758"/>
                <a:gd name="T70" fmla="+- 0 1669 1550"/>
                <a:gd name="T71" fmla="*/ 1669 h 886"/>
                <a:gd name="T72" fmla="+- 0 7664 5942"/>
                <a:gd name="T73" fmla="*/ T72 w 1758"/>
                <a:gd name="T74" fmla="+- 0 1585 1550"/>
                <a:gd name="T75" fmla="*/ 1585 h 886"/>
                <a:gd name="T76" fmla="+- 0 7580 5942"/>
                <a:gd name="T77" fmla="*/ T76 w 1758"/>
                <a:gd name="T78" fmla="+- 0 1554 1550"/>
                <a:gd name="T79" fmla="*/ 1554 h 886"/>
                <a:gd name="T80" fmla="+- 0 7416 5942"/>
                <a:gd name="T81" fmla="*/ T80 w 1758"/>
                <a:gd name="T82" fmla="+- 0 1550 1550"/>
                <a:gd name="T83" fmla="*/ 1550 h 8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58" h="886">
                  <a:moveTo>
                    <a:pt x="1474" y="0"/>
                  </a:moveTo>
                  <a:lnTo>
                    <a:pt x="283" y="0"/>
                  </a:lnTo>
                  <a:lnTo>
                    <a:pt x="120" y="4"/>
                  </a:lnTo>
                  <a:lnTo>
                    <a:pt x="35" y="35"/>
                  </a:lnTo>
                  <a:lnTo>
                    <a:pt x="4" y="119"/>
                  </a:lnTo>
                  <a:lnTo>
                    <a:pt x="0" y="283"/>
                  </a:lnTo>
                  <a:lnTo>
                    <a:pt x="0" y="601"/>
                  </a:lnTo>
                  <a:lnTo>
                    <a:pt x="4" y="765"/>
                  </a:lnTo>
                  <a:lnTo>
                    <a:pt x="35" y="849"/>
                  </a:lnTo>
                  <a:lnTo>
                    <a:pt x="120" y="880"/>
                  </a:lnTo>
                  <a:lnTo>
                    <a:pt x="283" y="885"/>
                  </a:lnTo>
                  <a:lnTo>
                    <a:pt x="1474" y="885"/>
                  </a:lnTo>
                  <a:lnTo>
                    <a:pt x="1638" y="880"/>
                  </a:lnTo>
                  <a:lnTo>
                    <a:pt x="1722" y="849"/>
                  </a:lnTo>
                  <a:lnTo>
                    <a:pt x="1753" y="765"/>
                  </a:lnTo>
                  <a:lnTo>
                    <a:pt x="1757" y="601"/>
                  </a:lnTo>
                  <a:lnTo>
                    <a:pt x="1757" y="283"/>
                  </a:lnTo>
                  <a:lnTo>
                    <a:pt x="1753" y="119"/>
                  </a:lnTo>
                  <a:lnTo>
                    <a:pt x="1722" y="35"/>
                  </a:lnTo>
                  <a:lnTo>
                    <a:pt x="1638" y="4"/>
                  </a:lnTo>
                  <a:lnTo>
                    <a:pt x="1474" y="0"/>
                  </a:lnTo>
                  <a:close/>
                </a:path>
              </a:pathLst>
            </a:custGeom>
            <a:solidFill>
              <a:srgbClr val="E4E9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7" name="Rectangle 8"/>
            <p:cNvSpPr>
              <a:spLocks noChangeArrowheads="1"/>
            </p:cNvSpPr>
            <p:nvPr/>
          </p:nvSpPr>
          <p:spPr bwMode="auto">
            <a:xfrm>
              <a:off x="5929" y="1531"/>
              <a:ext cx="1771" cy="94"/>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9" name="Text Box 6"/>
            <p:cNvSpPr txBox="1">
              <a:spLocks noChangeArrowheads="1"/>
            </p:cNvSpPr>
            <p:nvPr/>
          </p:nvSpPr>
          <p:spPr bwMode="auto">
            <a:xfrm>
              <a:off x="4140" y="1250"/>
              <a:ext cx="1761"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ru-RU" sz="2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Даври</a:t>
              </a:r>
              <a:r>
                <a:rPr lang="ru-RU" sz="2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нақшаи</a:t>
              </a:r>
              <a:r>
                <a:rPr lang="ru-RU" sz="2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таъсиррасонӣ</a:t>
              </a:r>
              <a:r>
                <a:rPr lang="ru-RU" sz="2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000" b="1" i="0" u="none" strike="noStrike" cap="none" normalizeH="0" baseline="0" dirty="0">
                  <a:ln>
                    <a:noFill/>
                  </a:ln>
                  <a:solidFill>
                    <a:srgbClr val="4C8BB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2" name="Title 1"/>
          <p:cNvSpPr>
            <a:spLocks noGrp="1"/>
          </p:cNvSpPr>
          <p:nvPr>
            <p:ph type="title"/>
          </p:nvPr>
        </p:nvSpPr>
        <p:spPr>
          <a:xfrm>
            <a:off x="1021723" y="456723"/>
            <a:ext cx="10092743" cy="597038"/>
          </a:xfrm>
        </p:spPr>
        <p:txBody>
          <a:bodyPr vert="horz" lIns="91440" tIns="45720" rIns="91440" bIns="45720" rtlCol="0" anchor="b">
            <a:noAutofit/>
          </a:bodyPr>
          <a:lstStyle/>
          <a:p>
            <a:pPr lvl="1" algn="ctr"/>
            <a:r>
              <a:rPr kumimoji="0" lang="ru-RU" sz="3200" b="0" i="0" u="none" strike="noStrike" kern="1200" cap="all" spc="-60" normalizeH="0" baseline="0" noProof="0" dirty="0" err="1">
                <a:ln>
                  <a:noFill/>
                </a:ln>
                <a:solidFill>
                  <a:srgbClr val="D1282E"/>
                </a:solidFill>
                <a:effectLst/>
                <a:uLnTx/>
                <a:uFillTx/>
                <a:latin typeface="Times New Roman" panose="02020603050405020304" pitchFamily="18" charset="0"/>
                <a:cs typeface="Times New Roman" panose="02020603050405020304" pitchFamily="18" charset="0"/>
              </a:rPr>
              <a:t>Назари</a:t>
            </a:r>
            <a:r>
              <a:rPr kumimoji="0" lang="ru-RU" sz="3200" b="0" i="0" u="none" strike="noStrike" kern="1200" cap="all" spc="-60" normalizeH="0" baseline="0" noProof="0" dirty="0">
                <a:ln>
                  <a:noFill/>
                </a:ln>
                <a:solidFill>
                  <a:srgbClr val="D1282E"/>
                </a:solidFill>
                <a:effectLst/>
                <a:uLnTx/>
                <a:uFillTx/>
                <a:latin typeface="Times New Roman" panose="02020603050405020304" pitchFamily="18" charset="0"/>
                <a:cs typeface="Times New Roman" panose="02020603050405020304" pitchFamily="18" charset="0"/>
              </a:rPr>
              <a:t> </a:t>
            </a:r>
            <a:r>
              <a:rPr kumimoji="0" lang="ru-RU" sz="3200" b="0" i="0" u="none" strike="noStrike" kern="1200" cap="all" spc="-60" normalizeH="0" baseline="0" noProof="0" dirty="0" smtClean="0">
                <a:ln>
                  <a:noFill/>
                </a:ln>
                <a:solidFill>
                  <a:srgbClr val="D1282E"/>
                </a:solidFill>
                <a:effectLst/>
                <a:uLnTx/>
                <a:uFillTx/>
                <a:latin typeface="Times New Roman" panose="02020603050405020304" pitchFamily="18" charset="0"/>
                <a:cs typeface="Times New Roman" panose="02020603050405020304" pitchFamily="18" charset="0"/>
              </a:rPr>
              <a:t>умумӣ </a:t>
            </a:r>
            <a:r>
              <a:rPr kumimoji="0" lang="ru-RU" sz="3200" b="0" i="0" u="none" strike="noStrike" kern="1200" cap="all" spc="-60" normalizeH="0" baseline="0" noProof="0" dirty="0">
                <a:ln>
                  <a:noFill/>
                </a:ln>
                <a:solidFill>
                  <a:srgbClr val="D1282E"/>
                </a:solidFill>
                <a:effectLst/>
                <a:uLnTx/>
                <a:uFillTx/>
                <a:latin typeface="Times New Roman" panose="02020603050405020304" pitchFamily="18" charset="0"/>
                <a:cs typeface="Times New Roman" panose="02020603050405020304" pitchFamily="18" charset="0"/>
              </a:rPr>
              <a:t>ба </a:t>
            </a:r>
            <a:r>
              <a:rPr kumimoji="0" lang="ru-RU" sz="3200" b="0" i="0" u="none" strike="noStrike" kern="1200" cap="all" spc="-60" normalizeH="0" baseline="0" noProof="0" dirty="0" err="1">
                <a:ln>
                  <a:noFill/>
                </a:ln>
                <a:solidFill>
                  <a:srgbClr val="D1282E"/>
                </a:solidFill>
                <a:effectLst/>
                <a:uLnTx/>
                <a:uFillTx/>
                <a:latin typeface="Times New Roman" panose="02020603050405020304" pitchFamily="18" charset="0"/>
                <a:cs typeface="Times New Roman" panose="02020603050405020304" pitchFamily="18" charset="0"/>
              </a:rPr>
              <a:t>нақшаи</a:t>
            </a:r>
            <a:r>
              <a:rPr kumimoji="0" lang="ru-RU" sz="3200" b="0" i="0" u="none" strike="noStrike" kern="1200" cap="all" spc="-60" normalizeH="0" baseline="0" noProof="0" dirty="0">
                <a:ln>
                  <a:noFill/>
                </a:ln>
                <a:solidFill>
                  <a:srgbClr val="D1282E"/>
                </a:solidFill>
                <a:effectLst/>
                <a:uLnTx/>
                <a:uFillTx/>
                <a:latin typeface="Times New Roman" panose="02020603050405020304" pitchFamily="18" charset="0"/>
                <a:cs typeface="Times New Roman" panose="02020603050405020304" pitchFamily="18" charset="0"/>
              </a:rPr>
              <a:t> </a:t>
            </a:r>
            <a:r>
              <a:rPr kumimoji="0" lang="ru-RU" sz="3200" b="0" i="0" u="none" strike="noStrike" kern="1200" cap="all" spc="-60" normalizeH="0" baseline="0" noProof="0" dirty="0" err="1">
                <a:ln>
                  <a:noFill/>
                </a:ln>
                <a:solidFill>
                  <a:srgbClr val="D1282E"/>
                </a:solidFill>
                <a:effectLst/>
                <a:uLnTx/>
                <a:uFillTx/>
                <a:latin typeface="Times New Roman" panose="02020603050405020304" pitchFamily="18" charset="0"/>
                <a:cs typeface="Times New Roman" panose="02020603050405020304" pitchFamily="18" charset="0"/>
              </a:rPr>
              <a:t>таъсиррасонӣ</a:t>
            </a:r>
            <a:r>
              <a:rPr kumimoji="0" lang="ru-RU" sz="3200" b="0" i="0" u="none" strike="noStrike" kern="1200" cap="all" spc="-60" normalizeH="0" baseline="0" noProof="0" dirty="0">
                <a:ln>
                  <a:noFill/>
                </a:ln>
                <a:solidFill>
                  <a:srgbClr val="D1282E"/>
                </a:solidFill>
                <a:effectLst/>
                <a:uLnTx/>
                <a:uFillTx/>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3753779" y="4282659"/>
            <a:ext cx="1792856" cy="43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ru-RU" sz="2000" i="1" dirty="0" err="1">
                <a:solidFill>
                  <a:srgbClr val="231F20"/>
                </a:solidFill>
                <a:ea typeface="Times New Roman" panose="02020603050405020304" pitchFamily="18" charset="0"/>
              </a:rPr>
              <a:t>Баёни</a:t>
            </a:r>
            <a:r>
              <a:rPr lang="ru-RU" sz="2000" i="1" dirty="0">
                <a:solidFill>
                  <a:srgbClr val="231F20"/>
                </a:solidFill>
                <a:ea typeface="Times New Roman" panose="02020603050405020304" pitchFamily="18" charset="0"/>
              </a:rPr>
              <a:t> НТ </a:t>
            </a:r>
            <a:endParaRPr kumimoji="0" lang="en-US" sz="2000" b="1" i="0" u="none" strike="noStrike" cap="none" normalizeH="0" baseline="0" dirty="0">
              <a:ln>
                <a:noFill/>
              </a:ln>
              <a:effectLst/>
              <a:latin typeface="Arial" panose="020B0604020202020204" pitchFamily="34" charset="0"/>
            </a:endParaRPr>
          </a:p>
        </p:txBody>
      </p:sp>
      <p:sp>
        <p:nvSpPr>
          <p:cNvPr id="5" name="Text Box 3"/>
          <p:cNvSpPr txBox="1">
            <a:spLocks noChangeArrowheads="1"/>
          </p:cNvSpPr>
          <p:nvPr/>
        </p:nvSpPr>
        <p:spPr bwMode="auto">
          <a:xfrm>
            <a:off x="7322789" y="4346895"/>
            <a:ext cx="1350558" cy="37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eaLnBrk="0" fontAlgn="base" hangingPunct="0">
              <a:spcBef>
                <a:spcPct val="0"/>
              </a:spcBef>
              <a:spcAft>
                <a:spcPct val="0"/>
              </a:spcAft>
            </a:pPr>
            <a:r>
              <a:rPr lang="tg-Cyrl-TJ" sz="2000" b="1" dirty="0">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Амалисозии  НТ</a:t>
            </a:r>
            <a:endParaRPr lang="en-US" sz="2000"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3753779" y="5544851"/>
            <a:ext cx="2000640" cy="69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ru-RU"/>
            </a:defPPr>
            <a:lvl1pPr marR="0" lvl="0" indent="0" algn="ctr" eaLnBrk="0" fontAlgn="base" hangingPunct="0">
              <a:lnSpc>
                <a:spcPct val="100000"/>
              </a:lnSpc>
              <a:spcBef>
                <a:spcPct val="0"/>
              </a:spcBef>
              <a:spcAft>
                <a:spcPct val="0"/>
              </a:spcAft>
              <a:buClrTx/>
              <a:buSzTx/>
              <a:buFontTx/>
              <a:buNone/>
              <a:tabLst/>
              <a:defRPr kumimoji="0" sz="2000" b="1" i="0" u="none" strike="noStrike" cap="none" normalizeH="0" baseline="0">
                <a:ln>
                  <a:noFill/>
                </a:ln>
                <a:effectLst/>
                <a:latin typeface="Gill Sans MT" panose="020B0502020104020203" pitchFamily="34" charset="0"/>
                <a:ea typeface="Times New Roman" panose="02020603050405020304" pitchFamily="18" charset="0"/>
              </a:defRPr>
            </a:lvl1pPr>
          </a:lstStyle>
          <a:p>
            <a:pPr lvl="0"/>
            <a:r>
              <a:rPr lang="tg-Cyrl-TJ" dirty="0">
                <a:solidFill>
                  <a:srgbClr val="0079B4"/>
                </a:solidFill>
                <a:latin typeface="Times New Roman" panose="02020603050405020304" pitchFamily="18" charset="0"/>
                <a:cs typeface="Times New Roman" panose="02020603050405020304" pitchFamily="18" charset="0"/>
              </a:rPr>
              <a:t>Идомаи амалисозӣ</a:t>
            </a:r>
            <a:endParaRPr lang="en-US" dirty="0">
              <a:latin typeface="Times New Roman" panose="02020603050405020304" pitchFamily="18" charset="0"/>
              <a:cs typeface="Times New Roman" panose="02020603050405020304" pitchFamily="18" charset="0"/>
            </a:endParaRPr>
          </a:p>
        </p:txBody>
      </p:sp>
      <p:sp>
        <p:nvSpPr>
          <p:cNvPr id="7" name="Text Box 1"/>
          <p:cNvSpPr txBox="1">
            <a:spLocks noChangeArrowheads="1"/>
          </p:cNvSpPr>
          <p:nvPr/>
        </p:nvSpPr>
        <p:spPr bwMode="auto">
          <a:xfrm>
            <a:off x="7248109" y="5826444"/>
            <a:ext cx="1562134" cy="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ru-RU" sz="2000" b="1" dirty="0">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мутобиқгардонӣ</a:t>
            </a:r>
            <a:endParaRPr kumimoji="0" lang="en-US" sz="20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30" name="Rectangle 27"/>
          <p:cNvSpPr>
            <a:spLocks noChangeArrowheads="1"/>
          </p:cNvSpPr>
          <p:nvPr/>
        </p:nvSpPr>
        <p:spPr bwMode="auto">
          <a:xfrm>
            <a:off x="599546" y="1537348"/>
            <a:ext cx="874765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ts val="600"/>
              </a:spcBef>
              <a:spcAft>
                <a:spcPct val="0"/>
              </a:spcAft>
              <a:buClrTx/>
              <a:buSzTx/>
              <a:buFontTx/>
              <a:buNone/>
              <a:tabLst/>
            </a:pPr>
            <a:r>
              <a:rPr lang="ru-RU"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Даври</a:t>
            </a:r>
            <a:r>
              <a:rPr lang="ru-RU"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нақшаи</a:t>
            </a:r>
            <a:r>
              <a:rPr lang="ru-RU"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таъсиррасонӣ</a:t>
            </a:r>
            <a:r>
              <a:rPr lang="ru-RU"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(НТ) аз 4 </a:t>
            </a:r>
            <a:r>
              <a:rPr lang="ru-RU"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қадами</a:t>
            </a:r>
            <a:r>
              <a:rPr lang="ru-RU"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зер</a:t>
            </a:r>
            <a:r>
              <a:rPr lang="ru-RU"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иборат</a:t>
            </a:r>
            <a:r>
              <a:rPr lang="ru-RU"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аст</a:t>
            </a:r>
            <a:r>
              <a:rPr kumimoji="0" lang="en-US" sz="2400" b="0" i="0" u="none" strike="noStrike" cap="none" normalizeH="0" baseline="0" dirty="0">
                <a:ln>
                  <a:noFill/>
                </a:ln>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eaLnBrk="0" fontAlgn="base" hangingPunct="0">
              <a:spcBef>
                <a:spcPts val="600"/>
              </a:spcBef>
              <a:spcAft>
                <a:spcPct val="0"/>
              </a:spcAft>
            </a:pPr>
            <a:r>
              <a:rPr lang="ru-RU" sz="2400" b="1" dirty="0" err="1">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Қадами</a:t>
            </a:r>
            <a:r>
              <a:rPr kumimoji="0" lang="en-US" sz="2400" b="1" i="1" u="none" strike="noStrike" cap="none" normalizeH="0" baseline="0" dirty="0">
                <a:ln>
                  <a:noFill/>
                </a:ln>
                <a:solidFill>
                  <a:srgbClr val="0079B4"/>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ru-RU"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Баёни</a:t>
            </a:r>
            <a:r>
              <a:rPr lang="ru-RU"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НТ</a:t>
            </a:r>
            <a:r>
              <a:rPr kumimoji="0" lang="ru-RU" sz="2400" b="0" i="1" u="none" strike="noStrike" cap="none" normalizeH="0" baseline="0" dirty="0">
                <a:ln>
                  <a:noFill/>
                </a:ln>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tg-Cyrl-TJ" sz="2400" b="0" i="1" u="none" strike="noStrike" cap="none" normalizeH="0" baseline="0" dirty="0">
                <a:ln>
                  <a:noFill/>
                </a:ln>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eaLnBrk="0" fontAlgn="base" hangingPunct="0">
              <a:spcBef>
                <a:spcPts val="600"/>
              </a:spcBef>
              <a:spcAft>
                <a:spcPct val="0"/>
              </a:spcAft>
            </a:pPr>
            <a:r>
              <a:rPr lang="ru-RU" sz="2400" b="1" dirty="0" err="1">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Қадами</a:t>
            </a:r>
            <a:r>
              <a:rPr lang="ru-RU" sz="2400" b="1" dirty="0">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cap="none" normalizeH="0" baseline="0" dirty="0">
                <a:ln>
                  <a:noFill/>
                </a:ln>
                <a:solidFill>
                  <a:srgbClr val="0079B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79B4"/>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tg-Cyrl-TJ" sz="2400" b="1" dirty="0">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Амалисозии </a:t>
            </a:r>
            <a:r>
              <a:rPr kumimoji="0" lang="tg-Cyrl-TJ" sz="2400" b="1" i="0" u="none" strike="noStrike" cap="none" normalizeH="0" baseline="0" dirty="0">
                <a:ln>
                  <a:noFill/>
                </a:ln>
                <a:solidFill>
                  <a:srgbClr val="0079B4"/>
                </a:solidFill>
                <a:effectLst/>
                <a:latin typeface="Times New Roman" panose="02020603050405020304" pitchFamily="18" charset="0"/>
                <a:ea typeface="Times New Roman" panose="02020603050405020304" pitchFamily="18" charset="0"/>
                <a:cs typeface="Times New Roman" panose="02020603050405020304" pitchFamily="18" charset="0"/>
              </a:rPr>
              <a:t> НТ</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eaLnBrk="0" fontAlgn="base" hangingPunct="0">
              <a:spcBef>
                <a:spcPts val="600"/>
              </a:spcBef>
              <a:spcAft>
                <a:spcPct val="0"/>
              </a:spcAft>
            </a:pPr>
            <a:r>
              <a:rPr lang="ru-RU" sz="2400" b="1" dirty="0" err="1">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Қадами</a:t>
            </a:r>
            <a:r>
              <a:rPr lang="ru-RU" sz="2400" b="1" dirty="0">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79B4"/>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ru-RU" sz="2400" b="1" i="0" u="none" strike="noStrike" cap="none" normalizeH="0" baseline="0" dirty="0">
                <a:ln>
                  <a:noFill/>
                </a:ln>
                <a:solidFill>
                  <a:srgbClr val="0079B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err="1">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Б</a:t>
            </a:r>
            <a:r>
              <a:rPr kumimoji="0" lang="ru-RU" sz="2400" b="1" i="0" u="none" strike="noStrike" cap="none" normalizeH="0" baseline="0" dirty="0" err="1">
                <a:ln>
                  <a:noFill/>
                </a:ln>
                <a:solidFill>
                  <a:srgbClr val="0079B4"/>
                </a:solidFill>
                <a:effectLst/>
                <a:latin typeface="Times New Roman" panose="02020603050405020304" pitchFamily="18" charset="0"/>
                <a:ea typeface="Times New Roman" panose="02020603050405020304" pitchFamily="18" charset="0"/>
                <a:cs typeface="Times New Roman" panose="02020603050405020304" pitchFamily="18" charset="0"/>
              </a:rPr>
              <a:t>озбинӣ</a:t>
            </a:r>
            <a:r>
              <a:rPr kumimoji="0" lang="ru-RU" sz="2400" b="1" i="0" u="none" strike="noStrike" cap="none" normalizeH="0" baseline="0" dirty="0">
                <a:ln>
                  <a:noFill/>
                </a:ln>
                <a:solidFill>
                  <a:srgbClr val="0079B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400" b="1" i="0" u="none" strike="noStrike" cap="none" normalizeH="0" baseline="0" dirty="0" err="1">
                <a:ln>
                  <a:noFill/>
                </a:ln>
                <a:solidFill>
                  <a:srgbClr val="0079B4"/>
                </a:solidFill>
                <a:effectLst/>
                <a:latin typeface="Times New Roman" panose="02020603050405020304" pitchFamily="18" charset="0"/>
                <a:ea typeface="Times New Roman" panose="02020603050405020304" pitchFamily="18" charset="0"/>
                <a:cs typeface="Times New Roman" panose="02020603050405020304" pitchFamily="18" charset="0"/>
              </a:rPr>
              <a:t>ва</a:t>
            </a:r>
            <a:r>
              <a:rPr kumimoji="0" lang="ru-RU" sz="2400" b="1" i="0" u="none" strike="noStrike" cap="none" normalizeH="0" baseline="0" dirty="0">
                <a:ln>
                  <a:noFill/>
                </a:ln>
                <a:solidFill>
                  <a:srgbClr val="0079B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400" b="1" i="0" u="none" strike="noStrike" cap="none" normalizeH="0" baseline="0" dirty="0" err="1">
                <a:ln>
                  <a:noFill/>
                </a:ln>
                <a:solidFill>
                  <a:srgbClr val="0079B4"/>
                </a:solidFill>
                <a:effectLst/>
                <a:latin typeface="Times New Roman" panose="02020603050405020304" pitchFamily="18" charset="0"/>
                <a:ea typeface="Times New Roman" panose="02020603050405020304" pitchFamily="18" charset="0"/>
                <a:cs typeface="Times New Roman" panose="02020603050405020304" pitchFamily="18" charset="0"/>
              </a:rPr>
              <a:t>мутобиқгардонииНТ</a:t>
            </a:r>
            <a:r>
              <a:rPr kumimoji="0" lang="ru-RU" sz="2400" b="0" i="0" u="none" strike="noStrike" cap="none" normalizeH="0" baseline="0" dirty="0">
                <a:ln>
                  <a:noFill/>
                </a:ln>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0" eaLnBrk="0" fontAlgn="base" hangingPunct="0">
              <a:spcBef>
                <a:spcPts val="600"/>
              </a:spcBef>
              <a:spcAft>
                <a:spcPct val="0"/>
              </a:spcAft>
            </a:pPr>
            <a:r>
              <a:rPr lang="ru-RU" sz="2400" b="1" dirty="0" err="1">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Қадами</a:t>
            </a:r>
            <a:r>
              <a:rPr lang="ru-RU" sz="2400" b="1" dirty="0">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 </a:t>
            </a:r>
            <a:r>
              <a:rPr lang="tg-Cyrl-TJ" sz="2400" b="1" dirty="0">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4:   </a:t>
            </a:r>
            <a:r>
              <a:rPr lang="tg-Cyrl-TJ" sz="2400" b="1" dirty="0">
                <a:solidFill>
                  <a:srgbClr val="0079B4"/>
                </a:solidFill>
                <a:latin typeface="Times New Roman" panose="02020603050405020304" pitchFamily="18" charset="0"/>
                <a:ea typeface="Times New Roman" panose="02020603050405020304" pitchFamily="18" charset="0"/>
                <a:cs typeface="Times New Roman" panose="02020603050405020304" pitchFamily="18" charset="0"/>
              </a:rPr>
              <a:t>Идомаи амалисозӣ</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Rectangle 29"/>
          <p:cNvSpPr>
            <a:spLocks noChangeArrowheads="1"/>
          </p:cNvSpPr>
          <p:nvPr/>
        </p:nvSpPr>
        <p:spPr bwMode="auto">
          <a:xfrm>
            <a:off x="955146" y="19647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8793265"/>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ducation Session #1 v2 as handou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ucation Session #1 v2 as handout" id="{4A67C97F-C4BB-4FBC-B322-A1790408838B}" vid="{2C81519E-0493-40B7-9CEC-632F5E2E0EF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ucation Session #1 v2 as handout" id="{4A67C97F-C4BB-4FBC-B322-A1790408838B}" vid="{2BC688B8-8864-4DBE-BFDB-BF90A6D153F8}"/>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ucation Session #1 v2 as handout" id="{4A67C97F-C4BB-4FBC-B322-A1790408838B}" vid="{2CFE548F-1FFB-4FB3-BB6A-D12EAAE83FA3}"/>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ucation Session #1 v2 as handout" id="{4A67C97F-C4BB-4FBC-B322-A1790408838B}" vid="{426308FE-AD8E-4B06-88AF-DD3399AEAC92}"/>
    </a:ext>
  </a:extLst>
</a:theme>
</file>

<file path=ppt/theme/theme5.xml><?xml version="1.0" encoding="utf-8"?>
<a:theme xmlns:a="http://schemas.openxmlformats.org/drawingml/2006/main" name="Тема из УП презентации">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txDef>
      <a:spPr>
        <a:noFill/>
      </a:spPr>
      <a:bodyPr wrap="square" rtlCol="0">
        <a:spAutoFit/>
      </a:bodyPr>
      <a:lstStyle>
        <a:defPPr marL="111125" indent="-111125">
          <a:buFont typeface="Arial" pitchFamily="34" charset="0"/>
          <a:buChar char="•"/>
          <a:defRPr sz="1200" dirty="0"/>
        </a:defPPr>
      </a:lstStyle>
    </a:txDef>
  </a:objectDefaults>
  <a:extraClrSchemeLst/>
  <a:extLst>
    <a:ext uri="{05A4C25C-085E-4340-85A3-A5531E510DB2}">
      <thm15:themeFamily xmlns:thm15="http://schemas.microsoft.com/office/thememl/2012/main" name="Тема из УП презентации" id="{FFFDD816-0A71-4328-AD7B-A24DACD83316}" vid="{D742DAAC-3594-450A-9452-BC64680B4BFB}"/>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 Session #1 v2 as handout</Template>
  <TotalTime>3166</TotalTime>
  <Words>677</Words>
  <Application>Microsoft Office PowerPoint</Application>
  <PresentationFormat>Широкоэкранный</PresentationFormat>
  <Paragraphs>70</Paragraphs>
  <Slides>5</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5</vt:i4>
      </vt:variant>
      <vt:variant>
        <vt:lpstr>Заголовки слайдов</vt:lpstr>
      </vt:variant>
      <vt:variant>
        <vt:i4>5</vt:i4>
      </vt:variant>
    </vt:vector>
  </HeadingPairs>
  <TitlesOfParts>
    <vt:vector size="16" baseType="lpstr">
      <vt:lpstr>Arial</vt:lpstr>
      <vt:lpstr>Arial Black</vt:lpstr>
      <vt:lpstr>Calibri</vt:lpstr>
      <vt:lpstr>Times New Roman</vt:lpstr>
      <vt:lpstr>Verdana</vt:lpstr>
      <vt:lpstr>Wingdings</vt:lpstr>
      <vt:lpstr>Education Session #1 v2 as handout</vt:lpstr>
      <vt:lpstr>Custom Design</vt:lpstr>
      <vt:lpstr>2_Custom Design</vt:lpstr>
      <vt:lpstr>1_Custom Design</vt:lpstr>
      <vt:lpstr>Тема из УП презентации</vt:lpstr>
      <vt:lpstr>Таҳияи нақшаи таъсиррасонӣ барои татбиқи чорабинӣ оид ба  эдвокаси  (Impact plan)</vt:lpstr>
      <vt:lpstr>мундариҷа</vt:lpstr>
      <vt:lpstr>Нақшаи амал чист ?</vt:lpstr>
      <vt:lpstr>ХУСУСИЯТҲОИ нақшаи амал </vt:lpstr>
      <vt:lpstr>Назари умумӣ ба нақшаи таъсиррасонӣ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 воздействия  (Impact plan)</dc:title>
  <dc:creator>Haidar Ualy</dc:creator>
  <cp:lastModifiedBy>Uktam Dzhumaev</cp:lastModifiedBy>
  <cp:revision>249</cp:revision>
  <dcterms:created xsi:type="dcterms:W3CDTF">2017-03-09T08:01:51Z</dcterms:created>
  <dcterms:modified xsi:type="dcterms:W3CDTF">2019-02-10T16:27:40Z</dcterms:modified>
</cp:coreProperties>
</file>