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1" r:id="rId3"/>
    <p:sldId id="268" r:id="rId4"/>
    <p:sldId id="269" r:id="rId5"/>
    <p:sldId id="267" r:id="rId6"/>
    <p:sldId id="266" r:id="rId7"/>
    <p:sldId id="261" r:id="rId8"/>
    <p:sldId id="265" r:id="rId9"/>
    <p:sldId id="270" r:id="rId10"/>
    <p:sldId id="260" r:id="rId11"/>
    <p:sldId id="256" r:id="rId12"/>
    <p:sldId id="257" r:id="rId13"/>
    <p:sldId id="258" r:id="rId14"/>
    <p:sldId id="259" r:id="rId15"/>
    <p:sldId id="262" r:id="rId16"/>
    <p:sldId id="26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lia.tj/show_doc.fwx?Rgn=140741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</a:t>
            </a:r>
            <a:r>
              <a:rPr lang="ru-RU" b="1" dirty="0" smtClean="0">
                <a:solidFill>
                  <a:srgbClr val="0070C0"/>
                </a:solidFill>
              </a:rPr>
              <a:t>редпринимательство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Налоговый кодекс Республики </a:t>
            </a:r>
            <a:r>
              <a:rPr lang="ru-RU" sz="1600" b="1" dirty="0" smtClean="0"/>
              <a:t>Таджикистан (в </a:t>
            </a:r>
            <a:r>
              <a:rPr lang="ru-RU" sz="1600" b="1" dirty="0"/>
              <a:t>редакции Закона РТ от 18.03.2022г.№1867, от 24.12.2022 №1934, от 15.03.2023 №1956</a:t>
            </a:r>
            <a:r>
              <a:rPr lang="ru-RU" sz="1600" b="1" dirty="0" smtClean="0"/>
              <a:t>) - </a:t>
            </a:r>
            <a:r>
              <a:rPr lang="en-US" sz="1600" b="1" dirty="0">
                <a:hlinkClick r:id="rId2"/>
              </a:rPr>
              <a:t>http://</a:t>
            </a:r>
            <a:r>
              <a:rPr lang="en-US" sz="1600" b="1" dirty="0" smtClean="0">
                <a:hlinkClick r:id="rId2"/>
              </a:rPr>
              <a:t>www.adlia.tj/show_doc.fwx?Rgn=140741</a:t>
            </a:r>
            <a:r>
              <a:rPr lang="ru-RU" sz="1600" b="1" dirty="0" smtClean="0"/>
              <a:t> </a:t>
            </a:r>
          </a:p>
          <a:p>
            <a:pPr marL="0" indent="0" algn="ctr">
              <a:buNone/>
            </a:pPr>
            <a:endParaRPr lang="ru-RU" sz="1600" b="1" dirty="0" smtClean="0"/>
          </a:p>
          <a:p>
            <a:pPr marL="0" indent="0" algn="ctr">
              <a:buNone/>
            </a:pPr>
            <a:r>
              <a:rPr lang="ru-RU" sz="1600" b="1" dirty="0" smtClean="0"/>
              <a:t>Статья </a:t>
            </a:r>
            <a:r>
              <a:rPr lang="ru-RU" sz="1600" b="1" dirty="0"/>
              <a:t>15</a:t>
            </a:r>
            <a:r>
              <a:rPr lang="ru-RU" sz="1600" b="1" dirty="0" smtClean="0"/>
              <a:t>.  </a:t>
            </a:r>
            <a:r>
              <a:rPr lang="ru-RU" sz="1600" b="1" dirty="0"/>
              <a:t>Предпринимательская и непредпринимательская деятельность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1600" dirty="0"/>
              <a:t>1. Предпринимательская деятельность - самостоятельная деятельность, осуществляемая лицами на свой риск, направленная на получение дохода (прибыли) за счёт использования имущества, реализации товаров, выполнения работ или оказания услуг.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1600" dirty="0"/>
              <a:t>2. Предпринимательская деятельность по размеру валового дохода подразделяется на следующие виды: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1600" dirty="0"/>
              <a:t>1) малая предпринимательская деятельность - деятельность индивидуального предпринимателя и юридического лица, общий доход которых за 12 последовательных (непрерывных) прошедших календарных месяцев составляет менее 1 000 000 (одного миллиона) </a:t>
            </a:r>
            <a:r>
              <a:rPr lang="ru-RU" sz="1600" dirty="0" err="1"/>
              <a:t>сомони</a:t>
            </a:r>
            <a:r>
              <a:rPr lang="ru-RU" sz="1600" dirty="0"/>
              <a:t>;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1600" dirty="0"/>
              <a:t>2) средняя предпринимательская деятельность - деятельность юридического лица, общий доход которого за 12 последовательных (непрерывных) прошедших календарных месяцев составляет от 1 000 000 (одного миллиона) </a:t>
            </a:r>
            <a:r>
              <a:rPr lang="ru-RU" sz="1600" dirty="0" err="1"/>
              <a:t>сомони</a:t>
            </a:r>
            <a:r>
              <a:rPr lang="ru-RU" sz="1600" dirty="0"/>
              <a:t> до 25 000 000 (двадцати пяти миллионов) </a:t>
            </a:r>
            <a:r>
              <a:rPr lang="ru-RU" sz="1600" dirty="0" err="1"/>
              <a:t>сомони</a:t>
            </a:r>
            <a:r>
              <a:rPr lang="ru-RU" sz="1600" dirty="0"/>
              <a:t>;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1600" dirty="0"/>
              <a:t>3) крупная предпринимательская деятельность - деятельность юридического лица, общий доход которого за 12 последовательных (непрерывных) прошедших календарных месяцев составляет более 25 000 000 (двадцати пяти миллионов) </a:t>
            </a:r>
            <a:r>
              <a:rPr lang="ru-RU" sz="1600" dirty="0" err="1"/>
              <a:t>сомони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900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Социальное предпринимательство</a:t>
            </a:r>
            <a:br>
              <a:rPr lang="ru-RU" dirty="0"/>
            </a:br>
            <a:r>
              <a:rPr lang="ru-RU" sz="1600" dirty="0"/>
              <a:t>EMES (Европейская исследовательская сеть (http://www.emes.net/)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80728"/>
            <a:ext cx="8208912" cy="5688631"/>
          </a:xfrm>
        </p:spPr>
      </p:pic>
    </p:spTree>
    <p:extLst>
      <p:ext uri="{BB962C8B-B14F-4D97-AF65-F5344CB8AC3E}">
        <p14:creationId xmlns:p14="http://schemas.microsoft.com/office/powerpoint/2010/main" val="1288977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Социальные инновации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214853"/>
              </p:ext>
            </p:extLst>
          </p:nvPr>
        </p:nvGraphicFramePr>
        <p:xfrm>
          <a:off x="457200" y="836712"/>
          <a:ext cx="8229600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75180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Решения</a:t>
                      </a:r>
                      <a:endParaRPr lang="ru-RU" dirty="0"/>
                    </a:p>
                  </a:txBody>
                  <a:tcPr/>
                </a:tc>
              </a:tr>
              <a:tr h="21130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 хорошо изученные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Решения понятные, уже опробованные</a:t>
                      </a:r>
                      <a:endParaRPr lang="ru-RU" dirty="0"/>
                    </a:p>
                  </a:txBody>
                  <a:tcPr/>
                </a:tc>
              </a:tr>
              <a:tr h="175180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мало изучены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Решения новые, не опробованные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872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Социальные инновации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65040"/>
              </p:ext>
            </p:extLst>
          </p:nvPr>
        </p:nvGraphicFramePr>
        <p:xfrm>
          <a:off x="457200" y="836713"/>
          <a:ext cx="8229600" cy="5929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/>
                <a:gridCol w="3744416"/>
                <a:gridCol w="1306488"/>
              </a:tblGrid>
              <a:tr h="211217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Поддерживающие инновации 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Лучшие практики, совершенствование механизмов решения известных проблем в той или иной 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Прорывные инновации</a:t>
                      </a:r>
                    </a:p>
                    <a:p>
                      <a:endParaRPr lang="ru-RU" dirty="0" smtClean="0"/>
                    </a:p>
                    <a:p>
                      <a:pPr algn="just"/>
                      <a:r>
                        <a:rPr lang="ru-RU" dirty="0" smtClean="0"/>
                        <a:t>Проблема ясна,  требуется разработать совершенно новое решение, так как те решения, которые были разработаны не приспособлены для решения вот этого вида проблемы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Проблемы хорошо изучены</a:t>
                      </a:r>
                    </a:p>
                    <a:p>
                      <a:pPr algn="ctr"/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039248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Подрывные</a:t>
                      </a:r>
                      <a:r>
                        <a:rPr lang="ru-RU" sz="2000" b="1" baseline="0" dirty="0" smtClean="0"/>
                        <a:t> инновации</a:t>
                      </a:r>
                      <a:endParaRPr lang="ru-RU" sz="2000" b="1" dirty="0" smtClean="0"/>
                    </a:p>
                    <a:p>
                      <a:pPr algn="just"/>
                      <a:endParaRPr lang="ru-RU" dirty="0" smtClean="0"/>
                    </a:p>
                    <a:p>
                      <a:pPr algn="just"/>
                      <a:r>
                        <a:rPr lang="ru-RU" dirty="0" smtClean="0"/>
                        <a:t>Разработанные решения теряют свою актуальность, потому что меняется сама проблема. </a:t>
                      </a:r>
                    </a:p>
                    <a:p>
                      <a:pPr algn="just"/>
                      <a:r>
                        <a:rPr lang="ru-RU" dirty="0" smtClean="0"/>
                        <a:t>Поэтому применяют другие разработанные решения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Фундаментальные</a:t>
                      </a:r>
                      <a:r>
                        <a:rPr lang="ru-RU" sz="2000" b="1" baseline="0" dirty="0" smtClean="0"/>
                        <a:t> исследования</a:t>
                      </a:r>
                    </a:p>
                    <a:p>
                      <a:pPr algn="just"/>
                      <a:endParaRPr lang="ru-RU" baseline="0" dirty="0" smtClean="0"/>
                    </a:p>
                    <a:p>
                      <a:pPr algn="just"/>
                      <a:r>
                        <a:rPr lang="ru-RU" dirty="0" smtClean="0"/>
                        <a:t>Неясна ни проблема, ни решения.</a:t>
                      </a:r>
                    </a:p>
                    <a:p>
                      <a:pPr algn="just"/>
                      <a:r>
                        <a:rPr lang="ru-RU" dirty="0" smtClean="0"/>
                        <a:t>Нужны серьезные исследования для определения проблемы, расширения наших знаний и создания абсолютно новых решений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Проблемы мало изучены / не изучены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96114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Решения понятные, уже опробованные</a:t>
                      </a:r>
                    </a:p>
                    <a:p>
                      <a:pPr algn="ctr"/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Решения новые, не опробованные</a:t>
                      </a:r>
                    </a:p>
                    <a:p>
                      <a:pPr algn="ctr"/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401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Социальные инновации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620513"/>
              </p:ext>
            </p:extLst>
          </p:nvPr>
        </p:nvGraphicFramePr>
        <p:xfrm>
          <a:off x="457200" y="836712"/>
          <a:ext cx="8435280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776"/>
                <a:gridCol w="4536504"/>
              </a:tblGrid>
              <a:tr h="91872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Четыре шага реализации социальной инновации</a:t>
                      </a:r>
                      <a:endParaRPr lang="ru-RU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42754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 Шаг.</a:t>
                      </a:r>
                    </a:p>
                    <a:p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А. Исследование проблемного поля</a:t>
                      </a:r>
                      <a:r>
                        <a:rPr lang="ru-RU" baseline="0" dirty="0" smtClean="0"/>
                        <a:t> (проблемы)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бенефициаров и </a:t>
                      </a:r>
                      <a:r>
                        <a:rPr lang="ru-RU" dirty="0" err="1" smtClean="0"/>
                        <a:t>стейкхолдеров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Б.</a:t>
                      </a:r>
                      <a:r>
                        <a:rPr lang="ru-RU" baseline="0" dirty="0" smtClean="0"/>
                        <a:t> Формулирование  Г</a:t>
                      </a:r>
                      <a:r>
                        <a:rPr lang="ru-RU" dirty="0" smtClean="0"/>
                        <a:t>ипотезы своего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 Шаг.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just"/>
                      <a:r>
                        <a:rPr lang="ru-RU" dirty="0" smtClean="0"/>
                        <a:t>А. Генерация решений</a:t>
                      </a:r>
                    </a:p>
                    <a:p>
                      <a:pPr algn="just"/>
                      <a:endParaRPr lang="ru-RU" dirty="0" smtClean="0"/>
                    </a:p>
                    <a:p>
                      <a:pPr algn="just"/>
                      <a:r>
                        <a:rPr lang="ru-RU" dirty="0" smtClean="0"/>
                        <a:t>Б.</a:t>
                      </a:r>
                      <a:r>
                        <a:rPr lang="ru-RU" baseline="0" dirty="0" smtClean="0"/>
                        <a:t> Выбор наиболее применимых, понятных, реализуемых  </a:t>
                      </a:r>
                      <a:r>
                        <a:rPr lang="ru-RU" dirty="0" smtClean="0"/>
                        <a:t>в установленный отрезок времени</a:t>
                      </a:r>
                      <a:endParaRPr lang="ru-RU" dirty="0"/>
                    </a:p>
                  </a:txBody>
                  <a:tcPr/>
                </a:tc>
              </a:tr>
              <a:tr h="241437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3 Шаг.</a:t>
                      </a:r>
                    </a:p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Внедрения выбранной инновации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4 Шаг.</a:t>
                      </a:r>
                    </a:p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А. Анализ результатов внедрения инновации, «обратной» связи, в цифрах.</a:t>
                      </a: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Б. Доработка гипотезы</a:t>
                      </a: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В. Доработка решений</a:t>
                      </a: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Г.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Осуществление нового инновационного цикла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4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42464"/>
              </p:ext>
            </p:extLst>
          </p:nvPr>
        </p:nvGraphicFramePr>
        <p:xfrm>
          <a:off x="467544" y="194630"/>
          <a:ext cx="8435280" cy="6475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776"/>
                <a:gridCol w="4536504"/>
              </a:tblGrid>
              <a:tr h="98887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Исследование проблемного поля.</a:t>
                      </a:r>
                      <a:r>
                        <a:rPr lang="ru-RU" sz="2800" baseline="0" dirty="0" smtClean="0"/>
                        <a:t> </a:t>
                      </a:r>
                    </a:p>
                    <a:p>
                      <a:pPr algn="ctr"/>
                      <a:r>
                        <a:rPr lang="ru-RU" sz="2800" baseline="0" dirty="0" smtClean="0"/>
                        <a:t>Дизайн-мышление</a:t>
                      </a:r>
                      <a:endParaRPr lang="ru-RU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16554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 Этап.</a:t>
                      </a:r>
                    </a:p>
                    <a:p>
                      <a:pPr algn="ctr"/>
                      <a:endParaRPr lang="ru-RU" sz="800" b="1" dirty="0" smtClean="0"/>
                    </a:p>
                    <a:p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</a:rPr>
                        <a:t>Эмпатия</a:t>
                      </a:r>
                      <a:endParaRPr lang="ru-RU" sz="800" dirty="0" smtClean="0"/>
                    </a:p>
                    <a:p>
                      <a:r>
                        <a:rPr lang="ru-RU" dirty="0" smtClean="0"/>
                        <a:t>А. Проникновение в опыт, который переживают  конкретные бенефициары </a:t>
                      </a:r>
                    </a:p>
                    <a:p>
                      <a:r>
                        <a:rPr lang="ru-RU" dirty="0" smtClean="0"/>
                        <a:t>Б. Разработка персон</a:t>
                      </a:r>
                    </a:p>
                    <a:p>
                      <a:r>
                        <a:rPr lang="ru-RU" dirty="0" smtClean="0"/>
                        <a:t>В. Глубинные интервью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 Этап.</a:t>
                      </a:r>
                    </a:p>
                    <a:p>
                      <a:pPr algn="ctr"/>
                      <a:endParaRPr lang="ru-RU" sz="800" b="1" dirty="0" smtClean="0"/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Фокусировка</a:t>
                      </a:r>
                      <a:endParaRPr lang="ru-RU" sz="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А.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</a:rPr>
                        <a:t> Группировка проблем</a:t>
                      </a:r>
                    </a:p>
                    <a:p>
                      <a:pPr algn="l"/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</a:rPr>
                        <a:t>Б. Ранжирование</a:t>
                      </a:r>
                    </a:p>
                    <a:p>
                      <a:pPr algn="l"/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</a:rPr>
                        <a:t>В. Выбор проблемы, которую Вы собираетесь решать</a:t>
                      </a:r>
                      <a:endParaRPr lang="ru-RU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483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3 Этап.</a:t>
                      </a:r>
                    </a:p>
                    <a:p>
                      <a:pPr algn="ctr"/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Проектирование</a:t>
                      </a:r>
                    </a:p>
                    <a:p>
                      <a:pPr algn="just"/>
                      <a:r>
                        <a:rPr lang="ru-RU" b="0" dirty="0" err="1" smtClean="0">
                          <a:solidFill>
                            <a:schemeClr val="tx1"/>
                          </a:solidFill>
                        </a:rPr>
                        <a:t>Идеация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 - использование множества методов для разработки возможных решений проблемы - мозговой штурм и т. д.</a:t>
                      </a:r>
                    </a:p>
                    <a:p>
                      <a:pPr algn="just"/>
                      <a:r>
                        <a:rPr lang="ru-RU" b="0" dirty="0" err="1" smtClean="0">
                          <a:solidFill>
                            <a:schemeClr val="tx1"/>
                          </a:solidFill>
                        </a:rPr>
                        <a:t>Прототипирование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 - выбор нескольких идей продукта для дальнейшего развития путем создания минимальных жизнеспособных продуктов (MVP).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4 Этап.</a:t>
                      </a:r>
                    </a:p>
                    <a:p>
                      <a:pPr algn="ctr"/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Внедрение</a:t>
                      </a:r>
                    </a:p>
                    <a:p>
                      <a:pPr algn="just"/>
                      <a:endParaRPr lang="ru-RU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После удачного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</a:rPr>
                        <a:t>прототипирования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 опытные образцы (сервисы) тестируются реальными клиентами с целью проверки работоспособности продукта,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получения «обратной связи», проверки гипотез, внесения изменений, доработки и т.п.</a:t>
                      </a:r>
                      <a:endParaRPr lang="ru-RU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8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Социальные инновации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908720"/>
            <a:ext cx="8771417" cy="5544616"/>
          </a:xfrm>
        </p:spPr>
      </p:pic>
    </p:spTree>
    <p:extLst>
      <p:ext uri="{BB962C8B-B14F-4D97-AF65-F5344CB8AC3E}">
        <p14:creationId xmlns:p14="http://schemas.microsoft.com/office/powerpoint/2010/main" val="3223935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44624"/>
            <a:ext cx="9001000" cy="151216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400" b="1" dirty="0">
                <a:solidFill>
                  <a:srgbClr val="FF0000"/>
                </a:solidFill>
              </a:rPr>
              <a:t>Важнейшим принципом проектного мышления является итерация: </a:t>
            </a:r>
            <a:r>
              <a:rPr lang="ru-RU" sz="2400" b="1" dirty="0" smtClean="0">
                <a:solidFill>
                  <a:srgbClr val="FF0000"/>
                </a:solidFill>
              </a:rPr>
              <a:t/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мы </a:t>
            </a:r>
            <a:r>
              <a:rPr lang="ru-RU" sz="2400" b="1" dirty="0">
                <a:solidFill>
                  <a:srgbClr val="FF0000"/>
                </a:solidFill>
              </a:rPr>
              <a:t>должны </a:t>
            </a:r>
            <a:r>
              <a:rPr lang="ru-RU" sz="2400" b="1" dirty="0" smtClean="0">
                <a:solidFill>
                  <a:srgbClr val="FF0000"/>
                </a:solidFill>
              </a:rPr>
              <a:t>отступить и </a:t>
            </a:r>
            <a:r>
              <a:rPr lang="ru-RU" sz="2400" b="1" dirty="0">
                <a:solidFill>
                  <a:srgbClr val="FF0000"/>
                </a:solidFill>
              </a:rPr>
              <a:t>повторить, </a:t>
            </a:r>
            <a:r>
              <a:rPr lang="ru-RU" sz="2400" b="1" dirty="0" smtClean="0">
                <a:solidFill>
                  <a:srgbClr val="FF0000"/>
                </a:solidFill>
              </a:rPr>
              <a:t/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или </a:t>
            </a:r>
            <a:r>
              <a:rPr lang="ru-RU" sz="2400" b="1" dirty="0">
                <a:solidFill>
                  <a:srgbClr val="FF0000"/>
                </a:solidFill>
              </a:rPr>
              <a:t>даже сделать процесс с самого </a:t>
            </a:r>
            <a:r>
              <a:rPr lang="ru-RU" sz="2400" b="1" dirty="0" smtClean="0">
                <a:solidFill>
                  <a:srgbClr val="FF0000"/>
                </a:solidFill>
              </a:rPr>
              <a:t>начала </a:t>
            </a:r>
            <a:r>
              <a:rPr lang="ru-RU" sz="2400" b="1" dirty="0">
                <a:solidFill>
                  <a:srgbClr val="FF0000"/>
                </a:solidFill>
              </a:rPr>
              <a:t>несколько </a:t>
            </a:r>
            <a:r>
              <a:rPr lang="ru-RU" sz="2400" b="1" dirty="0" smtClean="0">
                <a:solidFill>
                  <a:srgbClr val="FF0000"/>
                </a:solidFill>
              </a:rPr>
              <a:t>раз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628800"/>
            <a:ext cx="8771417" cy="4968551"/>
          </a:xfrm>
        </p:spPr>
      </p:pic>
    </p:spTree>
    <p:extLst>
      <p:ext uri="{BB962C8B-B14F-4D97-AF65-F5344CB8AC3E}">
        <p14:creationId xmlns:p14="http://schemas.microsoft.com/office/powerpoint/2010/main" val="193703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</a:t>
            </a:r>
            <a:r>
              <a:rPr lang="ru-RU" b="1" dirty="0" smtClean="0">
                <a:solidFill>
                  <a:srgbClr val="0070C0"/>
                </a:solidFill>
              </a:rPr>
              <a:t>редпринимательство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9036496" cy="612068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>
                <a:solidFill>
                  <a:srgbClr val="FF0000"/>
                </a:solidFill>
              </a:rPr>
              <a:t>3. </a:t>
            </a:r>
            <a:r>
              <a:rPr lang="ru-RU" sz="7200" b="1" dirty="0">
                <a:solidFill>
                  <a:srgbClr val="FF0000"/>
                </a:solidFill>
              </a:rPr>
              <a:t>Под благотворительной деятельностью понимается деятельность, осуществляемая в соответствии с Законом Республики Таджикистан "О благотворительной деятельности". </a:t>
            </a:r>
            <a:endParaRPr lang="ru-RU" sz="72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7200" b="1" dirty="0" smtClean="0"/>
              <a:t>Закон </a:t>
            </a:r>
            <a:r>
              <a:rPr lang="ru-RU" sz="7200" b="1" dirty="0"/>
              <a:t>Республики Таджикистан от 22 апреля 2003 г., №18 "О благотворительной деятельности» (в редакции Закона РТ от 02.01.2018г.№1491, от 24.12.2022 №1940</a:t>
            </a:r>
            <a:r>
              <a:rPr lang="ru-RU" sz="7200" b="1" dirty="0" smtClean="0"/>
              <a:t>)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7400" b="1" dirty="0"/>
              <a:t>Благотворительная деятельность </a:t>
            </a:r>
            <a:r>
              <a:rPr lang="ru-RU" sz="7400" dirty="0"/>
              <a:t>- добровольная деятельность физических и юридических лиц по оказанию материальной или иной помощи (поддержки), в том числе и виде бескорыстной (безвозмездной или на льготных условиях) передачи </a:t>
            </a: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физическим </a:t>
            </a:r>
            <a:r>
              <a:rPr lang="ru-RU" sz="7400" dirty="0"/>
              <a:t>лицам, нуждающимся и такой </a:t>
            </a:r>
            <a:r>
              <a:rPr lang="ru-RU" sz="7400" dirty="0" smtClean="0"/>
              <a:t>помощи, </a:t>
            </a:r>
          </a:p>
          <a:p>
            <a:pPr marL="0" indent="0">
              <a:buNone/>
            </a:pPr>
            <a:r>
              <a:rPr lang="ru-RU" sz="7400" dirty="0" smtClean="0"/>
              <a:t>или </a:t>
            </a:r>
            <a:r>
              <a:rPr lang="ru-RU" sz="7400" dirty="0"/>
              <a:t>юридическим лицам, непосредственно оказывающим такую помощь, </a:t>
            </a: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в </a:t>
            </a:r>
            <a:r>
              <a:rPr lang="ru-RU" sz="7400" dirty="0"/>
              <a:t>том числе передача благотворительным организациям имущества, денежных средств, бескорыстное выполнение работ, предоставление услуг, либо научная, образовательная, просветительская или иная деятельность, осуществляемая в интересах </a:t>
            </a:r>
            <a:r>
              <a:rPr lang="ru-RU" sz="7400" dirty="0" smtClean="0"/>
              <a:t>общества</a:t>
            </a:r>
            <a:endParaRPr lang="ru-RU" sz="7400" dirty="0"/>
          </a:p>
        </p:txBody>
      </p:sp>
    </p:spTree>
    <p:extLst>
      <p:ext uri="{BB962C8B-B14F-4D97-AF65-F5344CB8AC3E}">
        <p14:creationId xmlns:p14="http://schemas.microsoft.com/office/powerpoint/2010/main" val="26324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</a:t>
            </a:r>
            <a:r>
              <a:rPr lang="ru-RU" b="1" dirty="0" smtClean="0">
                <a:solidFill>
                  <a:srgbClr val="0070C0"/>
                </a:solidFill>
              </a:rPr>
              <a:t>редпринимательство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9036496" cy="61206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b="1" dirty="0" smtClean="0"/>
              <a:t>4</a:t>
            </a:r>
            <a:r>
              <a:rPr lang="ru-RU" sz="7200" b="1" dirty="0"/>
              <a:t>. В целях налогообложения оказание любой помощи не считается благотворительной деятельностью при наличии одного из следующих условий: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dirty="0"/>
              <a:t>1) лицо, получающее помощь, принимает обязательство имущественного или неимущественного характера (кроме обязательства использовать полученные средства или имущество по целевому назначению) перед лицом, оказывающим такую помощь;</a:t>
            </a:r>
          </a:p>
          <a:p>
            <a:pPr marL="0" indent="0">
              <a:buNone/>
            </a:pPr>
            <a:r>
              <a:rPr lang="ru-RU" sz="8000" dirty="0" smtClean="0"/>
              <a:t>2</a:t>
            </a:r>
            <a:r>
              <a:rPr lang="ru-RU" sz="8000" dirty="0"/>
              <a:t>) лицо, принимающее такую помощь, и лицо, оказывающее такую помощь, считаются взаимосвязанными лицами.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b="1" dirty="0">
                <a:solidFill>
                  <a:srgbClr val="FF0000"/>
                </a:solidFill>
              </a:rPr>
              <a:t>5. Следующие виды деятельности не рассматриваются в </a:t>
            </a:r>
            <a:r>
              <a:rPr lang="ru-RU" sz="8000" b="1" dirty="0" smtClean="0">
                <a:solidFill>
                  <a:srgbClr val="FF0000"/>
                </a:solidFill>
              </a:rPr>
              <a:t>качестве </a:t>
            </a:r>
            <a:r>
              <a:rPr lang="ru-RU" sz="9600" b="1" u="sng" dirty="0" smtClean="0">
                <a:solidFill>
                  <a:srgbClr val="FF0000"/>
                </a:solidFill>
              </a:rPr>
              <a:t>предпринимательской </a:t>
            </a:r>
            <a:r>
              <a:rPr lang="ru-RU" sz="9600" b="1" u="sng" dirty="0">
                <a:solidFill>
                  <a:srgbClr val="FF0000"/>
                </a:solidFill>
              </a:rPr>
              <a:t>деятельности</a:t>
            </a:r>
            <a:r>
              <a:rPr lang="ru-RU" sz="8000" b="1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dirty="0"/>
              <a:t>1) деятельность органов государственной власти всех уровней и органов самоуправления посёлков и сёл, непосредственно связанная с выполнением возложенных на них государственных полномочий;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dirty="0"/>
              <a:t>2) благотворительная деятельность</a:t>
            </a:r>
            <a:r>
              <a:rPr lang="ru-RU" sz="8000" dirty="0" smtClean="0"/>
              <a:t>;</a:t>
            </a:r>
            <a:endParaRPr lang="ru-RU" sz="8000" dirty="0"/>
          </a:p>
          <a:p>
            <a:pPr marL="0" indent="0">
              <a:buNone/>
            </a:pPr>
            <a:r>
              <a:rPr lang="ru-RU" sz="8000" dirty="0"/>
              <a:t>3) религиозная деятельность;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dirty="0"/>
              <a:t>4) деятельность общественных организаций</a:t>
            </a:r>
            <a:r>
              <a:rPr lang="ru-RU" sz="8000" dirty="0" smtClean="0"/>
              <a:t>;</a:t>
            </a:r>
            <a:endParaRPr lang="ru-RU" sz="8000" dirty="0"/>
          </a:p>
          <a:p>
            <a:pPr marL="0" indent="0">
              <a:buNone/>
            </a:pPr>
            <a:r>
              <a:rPr lang="ru-RU" sz="8000" dirty="0"/>
              <a:t>5) деятельность некоммерческой организации, финансируемая учредителями некоммерческой организации;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8000" dirty="0"/>
              <a:t>6) выполнение физическим лицом работы по найму</a:t>
            </a:r>
            <a:r>
              <a:rPr lang="ru-RU" sz="8000" dirty="0" smtClean="0"/>
              <a:t>.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31417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</a:t>
            </a:r>
            <a:r>
              <a:rPr lang="ru-RU" b="1" dirty="0" smtClean="0">
                <a:solidFill>
                  <a:srgbClr val="0070C0"/>
                </a:solidFill>
              </a:rPr>
              <a:t>редпринимательство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dirty="0" smtClean="0"/>
              <a:t>6</a:t>
            </a:r>
            <a:r>
              <a:rPr lang="ru-RU" sz="7200" dirty="0"/>
              <a:t>. Для целей налогообложения осуществление следующих видов деятельности физическим лицом, учреждением, финансируемым за счёт учредителя, и (или) некоммерческой организацией </a:t>
            </a:r>
            <a:r>
              <a:rPr lang="ru-RU" sz="7200" b="1" u="sng" dirty="0">
                <a:solidFill>
                  <a:srgbClr val="FF0000"/>
                </a:solidFill>
              </a:rPr>
              <a:t>не признается предпринимательской деятельностью</a:t>
            </a:r>
            <a:r>
              <a:rPr lang="ru-RU" sz="7200" dirty="0"/>
              <a:t>, если такая деятельность не является основной деятельностью физического лица: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1) размещение денежных средств в финансово-кредитных организациях;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2) передача в аренду движимого и (или) недвижимого имущества;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3) передача имущества в доверительное управление;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4) приобретение (продажа) или передача другому лицу доли в уставном капитале юридического лица или его ценных бумаг;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5) приобретение (продажа) или передача другому лицу облигаций или любых других векселей;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6) приобретение (продажа) или передача другому лицу пая в долевом инвестиционном фонде и (или) авторских прав и любых аналогичных прав, принадлежащих продавцу;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7) работа по найму, осуществляемая на основании заключения договоров гражданско-правового характера, или без заключения договоров.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7200" dirty="0"/>
              <a:t>7. В той части, где лица, осуществляющие указанные в части 5 настоящей статьи виды деятельности, ведут предпринимательскую деятельность, предпринимательская деятельность таких лиц, подлежит налогообложению, их активы и деятельность, непосредственно связанные с осуществлением предпринимательской деятельности, подлежат отдельному (раздельному от основной деятельности) учёту</a:t>
            </a:r>
            <a:r>
              <a:rPr lang="ru-RU" sz="7200" dirty="0" smtClean="0"/>
              <a:t>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24055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Социальное предпринимательство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Социальное </a:t>
            </a:r>
            <a:r>
              <a:rPr lang="ru-RU" dirty="0"/>
              <a:t>предпринимательство - «Действие, которое создает социальную ценность, используя инновации и достигая экономического значения, где гражданский сектор играет важную роль в качестве инициатора или участника».</a:t>
            </a:r>
          </a:p>
        </p:txBody>
      </p:sp>
    </p:spTree>
    <p:extLst>
      <p:ext uri="{BB962C8B-B14F-4D97-AF65-F5344CB8AC3E}">
        <p14:creationId xmlns:p14="http://schemas.microsoft.com/office/powerpoint/2010/main" val="1014696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Социальное предпринимательство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Социальное </a:t>
            </a:r>
            <a:r>
              <a:rPr lang="ru-RU" dirty="0"/>
              <a:t>предпринимательство состоит из четырех элементов:</a:t>
            </a:r>
          </a:p>
          <a:p>
            <a:r>
              <a:rPr lang="ru-RU" dirty="0"/>
              <a:t>1. Оно создает социальную ценность.</a:t>
            </a:r>
          </a:p>
          <a:p>
            <a:r>
              <a:rPr lang="ru-RU" dirty="0"/>
              <a:t>2. Оно происходит в гражданском обществе или вместе с </a:t>
            </a:r>
            <a:r>
              <a:rPr lang="ru-RU" dirty="0" smtClean="0"/>
              <a:t>ним: ГО-обязательный участник</a:t>
            </a:r>
            <a:endParaRPr lang="ru-RU" dirty="0"/>
          </a:p>
          <a:p>
            <a:r>
              <a:rPr lang="ru-RU" dirty="0"/>
              <a:t>3. Оно имеет элемент </a:t>
            </a:r>
            <a:r>
              <a:rPr lang="ru-RU" dirty="0" smtClean="0"/>
              <a:t>соц. инновации</a:t>
            </a:r>
            <a:r>
              <a:rPr lang="ru-RU" dirty="0"/>
              <a:t>.</a:t>
            </a:r>
          </a:p>
          <a:p>
            <a:r>
              <a:rPr lang="ru-RU" dirty="0"/>
              <a:t>4. Оно имеет экономическое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258829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Социальное предпринимательство</a:t>
            </a:r>
            <a:br>
              <a:rPr lang="ru-RU" dirty="0"/>
            </a:br>
            <a:r>
              <a:rPr lang="ru-RU" sz="1600" dirty="0"/>
              <a:t>Иллюстрация: на основе </a:t>
            </a:r>
            <a:r>
              <a:rPr lang="en-US" sz="1600" dirty="0"/>
              <a:t>Financing Civil Society, Venturesome (2009)</a:t>
            </a:r>
            <a:endParaRPr lang="ru-RU" sz="1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8424936" cy="3888432"/>
          </a:xfrm>
        </p:spPr>
      </p:pic>
      <p:sp>
        <p:nvSpPr>
          <p:cNvPr id="5" name="TextBox 4"/>
          <p:cNvSpPr txBox="1"/>
          <p:nvPr/>
        </p:nvSpPr>
        <p:spPr>
          <a:xfrm>
            <a:off x="467544" y="558924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социальное предпринимательство имеет разнообразные формы в диапазоне от субъектов, сфокусированных на пожертвованиях и грантах до компаний, основанных </a:t>
            </a:r>
            <a:r>
              <a:rPr lang="ru-RU" b="1" dirty="0" smtClean="0">
                <a:solidFill>
                  <a:srgbClr val="FF0000"/>
                </a:solidFill>
              </a:rPr>
              <a:t>исключительно на </a:t>
            </a:r>
            <a:r>
              <a:rPr lang="ru-RU" b="1" dirty="0">
                <a:solidFill>
                  <a:srgbClr val="FF0000"/>
                </a:solidFill>
              </a:rPr>
              <a:t>продажах.</a:t>
            </a:r>
          </a:p>
        </p:txBody>
      </p:sp>
    </p:spTree>
    <p:extLst>
      <p:ext uri="{BB962C8B-B14F-4D97-AF65-F5344CB8AC3E}">
        <p14:creationId xmlns:p14="http://schemas.microsoft.com/office/powerpoint/2010/main" val="95028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Социальное предпринимательство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Традиционные </a:t>
            </a:r>
            <a:r>
              <a:rPr lang="ru-RU" dirty="0"/>
              <a:t>предприниматели отличаются способностью управлять предприятием и получать выручку, </a:t>
            </a:r>
            <a:r>
              <a:rPr lang="ru-RU" b="1" dirty="0"/>
              <a:t>получая прибыль как критерий </a:t>
            </a:r>
            <a:r>
              <a:rPr lang="ru-RU" b="1" dirty="0" smtClean="0"/>
              <a:t>успеха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оциальный </a:t>
            </a:r>
            <a:r>
              <a:rPr lang="ru-RU" dirty="0"/>
              <a:t>предприниматель </a:t>
            </a:r>
            <a:r>
              <a:rPr lang="ru-RU" b="1" dirty="0"/>
              <a:t>отличается желанием создать социальную ценность </a:t>
            </a:r>
            <a:r>
              <a:rPr lang="ru-RU" dirty="0"/>
              <a:t>для целевой группы или для общества в широком смысле.</a:t>
            </a:r>
          </a:p>
        </p:txBody>
      </p:sp>
    </p:spTree>
    <p:extLst>
      <p:ext uri="{BB962C8B-B14F-4D97-AF65-F5344CB8AC3E}">
        <p14:creationId xmlns:p14="http://schemas.microsoft.com/office/powerpoint/2010/main" val="265235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Социальное предпринимательство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640960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По мнению ряда исследователей «Различие </a:t>
            </a:r>
            <a:r>
              <a:rPr lang="ru-RU" sz="2000" dirty="0"/>
              <a:t>между предпринимательством и социальным предпринимательством заключается в ценностном </a:t>
            </a:r>
            <a:r>
              <a:rPr lang="ru-RU" sz="2000" dirty="0" smtClean="0"/>
              <a:t>предложении»:</a:t>
            </a:r>
          </a:p>
          <a:p>
            <a:pPr marL="0" indent="0">
              <a:buNone/>
            </a:pPr>
            <a:endParaRPr lang="ru-RU" sz="800" dirty="0"/>
          </a:p>
          <a:p>
            <a:pPr marL="0" indent="0">
              <a:buNone/>
            </a:pPr>
            <a:r>
              <a:rPr lang="ru-RU" sz="2600" dirty="0"/>
              <a:t>● </a:t>
            </a:r>
            <a:r>
              <a:rPr lang="ru-RU" sz="2600" b="1" dirty="0"/>
              <a:t>Для предпринимателей: </a:t>
            </a:r>
            <a:r>
              <a:rPr lang="ru-RU" sz="2600" dirty="0"/>
              <a:t>ценностное предложение связано с выходом на рынки, где вполне возможно представить новый продукт или </a:t>
            </a:r>
            <a:r>
              <a:rPr lang="ru-RU" sz="2600" dirty="0" smtClean="0"/>
              <a:t>услугу, занять максимально возможную долю рынка, получить максимально возможную </a:t>
            </a:r>
            <a:r>
              <a:rPr lang="ru-RU" sz="2600" dirty="0"/>
              <a:t>финансовую </a:t>
            </a:r>
            <a:r>
              <a:rPr lang="ru-RU" sz="2600" dirty="0" smtClean="0"/>
              <a:t>прибыль. </a:t>
            </a:r>
            <a:endParaRPr lang="ru-RU" sz="2600" dirty="0"/>
          </a:p>
          <a:p>
            <a:pPr marL="0" indent="0">
              <a:buNone/>
            </a:pPr>
            <a:endParaRPr lang="ru-RU" sz="2600" dirty="0"/>
          </a:p>
          <a:p>
            <a:pPr marL="0" indent="0">
              <a:buNone/>
            </a:pPr>
            <a:r>
              <a:rPr lang="ru-RU" sz="2600" dirty="0"/>
              <a:t>● </a:t>
            </a:r>
            <a:r>
              <a:rPr lang="ru-RU" sz="2600" b="1" dirty="0"/>
              <a:t>Для социальных </a:t>
            </a:r>
            <a:r>
              <a:rPr lang="ru-RU" sz="2600" b="1" dirty="0" smtClean="0"/>
              <a:t>предпринимателей: </a:t>
            </a:r>
            <a:r>
              <a:rPr lang="ru-RU" sz="2600" dirty="0" smtClean="0"/>
              <a:t>ценностное предложение  связано с крупномасштабной пользой, трансформирующей жизнь значительной части </a:t>
            </a:r>
            <a:r>
              <a:rPr lang="ru-RU" sz="2600" dirty="0"/>
              <a:t>общества, либо </a:t>
            </a:r>
            <a:r>
              <a:rPr lang="ru-RU" sz="2600" dirty="0" smtClean="0"/>
              <a:t>общества </a:t>
            </a:r>
            <a:r>
              <a:rPr lang="ru-RU" sz="2600" dirty="0"/>
              <a:t>в целом</a:t>
            </a:r>
            <a:r>
              <a:rPr lang="ru-RU" sz="2600" dirty="0" smtClean="0"/>
              <a:t>. Размер прибыли имеет второстепенное значение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67872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1245</Words>
  <Application>Microsoft Office PowerPoint</Application>
  <PresentationFormat>Экран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Предпринимательство</vt:lpstr>
      <vt:lpstr>Предпринимательство</vt:lpstr>
      <vt:lpstr>Предпринимательство</vt:lpstr>
      <vt:lpstr>Предпринимательство</vt:lpstr>
      <vt:lpstr>Социальное предпринимательство</vt:lpstr>
      <vt:lpstr>Социальное предпринимательство</vt:lpstr>
      <vt:lpstr>Социальное предпринимательство Иллюстрация: на основе Financing Civil Society, Venturesome (2009)</vt:lpstr>
      <vt:lpstr>Социальное предпринимательство</vt:lpstr>
      <vt:lpstr>Социальное предпринимательство</vt:lpstr>
      <vt:lpstr>Социальное предпринимательство EMES (Европейская исследовательская сеть (http://www.emes.net/)</vt:lpstr>
      <vt:lpstr>Социальные инновации</vt:lpstr>
      <vt:lpstr>Социальные инновации</vt:lpstr>
      <vt:lpstr>Социальные инновации</vt:lpstr>
      <vt:lpstr>Презентация PowerPoint</vt:lpstr>
      <vt:lpstr>Социальные инновации</vt:lpstr>
      <vt:lpstr>Важнейшим принципом проектного мышления является итерация:  мы должны отступить и повторить,  или даже сделать процесс с самого начала несколько раз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инновации</dc:title>
  <dc:creator>Petrushkov</dc:creator>
  <cp:lastModifiedBy>user</cp:lastModifiedBy>
  <cp:revision>32</cp:revision>
  <dcterms:created xsi:type="dcterms:W3CDTF">2023-10-24T16:24:43Z</dcterms:created>
  <dcterms:modified xsi:type="dcterms:W3CDTF">2023-10-25T08:02:58Z</dcterms:modified>
</cp:coreProperties>
</file>