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9A26189-0358-4283-8DE2-1428AB2E94DB}">
          <p14:sldIdLst>
            <p14:sldId id="256"/>
            <p14:sldId id="259"/>
            <p14:sldId id="260"/>
            <p14:sldId id="257"/>
            <p14:sldId id="261"/>
            <p14:sldId id="262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326-0F50-4E01-99DF-6611F4B4900F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FCDC-F58C-4917-8261-FF5E2F1A92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02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326-0F50-4E01-99DF-6611F4B4900F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FCDC-F58C-4917-8261-FF5E2F1A92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168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326-0F50-4E01-99DF-6611F4B4900F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FCDC-F58C-4917-8261-FF5E2F1A92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0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326-0F50-4E01-99DF-6611F4B4900F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FCDC-F58C-4917-8261-FF5E2F1A92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206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326-0F50-4E01-99DF-6611F4B4900F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FCDC-F58C-4917-8261-FF5E2F1A92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296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326-0F50-4E01-99DF-6611F4B4900F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FCDC-F58C-4917-8261-FF5E2F1A92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470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326-0F50-4E01-99DF-6611F4B4900F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FCDC-F58C-4917-8261-FF5E2F1A92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207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326-0F50-4E01-99DF-6611F4B4900F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FCDC-F58C-4917-8261-FF5E2F1A92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77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326-0F50-4E01-99DF-6611F4B4900F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FCDC-F58C-4917-8261-FF5E2F1A92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97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326-0F50-4E01-99DF-6611F4B4900F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FCDC-F58C-4917-8261-FF5E2F1A92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39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F326-0F50-4E01-99DF-6611F4B4900F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FCDC-F58C-4917-8261-FF5E2F1A92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19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CF326-0F50-4E01-99DF-6611F4B4900F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BFCDC-F58C-4917-8261-FF5E2F1A92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66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iaf.tj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iaf.tj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iti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tfd.tj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cipi.tj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infin.tj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infin.tj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coomd.org/" TargetMode="External"/><Relationship Id="rId3" Type="http://schemas.openxmlformats.org/officeDocument/2006/relationships/hyperlink" Target="http://www.intosai.org/" TargetMode="External"/><Relationship Id="rId7" Type="http://schemas.openxmlformats.org/officeDocument/2006/relationships/hyperlink" Target="http://www.ictsd.org/" TargetMode="External"/><Relationship Id="rId2" Type="http://schemas.openxmlformats.org/officeDocument/2006/relationships/hyperlink" Target="https://www.imf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empal.org/" TargetMode="External"/><Relationship Id="rId5" Type="http://schemas.openxmlformats.org/officeDocument/2006/relationships/hyperlink" Target="https://www.oecd.org/" TargetMode="External"/><Relationship Id="rId4" Type="http://schemas.openxmlformats.org/officeDocument/2006/relationships/hyperlink" Target="http://www.worldbank.org/" TargetMode="External"/><Relationship Id="rId9" Type="http://schemas.openxmlformats.org/officeDocument/2006/relationships/hyperlink" Target="http://www.open.gov.ru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http://www.internationalbudget.org/" TargetMode="External"/><Relationship Id="rId7" Type="http://schemas.openxmlformats.org/officeDocument/2006/relationships/hyperlink" Target="https://okfn.org/" TargetMode="External"/><Relationship Id="rId2" Type="http://schemas.openxmlformats.org/officeDocument/2006/relationships/hyperlink" Target="http://www.fiscaltransparency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iti.org/" TargetMode="External"/><Relationship Id="rId5" Type="http://schemas.openxmlformats.org/officeDocument/2006/relationships/hyperlink" Target="https://www.transparency.org/" TargetMode="External"/><Relationship Id="rId4" Type="http://schemas.openxmlformats.org/officeDocument/2006/relationships/hyperlink" Target="https://www.opengovpartnership.org/" TargetMode="External"/><Relationship Id="rId9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http://www.osiaf.tj/" TargetMode="External"/><Relationship Id="rId7" Type="http://schemas.openxmlformats.org/officeDocument/2006/relationships/hyperlink" Target="https://pefa.org/country/tajikistan" TargetMode="External"/><Relationship Id="rId2" Type="http://schemas.openxmlformats.org/officeDocument/2006/relationships/hyperlink" Target="http://www.internationalbudge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fd.tj/" TargetMode="External"/><Relationship Id="rId5" Type="http://schemas.openxmlformats.org/officeDocument/2006/relationships/hyperlink" Target="http://cipi.tj/" TargetMode="External"/><Relationship Id="rId4" Type="http://schemas.openxmlformats.org/officeDocument/2006/relationships/hyperlink" Target="https://eiti.org/" TargetMode="External"/><Relationship Id="rId9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internationalbudget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2880" y="1498966"/>
            <a:ext cx="9144000" cy="2387600"/>
          </a:xfrm>
        </p:spPr>
        <p:txBody>
          <a:bodyPr>
            <a:noAutofit/>
          </a:bodyPr>
          <a:lstStyle/>
          <a:p>
            <a:r>
              <a:rPr lang="ru-RU" sz="7200" b="1" dirty="0">
                <a:solidFill>
                  <a:srgbClr val="002060"/>
                </a:solidFill>
              </a:rPr>
              <a:t/>
            </a:r>
            <a:br>
              <a:rPr lang="ru-RU" sz="7200" b="1" dirty="0">
                <a:solidFill>
                  <a:srgbClr val="002060"/>
                </a:solidFill>
              </a:rPr>
            </a:br>
            <a:r>
              <a:rPr lang="ru-RU" sz="4800" b="1" dirty="0">
                <a:solidFill>
                  <a:srgbClr val="002060"/>
                </a:solidFill>
              </a:rPr>
              <a:t/>
            </a:r>
            <a:br>
              <a:rPr lang="ru-RU" sz="4800" b="1" dirty="0">
                <a:solidFill>
                  <a:srgbClr val="002060"/>
                </a:solidFill>
              </a:rPr>
            </a:br>
            <a:r>
              <a:rPr lang="ru-RU" sz="4800" b="1" dirty="0">
                <a:solidFill>
                  <a:srgbClr val="002060"/>
                </a:solidFill>
              </a:rPr>
              <a:t>С</a:t>
            </a:r>
            <a:r>
              <a:rPr lang="ru-RU" sz="4800" b="1" dirty="0" smtClean="0">
                <a:solidFill>
                  <a:srgbClr val="002060"/>
                </a:solidFill>
              </a:rPr>
              <a:t>арчашмаҳои </a:t>
            </a:r>
            <a:r>
              <a:rPr lang="ru-RU" sz="4800" b="1" dirty="0" err="1" smtClean="0">
                <a:solidFill>
                  <a:srgbClr val="002060"/>
                </a:solidFill>
              </a:rPr>
              <a:t>иттилоотӣ</a:t>
            </a:r>
            <a:r>
              <a:rPr lang="ru-RU" sz="4800" b="1" dirty="0" smtClean="0">
                <a:solidFill>
                  <a:srgbClr val="002060"/>
                </a:solidFill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</a:rPr>
              <a:t>барои</a:t>
            </a:r>
            <a:r>
              <a:rPr lang="ru-RU" sz="4800" b="1" dirty="0" smtClean="0">
                <a:solidFill>
                  <a:srgbClr val="002060"/>
                </a:solidFill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</a:rPr>
              <a:t>тартиб</a:t>
            </a:r>
            <a:r>
              <a:rPr lang="ru-RU" sz="4800" b="1" dirty="0" smtClean="0">
                <a:solidFill>
                  <a:srgbClr val="002060"/>
                </a:solidFill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</a:rPr>
              <a:t>додани</a:t>
            </a:r>
            <a:r>
              <a:rPr lang="ru-RU" sz="4800" b="1" dirty="0" smtClean="0">
                <a:solidFill>
                  <a:srgbClr val="002060"/>
                </a:solidFill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</a:rPr>
              <a:t>тавсияҳо</a:t>
            </a:r>
            <a:r>
              <a:rPr lang="ru-RU" sz="4800" b="1" dirty="0" smtClean="0">
                <a:solidFill>
                  <a:srgbClr val="002060"/>
                </a:solidFill>
              </a:rPr>
              <a:t>  </a:t>
            </a:r>
            <a:r>
              <a:rPr lang="ru-RU" sz="7200" b="1" dirty="0">
                <a:solidFill>
                  <a:srgbClr val="002060"/>
                </a:solidFill>
              </a:rPr>
              <a:t/>
            </a:r>
            <a:br>
              <a:rPr lang="ru-RU" sz="7200" b="1" dirty="0">
                <a:solidFill>
                  <a:srgbClr val="002060"/>
                </a:solidFill>
              </a:rPr>
            </a:br>
            <a:r>
              <a:rPr lang="ru-RU" sz="7200" b="1" dirty="0" smtClean="0">
                <a:solidFill>
                  <a:srgbClr val="002060"/>
                </a:solidFill>
              </a:rPr>
              <a:t> </a:t>
            </a:r>
            <a:endParaRPr lang="ru-RU" sz="4800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989" y="3619772"/>
            <a:ext cx="3711388" cy="2913326"/>
          </a:xfrm>
          <a:prstGeom prst="rect">
            <a:avLst/>
          </a:prstGeom>
        </p:spPr>
      </p:pic>
      <p:pic>
        <p:nvPicPr>
          <p:cNvPr id="6" name="Рисунок 5" descr="C:\Users\Umedjon\AppData\Local\Microsoft\Windows\INetCacheContent.Word\SUNY_Logo_27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875" y="412601"/>
            <a:ext cx="1654175" cy="815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Umedjon\AppData\Local\Microsoft\Windows\INetCache\Content.Word\ЛОГО Англ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410" y="412601"/>
            <a:ext cx="3360420" cy="763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0996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36544"/>
            <a:ext cx="10515600" cy="6541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/>
              <a:t>Тадқиқоти Индекси шаффофияти буҷетиТоҷикистон  – 2015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66257"/>
            <a:ext cx="10515600" cy="460935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u="sng" dirty="0" err="1" smtClean="0"/>
              <a:t>Тавсияҳо</a:t>
            </a:r>
            <a:r>
              <a:rPr lang="ru-RU" sz="2400" b="1" u="sng" dirty="0" smtClean="0"/>
              <a:t> :</a:t>
            </a:r>
            <a:endParaRPr lang="ru-RU" sz="2400" b="1" u="sng" dirty="0"/>
          </a:p>
          <a:p>
            <a:pPr marL="0" indent="0" algn="just">
              <a:buNone/>
            </a:pPr>
            <a:r>
              <a:rPr lang="ru-RU" sz="2400" b="1" dirty="0">
                <a:solidFill>
                  <a:srgbClr val="002060"/>
                </a:solidFill>
              </a:rPr>
              <a:t>2. </a:t>
            </a:r>
            <a:r>
              <a:rPr lang="ru-RU" sz="2400" b="1" dirty="0" err="1" smtClean="0">
                <a:solidFill>
                  <a:srgbClr val="002060"/>
                </a:solidFill>
              </a:rPr>
              <a:t>Афзоиши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иштирок</a:t>
            </a:r>
            <a:endParaRPr lang="ru-RU" sz="24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2400" b="1" dirty="0">
                <a:solidFill>
                  <a:srgbClr val="002060"/>
                </a:solidFill>
              </a:rPr>
              <a:t>■ </a:t>
            </a:r>
            <a:r>
              <a:rPr lang="ru-RU" sz="2400" b="1" dirty="0" err="1">
                <a:solidFill>
                  <a:srgbClr val="002060"/>
                </a:solidFill>
              </a:rPr>
              <a:t>С</a:t>
            </a:r>
            <a:r>
              <a:rPr lang="ru-RU" sz="2400" b="1" dirty="0" err="1" smtClean="0">
                <a:solidFill>
                  <a:srgbClr val="002060"/>
                </a:solidFill>
              </a:rPr>
              <a:t>охтани</a:t>
            </a:r>
            <a:r>
              <a:rPr lang="ru-RU" sz="2400" b="1" dirty="0" smtClean="0">
                <a:solidFill>
                  <a:srgbClr val="002060"/>
                </a:solidFill>
              </a:rPr>
              <a:t> механизми </a:t>
            </a:r>
            <a:r>
              <a:rPr lang="ru-RU" sz="2400" b="1" dirty="0" err="1" smtClean="0">
                <a:solidFill>
                  <a:srgbClr val="002060"/>
                </a:solidFill>
              </a:rPr>
              <a:t>муътамад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ва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босамар</a:t>
            </a:r>
            <a:r>
              <a:rPr lang="ru-RU" sz="2400" b="1" dirty="0" smtClean="0">
                <a:solidFill>
                  <a:srgbClr val="002060"/>
                </a:solidFill>
              </a:rPr>
              <a:t>(</a:t>
            </a:r>
            <a:r>
              <a:rPr lang="ru-RU" sz="2400" b="1" dirty="0" err="1" smtClean="0">
                <a:solidFill>
                  <a:srgbClr val="002060"/>
                </a:solidFill>
              </a:rPr>
              <a:t>монанди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шунидҳои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ҷамъиятӣ</a:t>
            </a:r>
            <a:r>
              <a:rPr lang="ru-RU" sz="2400" b="1" dirty="0" smtClean="0">
                <a:solidFill>
                  <a:srgbClr val="002060"/>
                </a:solidFill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</a:rPr>
              <a:t>пурсишҳо,гуруҳҳои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ҳадафманд</a:t>
            </a:r>
            <a:r>
              <a:rPr lang="ru-RU" sz="2400" b="1" dirty="0" smtClean="0">
                <a:solidFill>
                  <a:srgbClr val="002060"/>
                </a:solidFill>
              </a:rPr>
              <a:t>) </a:t>
            </a:r>
            <a:r>
              <a:rPr lang="ru-RU" sz="2400" b="1" dirty="0" err="1" smtClean="0">
                <a:solidFill>
                  <a:srgbClr val="002060"/>
                </a:solidFill>
              </a:rPr>
              <a:t>барои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инъикоси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вусъати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афкори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омма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оид</a:t>
            </a:r>
            <a:r>
              <a:rPr lang="ru-RU" sz="2400" b="1" dirty="0" smtClean="0">
                <a:solidFill>
                  <a:srgbClr val="002060"/>
                </a:solidFill>
              </a:rPr>
              <a:t> ба </a:t>
            </a:r>
            <a:r>
              <a:rPr lang="ru-RU" sz="2400" b="1" dirty="0" err="1" smtClean="0">
                <a:solidFill>
                  <a:srgbClr val="002060"/>
                </a:solidFill>
              </a:rPr>
              <a:t>масъалаҳои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буҷетӣ</a:t>
            </a:r>
            <a:r>
              <a:rPr lang="ru-RU" sz="2400" dirty="0" smtClean="0">
                <a:solidFill>
                  <a:srgbClr val="002060"/>
                </a:solidFill>
              </a:rPr>
              <a:t> .</a:t>
            </a:r>
            <a:endParaRPr lang="ru-RU" sz="24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rgbClr val="002060"/>
                </a:solidFill>
              </a:rPr>
              <a:t>■ </a:t>
            </a:r>
            <a:r>
              <a:rPr lang="ru-RU" sz="2400" dirty="0" smtClean="0">
                <a:solidFill>
                  <a:srgbClr val="002060"/>
                </a:solidFill>
              </a:rPr>
              <a:t>дар </a:t>
            </a:r>
            <a:r>
              <a:rPr lang="ru-RU" sz="2400" dirty="0" err="1" smtClean="0">
                <a:solidFill>
                  <a:srgbClr val="002060"/>
                </a:solidFill>
              </a:rPr>
              <a:t>мақомоти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қонунгузор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барпо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намудани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шунидҳо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оид</a:t>
            </a:r>
            <a:r>
              <a:rPr lang="ru-RU" sz="2400" dirty="0" smtClean="0">
                <a:solidFill>
                  <a:srgbClr val="002060"/>
                </a:solidFill>
              </a:rPr>
              <a:t> ба </a:t>
            </a:r>
            <a:r>
              <a:rPr lang="ru-RU" sz="2400" dirty="0" err="1" smtClean="0">
                <a:solidFill>
                  <a:srgbClr val="002060"/>
                </a:solidFill>
              </a:rPr>
              <a:t>буҷети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вазоратҳо</a:t>
            </a:r>
            <a:r>
              <a:rPr lang="ru-RU" sz="2400" dirty="0" smtClean="0">
                <a:solidFill>
                  <a:srgbClr val="002060"/>
                </a:solidFill>
              </a:rPr>
              <a:t> ,</a:t>
            </a:r>
            <a:r>
              <a:rPr lang="ru-RU" sz="2400" dirty="0" err="1" smtClean="0">
                <a:solidFill>
                  <a:srgbClr val="002060"/>
                </a:solidFill>
              </a:rPr>
              <a:t>департаментҳо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муассисаҳои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муайяне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ки</a:t>
            </a:r>
            <a:r>
              <a:rPr lang="ru-RU" sz="2400" dirty="0" smtClean="0">
                <a:solidFill>
                  <a:srgbClr val="002060"/>
                </a:solidFill>
              </a:rPr>
              <a:t> дар </a:t>
            </a:r>
            <a:r>
              <a:rPr lang="ru-RU" sz="2400" dirty="0" err="1" smtClean="0">
                <a:solidFill>
                  <a:srgbClr val="002060"/>
                </a:solidFill>
              </a:rPr>
              <a:t>онҷо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наомояндагони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ҷомеа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шунида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мешаванд</a:t>
            </a:r>
            <a:r>
              <a:rPr lang="ru-RU" sz="2400" dirty="0" smtClean="0">
                <a:solidFill>
                  <a:srgbClr val="002060"/>
                </a:solidFill>
              </a:rPr>
              <a:t> .</a:t>
            </a:r>
            <a:endParaRPr lang="ru-RU" sz="24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rgbClr val="002060"/>
                </a:solidFill>
              </a:rPr>
              <a:t>■ </a:t>
            </a:r>
            <a:r>
              <a:rPr lang="ru-RU" sz="2400" dirty="0" err="1">
                <a:solidFill>
                  <a:srgbClr val="002060"/>
                </a:solidFill>
              </a:rPr>
              <a:t>С</a:t>
            </a:r>
            <a:r>
              <a:rPr lang="ru-RU" sz="2400" dirty="0" err="1" smtClean="0">
                <a:solidFill>
                  <a:srgbClr val="002060"/>
                </a:solidFill>
              </a:rPr>
              <a:t>охтани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механизмҳои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расмие</a:t>
            </a:r>
            <a:r>
              <a:rPr lang="ru-RU" sz="2400" dirty="0" smtClean="0">
                <a:solidFill>
                  <a:srgbClr val="002060"/>
                </a:solidFill>
              </a:rPr>
              <a:t> , </a:t>
            </a:r>
            <a:r>
              <a:rPr lang="ru-RU" sz="2400" dirty="0" err="1" smtClean="0">
                <a:solidFill>
                  <a:srgbClr val="002060"/>
                </a:solidFill>
              </a:rPr>
              <a:t>ки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кумаки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онҳо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ҷомеа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тавонад</a:t>
            </a:r>
            <a:r>
              <a:rPr lang="ru-RU" sz="2400" dirty="0" smtClean="0">
                <a:solidFill>
                  <a:srgbClr val="002060"/>
                </a:solidFill>
              </a:rPr>
              <a:t> ба </a:t>
            </a:r>
            <a:r>
              <a:rPr lang="ru-RU" sz="2400" dirty="0" err="1" smtClean="0">
                <a:solidFill>
                  <a:srgbClr val="002060"/>
                </a:solidFill>
              </a:rPr>
              <a:t>мақомоти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назораткунандаи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асосӣ</a:t>
            </a:r>
            <a:r>
              <a:rPr lang="ru-RU" sz="2400" dirty="0" smtClean="0">
                <a:solidFill>
                  <a:srgbClr val="002060"/>
                </a:solidFill>
              </a:rPr>
              <a:t> дар </a:t>
            </a:r>
            <a:r>
              <a:rPr lang="ru-RU" sz="2400" dirty="0" err="1" smtClean="0">
                <a:solidFill>
                  <a:srgbClr val="002060"/>
                </a:solidFill>
              </a:rPr>
              <a:t>тартиб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додани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барномаҳои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аудитӣ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ёрӣ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расонад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ва</a:t>
            </a:r>
            <a:r>
              <a:rPr lang="ru-RU" sz="2400" dirty="0" smtClean="0">
                <a:solidFill>
                  <a:srgbClr val="002060"/>
                </a:solidFill>
              </a:rPr>
              <a:t> дар </a:t>
            </a:r>
            <a:r>
              <a:rPr lang="ru-RU" sz="2400" dirty="0" err="1" smtClean="0">
                <a:solidFill>
                  <a:srgbClr val="002060"/>
                </a:solidFill>
              </a:rPr>
              <a:t>тадқиқоти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аудитӣ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иштирок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кунад</a:t>
            </a:r>
            <a:r>
              <a:rPr lang="tg-Cyrl-TJ" sz="2400" dirty="0" smtClean="0">
                <a:solidFill>
                  <a:srgbClr val="002060"/>
                </a:solidFill>
              </a:rPr>
              <a:t> </a:t>
            </a:r>
            <a:endParaRPr lang="ru-RU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</p:txBody>
      </p:sp>
      <p:pic>
        <p:nvPicPr>
          <p:cNvPr id="6" name="Рисунок 5" descr="C:\Users\Umedjon\AppData\Local\Microsoft\Windows\INetCacheContent.Word\SUNY_Logo_27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604" y="116765"/>
            <a:ext cx="1654175" cy="815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Umedjon\AppData\Local\Microsoft\Windows\INetCache\Content.Word\ЛОГО Англ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4139" y="116765"/>
            <a:ext cx="3360420" cy="763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7181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36544"/>
            <a:ext cx="10515600" cy="6541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/>
              <a:t>Тадқиқоти Индекси шаффофияти буҷетиТоҷикистон  – 2015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66257"/>
            <a:ext cx="10515600" cy="460935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u="sng" dirty="0" err="1" smtClean="0"/>
              <a:t>Тавсияҳо</a:t>
            </a:r>
            <a:r>
              <a:rPr lang="ru-RU" sz="2400" b="1" u="sng" dirty="0" smtClean="0"/>
              <a:t> :</a:t>
            </a:r>
            <a:endParaRPr lang="ru-RU" sz="2400" b="1" u="sng" dirty="0"/>
          </a:p>
          <a:p>
            <a:pPr marL="0" indent="0" algn="just">
              <a:buNone/>
            </a:pPr>
            <a:r>
              <a:rPr lang="ru-RU" sz="2400" b="1" dirty="0">
                <a:solidFill>
                  <a:srgbClr val="002060"/>
                </a:solidFill>
              </a:rPr>
              <a:t>3. </a:t>
            </a:r>
            <a:r>
              <a:rPr lang="ru-RU" sz="2400" b="1" dirty="0" err="1" smtClean="0">
                <a:solidFill>
                  <a:srgbClr val="002060"/>
                </a:solidFill>
              </a:rPr>
              <a:t>Беҳсозии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назорат</a:t>
            </a:r>
            <a:endParaRPr lang="ru-RU" sz="24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2400" b="1" dirty="0">
                <a:solidFill>
                  <a:srgbClr val="002060"/>
                </a:solidFill>
              </a:rPr>
              <a:t>■ </a:t>
            </a:r>
            <a:r>
              <a:rPr lang="ru-RU" sz="2400" b="1" dirty="0" err="1">
                <a:solidFill>
                  <a:srgbClr val="002060"/>
                </a:solidFill>
              </a:rPr>
              <a:t>Т</a:t>
            </a:r>
            <a:r>
              <a:rPr lang="ru-RU" sz="2400" b="1" dirty="0" err="1" smtClean="0">
                <a:solidFill>
                  <a:srgbClr val="002060"/>
                </a:solidFill>
              </a:rPr>
              <a:t>аъсис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додани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шуъбаи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махсус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оид</a:t>
            </a:r>
            <a:r>
              <a:rPr lang="ru-RU" sz="2400" b="1" dirty="0" smtClean="0">
                <a:solidFill>
                  <a:srgbClr val="002060"/>
                </a:solidFill>
              </a:rPr>
              <a:t> ба </a:t>
            </a:r>
            <a:r>
              <a:rPr lang="ru-RU" sz="2400" b="1" dirty="0" err="1" smtClean="0">
                <a:solidFill>
                  <a:srgbClr val="002060"/>
                </a:solidFill>
              </a:rPr>
              <a:t>омузиши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буҷет</a:t>
            </a:r>
            <a:r>
              <a:rPr lang="ru-RU" sz="2400" b="1" dirty="0" smtClean="0">
                <a:solidFill>
                  <a:srgbClr val="002060"/>
                </a:solidFill>
              </a:rPr>
              <a:t> дар </a:t>
            </a:r>
            <a:r>
              <a:rPr lang="ru-RU" sz="2400" b="1" dirty="0" err="1" smtClean="0">
                <a:solidFill>
                  <a:srgbClr val="002060"/>
                </a:solidFill>
              </a:rPr>
              <a:t>назди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мақомоти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қонунгузор</a:t>
            </a:r>
            <a:r>
              <a:rPr lang="ru-RU" sz="2400" dirty="0" smtClean="0">
                <a:solidFill>
                  <a:srgbClr val="002060"/>
                </a:solidFill>
              </a:rPr>
              <a:t> .</a:t>
            </a:r>
            <a:endParaRPr lang="ru-RU" sz="24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rgbClr val="002060"/>
                </a:solidFill>
              </a:rPr>
              <a:t>■ </a:t>
            </a:r>
            <a:r>
              <a:rPr lang="ru-RU" sz="2400" dirty="0" err="1" smtClean="0">
                <a:solidFill>
                  <a:srgbClr val="002060"/>
                </a:solidFill>
              </a:rPr>
              <a:t>Тибқи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қонун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ва</a:t>
            </a:r>
            <a:r>
              <a:rPr lang="ru-RU" sz="2400" dirty="0" smtClean="0">
                <a:solidFill>
                  <a:srgbClr val="002060"/>
                </a:solidFill>
              </a:rPr>
              <a:t> дар </a:t>
            </a:r>
            <a:r>
              <a:rPr lang="ru-RU" sz="2400" dirty="0" err="1" smtClean="0">
                <a:solidFill>
                  <a:srgbClr val="002060"/>
                </a:solidFill>
              </a:rPr>
              <a:t>амал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таъмин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намудани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гузаронидани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машваратҳо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қонунгузор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қабл</a:t>
            </a:r>
            <a:r>
              <a:rPr lang="ru-RU" sz="2400" dirty="0" smtClean="0">
                <a:solidFill>
                  <a:srgbClr val="002060"/>
                </a:solidFill>
              </a:rPr>
              <a:t> аз </a:t>
            </a:r>
            <a:r>
              <a:rPr lang="ru-RU" sz="2400" dirty="0" err="1" smtClean="0">
                <a:solidFill>
                  <a:srgbClr val="002060"/>
                </a:solidFill>
              </a:rPr>
              <a:t>хароҷоти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маблағҳо</a:t>
            </a:r>
            <a:r>
              <a:rPr lang="ru-RU" sz="2400" dirty="0" smtClean="0">
                <a:solidFill>
                  <a:srgbClr val="002060"/>
                </a:solidFill>
              </a:rPr>
              <a:t> (</a:t>
            </a:r>
            <a:r>
              <a:rPr lang="ru-RU" sz="2400" dirty="0" err="1" smtClean="0">
                <a:solidFill>
                  <a:srgbClr val="002060"/>
                </a:solidFill>
              </a:rPr>
              <a:t>ки</a:t>
            </a:r>
            <a:r>
              <a:rPr lang="ru-RU" sz="2400" dirty="0" smtClean="0">
                <a:solidFill>
                  <a:srgbClr val="002060"/>
                </a:solidFill>
              </a:rPr>
              <a:t> дар </a:t>
            </a:r>
            <a:r>
              <a:rPr lang="ru-RU" sz="2400" dirty="0" err="1" smtClean="0">
                <a:solidFill>
                  <a:srgbClr val="002060"/>
                </a:solidFill>
              </a:rPr>
              <a:t>буҷети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қабулшуда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пешбинӣ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нашудаанд</a:t>
            </a:r>
            <a:r>
              <a:rPr lang="ru-RU" sz="2400" dirty="0">
                <a:solidFill>
                  <a:srgbClr val="002060"/>
                </a:solidFill>
              </a:rPr>
              <a:t>)</a:t>
            </a:r>
            <a:r>
              <a:rPr lang="ru-RU" sz="2400" dirty="0" smtClean="0">
                <a:solidFill>
                  <a:srgbClr val="002060"/>
                </a:solidFill>
              </a:rPr>
              <a:t> аз </a:t>
            </a:r>
            <a:r>
              <a:rPr lang="ru-RU" sz="2400" dirty="0" err="1" smtClean="0">
                <a:solidFill>
                  <a:srgbClr val="002060"/>
                </a:solidFill>
              </a:rPr>
              <a:t>фондҳо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фавқулода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endParaRPr lang="ru-RU" sz="24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rgbClr val="002060"/>
                </a:solidFill>
              </a:rPr>
              <a:t>■ </a:t>
            </a:r>
            <a:r>
              <a:rPr lang="ru-RU" sz="2400" dirty="0" err="1">
                <a:solidFill>
                  <a:srgbClr val="002060"/>
                </a:solidFill>
              </a:rPr>
              <a:t>С</a:t>
            </a:r>
            <a:r>
              <a:rPr lang="ru-RU" sz="2400" dirty="0" err="1" smtClean="0">
                <a:solidFill>
                  <a:srgbClr val="002060"/>
                </a:solidFill>
              </a:rPr>
              <a:t>охтани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низоми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назорати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сифат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барои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мақомоти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асосии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назораткунанда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  <a:endParaRPr lang="ru-RU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9862" y="5266016"/>
            <a:ext cx="3980611" cy="1215466"/>
          </a:xfrm>
          <a:prstGeom prst="rect">
            <a:avLst/>
          </a:prstGeom>
        </p:spPr>
      </p:pic>
      <p:pic>
        <p:nvPicPr>
          <p:cNvPr id="7" name="Рисунок 6" descr="C:\Users\Umedjon\AppData\Local\Microsoft\Windows\INetCacheContent.Word\SUNY_Logo_27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922" y="83420"/>
            <a:ext cx="1654175" cy="815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Umedjon\AppData\Local\Microsoft\Windows\INetCache\Content.Word\ЛОГО Англ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3457" y="83420"/>
            <a:ext cx="3360420" cy="763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6924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09281"/>
            <a:ext cx="10515600" cy="8740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smtClean="0"/>
              <a:t>Арзёбии </a:t>
            </a:r>
            <a:r>
              <a:rPr lang="ru-RU" sz="2400" dirty="0" err="1" smtClean="0"/>
              <a:t>талабот,манфиатҳо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мушкилоти</a:t>
            </a:r>
            <a:r>
              <a:rPr lang="ru-RU" sz="2400" dirty="0" smtClean="0"/>
              <a:t> </a:t>
            </a:r>
            <a:r>
              <a:rPr lang="ru-RU" sz="2400" dirty="0" err="1" smtClean="0"/>
              <a:t>ҷомеаиТоҷикистон</a:t>
            </a:r>
            <a:r>
              <a:rPr lang="ru-RU" sz="2400" dirty="0" smtClean="0"/>
              <a:t>, </a:t>
            </a:r>
            <a:r>
              <a:rPr lang="ru-RU" sz="2400" dirty="0" err="1" smtClean="0"/>
              <a:t>ки</a:t>
            </a:r>
            <a:r>
              <a:rPr lang="ru-RU" sz="2400" dirty="0" smtClean="0"/>
              <a:t> </a:t>
            </a:r>
            <a:r>
              <a:rPr lang="ru-RU" sz="2400" dirty="0" err="1" smtClean="0"/>
              <a:t>бо</a:t>
            </a:r>
            <a:r>
              <a:rPr lang="ru-RU" sz="2400" dirty="0" smtClean="0"/>
              <a:t> ИМД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равандҳои</a:t>
            </a:r>
            <a:r>
              <a:rPr lang="ru-RU" sz="2400" dirty="0" smtClean="0"/>
              <a:t> </a:t>
            </a:r>
            <a:r>
              <a:rPr lang="ru-RU" sz="2400" dirty="0" err="1" smtClean="0"/>
              <a:t>буҷет</a:t>
            </a:r>
            <a:r>
              <a:rPr lang="ru-RU" sz="2400" dirty="0" smtClean="0"/>
              <a:t> </a:t>
            </a:r>
            <a:r>
              <a:rPr lang="ru-RU" sz="2400" dirty="0" err="1" smtClean="0"/>
              <a:t>алоқаманданд</a:t>
            </a:r>
            <a:r>
              <a:rPr lang="ru-RU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rgbClr val="002060"/>
                </a:solidFill>
                <a:hlinkClick r:id="rId2"/>
              </a:rPr>
              <a:t>http://www.osiaf.tj</a:t>
            </a:r>
            <a:r>
              <a:rPr lang="ru-RU" sz="2400" dirty="0">
                <a:solidFill>
                  <a:srgbClr val="002060"/>
                </a:solidFill>
              </a:rPr>
              <a:t>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32965"/>
            <a:ext cx="10515600" cy="504264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400" b="1" u="sng" dirty="0" err="1" smtClean="0"/>
              <a:t>Тасияҳо</a:t>
            </a:r>
            <a:r>
              <a:rPr lang="ru-RU" sz="2400" b="1" u="sng" dirty="0" smtClean="0"/>
              <a:t> :</a:t>
            </a:r>
            <a:endParaRPr lang="ru-RU" sz="2400" b="1" u="sng" dirty="0"/>
          </a:p>
          <a:p>
            <a:pPr marL="0" indent="0" algn="just">
              <a:buNone/>
            </a:pPr>
            <a:r>
              <a:rPr lang="ru-RU" sz="2400" b="1" dirty="0">
                <a:solidFill>
                  <a:srgbClr val="002060"/>
                </a:solidFill>
              </a:rPr>
              <a:t>1. </a:t>
            </a:r>
            <a:r>
              <a:rPr lang="ru-RU" sz="2400" b="1" dirty="0" smtClean="0">
                <a:solidFill>
                  <a:srgbClr val="002060"/>
                </a:solidFill>
              </a:rPr>
              <a:t>Васеъ </a:t>
            </a:r>
            <a:r>
              <a:rPr lang="ru-RU" sz="2400" b="1" dirty="0" err="1" smtClean="0">
                <a:solidFill>
                  <a:srgbClr val="002060"/>
                </a:solidFill>
              </a:rPr>
              <a:t>намудани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дастрасӣ</a:t>
            </a:r>
            <a:r>
              <a:rPr lang="ru-RU" sz="2400" b="1" dirty="0" smtClean="0">
                <a:solidFill>
                  <a:srgbClr val="002060"/>
                </a:solidFill>
              </a:rPr>
              <a:t> ба </a:t>
            </a:r>
            <a:r>
              <a:rPr lang="ru-RU" sz="2400" b="1" dirty="0" err="1" smtClean="0">
                <a:solidFill>
                  <a:srgbClr val="002060"/>
                </a:solidFill>
              </a:rPr>
              <a:t>иттилооти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буҷетӣ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ва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ҷалби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ҷомеа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Такмил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намудани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базаи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қонунгузорӣ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меъёрӣ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бахши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молияи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давлатӣ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ҷумла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Қонунҳои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«Дар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бораи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ҳуқуқи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дастрасӣ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иттилоот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», «Дар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бораи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молияи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далатии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ҶТ»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дастурамалҳо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Таҳия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татбиқи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стратегия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дастурамалҳои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методӣ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доир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таъмин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намудани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дастрасӣ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иттилооти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буҷетӣ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ҷалби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ҷомеаи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шаҳрвандӣ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равандҳои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буҷет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Баланд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бардоштани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зарфияти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кормандони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мақомоти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ҳокимияти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давлатӣ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ҷомеаи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шаҳрвандӣ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расонаҳо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Тақвияти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шарикии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иҷтимоӣ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миёни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ниҳодҳои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давлатӣ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ҷомеаи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шаҳрвандӣ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тамоми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марҳилаҳои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раванди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буҷет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Таҳияи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маводҳои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иттилоотӣ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тамаркуз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айёният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дастрас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будан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содагии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баён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ҳамчунин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афзалиятнокӣ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манфиати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аҳолӣ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масъалҳои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бевосита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зиндагии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хонаводаҳо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алоқаманд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84081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09281"/>
            <a:ext cx="10515600" cy="8740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/>
              <a:t>Арзёбии талабот,манфиатҳо ва мушкилоти ҷомеаиТоҷикистон, ки бо ИМД ва равандҳои буҷет алоқаманданд </a:t>
            </a:r>
            <a:r>
              <a:rPr lang="en-US" sz="2400"/>
              <a:t> </a:t>
            </a:r>
            <a:r>
              <a:rPr lang="en-US" sz="2400">
                <a:solidFill>
                  <a:srgbClr val="002060"/>
                </a:solidFill>
                <a:hlinkClick r:id="rId2"/>
              </a:rPr>
              <a:t>http://www.osiaf.tj</a:t>
            </a:r>
            <a:r>
              <a:rPr lang="ru-RU" sz="2400">
                <a:solidFill>
                  <a:srgbClr val="002060"/>
                </a:solidFill>
              </a:rPr>
              <a:t>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32965"/>
            <a:ext cx="10515600" cy="504264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b="1" u="sng" dirty="0" err="1" smtClean="0"/>
              <a:t>Тавсияҳо</a:t>
            </a:r>
            <a:r>
              <a:rPr lang="ru-RU" sz="2400" b="1" u="sng" dirty="0" smtClean="0"/>
              <a:t> :</a:t>
            </a:r>
            <a:endParaRPr lang="ru-RU" sz="2400" b="1" u="sng" dirty="0"/>
          </a:p>
          <a:p>
            <a:pPr marL="0" indent="0" algn="just">
              <a:buNone/>
            </a:pPr>
            <a:r>
              <a:rPr lang="ru-RU" sz="2400" b="1" dirty="0">
                <a:solidFill>
                  <a:srgbClr val="002060"/>
                </a:solidFill>
              </a:rPr>
              <a:t>Васеъ </a:t>
            </a:r>
            <a:r>
              <a:rPr lang="ru-RU" sz="2400" b="1" dirty="0" err="1">
                <a:solidFill>
                  <a:srgbClr val="002060"/>
                </a:solidFill>
              </a:rPr>
              <a:t>намудани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дастрасӣ</a:t>
            </a:r>
            <a:r>
              <a:rPr lang="ru-RU" sz="2400" b="1" dirty="0">
                <a:solidFill>
                  <a:srgbClr val="002060"/>
                </a:solidFill>
              </a:rPr>
              <a:t> ба </a:t>
            </a:r>
            <a:r>
              <a:rPr lang="ru-RU" sz="2400" b="1" dirty="0" err="1">
                <a:solidFill>
                  <a:srgbClr val="002060"/>
                </a:solidFill>
              </a:rPr>
              <a:t>иттилооти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буҷетӣ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ва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ҷалби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ҷомеа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dirty="0" smtClean="0"/>
              <a:t>Дар </a:t>
            </a:r>
            <a:r>
              <a:rPr lang="ru-RU" sz="2400" dirty="0" err="1" smtClean="0"/>
              <a:t>шарикӣ</a:t>
            </a:r>
            <a:r>
              <a:rPr lang="ru-RU" sz="2400" dirty="0" smtClean="0"/>
              <a:t> </a:t>
            </a:r>
            <a:r>
              <a:rPr lang="ru-RU" sz="2400" dirty="0" err="1" smtClean="0"/>
              <a:t>бо</a:t>
            </a:r>
            <a:r>
              <a:rPr lang="ru-RU" sz="2400" dirty="0" smtClean="0"/>
              <a:t> </a:t>
            </a:r>
            <a:r>
              <a:rPr lang="ru-RU" sz="2400" dirty="0" err="1" smtClean="0"/>
              <a:t>мақомоти</a:t>
            </a:r>
            <a:r>
              <a:rPr lang="ru-RU" sz="2400" dirty="0" smtClean="0"/>
              <a:t> </a:t>
            </a:r>
            <a:r>
              <a:rPr lang="ru-RU" sz="2400" dirty="0" err="1" smtClean="0"/>
              <a:t>ҳокимияти</a:t>
            </a:r>
            <a:r>
              <a:rPr lang="ru-RU" sz="2400" dirty="0" smtClean="0"/>
              <a:t> </a:t>
            </a:r>
            <a:r>
              <a:rPr lang="ru-RU" sz="2400" dirty="0" err="1" smtClean="0"/>
              <a:t>давлатӣ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созмонҳои</a:t>
            </a:r>
            <a:r>
              <a:rPr lang="ru-RU" sz="2400" dirty="0" smtClean="0"/>
              <a:t> </a:t>
            </a:r>
            <a:r>
              <a:rPr lang="ru-RU" sz="2400" dirty="0" err="1" smtClean="0"/>
              <a:t>байналмилалӣ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боло</a:t>
            </a:r>
            <a:r>
              <a:rPr lang="ru-RU" sz="2400" dirty="0" smtClean="0"/>
              <a:t> </a:t>
            </a:r>
            <a:r>
              <a:rPr lang="ru-RU" sz="2400" dirty="0" err="1" smtClean="0"/>
              <a:t>бурдани</a:t>
            </a:r>
            <a:r>
              <a:rPr lang="ru-RU" sz="2400" dirty="0" smtClean="0"/>
              <a:t> </a:t>
            </a:r>
            <a:r>
              <a:rPr lang="ru-RU" sz="2400" dirty="0" err="1" smtClean="0"/>
              <a:t>зарфияти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кормандони</a:t>
            </a:r>
            <a:r>
              <a:rPr lang="ru-RU" sz="2400" dirty="0" smtClean="0"/>
              <a:t> худ дар </a:t>
            </a:r>
            <a:r>
              <a:rPr lang="ru-RU" sz="2400" dirty="0" err="1" smtClean="0"/>
              <a:t>ду</a:t>
            </a:r>
            <a:r>
              <a:rPr lang="ru-RU" sz="2400" dirty="0" smtClean="0"/>
              <a:t> </a:t>
            </a:r>
            <a:r>
              <a:rPr lang="ru-RU" sz="2400" dirty="0" err="1" smtClean="0"/>
              <a:t>самт</a:t>
            </a:r>
            <a:r>
              <a:rPr lang="ru-RU" sz="2400" dirty="0" smtClean="0"/>
              <a:t> : </a:t>
            </a:r>
            <a:endParaRPr lang="ru-RU" sz="2400" dirty="0"/>
          </a:p>
          <a:p>
            <a:pPr>
              <a:buNone/>
            </a:pPr>
            <a:r>
              <a:rPr lang="ru-RU" sz="2400" dirty="0"/>
              <a:t>       </a:t>
            </a:r>
            <a:r>
              <a:rPr lang="ru-RU" sz="2400" dirty="0" smtClean="0"/>
              <a:t>1.гузаронидани </a:t>
            </a:r>
            <a:r>
              <a:rPr lang="ru-RU" sz="2400" dirty="0" err="1" smtClean="0"/>
              <a:t>корҳои</a:t>
            </a:r>
            <a:r>
              <a:rPr lang="ru-RU" sz="2400" dirty="0" smtClean="0"/>
              <a:t>  </a:t>
            </a:r>
            <a:r>
              <a:rPr lang="ru-RU" sz="2400" dirty="0" err="1" smtClean="0"/>
              <a:t>иттилоотӣ</a:t>
            </a:r>
            <a:r>
              <a:rPr lang="ru-RU" sz="2400" dirty="0" smtClean="0"/>
              <a:t> дар </a:t>
            </a:r>
            <a:r>
              <a:rPr lang="ru-RU" sz="2400" dirty="0" err="1" smtClean="0"/>
              <a:t>байни</a:t>
            </a:r>
            <a:r>
              <a:rPr lang="ru-RU" sz="2400" dirty="0" smtClean="0"/>
              <a:t> </a:t>
            </a:r>
            <a:r>
              <a:rPr lang="ru-RU" sz="2400" dirty="0" err="1" smtClean="0"/>
              <a:t>аҳолӣ</a:t>
            </a:r>
            <a:r>
              <a:rPr lang="ru-RU" sz="2400" dirty="0" smtClean="0"/>
              <a:t> </a:t>
            </a:r>
            <a:endParaRPr lang="ru-RU" sz="2400" dirty="0"/>
          </a:p>
          <a:p>
            <a:pPr>
              <a:buNone/>
            </a:pPr>
            <a:r>
              <a:rPr lang="ru-RU" sz="2400" dirty="0"/>
              <a:t>       2. </a:t>
            </a:r>
            <a:r>
              <a:rPr lang="ru-RU" sz="2400" dirty="0" err="1" smtClean="0"/>
              <a:t>эҷоди</a:t>
            </a:r>
            <a:r>
              <a:rPr lang="ru-RU" sz="2400" dirty="0" smtClean="0"/>
              <a:t> </a:t>
            </a:r>
            <a:r>
              <a:rPr lang="ru-RU" sz="2400" dirty="0" err="1" smtClean="0"/>
              <a:t>малкаву</a:t>
            </a:r>
            <a:r>
              <a:rPr lang="ru-RU" sz="2400" dirty="0" smtClean="0"/>
              <a:t> </a:t>
            </a:r>
            <a:r>
              <a:rPr lang="ru-RU" sz="2400" dirty="0" err="1" smtClean="0"/>
              <a:t>маҳоратҳо</a:t>
            </a:r>
            <a:r>
              <a:rPr lang="ru-RU" sz="2400" dirty="0" smtClean="0"/>
              <a:t> </a:t>
            </a:r>
            <a:r>
              <a:rPr lang="ru-RU" sz="2400" dirty="0" err="1" smtClean="0"/>
              <a:t>барои</a:t>
            </a:r>
            <a:r>
              <a:rPr lang="ru-RU" sz="2400" dirty="0" smtClean="0"/>
              <a:t> </a:t>
            </a:r>
            <a:r>
              <a:rPr lang="ru-RU" sz="2400" dirty="0" err="1" smtClean="0"/>
              <a:t>иштирок</a:t>
            </a:r>
            <a:r>
              <a:rPr lang="ru-RU" sz="2400" dirty="0" smtClean="0"/>
              <a:t> дар </a:t>
            </a:r>
            <a:r>
              <a:rPr lang="ru-RU" sz="2400" dirty="0" err="1" smtClean="0"/>
              <a:t>равандҳои</a:t>
            </a:r>
            <a:r>
              <a:rPr lang="ru-RU" sz="2400" dirty="0" smtClean="0"/>
              <a:t> </a:t>
            </a:r>
            <a:r>
              <a:rPr lang="ru-RU" sz="2400" dirty="0" err="1" smtClean="0"/>
              <a:t>буҷет</a:t>
            </a:r>
            <a:r>
              <a:rPr lang="ru-RU" sz="2400" dirty="0" smtClean="0"/>
              <a:t> </a:t>
            </a:r>
            <a:endParaRPr lang="ru-RU" sz="2400" dirty="0"/>
          </a:p>
          <a:p>
            <a:r>
              <a:rPr lang="ru-RU" sz="2400" dirty="0" err="1" smtClean="0"/>
              <a:t>Тақвияти</a:t>
            </a:r>
            <a:r>
              <a:rPr lang="ru-RU" sz="2400" dirty="0" smtClean="0"/>
              <a:t> </a:t>
            </a:r>
            <a:r>
              <a:rPr lang="ru-RU" sz="2400" dirty="0" err="1" smtClean="0"/>
              <a:t>корҳои</a:t>
            </a:r>
            <a:r>
              <a:rPr lang="ru-RU" sz="2400" dirty="0" smtClean="0"/>
              <a:t>  </a:t>
            </a:r>
            <a:r>
              <a:rPr lang="ru-RU" sz="2400" dirty="0" err="1" smtClean="0"/>
              <a:t>иттилотӣ</a:t>
            </a:r>
            <a:r>
              <a:rPr lang="ru-RU" sz="2400" dirty="0"/>
              <a:t>  дар </a:t>
            </a:r>
            <a:r>
              <a:rPr lang="ru-RU" sz="2400" dirty="0" err="1" smtClean="0"/>
              <a:t>маҳали</a:t>
            </a:r>
            <a:r>
              <a:rPr lang="ru-RU" sz="2400" dirty="0" smtClean="0"/>
              <a:t> </a:t>
            </a:r>
            <a:r>
              <a:rPr lang="ru-RU" sz="2400" dirty="0" err="1"/>
              <a:t>зисти</a:t>
            </a:r>
            <a:r>
              <a:rPr lang="ru-RU" sz="2400" dirty="0"/>
              <a:t> </a:t>
            </a:r>
            <a:r>
              <a:rPr lang="ru-RU" sz="2400" dirty="0" err="1"/>
              <a:t>одамон</a:t>
            </a:r>
            <a:r>
              <a:rPr lang="ru-RU" sz="2400" dirty="0"/>
              <a:t> </a:t>
            </a:r>
            <a:r>
              <a:rPr lang="ru-RU" sz="2400" dirty="0" smtClean="0"/>
              <a:t>(</a:t>
            </a:r>
            <a:r>
              <a:rPr lang="ru-RU" sz="2400" dirty="0" smtClean="0"/>
              <a:t>маъракаҳои </a:t>
            </a:r>
            <a:r>
              <a:rPr lang="ru-RU" sz="2400" dirty="0" err="1" smtClean="0"/>
              <a:t>иттилоотӣ</a:t>
            </a:r>
            <a:r>
              <a:rPr lang="ru-RU" sz="2400" dirty="0" smtClean="0"/>
              <a:t>, </a:t>
            </a:r>
            <a:r>
              <a:rPr lang="ru-RU" sz="2400" dirty="0" err="1" smtClean="0"/>
              <a:t>омузишҳо,мулоқотҳо,шунидҳои</a:t>
            </a:r>
            <a:r>
              <a:rPr lang="ru-RU" sz="2400" dirty="0" smtClean="0"/>
              <a:t> </a:t>
            </a:r>
            <a:r>
              <a:rPr lang="ru-RU" sz="2400" dirty="0" err="1" smtClean="0"/>
              <a:t>ҷамъиятӣ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ғайра</a:t>
            </a:r>
            <a:r>
              <a:rPr lang="ru-RU" sz="2400" dirty="0" smtClean="0"/>
              <a:t> .)  </a:t>
            </a:r>
            <a:r>
              <a:rPr lang="ru-RU" sz="2400" dirty="0" err="1" smtClean="0"/>
              <a:t>оид</a:t>
            </a:r>
            <a:r>
              <a:rPr lang="ru-RU" sz="2400" dirty="0" smtClean="0"/>
              <a:t> ба баланд </a:t>
            </a:r>
            <a:r>
              <a:rPr lang="ru-RU" sz="2400" dirty="0" err="1" smtClean="0"/>
              <a:t>бардоштани</a:t>
            </a:r>
            <a:r>
              <a:rPr lang="ru-RU" sz="2400" dirty="0" smtClean="0"/>
              <a:t> </a:t>
            </a:r>
            <a:r>
              <a:rPr lang="ru-RU" sz="2400" dirty="0" err="1" smtClean="0"/>
              <a:t>огоҳӣ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ташаккули</a:t>
            </a:r>
            <a:r>
              <a:rPr lang="ru-RU" sz="2400" dirty="0" smtClean="0"/>
              <a:t> </a:t>
            </a:r>
            <a:r>
              <a:rPr lang="ru-RU" sz="2400" dirty="0" err="1" smtClean="0"/>
              <a:t>маҳоратҳо</a:t>
            </a:r>
            <a:r>
              <a:rPr lang="ru-RU" sz="2400" dirty="0" smtClean="0"/>
              <a:t> </a:t>
            </a:r>
            <a:r>
              <a:rPr lang="ru-RU" sz="2400" dirty="0" err="1" smtClean="0"/>
              <a:t>барои</a:t>
            </a:r>
            <a:r>
              <a:rPr lang="ru-RU" sz="2400" dirty="0" smtClean="0"/>
              <a:t> </a:t>
            </a:r>
            <a:r>
              <a:rPr lang="ru-RU" sz="2400" dirty="0" err="1" smtClean="0"/>
              <a:t>иштирок</a:t>
            </a:r>
            <a:r>
              <a:rPr lang="ru-RU" sz="2400" dirty="0" smtClean="0"/>
              <a:t> дар </a:t>
            </a:r>
            <a:r>
              <a:rPr lang="ru-RU" sz="2400" dirty="0" err="1" smtClean="0"/>
              <a:t>равандҳои</a:t>
            </a:r>
            <a:r>
              <a:rPr lang="ru-RU" sz="2400" dirty="0" smtClean="0"/>
              <a:t> </a:t>
            </a:r>
            <a:r>
              <a:rPr lang="ru-RU" sz="2400" dirty="0" err="1" smtClean="0"/>
              <a:t>буҷет</a:t>
            </a:r>
            <a:r>
              <a:rPr lang="ru-RU" sz="2400" dirty="0" smtClean="0"/>
              <a:t> .</a:t>
            </a:r>
            <a:endParaRPr lang="ru-RU" sz="2400" dirty="0"/>
          </a:p>
          <a:p>
            <a:r>
              <a:rPr lang="ru-RU" sz="2400" dirty="0" err="1" smtClean="0"/>
              <a:t>Гузаронидани</a:t>
            </a:r>
            <a:r>
              <a:rPr lang="ru-RU" sz="2400" dirty="0" smtClean="0"/>
              <a:t> мониторинги </a:t>
            </a:r>
            <a:r>
              <a:rPr lang="ru-RU" sz="2400" dirty="0" err="1" smtClean="0"/>
              <a:t>ҷамъиятӣ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арзёбии</a:t>
            </a:r>
            <a:r>
              <a:rPr lang="ru-RU" sz="2400" dirty="0" smtClean="0"/>
              <a:t> </a:t>
            </a:r>
            <a:r>
              <a:rPr lang="ru-RU" sz="2400" dirty="0" err="1" smtClean="0"/>
              <a:t>вазъи</a:t>
            </a:r>
            <a:r>
              <a:rPr lang="ru-RU" sz="2400" dirty="0" smtClean="0"/>
              <a:t> </a:t>
            </a:r>
            <a:r>
              <a:rPr lang="ru-RU" sz="2400" dirty="0" err="1" smtClean="0"/>
              <a:t>дастрасӣ</a:t>
            </a:r>
            <a:r>
              <a:rPr lang="ru-RU" sz="2400" dirty="0" smtClean="0"/>
              <a:t> ба </a:t>
            </a:r>
            <a:r>
              <a:rPr lang="ru-RU" sz="2400" dirty="0" err="1" smtClean="0"/>
              <a:t>иттилооти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буҷетӣ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ҷалби</a:t>
            </a:r>
            <a:r>
              <a:rPr lang="ru-RU" sz="2400" dirty="0" smtClean="0"/>
              <a:t> </a:t>
            </a:r>
            <a:r>
              <a:rPr lang="ru-RU" sz="2400" dirty="0" err="1" smtClean="0"/>
              <a:t>ҷомеаи</a:t>
            </a:r>
            <a:r>
              <a:rPr lang="ru-RU" sz="2400" dirty="0" smtClean="0"/>
              <a:t> </a:t>
            </a:r>
            <a:r>
              <a:rPr lang="ru-RU" sz="2400" dirty="0" err="1" smtClean="0"/>
              <a:t>шаҳрвандӣ</a:t>
            </a:r>
            <a:r>
              <a:rPr lang="ru-RU" sz="2400" dirty="0" smtClean="0"/>
              <a:t> ба </a:t>
            </a:r>
            <a:r>
              <a:rPr lang="ru-RU" sz="2400" dirty="0" err="1" smtClean="0"/>
              <a:t>равандҳои</a:t>
            </a:r>
            <a:r>
              <a:rPr lang="ru-RU" sz="2400" dirty="0" smtClean="0"/>
              <a:t> </a:t>
            </a:r>
            <a:r>
              <a:rPr lang="ru-RU" sz="2400" dirty="0" err="1" smtClean="0"/>
              <a:t>буҷет</a:t>
            </a:r>
            <a:r>
              <a:rPr lang="ru-RU" sz="2400" dirty="0" smtClean="0"/>
              <a:t> </a:t>
            </a:r>
            <a:endParaRPr lang="en-US" sz="2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65062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09281"/>
            <a:ext cx="10515600" cy="8740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err="1" smtClean="0">
                <a:solidFill>
                  <a:srgbClr val="002060"/>
                </a:solidFill>
              </a:rPr>
              <a:t>Ташаббуси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шаффофият</a:t>
            </a:r>
            <a:r>
              <a:rPr lang="ru-RU" sz="2400" dirty="0" smtClean="0">
                <a:solidFill>
                  <a:srgbClr val="002060"/>
                </a:solidFill>
              </a:rPr>
              <a:t> дар </a:t>
            </a:r>
            <a:r>
              <a:rPr lang="ru-RU" sz="2400" dirty="0" err="1" smtClean="0">
                <a:solidFill>
                  <a:srgbClr val="002060"/>
                </a:solidFill>
              </a:rPr>
              <a:t>соҳаи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истихроҷ</a:t>
            </a:r>
            <a:r>
              <a:rPr lang="ru-RU" sz="2400" dirty="0" smtClean="0">
                <a:solidFill>
                  <a:srgbClr val="002060"/>
                </a:solidFill>
              </a:rPr>
              <a:t> дар </a:t>
            </a:r>
            <a:r>
              <a:rPr lang="ru-RU" sz="2400" dirty="0" err="1" smtClean="0">
                <a:solidFill>
                  <a:srgbClr val="002060"/>
                </a:solidFill>
              </a:rPr>
              <a:t>Тоҷикистон</a:t>
            </a:r>
            <a:r>
              <a:rPr lang="tg-Cyrl-TJ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: </a:t>
            </a: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 err="1">
                <a:solidFill>
                  <a:srgbClr val="002060"/>
                </a:solidFill>
              </a:rPr>
              <a:t>Ҳ</a:t>
            </a:r>
            <a:r>
              <a:rPr lang="ru-RU" sz="2400" dirty="0" err="1" smtClean="0">
                <a:solidFill>
                  <a:srgbClr val="002060"/>
                </a:solidFill>
              </a:rPr>
              <a:t>исобот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оид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ба </a:t>
            </a:r>
            <a:r>
              <a:rPr lang="ru-RU" sz="2400" dirty="0" err="1" smtClean="0">
                <a:solidFill>
                  <a:srgbClr val="002060"/>
                </a:solidFill>
              </a:rPr>
              <a:t>иштироки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бенифитсиарӣ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-2015  </a:t>
            </a:r>
            <a:r>
              <a:rPr lang="en-US" sz="2400" dirty="0">
                <a:solidFill>
                  <a:srgbClr val="002060"/>
                </a:solidFill>
                <a:hlinkClick r:id="rId2"/>
              </a:rPr>
              <a:t>https://eiti.org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32965"/>
            <a:ext cx="10515600" cy="504264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400" b="1" u="sng" dirty="0" err="1" smtClean="0"/>
              <a:t>Тавсияҳо</a:t>
            </a:r>
            <a:r>
              <a:rPr lang="ru-RU" sz="2400" b="1" u="sng" dirty="0" smtClean="0"/>
              <a:t> :</a:t>
            </a:r>
            <a:endParaRPr lang="ru-RU" sz="2400" b="1" u="sng" dirty="0"/>
          </a:p>
          <a:p>
            <a:pPr marL="0" indent="0" algn="just">
              <a:buNone/>
            </a:pPr>
            <a:r>
              <a:rPr lang="ru-RU" sz="2400" b="1" dirty="0" err="1" smtClean="0">
                <a:solidFill>
                  <a:srgbClr val="002060"/>
                </a:solidFill>
              </a:rPr>
              <a:t>Ҷамъоварии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иттилоот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оид</a:t>
            </a:r>
            <a:r>
              <a:rPr lang="ru-RU" sz="2400" b="1" dirty="0" smtClean="0">
                <a:solidFill>
                  <a:srgbClr val="002060"/>
                </a:solidFill>
              </a:rPr>
              <a:t> ба </a:t>
            </a:r>
            <a:r>
              <a:rPr lang="ru-RU" sz="2400" b="1" dirty="0" err="1" smtClean="0">
                <a:solidFill>
                  <a:srgbClr val="002060"/>
                </a:solidFill>
              </a:rPr>
              <a:t>Иштироки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бенифитсиарӣ</a:t>
            </a:r>
            <a:r>
              <a:rPr lang="ru-RU" sz="2400" b="1" dirty="0" smtClean="0">
                <a:solidFill>
                  <a:srgbClr val="002060"/>
                </a:solidFill>
              </a:rPr>
              <a:t>:</a:t>
            </a:r>
            <a:endParaRPr lang="ru-RU" sz="24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 </a:t>
            </a:r>
            <a:r>
              <a:rPr lang="ru-RU" sz="2400" dirty="0" err="1"/>
              <a:t>Т</a:t>
            </a:r>
            <a:r>
              <a:rPr lang="ru-RU" sz="2400" dirty="0" err="1" smtClean="0"/>
              <a:t>аҳияи</a:t>
            </a:r>
            <a:r>
              <a:rPr lang="ru-RU" sz="2400" dirty="0" smtClean="0"/>
              <a:t> механизми </a:t>
            </a:r>
            <a:r>
              <a:rPr lang="ru-RU" sz="2400" dirty="0" err="1" smtClean="0"/>
              <a:t>муносиби</a:t>
            </a:r>
            <a:r>
              <a:rPr lang="ru-RU" sz="2400" dirty="0" smtClean="0"/>
              <a:t> </a:t>
            </a:r>
            <a:r>
              <a:rPr lang="ru-RU" sz="2400" dirty="0" err="1" smtClean="0"/>
              <a:t>тафтиши</a:t>
            </a:r>
            <a:r>
              <a:rPr lang="ru-RU" sz="2400" dirty="0" smtClean="0"/>
              <a:t> </a:t>
            </a:r>
            <a:r>
              <a:rPr lang="ru-RU" sz="2400" dirty="0" err="1" smtClean="0"/>
              <a:t>дурусти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маълумоти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дастрасшуда</a:t>
            </a:r>
            <a:r>
              <a:rPr lang="ru-RU" sz="2400" dirty="0" smtClean="0"/>
              <a:t> аз </a:t>
            </a:r>
            <a:r>
              <a:rPr lang="ru-RU" sz="2400" dirty="0" err="1" smtClean="0"/>
              <a:t>ширкатҳо</a:t>
            </a:r>
            <a:r>
              <a:rPr lang="ru-RU" sz="2400" dirty="0" smtClean="0"/>
              <a:t>, </a:t>
            </a:r>
            <a:r>
              <a:rPr lang="ru-RU" sz="2400" dirty="0" err="1" smtClean="0"/>
              <a:t>ки</a:t>
            </a:r>
            <a:r>
              <a:rPr lang="ru-RU" sz="2400" dirty="0" smtClean="0"/>
              <a:t> дар </a:t>
            </a:r>
            <a:r>
              <a:rPr lang="ru-RU" sz="2400" dirty="0" err="1" smtClean="0"/>
              <a:t>соҳаи</a:t>
            </a:r>
            <a:r>
              <a:rPr lang="ru-RU" sz="2400" dirty="0" smtClean="0"/>
              <a:t> </a:t>
            </a:r>
            <a:r>
              <a:rPr lang="ru-RU" sz="2400" dirty="0" err="1" smtClean="0"/>
              <a:t>истихроҷ</a:t>
            </a:r>
            <a:r>
              <a:rPr lang="ru-RU" sz="2400" dirty="0" smtClean="0"/>
              <a:t> </a:t>
            </a:r>
            <a:r>
              <a:rPr lang="ru-RU" sz="2400" dirty="0" err="1" smtClean="0"/>
              <a:t>кор</a:t>
            </a:r>
            <a:r>
              <a:rPr lang="ru-RU" sz="2400" dirty="0" smtClean="0"/>
              <a:t> </a:t>
            </a:r>
            <a:r>
              <a:rPr lang="ru-RU" sz="2400" dirty="0" err="1" smtClean="0"/>
              <a:t>мекунанд</a:t>
            </a:r>
            <a:r>
              <a:rPr lang="ru-RU" sz="2400" dirty="0" smtClean="0"/>
              <a:t>.  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/>
              <a:t>Бояд</a:t>
            </a:r>
            <a:r>
              <a:rPr lang="ru-RU" sz="2400" dirty="0" smtClean="0"/>
              <a:t> </a:t>
            </a:r>
            <a:r>
              <a:rPr lang="ru-RU" sz="2400" dirty="0" err="1" smtClean="0"/>
              <a:t>механизи</a:t>
            </a:r>
            <a:r>
              <a:rPr lang="ru-RU" sz="2400" dirty="0" smtClean="0"/>
              <a:t> </a:t>
            </a:r>
            <a:r>
              <a:rPr lang="ru-RU" sz="2400" dirty="0" err="1" smtClean="0"/>
              <a:t>ифшои</a:t>
            </a:r>
            <a:r>
              <a:rPr lang="ru-RU" sz="2400" dirty="0" smtClean="0"/>
              <a:t> </a:t>
            </a:r>
            <a:r>
              <a:rPr lang="ru-RU" sz="2400" dirty="0" err="1" smtClean="0"/>
              <a:t>иштироки</a:t>
            </a:r>
            <a:r>
              <a:rPr lang="ru-RU" sz="2400" dirty="0" smtClean="0"/>
              <a:t> </a:t>
            </a:r>
            <a:r>
              <a:rPr lang="ru-RU" sz="2400" dirty="0" err="1" smtClean="0"/>
              <a:t>бенефитсиарӣ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/>
              <a:t>ф</a:t>
            </a:r>
            <a:r>
              <a:rPr lang="ru-RU" sz="2400" dirty="0" err="1" smtClean="0"/>
              <a:t>оизи</a:t>
            </a:r>
            <a:r>
              <a:rPr lang="ru-RU" sz="2400" dirty="0" smtClean="0"/>
              <a:t> </a:t>
            </a:r>
            <a:r>
              <a:rPr lang="ru-RU" sz="2400" dirty="0" err="1" smtClean="0"/>
              <a:t>ҳиссаи</a:t>
            </a:r>
            <a:r>
              <a:rPr lang="ru-RU" sz="2400" dirty="0" smtClean="0"/>
              <a:t> </a:t>
            </a:r>
            <a:r>
              <a:rPr lang="ru-RU" sz="2400" dirty="0" err="1" smtClean="0"/>
              <a:t>онро</a:t>
            </a:r>
            <a:r>
              <a:rPr lang="ru-RU" sz="2400" dirty="0" smtClean="0"/>
              <a:t> </a:t>
            </a:r>
            <a:r>
              <a:rPr lang="ru-RU" sz="2400" dirty="0" err="1" smtClean="0"/>
              <a:t>кор</a:t>
            </a:r>
            <a:r>
              <a:rPr lang="ru-RU" sz="2400" dirty="0" smtClean="0"/>
              <a:t> кард 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/>
              <a:t>Таҳияи</a:t>
            </a:r>
            <a:r>
              <a:rPr lang="ru-RU" sz="2400" dirty="0" smtClean="0"/>
              <a:t> механизм </a:t>
            </a:r>
            <a:r>
              <a:rPr lang="ru-RU" sz="2400" dirty="0" err="1" smtClean="0"/>
              <a:t>барои</a:t>
            </a:r>
            <a:r>
              <a:rPr lang="ru-RU" sz="2400" dirty="0" smtClean="0"/>
              <a:t>  </a:t>
            </a:r>
            <a:r>
              <a:rPr lang="ru-RU" sz="2400" dirty="0" err="1" smtClean="0"/>
              <a:t>ҳамзамон</a:t>
            </a:r>
            <a:r>
              <a:rPr lang="ru-RU" sz="2400" dirty="0" smtClean="0"/>
              <a:t> </a:t>
            </a:r>
            <a:r>
              <a:rPr lang="ru-RU" sz="2400" dirty="0" err="1" smtClean="0"/>
              <a:t>ворид</a:t>
            </a:r>
            <a:r>
              <a:rPr lang="ru-RU" sz="2400" dirty="0" smtClean="0"/>
              <a:t> </a:t>
            </a:r>
            <a:r>
              <a:rPr lang="ru-RU" sz="2400" dirty="0" err="1" smtClean="0"/>
              <a:t>намудан</a:t>
            </a:r>
            <a:r>
              <a:rPr lang="ru-RU" sz="2400" dirty="0" smtClean="0"/>
              <a:t> </a:t>
            </a:r>
            <a:r>
              <a:rPr lang="ru-RU" sz="2400" dirty="0" err="1" smtClean="0"/>
              <a:t>меъёри</a:t>
            </a:r>
            <a:r>
              <a:rPr lang="ru-RU" sz="2400" dirty="0" smtClean="0"/>
              <a:t> (</a:t>
            </a:r>
            <a:r>
              <a:rPr lang="ru-RU" sz="2400" dirty="0" err="1" smtClean="0"/>
              <a:t>ҳисса</a:t>
            </a:r>
            <a:r>
              <a:rPr lang="ru-RU" sz="2400" dirty="0" smtClean="0"/>
              <a:t>) </a:t>
            </a:r>
            <a:r>
              <a:rPr lang="ru-RU" sz="2400" dirty="0" err="1" smtClean="0"/>
              <a:t>иштироки</a:t>
            </a:r>
            <a:r>
              <a:rPr lang="ru-RU" sz="2400" dirty="0" smtClean="0"/>
              <a:t> </a:t>
            </a:r>
            <a:r>
              <a:rPr lang="ru-RU" sz="2400" dirty="0" err="1" smtClean="0"/>
              <a:t>бенефитсиарӣ</a:t>
            </a:r>
            <a:r>
              <a:rPr lang="ru-RU" sz="2400" dirty="0" smtClean="0"/>
              <a:t> дар </a:t>
            </a:r>
            <a:r>
              <a:rPr lang="ru-RU" sz="2400" dirty="0" err="1" smtClean="0"/>
              <a:t>қонунгузории</a:t>
            </a:r>
            <a:r>
              <a:rPr lang="ru-RU" sz="2400" dirty="0" smtClean="0"/>
              <a:t> </a:t>
            </a:r>
            <a:r>
              <a:rPr lang="ru-RU" sz="2400" dirty="0" err="1" smtClean="0"/>
              <a:t>кишвар</a:t>
            </a:r>
            <a:r>
              <a:rPr lang="ru-RU" sz="2400" dirty="0" smtClean="0"/>
              <a:t> то соли  2018.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/>
              <a:t>Таҳияи</a:t>
            </a:r>
            <a:r>
              <a:rPr lang="ru-RU" sz="2400" dirty="0" smtClean="0"/>
              <a:t> </a:t>
            </a:r>
            <a:r>
              <a:rPr lang="ru-RU" sz="2400" dirty="0" err="1" smtClean="0"/>
              <a:t>номгуйи</a:t>
            </a:r>
            <a:r>
              <a:rPr lang="ru-RU" sz="2400" dirty="0" smtClean="0"/>
              <a:t> </a:t>
            </a:r>
            <a:r>
              <a:rPr lang="ru-RU" sz="2400" dirty="0" err="1" smtClean="0"/>
              <a:t>ширкатҳо</a:t>
            </a:r>
            <a:r>
              <a:rPr lang="ru-RU" sz="2400" dirty="0" smtClean="0"/>
              <a:t>, </a:t>
            </a:r>
            <a:r>
              <a:rPr lang="ru-RU" sz="2400" dirty="0" err="1" smtClean="0"/>
              <a:t>ки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набояд</a:t>
            </a:r>
            <a:r>
              <a:rPr lang="ru-RU" sz="2400" dirty="0" smtClean="0"/>
              <a:t> </a:t>
            </a:r>
            <a:r>
              <a:rPr lang="ru-RU" sz="2400" dirty="0" err="1" smtClean="0"/>
              <a:t>ғайрифаъол</a:t>
            </a:r>
            <a:r>
              <a:rPr lang="ru-RU" sz="2400" dirty="0" smtClean="0"/>
              <a:t> </a:t>
            </a:r>
            <a:r>
              <a:rPr lang="ru-RU" sz="2400" dirty="0" err="1" smtClean="0"/>
              <a:t>бошад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доимо ба таври </a:t>
            </a:r>
            <a:r>
              <a:rPr lang="ru-RU" sz="2400" dirty="0" err="1" smtClean="0"/>
              <a:t>фаврӣ</a:t>
            </a:r>
            <a:r>
              <a:rPr lang="ru-RU" sz="2400" dirty="0" smtClean="0"/>
              <a:t> </a:t>
            </a:r>
            <a:r>
              <a:rPr lang="ru-RU" sz="2400" dirty="0" err="1" smtClean="0"/>
              <a:t>бояд</a:t>
            </a:r>
            <a:r>
              <a:rPr lang="ru-RU" sz="2400" dirty="0" smtClean="0"/>
              <a:t>  </a:t>
            </a:r>
            <a:r>
              <a:rPr lang="ru-RU" sz="2400" dirty="0" err="1" smtClean="0"/>
              <a:t>таҷдид</a:t>
            </a:r>
            <a:r>
              <a:rPr lang="ru-RU" sz="2400" dirty="0" smtClean="0"/>
              <a:t> </a:t>
            </a:r>
            <a:r>
              <a:rPr lang="ru-RU" sz="2400" dirty="0" err="1" smtClean="0"/>
              <a:t>гардад</a:t>
            </a:r>
            <a:r>
              <a:rPr lang="ru-RU" sz="2400" dirty="0" smtClean="0"/>
              <a:t> 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/>
              <a:t>Гузаронидани</a:t>
            </a:r>
            <a:r>
              <a:rPr lang="ru-RU" sz="2400" dirty="0" smtClean="0"/>
              <a:t> </a:t>
            </a:r>
            <a:r>
              <a:rPr lang="ru-RU" sz="2400" dirty="0" err="1" smtClean="0"/>
              <a:t>тадқиқот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ҳисобот</a:t>
            </a:r>
            <a:r>
              <a:rPr lang="ru-RU" sz="2400" dirty="0" smtClean="0"/>
              <a:t> </a:t>
            </a:r>
            <a:r>
              <a:rPr lang="ru-RU" sz="2400" dirty="0" err="1" smtClean="0"/>
              <a:t>оид</a:t>
            </a:r>
            <a:r>
              <a:rPr lang="ru-RU" sz="2400" dirty="0" smtClean="0"/>
              <a:t> ба </a:t>
            </a:r>
            <a:r>
              <a:rPr lang="ru-RU" sz="2400" dirty="0" err="1" smtClean="0"/>
              <a:t>иштироки</a:t>
            </a:r>
            <a:r>
              <a:rPr lang="ru-RU" sz="2400" dirty="0" smtClean="0"/>
              <a:t> </a:t>
            </a:r>
            <a:r>
              <a:rPr lang="ru-RU" sz="2400" dirty="0" err="1" smtClean="0"/>
              <a:t>бенефитсиарӣ</a:t>
            </a:r>
            <a:r>
              <a:rPr lang="ru-RU" sz="2400" dirty="0" smtClean="0"/>
              <a:t> </a:t>
            </a:r>
            <a:r>
              <a:rPr lang="ru-RU" sz="2400" dirty="0" err="1" smtClean="0"/>
              <a:t>барои</a:t>
            </a:r>
            <a:r>
              <a:rPr lang="ru-RU" sz="2400" dirty="0" smtClean="0"/>
              <a:t> </a:t>
            </a:r>
            <a:r>
              <a:rPr lang="ru-RU" sz="2400" dirty="0" err="1" smtClean="0"/>
              <a:t>доираи</a:t>
            </a:r>
            <a:r>
              <a:rPr lang="ru-RU" sz="2400" dirty="0" smtClean="0"/>
              <a:t> </a:t>
            </a:r>
            <a:r>
              <a:rPr lang="ru-RU" sz="2400" dirty="0" err="1" smtClean="0"/>
              <a:t>васеътари</a:t>
            </a:r>
            <a:r>
              <a:rPr lang="ru-RU" sz="2400" dirty="0" smtClean="0"/>
              <a:t> </a:t>
            </a:r>
            <a:r>
              <a:rPr lang="ru-RU" sz="2400" dirty="0" err="1" smtClean="0"/>
              <a:t>ширкатҳое</a:t>
            </a:r>
            <a:r>
              <a:rPr lang="ru-RU" sz="2400" dirty="0" smtClean="0"/>
              <a:t>, </a:t>
            </a:r>
            <a:r>
              <a:rPr lang="ru-RU" sz="2400" dirty="0" err="1" smtClean="0"/>
              <a:t>ки</a:t>
            </a:r>
            <a:r>
              <a:rPr lang="ru-RU" sz="2400" dirty="0" smtClean="0"/>
              <a:t> дар </a:t>
            </a:r>
            <a:r>
              <a:rPr lang="ru-RU" sz="2400" dirty="0" err="1" smtClean="0"/>
              <a:t>соҳаи</a:t>
            </a:r>
            <a:r>
              <a:rPr lang="ru-RU" sz="2400" dirty="0" smtClean="0"/>
              <a:t> </a:t>
            </a:r>
            <a:r>
              <a:rPr lang="ru-RU" sz="2400" dirty="0" err="1" smtClean="0"/>
              <a:t>истихроҷ</a:t>
            </a:r>
            <a:r>
              <a:rPr lang="ru-RU" sz="2400" dirty="0" smtClean="0"/>
              <a:t> </a:t>
            </a:r>
            <a:r>
              <a:rPr lang="ru-RU" sz="2400" dirty="0" err="1" smtClean="0"/>
              <a:t>кор</a:t>
            </a:r>
            <a:r>
              <a:rPr lang="ru-RU" sz="2400" dirty="0" smtClean="0"/>
              <a:t> </a:t>
            </a:r>
            <a:r>
              <a:rPr lang="ru-RU" sz="2400" dirty="0" err="1" smtClean="0"/>
              <a:t>мекунад</a:t>
            </a:r>
            <a:r>
              <a:rPr lang="ru-RU" sz="2400" dirty="0" smtClean="0"/>
              <a:t> 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Пеш аз он </a:t>
            </a:r>
            <a:r>
              <a:rPr lang="ru-RU" sz="2400" dirty="0" err="1" smtClean="0"/>
              <a:t>ки</a:t>
            </a:r>
            <a:r>
              <a:rPr lang="ru-RU" sz="2400" dirty="0" smtClean="0"/>
              <a:t> </a:t>
            </a:r>
            <a:r>
              <a:rPr lang="ru-RU" sz="2400" dirty="0" err="1" smtClean="0"/>
              <a:t>талабот</a:t>
            </a:r>
            <a:r>
              <a:rPr lang="ru-RU" sz="2400" dirty="0" smtClean="0"/>
              <a:t> ба </a:t>
            </a:r>
            <a:r>
              <a:rPr lang="ru-RU" sz="2400" dirty="0" err="1" smtClean="0"/>
              <a:t>ҳуқуқи</a:t>
            </a:r>
            <a:r>
              <a:rPr lang="ru-RU" sz="2400" dirty="0" smtClean="0"/>
              <a:t> </a:t>
            </a:r>
            <a:r>
              <a:rPr lang="ru-RU" sz="2400" dirty="0" err="1" smtClean="0"/>
              <a:t>Бенефитсиарӣ</a:t>
            </a:r>
            <a:r>
              <a:rPr lang="ru-RU" sz="2400" dirty="0" smtClean="0"/>
              <a:t> дар </a:t>
            </a:r>
            <a:r>
              <a:rPr lang="ru-RU" sz="2400" dirty="0" err="1" smtClean="0"/>
              <a:t>Тоҷикистон</a:t>
            </a:r>
            <a:r>
              <a:rPr lang="ru-RU" sz="2400" dirty="0" smtClean="0"/>
              <a:t> </a:t>
            </a:r>
            <a:r>
              <a:rPr lang="ru-RU" sz="2400" dirty="0" err="1" smtClean="0"/>
              <a:t>ҳатмӣ</a:t>
            </a:r>
            <a:r>
              <a:rPr lang="ru-RU" sz="2400" dirty="0" smtClean="0"/>
              <a:t> </a:t>
            </a:r>
            <a:r>
              <a:rPr lang="ru-RU" sz="2400" dirty="0" err="1" smtClean="0"/>
              <a:t>шавад</a:t>
            </a:r>
            <a:r>
              <a:rPr lang="ru-RU" sz="2400" dirty="0" smtClean="0"/>
              <a:t>, </a:t>
            </a:r>
            <a:r>
              <a:rPr lang="ru-RU" sz="2400" dirty="0" err="1" smtClean="0"/>
              <a:t>гузаронидани</a:t>
            </a:r>
            <a:r>
              <a:rPr lang="ru-RU" sz="2400" dirty="0" smtClean="0"/>
              <a:t> </a:t>
            </a:r>
            <a:r>
              <a:rPr lang="ru-RU" sz="2400" dirty="0" err="1" smtClean="0"/>
              <a:t>кумаки</a:t>
            </a:r>
            <a:r>
              <a:rPr lang="ru-RU" sz="2400" dirty="0" smtClean="0"/>
              <a:t> техники ба </a:t>
            </a:r>
            <a:r>
              <a:rPr lang="ru-RU" sz="2400" dirty="0" err="1" smtClean="0"/>
              <a:t>ҳукумат</a:t>
            </a:r>
            <a:r>
              <a:rPr lang="ru-RU" sz="2400" dirty="0" smtClean="0"/>
              <a:t> </a:t>
            </a:r>
            <a:r>
              <a:rPr lang="ru-RU" sz="2400" dirty="0" err="1" smtClean="0"/>
              <a:t>тавассути</a:t>
            </a:r>
            <a:r>
              <a:rPr lang="ru-RU" sz="2400" dirty="0" smtClean="0"/>
              <a:t> тренинг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сохтани</a:t>
            </a:r>
            <a:r>
              <a:rPr lang="ru-RU" sz="2400" dirty="0" smtClean="0"/>
              <a:t> </a:t>
            </a:r>
            <a:r>
              <a:rPr lang="ru-RU" sz="2400" dirty="0" err="1" smtClean="0"/>
              <a:t>реҷаи</a:t>
            </a:r>
            <a:r>
              <a:rPr lang="ru-RU" sz="2400" dirty="0" smtClean="0"/>
              <a:t> </a:t>
            </a:r>
            <a:r>
              <a:rPr lang="ru-RU" sz="2400" dirty="0" err="1" smtClean="0"/>
              <a:t>муносиби</a:t>
            </a:r>
            <a:r>
              <a:rPr lang="ru-RU" sz="2400" dirty="0" smtClean="0"/>
              <a:t> ТШСИ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ташаккулдиҳии</a:t>
            </a:r>
            <a:r>
              <a:rPr lang="ru-RU" sz="2400" dirty="0" smtClean="0"/>
              <a:t> </a:t>
            </a:r>
            <a:r>
              <a:rPr lang="ru-RU" sz="2400" dirty="0" err="1" smtClean="0"/>
              <a:t>асосҳои</a:t>
            </a:r>
            <a:r>
              <a:rPr lang="ru-RU" sz="2400" dirty="0" smtClean="0"/>
              <a:t> </a:t>
            </a:r>
            <a:r>
              <a:rPr lang="ru-RU" sz="2400" dirty="0" err="1" smtClean="0"/>
              <a:t>институтсионалӣ</a:t>
            </a:r>
            <a:r>
              <a:rPr lang="ru-RU" sz="2400" dirty="0" smtClean="0"/>
              <a:t> </a:t>
            </a:r>
            <a:r>
              <a:rPr lang="ru-RU" sz="2400" dirty="0" err="1" smtClean="0"/>
              <a:t>заруранд</a:t>
            </a:r>
            <a:r>
              <a:rPr lang="ru-RU" sz="2400" dirty="0" smtClean="0"/>
              <a:t> 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83899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09281"/>
            <a:ext cx="10515600" cy="8740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err="1" smtClean="0">
                <a:solidFill>
                  <a:srgbClr val="002060"/>
                </a:solidFill>
              </a:rPr>
              <a:t>Таҳлили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шаффофияти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буҷет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раванди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буҷет</a:t>
            </a:r>
            <a:r>
              <a:rPr lang="ru-RU" sz="2400" dirty="0" smtClean="0">
                <a:solidFill>
                  <a:srgbClr val="002060"/>
                </a:solidFill>
              </a:rPr>
              <a:t> дар </a:t>
            </a:r>
            <a:r>
              <a:rPr lang="ru-RU" sz="2400" dirty="0" err="1" smtClean="0">
                <a:solidFill>
                  <a:srgbClr val="002060"/>
                </a:solidFill>
              </a:rPr>
              <a:t>ҶумҳурииТоҷикистон</a:t>
            </a:r>
            <a:r>
              <a:rPr lang="ru-RU" sz="2400" dirty="0"/>
              <a:t> </a:t>
            </a:r>
            <a:r>
              <a:rPr lang="en-US" sz="2400" dirty="0"/>
              <a:t> </a:t>
            </a:r>
            <a:r>
              <a:rPr lang="en-US" sz="2400" dirty="0">
                <a:hlinkClick r:id="rId2"/>
              </a:rPr>
              <a:t>http://tfd.tj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32965"/>
            <a:ext cx="10515600" cy="504264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b="1" u="sng" dirty="0" err="1" smtClean="0"/>
              <a:t>Тавсияҳо</a:t>
            </a:r>
            <a:r>
              <a:rPr lang="ru-RU" sz="2400" b="1" u="sng" dirty="0" smtClean="0"/>
              <a:t> :</a:t>
            </a:r>
            <a:endParaRPr lang="ru-RU" sz="2400" b="1" u="sng" dirty="0"/>
          </a:p>
          <a:p>
            <a:pPr marL="457200" indent="-457200" algn="just">
              <a:buAutoNum type="arabicPeriod"/>
            </a:pPr>
            <a:r>
              <a:rPr lang="ru-RU" sz="2400" dirty="0" err="1" smtClean="0"/>
              <a:t>Пешниҳоди</a:t>
            </a:r>
            <a:r>
              <a:rPr lang="ru-RU" sz="2400" dirty="0" smtClean="0"/>
              <a:t> </a:t>
            </a:r>
            <a:r>
              <a:rPr lang="ru-RU" sz="2400" dirty="0" err="1" smtClean="0"/>
              <a:t>тағйирот</a:t>
            </a:r>
            <a:r>
              <a:rPr lang="ru-RU" sz="2400" dirty="0" smtClean="0"/>
              <a:t> дар </a:t>
            </a:r>
            <a:r>
              <a:rPr lang="ru-RU" sz="2400" dirty="0" smtClean="0"/>
              <a:t>Қ </a:t>
            </a:r>
            <a:r>
              <a:rPr lang="ru-RU" sz="2400" dirty="0" err="1" smtClean="0"/>
              <a:t>онунгузории</a:t>
            </a:r>
            <a:r>
              <a:rPr lang="ru-RU" sz="2400" dirty="0" smtClean="0"/>
              <a:t> ҶТ </a:t>
            </a:r>
            <a:r>
              <a:rPr lang="ru-RU" sz="2400" dirty="0" err="1" smtClean="0"/>
              <a:t>оидба</a:t>
            </a:r>
            <a:r>
              <a:rPr lang="ru-RU" sz="2400" dirty="0" smtClean="0"/>
              <a:t> </a:t>
            </a:r>
            <a:r>
              <a:rPr lang="ru-RU" sz="2400" dirty="0" err="1" smtClean="0"/>
              <a:t>васеъ</a:t>
            </a:r>
            <a:r>
              <a:rPr lang="ru-RU" sz="2400" dirty="0" smtClean="0"/>
              <a:t> </a:t>
            </a:r>
            <a:r>
              <a:rPr lang="ru-RU" sz="2400" dirty="0" err="1" smtClean="0"/>
              <a:t>намудани</a:t>
            </a:r>
            <a:r>
              <a:rPr lang="ru-RU" sz="2400" dirty="0" smtClean="0"/>
              <a:t> </a:t>
            </a:r>
            <a:r>
              <a:rPr lang="ru-RU" sz="2400" dirty="0" err="1" smtClean="0"/>
              <a:t>дастрасӣ</a:t>
            </a:r>
            <a:r>
              <a:rPr lang="ru-RU" sz="2400" dirty="0" smtClean="0"/>
              <a:t> ба </a:t>
            </a:r>
            <a:r>
              <a:rPr lang="ru-RU" sz="2400" dirty="0" err="1" smtClean="0"/>
              <a:t>иттилоот</a:t>
            </a:r>
            <a:r>
              <a:rPr lang="ru-RU" sz="2400" dirty="0" smtClean="0"/>
              <a:t>  (</a:t>
            </a:r>
            <a:r>
              <a:rPr lang="ru-RU" sz="2400" dirty="0" err="1" smtClean="0"/>
              <a:t>нашри</a:t>
            </a:r>
            <a:r>
              <a:rPr lang="ru-RU" sz="2400" dirty="0" smtClean="0"/>
              <a:t> </a:t>
            </a:r>
            <a:r>
              <a:rPr lang="ru-RU" sz="2400" dirty="0">
                <a:solidFill>
                  <a:srgbClr val="FF0000"/>
                </a:solidFill>
              </a:rPr>
              <a:t>НПА</a:t>
            </a:r>
            <a:r>
              <a:rPr lang="ru-RU" sz="2400" dirty="0"/>
              <a:t>, </a:t>
            </a:r>
            <a:r>
              <a:rPr lang="ru-RU" sz="2400" dirty="0" err="1" smtClean="0"/>
              <a:t>дастрасӣ</a:t>
            </a:r>
            <a:r>
              <a:rPr lang="ru-RU" sz="2400" dirty="0" smtClean="0"/>
              <a:t> ба </a:t>
            </a:r>
            <a:r>
              <a:rPr lang="ru-RU" sz="2400" dirty="0" err="1" smtClean="0"/>
              <a:t>ҷомеа</a:t>
            </a:r>
            <a:r>
              <a:rPr lang="ru-RU" sz="2400" dirty="0" smtClean="0"/>
              <a:t>)</a:t>
            </a:r>
            <a:endParaRPr lang="ru-RU" sz="2400" dirty="0"/>
          </a:p>
          <a:p>
            <a:pPr marL="457200" indent="-457200" algn="just">
              <a:buAutoNum type="arabicPeriod"/>
            </a:pPr>
            <a:r>
              <a:rPr lang="ru-RU" sz="2400" dirty="0" smtClean="0"/>
              <a:t>Мониторинг </a:t>
            </a:r>
            <a:r>
              <a:rPr lang="ru-RU" sz="2400" dirty="0" err="1" smtClean="0"/>
              <a:t>оид</a:t>
            </a:r>
            <a:r>
              <a:rPr lang="ru-RU" sz="2400" dirty="0" smtClean="0"/>
              <a:t> ба </a:t>
            </a:r>
            <a:r>
              <a:rPr lang="ru-RU" sz="2400" dirty="0" err="1" smtClean="0"/>
              <a:t>сариовақт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пурра</a:t>
            </a:r>
            <a:r>
              <a:rPr lang="ru-RU" sz="2400" dirty="0" smtClean="0"/>
              <a:t> </a:t>
            </a:r>
            <a:r>
              <a:rPr lang="ru-RU" sz="2400" dirty="0" err="1" smtClean="0"/>
              <a:t>нашр</a:t>
            </a:r>
            <a:r>
              <a:rPr lang="ru-RU" sz="2400" dirty="0" smtClean="0"/>
              <a:t> </a:t>
            </a:r>
            <a:r>
              <a:rPr lang="ru-RU" sz="2400" dirty="0" err="1" smtClean="0"/>
              <a:t>шудани</a:t>
            </a:r>
            <a:r>
              <a:rPr lang="ru-RU" sz="2400" dirty="0" smtClean="0"/>
              <a:t> </a:t>
            </a:r>
            <a:r>
              <a:rPr lang="ru-RU" sz="2400" dirty="0" err="1" smtClean="0"/>
              <a:t>иттилоти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буҷетӣ</a:t>
            </a:r>
            <a:r>
              <a:rPr lang="ru-RU" sz="2400" dirty="0" smtClean="0"/>
              <a:t> дар </a:t>
            </a:r>
            <a:r>
              <a:rPr lang="ru-RU" sz="2400" dirty="0" err="1" smtClean="0"/>
              <a:t>сомонаҳои</a:t>
            </a:r>
            <a:r>
              <a:rPr lang="ru-RU" sz="2400" dirty="0" smtClean="0"/>
              <a:t> </a:t>
            </a:r>
            <a:r>
              <a:rPr lang="ru-RU" sz="2400" dirty="0" err="1" smtClean="0"/>
              <a:t>мақомоти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давлатӣ</a:t>
            </a:r>
            <a:r>
              <a:rPr lang="ru-RU" sz="2400" dirty="0" smtClean="0"/>
              <a:t> </a:t>
            </a:r>
            <a:endParaRPr lang="ru-RU" sz="2400" dirty="0"/>
          </a:p>
          <a:p>
            <a:pPr marL="457200" indent="-457200" algn="just">
              <a:buAutoNum type="arabicPeriod"/>
            </a:pPr>
            <a:r>
              <a:rPr lang="ru-RU" sz="2400" dirty="0" err="1" smtClean="0"/>
              <a:t>Таҳия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чопи</a:t>
            </a:r>
            <a:r>
              <a:rPr lang="ru-RU" sz="2400" dirty="0" smtClean="0"/>
              <a:t> </a:t>
            </a:r>
            <a:r>
              <a:rPr lang="ru-RU" sz="2400" dirty="0" err="1" smtClean="0"/>
              <a:t>буҷети</a:t>
            </a:r>
            <a:r>
              <a:rPr lang="ru-RU" sz="2400" dirty="0" smtClean="0"/>
              <a:t> </a:t>
            </a:r>
            <a:r>
              <a:rPr lang="ru-RU" sz="2400" dirty="0" err="1" smtClean="0"/>
              <a:t>шаҳрвандӣ</a:t>
            </a:r>
            <a:r>
              <a:rPr lang="ru-RU" sz="2400" dirty="0" smtClean="0"/>
              <a:t> </a:t>
            </a:r>
            <a:r>
              <a:rPr lang="ru-RU" sz="2400" dirty="0" err="1" smtClean="0"/>
              <a:t>барои</a:t>
            </a:r>
            <a:r>
              <a:rPr lang="ru-RU" sz="2400" dirty="0" smtClean="0"/>
              <a:t> </a:t>
            </a:r>
            <a:r>
              <a:rPr lang="ru-RU" sz="2400" dirty="0" err="1" smtClean="0"/>
              <a:t>оммаи</a:t>
            </a:r>
            <a:r>
              <a:rPr lang="ru-RU" sz="2400" dirty="0" smtClean="0"/>
              <a:t> </a:t>
            </a:r>
            <a:r>
              <a:rPr lang="ru-RU" sz="2400" dirty="0" err="1" smtClean="0"/>
              <a:t>васеъ</a:t>
            </a:r>
            <a:r>
              <a:rPr lang="ru-RU" sz="2400" dirty="0" smtClean="0"/>
              <a:t> </a:t>
            </a:r>
            <a:endParaRPr lang="ru-RU" sz="2400" dirty="0"/>
          </a:p>
          <a:p>
            <a:pPr marL="457200" indent="-457200" algn="just">
              <a:buAutoNum type="arabicPeriod"/>
            </a:pPr>
            <a:r>
              <a:rPr lang="ru-RU" sz="2400" dirty="0" err="1" smtClean="0"/>
              <a:t>Тақвияти</a:t>
            </a:r>
            <a:r>
              <a:rPr lang="ru-RU" sz="2400" dirty="0" smtClean="0"/>
              <a:t> </a:t>
            </a:r>
            <a:r>
              <a:rPr lang="ru-RU" sz="2400" dirty="0" err="1" smtClean="0"/>
              <a:t>шарикӣ</a:t>
            </a:r>
            <a:r>
              <a:rPr lang="ru-RU" sz="2400" dirty="0" smtClean="0"/>
              <a:t> </a:t>
            </a:r>
            <a:r>
              <a:rPr lang="ru-RU" sz="2400" dirty="0" err="1" smtClean="0"/>
              <a:t>бо</a:t>
            </a:r>
            <a:r>
              <a:rPr lang="ru-RU" sz="2400" dirty="0" smtClean="0"/>
              <a:t> </a:t>
            </a:r>
            <a:r>
              <a:rPr lang="ru-RU" sz="2400" dirty="0" err="1" smtClean="0"/>
              <a:t>мақомоти</a:t>
            </a:r>
            <a:r>
              <a:rPr lang="ru-RU" sz="2400" dirty="0" smtClean="0"/>
              <a:t> </a:t>
            </a:r>
            <a:r>
              <a:rPr lang="ru-RU" sz="2400" dirty="0" err="1" smtClean="0"/>
              <a:t>ҳокимияти</a:t>
            </a:r>
            <a:r>
              <a:rPr lang="ru-RU" sz="2400" dirty="0" smtClean="0"/>
              <a:t> </a:t>
            </a:r>
            <a:r>
              <a:rPr lang="ru-RU" sz="2400" dirty="0" err="1" smtClean="0"/>
              <a:t>иҷроия</a:t>
            </a:r>
            <a:r>
              <a:rPr lang="ru-RU" sz="2400" dirty="0" smtClean="0"/>
              <a:t> ба </a:t>
            </a:r>
            <a:r>
              <a:rPr lang="ru-RU" sz="2400" dirty="0" err="1" smtClean="0"/>
              <a:t>мақсади</a:t>
            </a:r>
            <a:r>
              <a:rPr lang="ru-RU" sz="2400" dirty="0" smtClean="0"/>
              <a:t> </a:t>
            </a:r>
            <a:r>
              <a:rPr lang="ru-RU" sz="2400" dirty="0" err="1" smtClean="0"/>
              <a:t>гузаронидани</a:t>
            </a:r>
            <a:r>
              <a:rPr lang="ru-RU" sz="2400" dirty="0" smtClean="0"/>
              <a:t> </a:t>
            </a:r>
            <a:r>
              <a:rPr lang="ru-RU" sz="2400" dirty="0" err="1" smtClean="0"/>
              <a:t>шунидҳои</a:t>
            </a:r>
            <a:r>
              <a:rPr lang="ru-RU" sz="2400" dirty="0" smtClean="0"/>
              <a:t> </a:t>
            </a:r>
            <a:r>
              <a:rPr lang="ru-RU" sz="2400" dirty="0" err="1" smtClean="0"/>
              <a:t>ҷамъиятӣ</a:t>
            </a:r>
            <a:r>
              <a:rPr lang="ru-RU" sz="2400" dirty="0" smtClean="0"/>
              <a:t> дар </a:t>
            </a:r>
            <a:r>
              <a:rPr lang="ru-RU" sz="2400" dirty="0" err="1" smtClean="0"/>
              <a:t>ноҳияҳо</a:t>
            </a:r>
            <a:r>
              <a:rPr lang="ru-RU" sz="2400" dirty="0" smtClean="0"/>
              <a:t> </a:t>
            </a:r>
            <a:endParaRPr lang="ru-RU" sz="2400" dirty="0"/>
          </a:p>
          <a:p>
            <a:pPr marL="457200" indent="-457200" algn="just">
              <a:buAutoNum type="arabicPeriod"/>
            </a:pPr>
            <a:r>
              <a:rPr lang="ru-RU" sz="2400" dirty="0" err="1" smtClean="0"/>
              <a:t>Беҳтар</a:t>
            </a:r>
            <a:r>
              <a:rPr lang="ru-RU" sz="2400" dirty="0" smtClean="0"/>
              <a:t> </a:t>
            </a:r>
            <a:r>
              <a:rPr lang="ru-RU" sz="2400" dirty="0" err="1" smtClean="0"/>
              <a:t>намудани</a:t>
            </a:r>
            <a:r>
              <a:rPr lang="ru-RU" sz="2400" dirty="0" smtClean="0"/>
              <a:t> механизми </a:t>
            </a:r>
            <a:r>
              <a:rPr lang="ru-RU" sz="2400" dirty="0" err="1" smtClean="0"/>
              <a:t>ташаккули</a:t>
            </a:r>
            <a:r>
              <a:rPr lang="ru-RU" sz="2400" dirty="0" smtClean="0"/>
              <a:t> </a:t>
            </a:r>
            <a:r>
              <a:rPr lang="ru-RU" sz="2400" dirty="0" err="1" smtClean="0"/>
              <a:t>авлавиятҳои</a:t>
            </a:r>
            <a:r>
              <a:rPr lang="ru-RU" sz="2400" dirty="0" smtClean="0"/>
              <a:t> </a:t>
            </a:r>
            <a:r>
              <a:rPr lang="ru-RU" sz="2400" dirty="0" err="1" smtClean="0"/>
              <a:t>буҷет</a:t>
            </a:r>
            <a:r>
              <a:rPr lang="ru-RU" sz="2400" dirty="0" smtClean="0"/>
              <a:t> </a:t>
            </a:r>
            <a:endParaRPr lang="ru-RU" sz="2400" dirty="0"/>
          </a:p>
          <a:p>
            <a:pPr marL="457200" indent="-457200" algn="just">
              <a:buAutoNum type="arabicPeriod"/>
            </a:pPr>
            <a:r>
              <a:rPr lang="ru-RU" sz="2400" dirty="0" err="1" smtClean="0"/>
              <a:t>Таҳияи</a:t>
            </a:r>
            <a:r>
              <a:rPr lang="ru-RU" sz="2400" dirty="0" smtClean="0"/>
              <a:t> механизми </a:t>
            </a:r>
            <a:r>
              <a:rPr lang="ru-RU" sz="2400" dirty="0" err="1" smtClean="0"/>
              <a:t>ворид</a:t>
            </a:r>
            <a:r>
              <a:rPr lang="ru-RU" sz="2400" dirty="0" smtClean="0"/>
              <a:t> </a:t>
            </a:r>
            <a:r>
              <a:rPr lang="ru-RU" sz="2400" dirty="0" err="1" smtClean="0"/>
              <a:t>намудани</a:t>
            </a:r>
            <a:r>
              <a:rPr lang="ru-RU" sz="2400" dirty="0" smtClean="0"/>
              <a:t> </a:t>
            </a:r>
            <a:r>
              <a:rPr lang="ru-RU" sz="2400" dirty="0" err="1" smtClean="0"/>
              <a:t>буҷетбандии</a:t>
            </a:r>
            <a:r>
              <a:rPr lang="ru-RU" sz="2400" dirty="0" smtClean="0"/>
              <a:t> ба </a:t>
            </a:r>
            <a:r>
              <a:rPr lang="ru-RU" sz="2400" dirty="0" err="1" smtClean="0"/>
              <a:t>натиҷа</a:t>
            </a:r>
            <a:r>
              <a:rPr lang="ru-RU" sz="2400" dirty="0" smtClean="0"/>
              <a:t> </a:t>
            </a:r>
            <a:r>
              <a:rPr lang="ru-RU" sz="2400" dirty="0" err="1" smtClean="0"/>
              <a:t>нигаронидашуда</a:t>
            </a:r>
            <a:r>
              <a:rPr lang="ru-RU" sz="2400" dirty="0" smtClean="0"/>
              <a:t> </a:t>
            </a:r>
            <a:endParaRPr lang="ru-RU" sz="2400" dirty="0"/>
          </a:p>
          <a:p>
            <a:pPr marL="457200" indent="-457200" algn="just">
              <a:buAutoNum type="arabicPeriod"/>
            </a:pPr>
            <a:r>
              <a:rPr lang="ru-RU" sz="2400" dirty="0" smtClean="0"/>
              <a:t> </a:t>
            </a:r>
            <a:r>
              <a:rPr lang="ru-RU" sz="2400" dirty="0" err="1"/>
              <a:t>М</a:t>
            </a:r>
            <a:r>
              <a:rPr lang="ru-RU" sz="2400" dirty="0" err="1" smtClean="0"/>
              <a:t>усоидат</a:t>
            </a:r>
            <a:r>
              <a:rPr lang="ru-RU" sz="2400" dirty="0" smtClean="0"/>
              <a:t> ба </a:t>
            </a:r>
            <a:r>
              <a:rPr lang="ru-RU" sz="2400" dirty="0" err="1" smtClean="0"/>
              <a:t>мақомоти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иҷроияи</a:t>
            </a:r>
            <a:r>
              <a:rPr lang="ru-RU" sz="2400" dirty="0" smtClean="0"/>
              <a:t> </a:t>
            </a:r>
            <a:r>
              <a:rPr lang="ru-RU" sz="2400" dirty="0" err="1" smtClean="0"/>
              <a:t>ҳокимияти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маҳаллӣ</a:t>
            </a:r>
            <a:r>
              <a:rPr lang="ru-RU" sz="2400" dirty="0" smtClean="0"/>
              <a:t> дар </a:t>
            </a:r>
            <a:r>
              <a:rPr lang="ru-RU" sz="2400" dirty="0" err="1" smtClean="0"/>
              <a:t>омодасозии</a:t>
            </a:r>
            <a:r>
              <a:rPr lang="ru-RU" sz="2400" dirty="0" smtClean="0"/>
              <a:t> </a:t>
            </a:r>
            <a:r>
              <a:rPr lang="ru-RU" sz="2400" dirty="0" err="1" smtClean="0"/>
              <a:t>буҷети</a:t>
            </a:r>
            <a:r>
              <a:rPr lang="ru-RU" sz="2400" dirty="0" smtClean="0"/>
              <a:t> </a:t>
            </a:r>
            <a:r>
              <a:rPr lang="ru-RU" sz="2400" dirty="0" err="1" smtClean="0"/>
              <a:t>ҷорӣ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миёнамуддат</a:t>
            </a:r>
            <a:r>
              <a:rPr lang="ru-RU" sz="2400" dirty="0" smtClean="0"/>
              <a:t> 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65059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09281"/>
            <a:ext cx="10515600" cy="8740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Арзёбии </a:t>
            </a:r>
            <a:r>
              <a:rPr lang="ru-RU" sz="2400" dirty="0" err="1" smtClean="0">
                <a:solidFill>
                  <a:srgbClr val="002060"/>
                </a:solidFill>
              </a:rPr>
              <a:t>омодагӣ</a:t>
            </a:r>
            <a:r>
              <a:rPr lang="ru-RU" sz="2400" dirty="0" smtClean="0">
                <a:solidFill>
                  <a:srgbClr val="002060"/>
                </a:solidFill>
              </a:rPr>
              <a:t> ба </a:t>
            </a:r>
            <a:r>
              <a:rPr lang="ru-RU" sz="2400" dirty="0" err="1" smtClean="0">
                <a:solidFill>
                  <a:srgbClr val="002060"/>
                </a:solidFill>
              </a:rPr>
              <a:t>истифодаи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додаҳои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бози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тоҷикистон</a:t>
            </a:r>
            <a:r>
              <a:rPr lang="ru-RU" sz="2400" dirty="0" err="1">
                <a:solidFill>
                  <a:srgbClr val="002060"/>
                </a:solidFill>
              </a:rPr>
              <a:t>Т</a:t>
            </a:r>
            <a:r>
              <a:rPr lang="ru-RU" sz="2400" dirty="0" smtClean="0">
                <a:solidFill>
                  <a:srgbClr val="002060"/>
                </a:solidFill>
              </a:rPr>
              <a:t>- </a:t>
            </a:r>
            <a:r>
              <a:rPr lang="ru-RU" sz="2400" dirty="0">
                <a:solidFill>
                  <a:srgbClr val="002060"/>
                </a:solidFill>
              </a:rPr>
              <a:t>2015 </a:t>
            </a:r>
            <a:r>
              <a:rPr lang="en-US" sz="2400" dirty="0">
                <a:solidFill>
                  <a:srgbClr val="002060"/>
                </a:solidFill>
                <a:hlinkClick r:id="rId2"/>
              </a:rPr>
              <a:t>http://cipi.tj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32965"/>
            <a:ext cx="10515600" cy="504264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u="sng" dirty="0" err="1" smtClean="0"/>
              <a:t>Тавсияҳо</a:t>
            </a:r>
            <a:r>
              <a:rPr lang="ru-RU" sz="2400" b="1" u="sng" dirty="0" smtClean="0"/>
              <a:t> :</a:t>
            </a:r>
            <a:endParaRPr lang="ru-RU" sz="2400" b="1" u="sng" dirty="0"/>
          </a:p>
          <a:p>
            <a:pPr marL="457200" indent="-457200">
              <a:buAutoNum type="arabicPeriod"/>
            </a:pPr>
            <a:r>
              <a:rPr lang="ru-RU" sz="2400" dirty="0" err="1" smtClean="0"/>
              <a:t>Иштирок</a:t>
            </a:r>
            <a:r>
              <a:rPr lang="ru-RU" sz="2400" dirty="0" smtClean="0"/>
              <a:t> дар </a:t>
            </a:r>
            <a:r>
              <a:rPr lang="ru-RU" sz="2400" dirty="0" err="1" smtClean="0"/>
              <a:t>коркард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татбиқи</a:t>
            </a:r>
            <a:r>
              <a:rPr lang="ru-RU" sz="2400" dirty="0" smtClean="0"/>
              <a:t> </a:t>
            </a:r>
            <a:r>
              <a:rPr lang="ru-RU" sz="2400" dirty="0" err="1" smtClean="0"/>
              <a:t>механизмҳои</a:t>
            </a:r>
            <a:r>
              <a:rPr lang="ru-RU" sz="2400" dirty="0" smtClean="0"/>
              <a:t> </a:t>
            </a:r>
            <a:r>
              <a:rPr lang="ru-RU" sz="2400" dirty="0" err="1" smtClean="0"/>
              <a:t>ҳимояи</a:t>
            </a:r>
            <a:r>
              <a:rPr lang="ru-RU" sz="2400" dirty="0" smtClean="0"/>
              <a:t> </a:t>
            </a:r>
            <a:r>
              <a:rPr lang="ru-RU" sz="2400" dirty="0" err="1" smtClean="0"/>
              <a:t>маълумоти</a:t>
            </a:r>
            <a:r>
              <a:rPr lang="ru-RU" sz="2400" dirty="0" smtClean="0"/>
              <a:t> </a:t>
            </a:r>
            <a:r>
              <a:rPr lang="ru-RU" sz="2400" dirty="0" err="1" smtClean="0"/>
              <a:t>хусусӣ</a:t>
            </a:r>
            <a:r>
              <a:rPr lang="ru-RU" sz="2400" dirty="0" smtClean="0"/>
              <a:t> дар </a:t>
            </a:r>
            <a:r>
              <a:rPr lang="ru-RU" sz="2400" dirty="0" err="1" smtClean="0"/>
              <a:t>тамоми</a:t>
            </a:r>
            <a:r>
              <a:rPr lang="ru-RU" sz="2400" dirty="0" smtClean="0"/>
              <a:t> </a:t>
            </a:r>
            <a:r>
              <a:rPr lang="ru-RU" sz="2400" dirty="0" err="1" smtClean="0"/>
              <a:t>муассисаҳои</a:t>
            </a:r>
            <a:r>
              <a:rPr lang="ru-RU" sz="2400" dirty="0" smtClean="0"/>
              <a:t> </a:t>
            </a:r>
            <a:r>
              <a:rPr lang="ru-RU" sz="2400" dirty="0" err="1" smtClean="0"/>
              <a:t>давлатӣ</a:t>
            </a:r>
            <a:r>
              <a:rPr lang="ru-RU" sz="2400" dirty="0" smtClean="0"/>
              <a:t> </a:t>
            </a:r>
            <a:endParaRPr lang="ru-RU" sz="2400" dirty="0"/>
          </a:p>
          <a:p>
            <a:pPr marL="457200" indent="-457200">
              <a:buAutoNum type="arabicPeriod"/>
            </a:pPr>
            <a:r>
              <a:rPr lang="ru-RU" sz="2400" dirty="0" err="1" smtClean="0"/>
              <a:t>Беҳтар</a:t>
            </a:r>
            <a:r>
              <a:rPr lang="ru-RU" sz="2400" dirty="0" smtClean="0"/>
              <a:t> </a:t>
            </a:r>
            <a:r>
              <a:rPr lang="ru-RU" sz="2400" dirty="0" err="1" smtClean="0"/>
              <a:t>намудани</a:t>
            </a:r>
            <a:r>
              <a:rPr lang="ru-RU" sz="2400" dirty="0" smtClean="0"/>
              <a:t> </a:t>
            </a:r>
            <a:r>
              <a:rPr lang="ru-RU" sz="2400" dirty="0" err="1" smtClean="0"/>
              <a:t>дастрасӣ</a:t>
            </a:r>
            <a:r>
              <a:rPr lang="ru-RU" sz="2400" dirty="0" smtClean="0"/>
              <a:t> ба </a:t>
            </a:r>
            <a:r>
              <a:rPr lang="ru-RU" sz="2400" dirty="0" err="1" smtClean="0"/>
              <a:t>иттилоот</a:t>
            </a:r>
            <a:r>
              <a:rPr lang="ru-RU" sz="2400" dirty="0" smtClean="0"/>
              <a:t> </a:t>
            </a:r>
            <a:r>
              <a:rPr lang="ru-RU" sz="2400" dirty="0" err="1" smtClean="0"/>
              <a:t>мутобиқ</a:t>
            </a:r>
            <a:r>
              <a:rPr lang="ru-RU" sz="2400" dirty="0" smtClean="0"/>
              <a:t> ба </a:t>
            </a:r>
            <a:r>
              <a:rPr lang="ru-RU" sz="2400" dirty="0" err="1" smtClean="0"/>
              <a:t>тавсияҳои</a:t>
            </a:r>
            <a:r>
              <a:rPr lang="ru-RU" sz="2400" dirty="0" smtClean="0"/>
              <a:t> </a:t>
            </a:r>
            <a:r>
              <a:rPr lang="ru-RU" sz="2400" smtClean="0"/>
              <a:t>соли 2010-и Ҳуқуқи</a:t>
            </a:r>
            <a:r>
              <a:rPr lang="ru-RU" sz="2400" dirty="0" smtClean="0"/>
              <a:t> </a:t>
            </a:r>
            <a:r>
              <a:rPr lang="ru-RU" sz="2400" dirty="0" err="1" smtClean="0"/>
              <a:t>глобалӣ</a:t>
            </a:r>
            <a:r>
              <a:rPr lang="ru-RU" sz="2400" dirty="0" smtClean="0"/>
              <a:t> </a:t>
            </a:r>
            <a:r>
              <a:rPr lang="ru-RU" sz="2400" dirty="0" err="1" smtClean="0"/>
              <a:t>барои</a:t>
            </a:r>
            <a:r>
              <a:rPr lang="ru-RU" sz="2400" dirty="0"/>
              <a:t> </a:t>
            </a:r>
            <a:r>
              <a:rPr lang="ru-RU" sz="2400" dirty="0" smtClean="0"/>
              <a:t>рейтинги </a:t>
            </a:r>
            <a:r>
              <a:rPr lang="ru-RU" sz="2400" dirty="0" err="1" smtClean="0"/>
              <a:t>иттилоотӣ</a:t>
            </a:r>
            <a:r>
              <a:rPr lang="ru-RU" sz="2400" dirty="0" smtClean="0"/>
              <a:t> </a:t>
            </a:r>
            <a:endParaRPr lang="ru-RU" sz="2400" dirty="0"/>
          </a:p>
          <a:p>
            <a:pPr marL="457200" indent="-457200">
              <a:buAutoNum type="arabicPeriod"/>
            </a:pPr>
            <a:r>
              <a:rPr lang="ru-RU" sz="2400" dirty="0" err="1" smtClean="0"/>
              <a:t>Иштирок</a:t>
            </a:r>
            <a:r>
              <a:rPr lang="ru-RU" sz="2400" dirty="0" smtClean="0"/>
              <a:t> дар </a:t>
            </a:r>
            <a:r>
              <a:rPr lang="ru-RU" sz="2400" dirty="0" err="1" smtClean="0"/>
              <a:t>таҳия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татбиқи</a:t>
            </a:r>
            <a:r>
              <a:rPr lang="ru-RU" sz="2400" dirty="0" smtClean="0"/>
              <a:t> </a:t>
            </a:r>
            <a:r>
              <a:rPr lang="ru-RU" sz="2400" dirty="0" err="1" smtClean="0"/>
              <a:t>сиёсати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дақиқ</a:t>
            </a:r>
            <a:r>
              <a:rPr lang="ru-RU" sz="2400" dirty="0" smtClean="0"/>
              <a:t> дар </a:t>
            </a:r>
            <a:r>
              <a:rPr lang="ru-RU" sz="2400" dirty="0" err="1" smtClean="0"/>
              <a:t>нисбати</a:t>
            </a:r>
            <a:r>
              <a:rPr lang="ru-RU" sz="2400" dirty="0" smtClean="0"/>
              <a:t> </a:t>
            </a:r>
            <a:r>
              <a:rPr lang="ru-RU" sz="2400" dirty="0" err="1" smtClean="0"/>
              <a:t>ҳуқуқ</a:t>
            </a:r>
            <a:r>
              <a:rPr lang="ru-RU" sz="2400" dirty="0" smtClean="0"/>
              <a:t> ба </a:t>
            </a:r>
            <a:r>
              <a:rPr lang="ru-RU" sz="2400" dirty="0" err="1" smtClean="0"/>
              <a:t>истифодаи</a:t>
            </a:r>
            <a:r>
              <a:rPr lang="ru-RU" sz="2400" dirty="0" smtClean="0"/>
              <a:t> </a:t>
            </a:r>
            <a:r>
              <a:rPr lang="ru-RU" sz="2400" dirty="0" err="1" smtClean="0"/>
              <a:t>такрории</a:t>
            </a:r>
            <a:r>
              <a:rPr lang="ru-RU" sz="2400" dirty="0" smtClean="0"/>
              <a:t> </a:t>
            </a:r>
            <a:r>
              <a:rPr lang="ru-RU" sz="2400" dirty="0" err="1" smtClean="0"/>
              <a:t>иттилооти</a:t>
            </a:r>
            <a:r>
              <a:rPr lang="ru-RU" sz="2400" dirty="0" smtClean="0"/>
              <a:t>/</a:t>
            </a:r>
            <a:r>
              <a:rPr lang="ru-RU" sz="2400" dirty="0" err="1" smtClean="0"/>
              <a:t>маълумоти</a:t>
            </a:r>
            <a:r>
              <a:rPr lang="ru-RU" sz="2400" dirty="0" smtClean="0"/>
              <a:t> </a:t>
            </a:r>
            <a:r>
              <a:rPr lang="ru-RU" sz="2400" dirty="0" err="1" smtClean="0"/>
              <a:t>ҳукуматӣ</a:t>
            </a:r>
            <a:r>
              <a:rPr lang="ru-RU" sz="2400" dirty="0" smtClean="0"/>
              <a:t> </a:t>
            </a:r>
            <a:r>
              <a:rPr lang="ru-RU" sz="2400" dirty="0" err="1" smtClean="0"/>
              <a:t>бо</a:t>
            </a:r>
            <a:r>
              <a:rPr lang="ru-RU" sz="2400" dirty="0" smtClean="0"/>
              <a:t> </a:t>
            </a:r>
            <a:r>
              <a:rPr lang="ru-RU" sz="2400" dirty="0" err="1" smtClean="0"/>
              <a:t>истифода</a:t>
            </a:r>
            <a:r>
              <a:rPr lang="ru-RU" sz="2400" dirty="0" smtClean="0"/>
              <a:t>  аз </a:t>
            </a:r>
            <a:r>
              <a:rPr lang="ru-RU" sz="2400" dirty="0" err="1" smtClean="0"/>
              <a:t>иҷозатномаи</a:t>
            </a:r>
            <a:r>
              <a:rPr lang="ru-RU" sz="2400" dirty="0" smtClean="0"/>
              <a:t> </a:t>
            </a:r>
            <a:r>
              <a:rPr lang="ru-RU" sz="2400" dirty="0" err="1" smtClean="0"/>
              <a:t>озоди</a:t>
            </a:r>
            <a:r>
              <a:rPr lang="ru-RU" sz="2400" dirty="0" smtClean="0"/>
              <a:t> </a:t>
            </a:r>
            <a:r>
              <a:rPr lang="ru-RU" sz="2400" dirty="0" err="1" smtClean="0"/>
              <a:t>меъёрӣ</a:t>
            </a:r>
            <a:r>
              <a:rPr lang="ru-RU" sz="2400" dirty="0" smtClean="0"/>
              <a:t> дар </a:t>
            </a:r>
            <a:r>
              <a:rPr lang="ru-RU" sz="2400" dirty="0" err="1" smtClean="0"/>
              <a:t>тамоми</a:t>
            </a:r>
            <a:r>
              <a:rPr lang="ru-RU" sz="2400" dirty="0" smtClean="0"/>
              <a:t> </a:t>
            </a:r>
            <a:r>
              <a:rPr lang="ru-RU" sz="2400" dirty="0" err="1" smtClean="0"/>
              <a:t>муассисаҳои</a:t>
            </a:r>
            <a:r>
              <a:rPr lang="ru-RU" sz="2400" dirty="0" smtClean="0"/>
              <a:t> </a:t>
            </a:r>
            <a:r>
              <a:rPr lang="ru-RU" sz="2400" dirty="0" err="1" smtClean="0"/>
              <a:t>давлатӣ</a:t>
            </a:r>
            <a:r>
              <a:rPr lang="ru-RU" sz="2400" dirty="0" smtClean="0"/>
              <a:t> </a:t>
            </a:r>
            <a:endParaRPr lang="ru-RU" sz="2400" dirty="0"/>
          </a:p>
          <a:p>
            <a:pPr marL="457200" indent="-457200">
              <a:buAutoNum type="arabicPeriod"/>
            </a:pPr>
            <a:r>
              <a:rPr lang="ru-RU" sz="2400" dirty="0" smtClean="0"/>
              <a:t> </a:t>
            </a:r>
            <a:r>
              <a:rPr lang="ru-RU" sz="2400" dirty="0" err="1" smtClean="0"/>
              <a:t>И</a:t>
            </a:r>
            <a:r>
              <a:rPr lang="ru-RU" sz="2400" dirty="0" err="1" smtClean="0"/>
              <a:t>штирок</a:t>
            </a:r>
            <a:r>
              <a:rPr lang="ru-RU" sz="2400" dirty="0" smtClean="0"/>
              <a:t> дар </a:t>
            </a:r>
            <a:r>
              <a:rPr lang="ru-RU" sz="2400" dirty="0" err="1" smtClean="0"/>
              <a:t>ҳамоҳангсозии</a:t>
            </a:r>
            <a:r>
              <a:rPr lang="ru-RU" sz="2400" dirty="0" smtClean="0"/>
              <a:t> </a:t>
            </a:r>
            <a:r>
              <a:rPr lang="ru-RU" sz="2400" dirty="0" err="1" smtClean="0"/>
              <a:t>татбиқи</a:t>
            </a:r>
            <a:r>
              <a:rPr lang="ru-RU" sz="2400" dirty="0" smtClean="0"/>
              <a:t> стратегия </a:t>
            </a:r>
            <a:r>
              <a:rPr lang="ru-RU" sz="2400" dirty="0" err="1" smtClean="0"/>
              <a:t>ҳукумати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электронӣ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 </a:t>
            </a:r>
            <a:r>
              <a:rPr lang="ru-RU" sz="2400" dirty="0" err="1" smtClean="0"/>
              <a:t>таъсиси</a:t>
            </a:r>
            <a:r>
              <a:rPr lang="ru-RU" sz="2400" dirty="0" smtClean="0"/>
              <a:t> ИТ директор/ </a:t>
            </a:r>
            <a:r>
              <a:rPr lang="ru-RU" sz="2400" dirty="0" err="1" smtClean="0"/>
              <a:t>диретори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техникӣ</a:t>
            </a:r>
            <a:r>
              <a:rPr lang="ru-RU" sz="2400" dirty="0" smtClean="0"/>
              <a:t> дар </a:t>
            </a:r>
            <a:r>
              <a:rPr lang="ru-RU" sz="2400" dirty="0"/>
              <a:t> </a:t>
            </a:r>
            <a:r>
              <a:rPr lang="ru-RU" sz="2400" dirty="0" err="1" smtClean="0"/>
              <a:t>тамоми</a:t>
            </a:r>
            <a:r>
              <a:rPr lang="ru-RU" sz="2400" dirty="0" smtClean="0"/>
              <a:t> </a:t>
            </a:r>
            <a:r>
              <a:rPr lang="ru-RU" sz="2400" dirty="0" err="1" smtClean="0"/>
              <a:t>агентиҳо</a:t>
            </a:r>
            <a:r>
              <a:rPr lang="ru-RU" sz="2400" dirty="0" smtClean="0"/>
              <a:t> .</a:t>
            </a:r>
            <a:endParaRPr lang="ru-RU" sz="2400" dirty="0"/>
          </a:p>
          <a:p>
            <a:pPr marL="457200" indent="-457200">
              <a:buAutoNum type="arabicPeriod"/>
            </a:pP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14985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32965"/>
            <a:ext cx="10515600" cy="504264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sz="4000" dirty="0"/>
          </a:p>
          <a:p>
            <a:pPr marL="0" indent="0" algn="ctr">
              <a:buNone/>
            </a:pPr>
            <a:r>
              <a:rPr lang="ru-RU" sz="4000" dirty="0"/>
              <a:t>Благодарю за внимание !</a:t>
            </a:r>
          </a:p>
          <a:p>
            <a:pPr marL="0" indent="0" algn="ctr">
              <a:buNone/>
            </a:pP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29673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512" y="4054288"/>
            <a:ext cx="2466975" cy="1847850"/>
          </a:xfrm>
          <a:prstGeom prst="rect">
            <a:avLst/>
          </a:prstGeom>
        </p:spPr>
      </p:pic>
      <p:pic>
        <p:nvPicPr>
          <p:cNvPr id="9" name="Рисунок 8" descr="C:\Users\Umedjon\AppData\Local\Microsoft\Windows\INetCacheContent.Word\SUNY_Logo_27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399" y="256318"/>
            <a:ext cx="1654175" cy="815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C:\Users\Umedjon\AppData\Local\Microsoft\Windows\INetCache\Content.Word\ЛОГО Англ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934" y="256318"/>
            <a:ext cx="3360420" cy="763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457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00548"/>
            <a:ext cx="10515600" cy="1325563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5765" y="1546413"/>
            <a:ext cx="10278035" cy="36307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4000" dirty="0" err="1" smtClean="0">
                <a:solidFill>
                  <a:schemeClr val="tx1"/>
                </a:solidFill>
              </a:rPr>
              <a:t>Тавсияҳо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бояд</a:t>
            </a:r>
            <a:r>
              <a:rPr lang="ru-RU" sz="4000" dirty="0" smtClean="0">
                <a:solidFill>
                  <a:schemeClr val="tx1"/>
                </a:solidFill>
              </a:rPr>
              <a:t> дар </a:t>
            </a:r>
            <a:r>
              <a:rPr lang="ru-RU" sz="4000" dirty="0" err="1" smtClean="0">
                <a:solidFill>
                  <a:schemeClr val="tx1"/>
                </a:solidFill>
              </a:rPr>
              <a:t>асосӣ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иттилооти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дастрас</a:t>
            </a:r>
            <a:r>
              <a:rPr lang="ru-RU" sz="4000" dirty="0" smtClean="0">
                <a:solidFill>
                  <a:schemeClr val="tx1"/>
                </a:solidFill>
              </a:rPr>
              <a:t>, </a:t>
            </a:r>
            <a:r>
              <a:rPr lang="ru-RU" sz="4000" dirty="0" err="1" smtClean="0">
                <a:solidFill>
                  <a:schemeClr val="tx1"/>
                </a:solidFill>
              </a:rPr>
              <a:t>муътамад</a:t>
            </a:r>
            <a:r>
              <a:rPr lang="ru-RU" sz="4000" dirty="0" smtClean="0">
                <a:solidFill>
                  <a:schemeClr val="tx1"/>
                </a:solidFill>
              </a:rPr>
              <a:t>, </a:t>
            </a:r>
            <a:r>
              <a:rPr lang="ru-RU" sz="4000" dirty="0" err="1" smtClean="0">
                <a:solidFill>
                  <a:schemeClr val="tx1"/>
                </a:solidFill>
              </a:rPr>
              <a:t>саривақтӣ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ва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муҳим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пешниҳод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</a:rPr>
              <a:t>шаванд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endParaRPr lang="ru-RU" sz="4000" dirty="0">
              <a:solidFill>
                <a:schemeClr val="tx1"/>
              </a:solidFill>
            </a:endParaRPr>
          </a:p>
          <a:p>
            <a:pPr algn="just"/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7" name="Рисунок 6" descr="C:\Users\Umedjon\AppData\Local\Microsoft\Windows\INetCacheContent.Word\SUNY_Logo_27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110" y="250471"/>
            <a:ext cx="1654175" cy="815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Umedjon\AppData\Local\Microsoft\Windows\INetCache\Content.Word\ЛОГО Англ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645" y="250471"/>
            <a:ext cx="3360420" cy="763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1403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00548"/>
            <a:ext cx="10515600" cy="1325563"/>
          </a:xfrm>
        </p:spPr>
        <p:txBody>
          <a:bodyPr/>
          <a:lstStyle/>
          <a:p>
            <a:pPr algn="ctr"/>
            <a:r>
              <a:rPr lang="ru-RU" dirty="0" err="1"/>
              <a:t>М</a:t>
            </a:r>
            <a:r>
              <a:rPr lang="ru-RU" dirty="0" err="1" smtClean="0"/>
              <a:t>афҳум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5765" y="2474259"/>
            <a:ext cx="10278035" cy="2702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Сарчашмаи </a:t>
            </a:r>
            <a:r>
              <a:rPr lang="ru-RU" sz="3600" dirty="0" err="1" smtClean="0">
                <a:solidFill>
                  <a:srgbClr val="FFFF00"/>
                </a:solidFill>
              </a:rPr>
              <a:t>иттиллот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>
                <a:solidFill>
                  <a:schemeClr val="bg1"/>
                </a:solidFill>
              </a:rPr>
              <a:t>– </a:t>
            </a:r>
            <a:r>
              <a:rPr lang="ru-RU" sz="3600" dirty="0" smtClean="0">
                <a:solidFill>
                  <a:schemeClr val="bg1"/>
                </a:solidFill>
              </a:rPr>
              <a:t>ин </a:t>
            </a:r>
            <a:r>
              <a:rPr lang="ru-RU" sz="3600" dirty="0" err="1" smtClean="0">
                <a:solidFill>
                  <a:schemeClr val="bg1"/>
                </a:solidFill>
              </a:rPr>
              <a:t>тамоми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маълумотест</a:t>
            </a:r>
            <a:r>
              <a:rPr lang="ru-RU" sz="3600" dirty="0" smtClean="0">
                <a:solidFill>
                  <a:schemeClr val="bg1"/>
                </a:solidFill>
              </a:rPr>
              <a:t>, </a:t>
            </a:r>
            <a:r>
              <a:rPr lang="ru-RU" sz="3600" dirty="0" err="1" smtClean="0">
                <a:solidFill>
                  <a:schemeClr val="bg1"/>
                </a:solidFill>
              </a:rPr>
              <a:t>ки</a:t>
            </a:r>
            <a:r>
              <a:rPr lang="ru-RU" sz="3600" dirty="0" smtClean="0">
                <a:solidFill>
                  <a:schemeClr val="bg1"/>
                </a:solidFill>
              </a:rPr>
              <a:t> шомили </a:t>
            </a:r>
            <a:r>
              <a:rPr lang="ru-RU" sz="3600" dirty="0" err="1" smtClean="0">
                <a:solidFill>
                  <a:schemeClr val="bg1"/>
                </a:solidFill>
              </a:rPr>
              <a:t>ҳуҷҷатҳои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нақшавӣ,ғайринақшавӣ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ва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ҳисобдории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зарурӣ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барои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қабули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тасмимҳои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идоракунӣ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мебошанд</a:t>
            </a:r>
            <a:r>
              <a:rPr lang="ru-RU" sz="3600" dirty="0" smtClean="0">
                <a:solidFill>
                  <a:schemeClr val="bg1"/>
                </a:solidFill>
              </a:rPr>
              <a:t>   </a:t>
            </a:r>
            <a:endParaRPr lang="ru-RU" sz="3600" dirty="0">
              <a:solidFill>
                <a:schemeClr val="bg1"/>
              </a:solidFill>
            </a:endParaRPr>
          </a:p>
          <a:p>
            <a:pPr algn="ctr"/>
            <a:endParaRPr lang="ru-RU" sz="3600" dirty="0"/>
          </a:p>
        </p:txBody>
      </p:sp>
      <p:pic>
        <p:nvPicPr>
          <p:cNvPr id="7" name="Рисунок 6" descr="C:\Users\Umedjon\AppData\Local\Microsoft\Windows\INetCacheContent.Word\SUNY_Logo_27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581" y="264683"/>
            <a:ext cx="1654175" cy="815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Umedjon\AppData\Local\Microsoft\Windows\INetCache\Content.Word\ЛОГО Англ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3116" y="264683"/>
            <a:ext cx="3360420" cy="763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107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00548"/>
            <a:ext cx="10403542" cy="1325563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0647" y="1754989"/>
            <a:ext cx="11308977" cy="4981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0646" y="255495"/>
            <a:ext cx="11308977" cy="114505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Сарчашмаҳои </a:t>
            </a:r>
            <a:r>
              <a:rPr lang="ru-RU" sz="2200" dirty="0" err="1" smtClean="0">
                <a:solidFill>
                  <a:schemeClr val="tx1"/>
                </a:solidFill>
              </a:rPr>
              <a:t>иттилоотии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нақшавӣ</a:t>
            </a:r>
            <a:endParaRPr lang="ru-RU" sz="2200" dirty="0">
              <a:solidFill>
                <a:schemeClr val="tx1"/>
              </a:solidFill>
            </a:endParaRPr>
          </a:p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(</a:t>
            </a:r>
            <a:r>
              <a:rPr lang="ru-RU" sz="2200" dirty="0" err="1" smtClean="0">
                <a:solidFill>
                  <a:schemeClr val="tx1"/>
                </a:solidFill>
              </a:rPr>
              <a:t>нақшаҳои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стратегӣ</a:t>
            </a:r>
            <a:r>
              <a:rPr lang="ru-RU" sz="2200" dirty="0" smtClean="0">
                <a:solidFill>
                  <a:schemeClr val="tx1"/>
                </a:solidFill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</a:rPr>
              <a:t>тактикӣ</a:t>
            </a:r>
            <a:r>
              <a:rPr lang="ru-RU" sz="2200" dirty="0" smtClean="0">
                <a:solidFill>
                  <a:schemeClr val="tx1"/>
                </a:solidFill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</a:rPr>
              <a:t>амалиётӣ</a:t>
            </a:r>
            <a:r>
              <a:rPr lang="ru-RU" sz="2200" dirty="0" smtClean="0">
                <a:solidFill>
                  <a:schemeClr val="tx1"/>
                </a:solidFill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</a:rPr>
              <a:t>маводи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меъёрӣ</a:t>
            </a:r>
            <a:r>
              <a:rPr lang="ru-RU" sz="2200" dirty="0" err="1" smtClean="0">
                <a:solidFill>
                  <a:schemeClr val="tx1"/>
                </a:solidFill>
              </a:rPr>
              <a:t>,техникӣ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ва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вазифаҳои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лоиҳавӣ</a:t>
            </a:r>
            <a:r>
              <a:rPr lang="ru-RU" sz="2200" dirty="0" smtClean="0">
                <a:solidFill>
                  <a:schemeClr val="tx1"/>
                </a:solidFill>
              </a:rPr>
              <a:t>) 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12692" y="2003612"/>
            <a:ext cx="10824883" cy="455909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Tx/>
              <a:buChar char="-"/>
            </a:pPr>
            <a:r>
              <a:rPr lang="ru-RU" sz="2000" dirty="0" err="1" smtClean="0"/>
              <a:t>Стратегияри</a:t>
            </a:r>
            <a:r>
              <a:rPr lang="ru-RU" sz="2000" dirty="0" smtClean="0"/>
              <a:t> </a:t>
            </a:r>
            <a:r>
              <a:rPr lang="ru-RU" sz="2000" dirty="0" err="1" smtClean="0"/>
              <a:t>идоракунии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молияи</a:t>
            </a:r>
            <a:r>
              <a:rPr lang="ru-RU" sz="2000" dirty="0" smtClean="0"/>
              <a:t> </a:t>
            </a:r>
            <a:r>
              <a:rPr lang="ru-RU" sz="2000" dirty="0" err="1" smtClean="0"/>
              <a:t>давлатии</a:t>
            </a:r>
            <a:r>
              <a:rPr lang="ru-RU" sz="2000" dirty="0" smtClean="0"/>
              <a:t> </a:t>
            </a:r>
            <a:r>
              <a:rPr lang="ru-RU" sz="2000" dirty="0" err="1" smtClean="0"/>
              <a:t>Ҷумҳурии</a:t>
            </a:r>
            <a:r>
              <a:rPr lang="ru-RU" sz="2000" dirty="0" smtClean="0"/>
              <a:t> </a:t>
            </a:r>
            <a:r>
              <a:rPr lang="ru-RU" sz="2000" dirty="0" err="1" smtClean="0"/>
              <a:t>Тоҷикистон</a:t>
            </a:r>
            <a:r>
              <a:rPr lang="ru-RU" sz="2000" dirty="0" smtClean="0"/>
              <a:t> </a:t>
            </a:r>
            <a:r>
              <a:rPr lang="ru-RU" sz="2000" dirty="0" err="1" smtClean="0"/>
              <a:t>барои</a:t>
            </a:r>
            <a:r>
              <a:rPr lang="ru-RU" sz="2000" dirty="0" smtClean="0"/>
              <a:t> </a:t>
            </a:r>
            <a:r>
              <a:rPr lang="ru-RU" sz="2000" dirty="0" err="1" smtClean="0"/>
              <a:t>солҳо</a:t>
            </a:r>
            <a:r>
              <a:rPr lang="ru-RU" sz="2000" dirty="0" smtClean="0"/>
              <a:t> 2009-2018 </a:t>
            </a:r>
            <a:endParaRPr lang="ru-RU" sz="2000" dirty="0"/>
          </a:p>
          <a:p>
            <a:pPr marL="457200" indent="-457200">
              <a:buFontTx/>
              <a:buChar char="-"/>
            </a:pPr>
            <a:r>
              <a:rPr lang="ru-RU" sz="2000" dirty="0" smtClean="0"/>
              <a:t>Дастурамал </a:t>
            </a:r>
            <a:r>
              <a:rPr lang="ru-RU" sz="2000" dirty="0" err="1" smtClean="0"/>
              <a:t>оид</a:t>
            </a:r>
            <a:r>
              <a:rPr lang="ru-RU" sz="2000" dirty="0" smtClean="0"/>
              <a:t> ба </a:t>
            </a:r>
            <a:r>
              <a:rPr lang="ru-RU" sz="2000" dirty="0" err="1" smtClean="0"/>
              <a:t>ташаккули</a:t>
            </a:r>
            <a:r>
              <a:rPr lang="ru-RU" sz="2000" dirty="0" smtClean="0"/>
              <a:t>  </a:t>
            </a:r>
            <a:r>
              <a:rPr lang="ru-RU" sz="2000" dirty="0" err="1" smtClean="0"/>
              <a:t>самтҳои</a:t>
            </a:r>
            <a:r>
              <a:rPr lang="ru-RU" sz="2000" dirty="0" smtClean="0"/>
              <a:t> </a:t>
            </a:r>
            <a:r>
              <a:rPr lang="ru-RU" sz="2000" dirty="0" err="1" smtClean="0"/>
              <a:t>асосии</a:t>
            </a:r>
            <a:r>
              <a:rPr lang="ru-RU" sz="2000" dirty="0" smtClean="0"/>
              <a:t> </a:t>
            </a:r>
            <a:r>
              <a:rPr lang="ru-RU" sz="2000" dirty="0" err="1" smtClean="0"/>
              <a:t>сиёсати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молиявии</a:t>
            </a:r>
            <a:r>
              <a:rPr lang="ru-RU" sz="2000" dirty="0" smtClean="0"/>
              <a:t> </a:t>
            </a:r>
            <a:r>
              <a:rPr lang="ru-RU" sz="2000" dirty="0" err="1" smtClean="0"/>
              <a:t>буҷети</a:t>
            </a:r>
            <a:r>
              <a:rPr lang="ru-RU" sz="2000" dirty="0" smtClean="0"/>
              <a:t> </a:t>
            </a:r>
            <a:r>
              <a:rPr lang="ru-RU" sz="2000" dirty="0" err="1" smtClean="0"/>
              <a:t>давлатииҶТ</a:t>
            </a:r>
            <a:r>
              <a:rPr lang="ru-RU" sz="2000" dirty="0" smtClean="0"/>
              <a:t> </a:t>
            </a:r>
            <a:r>
              <a:rPr lang="ru-RU" sz="2000" dirty="0" err="1" smtClean="0"/>
              <a:t>барои</a:t>
            </a:r>
            <a:r>
              <a:rPr lang="ru-RU" sz="2000" dirty="0" smtClean="0"/>
              <a:t> </a:t>
            </a:r>
            <a:r>
              <a:rPr lang="ru-RU" sz="2000" dirty="0" err="1" smtClean="0"/>
              <a:t>солҳои</a:t>
            </a:r>
            <a:r>
              <a:rPr lang="ru-RU" sz="2000" dirty="0" smtClean="0"/>
              <a:t>  </a:t>
            </a:r>
            <a:r>
              <a:rPr lang="ru-RU" sz="2000" dirty="0"/>
              <a:t>2018-2020 </a:t>
            </a:r>
          </a:p>
          <a:p>
            <a:pPr marL="457200" indent="-457200">
              <a:buFontTx/>
              <a:buChar char="-"/>
            </a:pPr>
            <a:r>
              <a:rPr lang="ru-RU" sz="2000" dirty="0"/>
              <a:t>Дастурамал </a:t>
            </a:r>
            <a:r>
              <a:rPr lang="ru-RU" sz="2000" dirty="0" err="1"/>
              <a:t>оид</a:t>
            </a:r>
            <a:r>
              <a:rPr lang="ru-RU" sz="2000" dirty="0"/>
              <a:t> ба </a:t>
            </a:r>
            <a:r>
              <a:rPr lang="ru-RU" sz="2000" dirty="0" err="1" smtClean="0"/>
              <a:t>ташаккул</a:t>
            </a:r>
            <a:r>
              <a:rPr lang="ru-RU" sz="2000" dirty="0" smtClean="0"/>
              <a:t> </a:t>
            </a:r>
            <a:r>
              <a:rPr lang="ru-RU" sz="2000" dirty="0" err="1" smtClean="0"/>
              <a:t>ва</a:t>
            </a:r>
            <a:r>
              <a:rPr lang="ru-RU" sz="2000" dirty="0" smtClean="0"/>
              <a:t> </a:t>
            </a:r>
            <a:r>
              <a:rPr lang="ru-RU" sz="2000" dirty="0" err="1" smtClean="0"/>
              <a:t>татбиқи</a:t>
            </a:r>
            <a:r>
              <a:rPr lang="ru-RU" sz="2000" dirty="0" smtClean="0"/>
              <a:t> </a:t>
            </a:r>
            <a:r>
              <a:rPr lang="ru-RU" sz="2000" dirty="0" err="1" smtClean="0"/>
              <a:t>барномаи</a:t>
            </a:r>
            <a:r>
              <a:rPr lang="ru-RU" sz="2000" dirty="0" smtClean="0"/>
              <a:t> </a:t>
            </a:r>
            <a:r>
              <a:rPr lang="ru-RU" sz="2000" dirty="0" err="1" smtClean="0"/>
              <a:t>миёнамуддати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хароҷоти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давлатӣ</a:t>
            </a:r>
            <a:r>
              <a:rPr lang="ru-RU" sz="2000" dirty="0" smtClean="0"/>
              <a:t> дар </a:t>
            </a:r>
            <a:r>
              <a:rPr lang="ru-RU" sz="2000" dirty="0" err="1" smtClean="0"/>
              <a:t>Вазорати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маъориф</a:t>
            </a:r>
            <a:r>
              <a:rPr lang="ru-RU" sz="2000" dirty="0" smtClean="0"/>
              <a:t> </a:t>
            </a:r>
            <a:r>
              <a:rPr lang="ru-RU" sz="2000" dirty="0" err="1" smtClean="0"/>
              <a:t>ва</a:t>
            </a:r>
            <a:r>
              <a:rPr lang="ru-RU" sz="2000" dirty="0" smtClean="0"/>
              <a:t> </a:t>
            </a:r>
            <a:r>
              <a:rPr lang="ru-RU" sz="2000" dirty="0" err="1" smtClean="0"/>
              <a:t>илмиҶТ</a:t>
            </a:r>
            <a:r>
              <a:rPr lang="ru-RU" sz="2000" dirty="0" smtClean="0"/>
              <a:t> </a:t>
            </a:r>
            <a:r>
              <a:rPr lang="ru-RU" sz="2000" dirty="0" smtClean="0"/>
              <a:t> </a:t>
            </a:r>
            <a:r>
              <a:rPr lang="ru-RU" sz="2000" dirty="0"/>
              <a:t>РТ</a:t>
            </a:r>
          </a:p>
          <a:p>
            <a:pPr marL="457200" indent="-457200">
              <a:buFontTx/>
              <a:buChar char="-"/>
            </a:pPr>
            <a:r>
              <a:rPr lang="ru-RU" sz="2000" dirty="0"/>
              <a:t>Дастурамал </a:t>
            </a:r>
            <a:r>
              <a:rPr lang="ru-RU" sz="2000" dirty="0" err="1"/>
              <a:t>оид</a:t>
            </a:r>
            <a:r>
              <a:rPr lang="ru-RU" sz="2000" dirty="0"/>
              <a:t> ба </a:t>
            </a:r>
            <a:r>
              <a:rPr lang="ru-RU" sz="2000" dirty="0" err="1"/>
              <a:t>ташаккули</a:t>
            </a:r>
            <a:r>
              <a:rPr lang="ru-RU" sz="2000" dirty="0"/>
              <a:t> </a:t>
            </a:r>
            <a:r>
              <a:rPr lang="ru-RU" sz="2000" dirty="0" smtClean="0"/>
              <a:t> </a:t>
            </a:r>
            <a:r>
              <a:rPr lang="ru-RU" sz="2000" dirty="0" err="1" smtClean="0"/>
              <a:t>буҷети</a:t>
            </a:r>
            <a:r>
              <a:rPr lang="ru-RU" sz="2000" dirty="0" smtClean="0"/>
              <a:t> </a:t>
            </a:r>
            <a:r>
              <a:rPr lang="ru-RU" sz="2000" dirty="0" err="1" smtClean="0"/>
              <a:t>давлатӣ</a:t>
            </a:r>
            <a:r>
              <a:rPr lang="ru-RU" sz="2000" dirty="0" smtClean="0"/>
              <a:t> </a:t>
            </a:r>
            <a:r>
              <a:rPr lang="ru-RU" sz="2000" dirty="0" err="1" smtClean="0"/>
              <a:t>барои</a:t>
            </a:r>
            <a:r>
              <a:rPr lang="ru-RU" sz="2000" dirty="0" smtClean="0"/>
              <a:t> </a:t>
            </a:r>
            <a:r>
              <a:rPr lang="ru-RU" sz="2000" dirty="0" err="1" smtClean="0"/>
              <a:t>солҳои</a:t>
            </a:r>
            <a:r>
              <a:rPr lang="ru-RU" sz="2000" dirty="0" smtClean="0"/>
              <a:t> </a:t>
            </a:r>
            <a:r>
              <a:rPr lang="ru-RU" sz="2000" dirty="0" smtClean="0"/>
              <a:t>2018-2020  </a:t>
            </a:r>
            <a:r>
              <a:rPr lang="ru-RU" sz="2000" dirty="0"/>
              <a:t>(</a:t>
            </a:r>
            <a:r>
              <a:rPr lang="ru-RU" sz="2000" dirty="0" err="1" smtClean="0"/>
              <a:t>фазаҳои</a:t>
            </a:r>
            <a:r>
              <a:rPr lang="ru-RU" sz="2000" dirty="0" smtClean="0"/>
              <a:t>-</a:t>
            </a:r>
            <a:r>
              <a:rPr lang="en-US" sz="2000" dirty="0"/>
              <a:t>I</a:t>
            </a:r>
            <a:r>
              <a:rPr lang="ru-RU" sz="2000" dirty="0"/>
              <a:t> </a:t>
            </a:r>
            <a:r>
              <a:rPr lang="ru-RU" sz="2000" dirty="0" err="1" smtClean="0"/>
              <a:t>ва</a:t>
            </a:r>
            <a:r>
              <a:rPr lang="en-US" sz="2000" dirty="0" smtClean="0"/>
              <a:t> </a:t>
            </a:r>
            <a:r>
              <a:rPr lang="en-US" sz="2000" dirty="0"/>
              <a:t>II</a:t>
            </a:r>
            <a:r>
              <a:rPr lang="ru-RU" sz="2000" dirty="0"/>
              <a:t>)</a:t>
            </a:r>
          </a:p>
          <a:p>
            <a:pPr marL="457200" indent="-457200">
              <a:buFontTx/>
              <a:buChar char="-"/>
            </a:pPr>
            <a:r>
              <a:rPr lang="ru-RU" sz="2000" dirty="0"/>
              <a:t>Дастурамал </a:t>
            </a:r>
            <a:r>
              <a:rPr lang="ru-RU" sz="2000" dirty="0" err="1"/>
              <a:t>оид</a:t>
            </a:r>
            <a:r>
              <a:rPr lang="ru-RU" sz="2000" dirty="0"/>
              <a:t> ба </a:t>
            </a:r>
            <a:r>
              <a:rPr lang="ru-RU" sz="2000" dirty="0" err="1" smtClean="0"/>
              <a:t>сохтани</a:t>
            </a:r>
            <a:r>
              <a:rPr lang="ru-RU" sz="2000" dirty="0" smtClean="0"/>
              <a:t> </a:t>
            </a:r>
            <a:r>
              <a:rPr lang="ru-RU" sz="2000" dirty="0" err="1" smtClean="0"/>
              <a:t>буҷет</a:t>
            </a:r>
            <a:r>
              <a:rPr lang="ru-RU" sz="2000" dirty="0" smtClean="0"/>
              <a:t> дар </a:t>
            </a:r>
            <a:r>
              <a:rPr lang="ru-RU" sz="2000" dirty="0" err="1" smtClean="0"/>
              <a:t>доираи</a:t>
            </a:r>
            <a:r>
              <a:rPr lang="ru-RU" sz="2000" dirty="0" smtClean="0"/>
              <a:t> </a:t>
            </a:r>
            <a:r>
              <a:rPr lang="ru-RU" sz="2000" dirty="0" err="1" smtClean="0"/>
              <a:t>татбиқи</a:t>
            </a:r>
            <a:r>
              <a:rPr lang="ru-RU" sz="2000" dirty="0" smtClean="0"/>
              <a:t> </a:t>
            </a:r>
            <a:r>
              <a:rPr lang="ru-RU" sz="2000" dirty="0" err="1" smtClean="0"/>
              <a:t>Барномаи</a:t>
            </a:r>
            <a:r>
              <a:rPr lang="ru-RU" sz="2000" dirty="0" smtClean="0"/>
              <a:t> </a:t>
            </a:r>
            <a:r>
              <a:rPr lang="ru-RU" sz="2000" dirty="0" err="1" smtClean="0"/>
              <a:t>миёнаммудати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хароҷоти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давлатӣ</a:t>
            </a:r>
            <a:r>
              <a:rPr lang="ru-RU" sz="2000" dirty="0" smtClean="0"/>
              <a:t> дар </a:t>
            </a:r>
            <a:r>
              <a:rPr lang="ru-RU" sz="2000" dirty="0" err="1" smtClean="0"/>
              <a:t>Вазорати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кишоварзӣ,Вазорати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маъориф</a:t>
            </a:r>
            <a:r>
              <a:rPr lang="ru-RU" sz="2000" dirty="0" smtClean="0"/>
              <a:t> </a:t>
            </a:r>
            <a:r>
              <a:rPr lang="ru-RU" sz="2000" dirty="0" err="1" smtClean="0"/>
              <a:t>ва</a:t>
            </a:r>
            <a:r>
              <a:rPr lang="ru-RU" sz="2000" dirty="0" smtClean="0"/>
              <a:t> </a:t>
            </a:r>
            <a:r>
              <a:rPr lang="ru-RU" sz="2000" dirty="0" err="1" smtClean="0"/>
              <a:t>илм</a:t>
            </a:r>
            <a:r>
              <a:rPr lang="ru-RU" sz="2000" dirty="0" smtClean="0"/>
              <a:t> </a:t>
            </a:r>
            <a:r>
              <a:rPr lang="ru-RU" sz="2000" dirty="0" err="1" smtClean="0"/>
              <a:t>ва</a:t>
            </a:r>
            <a:r>
              <a:rPr lang="ru-RU" sz="2000" dirty="0" smtClean="0"/>
              <a:t> </a:t>
            </a:r>
            <a:r>
              <a:rPr lang="ru-RU" sz="2000" dirty="0" err="1" smtClean="0"/>
              <a:t>ғайра</a:t>
            </a:r>
            <a:r>
              <a:rPr lang="ru-RU" sz="2000" dirty="0" smtClean="0"/>
              <a:t> </a:t>
            </a:r>
            <a:endParaRPr lang="ru-RU" sz="2000" dirty="0"/>
          </a:p>
          <a:p>
            <a:pPr marL="457200" indent="-457200">
              <a:buFontTx/>
              <a:buChar char="-"/>
            </a:pPr>
            <a:r>
              <a:rPr lang="ru-RU" sz="2000" dirty="0" err="1" smtClean="0">
                <a:solidFill>
                  <a:schemeClr val="tx1"/>
                </a:solidFill>
              </a:rPr>
              <a:t>Нишондодҳои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методологӣ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оид</a:t>
            </a:r>
            <a:r>
              <a:rPr lang="ru-RU" sz="2000" dirty="0" smtClean="0">
                <a:solidFill>
                  <a:schemeClr val="tx1"/>
                </a:solidFill>
              </a:rPr>
              <a:t> ба </a:t>
            </a:r>
            <a:r>
              <a:rPr lang="ru-RU" sz="2000" dirty="0" err="1" smtClean="0">
                <a:solidFill>
                  <a:schemeClr val="tx1"/>
                </a:solidFill>
              </a:rPr>
              <a:t>таҳияи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Нақшаҳои</a:t>
            </a:r>
            <a:r>
              <a:rPr lang="ru-RU" sz="2000" dirty="0" smtClean="0">
                <a:solidFill>
                  <a:schemeClr val="tx1"/>
                </a:solidFill>
              </a:rPr>
              <a:t> стратегии </a:t>
            </a:r>
            <a:r>
              <a:rPr lang="ru-RU" sz="2000" dirty="0" err="1" smtClean="0">
                <a:solidFill>
                  <a:schemeClr val="tx1"/>
                </a:solidFill>
              </a:rPr>
              <a:t>соҳавӣ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endParaRPr lang="ru-RU" sz="2000" dirty="0">
              <a:solidFill>
                <a:schemeClr val="tx1"/>
              </a:solidFill>
            </a:endParaRPr>
          </a:p>
          <a:p>
            <a:pPr marL="457200" indent="-457200">
              <a:buFontTx/>
              <a:buChar char="-"/>
            </a:pPr>
            <a:r>
              <a:rPr lang="ru-RU" sz="2000" dirty="0" err="1" smtClean="0"/>
              <a:t>Раҳнамо</a:t>
            </a:r>
            <a:r>
              <a:rPr lang="ru-RU" sz="2000" dirty="0" smtClean="0"/>
              <a:t> </a:t>
            </a:r>
            <a:r>
              <a:rPr lang="ru-RU" sz="2000" dirty="0" err="1" smtClean="0"/>
              <a:t>оид</a:t>
            </a:r>
            <a:r>
              <a:rPr lang="ru-RU" sz="2000" dirty="0" smtClean="0"/>
              <a:t> ба </a:t>
            </a:r>
            <a:r>
              <a:rPr lang="ru-RU" sz="2000" dirty="0" err="1" smtClean="0"/>
              <a:t>таҳияи</a:t>
            </a:r>
            <a:r>
              <a:rPr lang="ru-RU" sz="2000" dirty="0" smtClean="0"/>
              <a:t> </a:t>
            </a:r>
            <a:r>
              <a:rPr lang="ru-RU" sz="2000" dirty="0" err="1" smtClean="0"/>
              <a:t>дархостҳои</a:t>
            </a:r>
            <a:r>
              <a:rPr lang="ru-RU" sz="2000" dirty="0" smtClean="0"/>
              <a:t> </a:t>
            </a:r>
            <a:r>
              <a:rPr lang="ru-RU" sz="2000" dirty="0" err="1" smtClean="0"/>
              <a:t>авлавиятҳои</a:t>
            </a:r>
            <a:r>
              <a:rPr lang="ru-RU" sz="2000" dirty="0" smtClean="0"/>
              <a:t> </a:t>
            </a:r>
            <a:r>
              <a:rPr lang="ru-RU" sz="2000" dirty="0" err="1" smtClean="0"/>
              <a:t>буҷетӣ</a:t>
            </a:r>
            <a:r>
              <a:rPr lang="ru-RU" sz="2000" dirty="0" smtClean="0"/>
              <a:t> </a:t>
            </a:r>
            <a:endParaRPr lang="ru-RU" sz="2000" dirty="0"/>
          </a:p>
          <a:p>
            <a:pPr marL="457200" indent="-457200">
              <a:buFontTx/>
              <a:buChar char="-"/>
            </a:pPr>
            <a:r>
              <a:rPr lang="ru-RU" sz="2000" dirty="0" err="1" smtClean="0"/>
              <a:t>Раҳнамо</a:t>
            </a:r>
            <a:r>
              <a:rPr lang="ru-RU" sz="2000" dirty="0" smtClean="0"/>
              <a:t> </a:t>
            </a:r>
            <a:r>
              <a:rPr lang="ru-RU" sz="2000" dirty="0" err="1" smtClean="0"/>
              <a:t>оиб</a:t>
            </a:r>
            <a:r>
              <a:rPr lang="ru-RU" sz="2000" dirty="0" smtClean="0"/>
              <a:t> ба </a:t>
            </a:r>
            <a:r>
              <a:rPr lang="ru-RU" sz="2000" dirty="0" err="1" smtClean="0"/>
              <a:t>буҷетбандии</a:t>
            </a:r>
            <a:r>
              <a:rPr lang="ru-RU" sz="2000" dirty="0" smtClean="0"/>
              <a:t> </a:t>
            </a:r>
            <a:r>
              <a:rPr lang="ru-RU" sz="2000" dirty="0" err="1" smtClean="0"/>
              <a:t>барномавӣ</a:t>
            </a:r>
            <a:r>
              <a:rPr lang="ru-RU" sz="2000" dirty="0" smtClean="0"/>
              <a:t> </a:t>
            </a:r>
            <a:endParaRPr lang="ru-RU" sz="2000" dirty="0"/>
          </a:p>
          <a:p>
            <a:pPr marL="457200" indent="-457200">
              <a:buFontTx/>
              <a:buChar char="-"/>
            </a:pPr>
            <a:r>
              <a:rPr lang="ru-RU" sz="2000" dirty="0" err="1" smtClean="0"/>
              <a:t>Раҳнамо</a:t>
            </a:r>
            <a:r>
              <a:rPr lang="ru-RU" sz="2000" dirty="0" smtClean="0"/>
              <a:t> </a:t>
            </a:r>
            <a:r>
              <a:rPr lang="ru-RU" sz="2000" dirty="0" err="1" smtClean="0"/>
              <a:t>оид</a:t>
            </a:r>
            <a:r>
              <a:rPr lang="ru-RU" sz="2000" dirty="0" smtClean="0"/>
              <a:t> ба </a:t>
            </a:r>
            <a:r>
              <a:rPr lang="ru-RU" sz="2000" dirty="0" err="1" smtClean="0"/>
              <a:t>ташаккули</a:t>
            </a:r>
            <a:r>
              <a:rPr lang="ru-RU" sz="2000" dirty="0" smtClean="0"/>
              <a:t> </a:t>
            </a:r>
            <a:r>
              <a:rPr lang="ru-RU" sz="2000" dirty="0" err="1" smtClean="0"/>
              <a:t>таҳкурсии</a:t>
            </a:r>
            <a:r>
              <a:rPr lang="ru-RU" sz="2000" dirty="0" smtClean="0"/>
              <a:t> </a:t>
            </a:r>
            <a:r>
              <a:rPr lang="ru-RU" sz="2000" dirty="0" err="1" smtClean="0"/>
              <a:t>буҷет</a:t>
            </a:r>
            <a:r>
              <a:rPr lang="ru-RU" sz="2000" dirty="0" smtClean="0"/>
              <a:t> (</a:t>
            </a:r>
            <a:r>
              <a:rPr lang="en-US" sz="2000" dirty="0">
                <a:hlinkClick r:id="rId2"/>
              </a:rPr>
              <a:t>http://minfin.tj</a:t>
            </a:r>
            <a:r>
              <a:rPr lang="ru-RU" sz="2000" dirty="0"/>
              <a:t>) 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5327277" y="1400547"/>
            <a:ext cx="1425388" cy="3544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46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00548"/>
            <a:ext cx="10403542" cy="1325563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0647" y="1754989"/>
            <a:ext cx="11308977" cy="4981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0646" y="255495"/>
            <a:ext cx="11308977" cy="114505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Сарчашмаҳои </a:t>
            </a:r>
            <a:r>
              <a:rPr lang="ru-RU" sz="2200" dirty="0" err="1" smtClean="0">
                <a:solidFill>
                  <a:schemeClr val="tx1"/>
                </a:solidFill>
              </a:rPr>
              <a:t>иттилоотии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ҳисобдорӣ</a:t>
            </a:r>
            <a:endParaRPr lang="ru-RU" sz="2200" dirty="0">
              <a:solidFill>
                <a:schemeClr val="tx1"/>
              </a:solidFill>
            </a:endParaRPr>
          </a:p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(</a:t>
            </a:r>
            <a:r>
              <a:rPr lang="ru-RU" sz="2200" dirty="0" err="1" smtClean="0">
                <a:solidFill>
                  <a:schemeClr val="tx1"/>
                </a:solidFill>
              </a:rPr>
              <a:t>муҳосибавӣ,оморӣ</a:t>
            </a:r>
            <a:r>
              <a:rPr lang="ru-RU" sz="2200" dirty="0" smtClean="0">
                <a:solidFill>
                  <a:schemeClr val="tx1"/>
                </a:solidFill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</a:rPr>
              <a:t>амлиётӣ,ҳисоботдеҳӣ</a:t>
            </a:r>
            <a:r>
              <a:rPr lang="ru-RU" sz="2200" dirty="0" smtClean="0">
                <a:solidFill>
                  <a:schemeClr val="tx1"/>
                </a:solidFill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</a:rPr>
              <a:t>ҳуҷҷатҳои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буҷетӣ</a:t>
            </a:r>
            <a:r>
              <a:rPr lang="ru-RU" sz="2200" dirty="0" smtClean="0">
                <a:solidFill>
                  <a:schemeClr val="tx1"/>
                </a:solidFill>
              </a:rPr>
              <a:t> ):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12692" y="2003612"/>
            <a:ext cx="10824883" cy="455909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Tx/>
              <a:buChar char="-"/>
            </a:pPr>
            <a:r>
              <a:rPr lang="ru-RU" sz="2100" dirty="0" err="1" smtClean="0"/>
              <a:t>Нишодиҳандаҳои</a:t>
            </a:r>
            <a:r>
              <a:rPr lang="ru-RU" sz="2100" dirty="0" smtClean="0"/>
              <a:t> </a:t>
            </a:r>
            <a:r>
              <a:rPr lang="ru-RU" sz="2100" dirty="0" err="1" smtClean="0"/>
              <a:t>макроиқтисодӣ</a:t>
            </a:r>
            <a:r>
              <a:rPr lang="ru-RU" sz="2100" dirty="0" smtClean="0"/>
              <a:t>, </a:t>
            </a:r>
            <a:r>
              <a:rPr lang="ru-RU" sz="2100" dirty="0" err="1" smtClean="0"/>
              <a:t>даромади</a:t>
            </a:r>
            <a:r>
              <a:rPr lang="ru-RU" sz="2100" dirty="0" smtClean="0"/>
              <a:t> </a:t>
            </a:r>
            <a:r>
              <a:rPr lang="ru-RU" sz="2100" dirty="0" err="1" smtClean="0"/>
              <a:t>буҷети</a:t>
            </a:r>
            <a:r>
              <a:rPr lang="ru-RU" sz="2100" dirty="0" smtClean="0"/>
              <a:t> </a:t>
            </a:r>
            <a:r>
              <a:rPr lang="ru-RU" sz="2100" dirty="0" err="1" smtClean="0"/>
              <a:t>давлати</a:t>
            </a:r>
            <a:r>
              <a:rPr lang="ru-RU" sz="2100" dirty="0" smtClean="0"/>
              <a:t> </a:t>
            </a:r>
            <a:r>
              <a:rPr lang="ru-RU" sz="2100" dirty="0" smtClean="0"/>
              <a:t>ҶТ </a:t>
            </a:r>
            <a:r>
              <a:rPr lang="ru-RU" sz="2100" dirty="0" err="1" smtClean="0"/>
              <a:t>ва</a:t>
            </a:r>
            <a:r>
              <a:rPr lang="ru-RU" sz="2100" dirty="0" smtClean="0"/>
              <a:t> </a:t>
            </a:r>
            <a:r>
              <a:rPr lang="ru-RU" sz="2100" dirty="0" err="1" smtClean="0"/>
              <a:t>нишондиҳандаҳои</a:t>
            </a:r>
            <a:r>
              <a:rPr lang="ru-RU" sz="2100" dirty="0" smtClean="0"/>
              <a:t> </a:t>
            </a:r>
            <a:r>
              <a:rPr lang="ru-RU" sz="2100" dirty="0" err="1" smtClean="0"/>
              <a:t>ниҳоии</a:t>
            </a:r>
            <a:r>
              <a:rPr lang="ru-RU" sz="2100" dirty="0" smtClean="0"/>
              <a:t> </a:t>
            </a:r>
            <a:r>
              <a:rPr lang="ru-RU" sz="2100" dirty="0" err="1" smtClean="0"/>
              <a:t>хароҷот</a:t>
            </a:r>
            <a:r>
              <a:rPr lang="ru-RU" sz="2100" dirty="0" smtClean="0"/>
              <a:t> дар </a:t>
            </a:r>
            <a:r>
              <a:rPr lang="ru-RU" sz="2100" dirty="0" err="1" smtClean="0"/>
              <a:t>соҳаҳо</a:t>
            </a:r>
            <a:r>
              <a:rPr lang="ru-RU" sz="2100" dirty="0" smtClean="0"/>
              <a:t> </a:t>
            </a:r>
            <a:r>
              <a:rPr lang="ru-RU" sz="2100" dirty="0" err="1" smtClean="0"/>
              <a:t>барои</a:t>
            </a:r>
            <a:r>
              <a:rPr lang="ru-RU" sz="2100" dirty="0" smtClean="0"/>
              <a:t> </a:t>
            </a:r>
            <a:r>
              <a:rPr lang="ru-RU" sz="2100" dirty="0" err="1" smtClean="0"/>
              <a:t>солҳои</a:t>
            </a:r>
            <a:r>
              <a:rPr lang="ru-RU" sz="2100" dirty="0" smtClean="0"/>
              <a:t> </a:t>
            </a:r>
            <a:r>
              <a:rPr lang="ru-RU" sz="2100" dirty="0" smtClean="0"/>
              <a:t>2018-2020  </a:t>
            </a:r>
            <a:endParaRPr lang="ru-RU" sz="2100" dirty="0"/>
          </a:p>
          <a:p>
            <a:pPr marL="457200" indent="-457200">
              <a:buFontTx/>
              <a:buChar char="-"/>
            </a:pPr>
            <a:r>
              <a:rPr lang="ru-RU" sz="2100" dirty="0" err="1" smtClean="0"/>
              <a:t>Лоиҳаи</a:t>
            </a:r>
            <a:r>
              <a:rPr lang="ru-RU" sz="2100" dirty="0" smtClean="0"/>
              <a:t> </a:t>
            </a:r>
            <a:r>
              <a:rPr lang="ru-RU" sz="2100" dirty="0" err="1" smtClean="0"/>
              <a:t>Қонуни</a:t>
            </a:r>
            <a:r>
              <a:rPr lang="ru-RU" sz="2100" dirty="0" smtClean="0"/>
              <a:t>  ҶТ </a:t>
            </a:r>
            <a:r>
              <a:rPr lang="ru-RU" sz="2100" dirty="0" err="1" smtClean="0"/>
              <a:t>оид</a:t>
            </a:r>
            <a:r>
              <a:rPr lang="ru-RU" sz="2100" dirty="0" smtClean="0"/>
              <a:t> </a:t>
            </a:r>
            <a:r>
              <a:rPr lang="ru-RU" sz="2100" dirty="0" smtClean="0"/>
              <a:t>ба </a:t>
            </a:r>
            <a:r>
              <a:rPr lang="ru-RU" sz="2100" dirty="0" err="1" smtClean="0"/>
              <a:t>буҷети</a:t>
            </a:r>
            <a:r>
              <a:rPr lang="ru-RU" sz="2100" dirty="0" smtClean="0"/>
              <a:t> </a:t>
            </a:r>
            <a:r>
              <a:rPr lang="ru-RU" sz="2100" dirty="0" err="1" smtClean="0"/>
              <a:t>Ҷумҳурии</a:t>
            </a:r>
            <a:r>
              <a:rPr lang="ru-RU" sz="2100" dirty="0" smtClean="0"/>
              <a:t> </a:t>
            </a:r>
            <a:r>
              <a:rPr lang="ru-RU" sz="2100" dirty="0" err="1" smtClean="0"/>
              <a:t>Тоҷикистон</a:t>
            </a:r>
            <a:r>
              <a:rPr lang="ru-RU" sz="2100" dirty="0" smtClean="0"/>
              <a:t> </a:t>
            </a:r>
            <a:r>
              <a:rPr lang="ru-RU" sz="2100" dirty="0" err="1" smtClean="0"/>
              <a:t>барои</a:t>
            </a:r>
            <a:r>
              <a:rPr lang="ru-RU" sz="2100" dirty="0" smtClean="0"/>
              <a:t> соли  2018</a:t>
            </a:r>
            <a:r>
              <a:rPr lang="ru-RU" sz="2100" dirty="0" smtClean="0"/>
              <a:t> </a:t>
            </a:r>
            <a:endParaRPr lang="ru-RU" sz="2100" dirty="0"/>
          </a:p>
          <a:p>
            <a:pPr marL="457200" indent="-457200">
              <a:buFontTx/>
              <a:buChar char="-"/>
            </a:pPr>
            <a:r>
              <a:rPr lang="ru-RU" sz="2100" dirty="0" err="1" smtClean="0"/>
              <a:t>Қонуни</a:t>
            </a:r>
            <a:r>
              <a:rPr lang="ru-RU" sz="2100" dirty="0" smtClean="0"/>
              <a:t> </a:t>
            </a:r>
            <a:r>
              <a:rPr lang="ru-RU" sz="2100" dirty="0" err="1" smtClean="0"/>
              <a:t>Ҷумҳурии</a:t>
            </a:r>
            <a:r>
              <a:rPr lang="ru-RU" sz="2100" dirty="0" smtClean="0"/>
              <a:t> </a:t>
            </a:r>
            <a:r>
              <a:rPr lang="ru-RU" sz="2100" dirty="0" err="1" smtClean="0"/>
              <a:t>Тоҷикистон</a:t>
            </a:r>
            <a:r>
              <a:rPr lang="ru-RU" sz="2100" dirty="0" smtClean="0"/>
              <a:t> </a:t>
            </a:r>
            <a:r>
              <a:rPr lang="ru-RU" sz="2100" dirty="0" err="1" smtClean="0"/>
              <a:t>оид</a:t>
            </a:r>
            <a:r>
              <a:rPr lang="ru-RU" sz="2100" dirty="0" smtClean="0"/>
              <a:t> ба  </a:t>
            </a:r>
            <a:r>
              <a:rPr lang="ru-RU" sz="2100" dirty="0" err="1" smtClean="0"/>
              <a:t>буҷети</a:t>
            </a:r>
            <a:r>
              <a:rPr lang="ru-RU" sz="2100" dirty="0" smtClean="0"/>
              <a:t> </a:t>
            </a:r>
            <a:r>
              <a:rPr lang="ru-RU" sz="2100" dirty="0" err="1" smtClean="0"/>
              <a:t>Ҷумҳурии</a:t>
            </a:r>
            <a:r>
              <a:rPr lang="ru-RU" sz="2100" dirty="0" smtClean="0"/>
              <a:t> </a:t>
            </a:r>
            <a:r>
              <a:rPr lang="ru-RU" sz="2100" dirty="0" err="1" smtClean="0"/>
              <a:t>Тоҷикистон</a:t>
            </a:r>
            <a:r>
              <a:rPr lang="ru-RU" sz="2100" dirty="0" smtClean="0"/>
              <a:t> </a:t>
            </a:r>
            <a:r>
              <a:rPr lang="ru-RU" sz="2100" dirty="0" err="1" smtClean="0"/>
              <a:t>барои</a:t>
            </a:r>
            <a:r>
              <a:rPr lang="ru-RU" sz="2100" dirty="0" smtClean="0"/>
              <a:t> соли 2018 </a:t>
            </a:r>
            <a:endParaRPr lang="ru-RU" sz="2100" dirty="0"/>
          </a:p>
          <a:p>
            <a:pPr marL="457200" indent="-457200">
              <a:buFontTx/>
              <a:buChar char="-"/>
            </a:pPr>
            <a:r>
              <a:rPr lang="ru-RU" sz="2100" dirty="0" err="1" smtClean="0"/>
              <a:t>Буҷети</a:t>
            </a:r>
            <a:r>
              <a:rPr lang="ru-RU" sz="2100" dirty="0" smtClean="0"/>
              <a:t> </a:t>
            </a:r>
            <a:r>
              <a:rPr lang="ru-RU" sz="2100" dirty="0" err="1" smtClean="0"/>
              <a:t>шаҳрвандӣ</a:t>
            </a:r>
            <a:endParaRPr lang="ru-RU" sz="2100" dirty="0"/>
          </a:p>
          <a:p>
            <a:pPr marL="457200" indent="-457200">
              <a:buFontTx/>
              <a:buChar char="-"/>
            </a:pPr>
            <a:r>
              <a:rPr lang="ru-RU" sz="2100" dirty="0" err="1" smtClean="0"/>
              <a:t>Ҳисобот</a:t>
            </a:r>
            <a:r>
              <a:rPr lang="ru-RU" sz="2100" dirty="0" smtClean="0"/>
              <a:t> </a:t>
            </a:r>
            <a:r>
              <a:rPr lang="ru-RU" sz="2100" dirty="0" err="1" smtClean="0"/>
              <a:t>оид</a:t>
            </a:r>
            <a:r>
              <a:rPr lang="ru-RU" sz="2100" dirty="0" smtClean="0"/>
              <a:t> ба </a:t>
            </a:r>
            <a:r>
              <a:rPr lang="ru-RU" sz="2100" dirty="0" err="1" smtClean="0"/>
              <a:t>иҷроиши</a:t>
            </a:r>
            <a:r>
              <a:rPr lang="ru-RU" sz="2100" dirty="0" smtClean="0"/>
              <a:t> </a:t>
            </a:r>
            <a:r>
              <a:rPr lang="ru-RU" sz="2100" dirty="0" err="1" smtClean="0"/>
              <a:t>буҷети</a:t>
            </a:r>
            <a:r>
              <a:rPr lang="ru-RU" sz="2100" dirty="0" smtClean="0"/>
              <a:t> </a:t>
            </a:r>
            <a:r>
              <a:rPr lang="ru-RU" sz="2100" dirty="0" err="1" smtClean="0"/>
              <a:t>Ҷумҳурии</a:t>
            </a:r>
            <a:r>
              <a:rPr lang="ru-RU" sz="2100" dirty="0" smtClean="0"/>
              <a:t> </a:t>
            </a:r>
            <a:r>
              <a:rPr lang="ru-RU" sz="2100" dirty="0" err="1" smtClean="0"/>
              <a:t>Тоҷикистон</a:t>
            </a:r>
            <a:r>
              <a:rPr lang="ru-RU" sz="2100" dirty="0" smtClean="0"/>
              <a:t> ( дар </a:t>
            </a:r>
            <a:r>
              <a:rPr lang="ru-RU" sz="2100" dirty="0" err="1" smtClean="0"/>
              <a:t>чорякҳои</a:t>
            </a:r>
            <a:r>
              <a:rPr lang="ru-RU" sz="2100" dirty="0" smtClean="0"/>
              <a:t> 1,2,3 ва4)  </a:t>
            </a:r>
            <a:endParaRPr lang="ru-RU" sz="2100" dirty="0"/>
          </a:p>
          <a:p>
            <a:pPr marL="457200" indent="-457200">
              <a:buFontTx/>
              <a:buChar char="-"/>
            </a:pPr>
            <a:r>
              <a:rPr lang="ru-RU" sz="2100" dirty="0" err="1" smtClean="0"/>
              <a:t>Шарҳи</a:t>
            </a:r>
            <a:r>
              <a:rPr lang="ru-RU" sz="2100" dirty="0" smtClean="0"/>
              <a:t> </a:t>
            </a:r>
            <a:r>
              <a:rPr lang="ru-RU" sz="2100" dirty="0" err="1" smtClean="0"/>
              <a:t>нимсола</a:t>
            </a:r>
            <a:r>
              <a:rPr lang="ru-RU" sz="2100" dirty="0" smtClean="0"/>
              <a:t> </a:t>
            </a:r>
            <a:r>
              <a:rPr lang="ru-RU" sz="2100" dirty="0" err="1" smtClean="0"/>
              <a:t>оид</a:t>
            </a:r>
            <a:r>
              <a:rPr lang="ru-RU" sz="2100" dirty="0" smtClean="0"/>
              <a:t> ба </a:t>
            </a:r>
            <a:r>
              <a:rPr lang="ru-RU" sz="2100" dirty="0" err="1" smtClean="0"/>
              <a:t>иҷроиши</a:t>
            </a:r>
            <a:r>
              <a:rPr lang="ru-RU" sz="2100" dirty="0" smtClean="0"/>
              <a:t> </a:t>
            </a:r>
            <a:r>
              <a:rPr lang="ru-RU" sz="2100" dirty="0" err="1" smtClean="0"/>
              <a:t>буҷети</a:t>
            </a:r>
            <a:r>
              <a:rPr lang="ru-RU" sz="2100" dirty="0" smtClean="0"/>
              <a:t> </a:t>
            </a:r>
            <a:r>
              <a:rPr lang="ru-RU" sz="2100" dirty="0" err="1" smtClean="0"/>
              <a:t>давлатии</a:t>
            </a:r>
            <a:r>
              <a:rPr lang="ru-RU" sz="2100" dirty="0" smtClean="0"/>
              <a:t> </a:t>
            </a:r>
            <a:r>
              <a:rPr lang="ru-RU" sz="2100" dirty="0" err="1" smtClean="0"/>
              <a:t>ҶумҳурииТоҷикистон</a:t>
            </a:r>
            <a:r>
              <a:rPr lang="ru-RU" sz="2100" dirty="0" smtClean="0"/>
              <a:t> дар соли  </a:t>
            </a:r>
            <a:r>
              <a:rPr lang="ru-RU" sz="2100" dirty="0"/>
              <a:t>2016 </a:t>
            </a:r>
            <a:r>
              <a:rPr lang="ru-RU" sz="2100" dirty="0" smtClean="0"/>
              <a:t> </a:t>
            </a:r>
            <a:endParaRPr lang="ru-RU" sz="2100" dirty="0"/>
          </a:p>
          <a:p>
            <a:pPr marL="457200" indent="-457200">
              <a:buFontTx/>
              <a:buChar char="-"/>
            </a:pPr>
            <a:r>
              <a:rPr lang="ru-RU" sz="2100" dirty="0"/>
              <a:t> </a:t>
            </a:r>
            <a:r>
              <a:rPr lang="ru-RU" sz="2100" dirty="0" err="1" smtClean="0"/>
              <a:t>Ҳ</a:t>
            </a:r>
            <a:r>
              <a:rPr lang="ru-RU" sz="2100" dirty="0" err="1" smtClean="0"/>
              <a:t>исоботи</a:t>
            </a:r>
            <a:r>
              <a:rPr lang="ru-RU" sz="2100" dirty="0" smtClean="0"/>
              <a:t> </a:t>
            </a:r>
            <a:r>
              <a:rPr lang="ru-RU" sz="2100" dirty="0" err="1" smtClean="0"/>
              <a:t>солонаи</a:t>
            </a:r>
            <a:r>
              <a:rPr lang="ru-RU" sz="2100" dirty="0" smtClean="0"/>
              <a:t> </a:t>
            </a:r>
            <a:r>
              <a:rPr lang="ru-RU" sz="2100" dirty="0" err="1" smtClean="0"/>
              <a:t>иҷроиши</a:t>
            </a:r>
            <a:r>
              <a:rPr lang="ru-RU" sz="2100" dirty="0" smtClean="0"/>
              <a:t> </a:t>
            </a:r>
            <a:r>
              <a:rPr lang="ru-RU" sz="2100" dirty="0" err="1" smtClean="0"/>
              <a:t>буҷети</a:t>
            </a:r>
            <a:r>
              <a:rPr lang="ru-RU" sz="2100" dirty="0" smtClean="0"/>
              <a:t> </a:t>
            </a:r>
            <a:r>
              <a:rPr lang="ru-RU" sz="2100" dirty="0" err="1" smtClean="0"/>
              <a:t>давлатии</a:t>
            </a:r>
            <a:r>
              <a:rPr lang="ru-RU" sz="2100" dirty="0" smtClean="0"/>
              <a:t> </a:t>
            </a:r>
            <a:r>
              <a:rPr lang="ru-RU" sz="2100" dirty="0" err="1" smtClean="0"/>
              <a:t>Ҷумҳурии</a:t>
            </a:r>
            <a:r>
              <a:rPr lang="ru-RU" sz="2100" dirty="0" smtClean="0"/>
              <a:t> </a:t>
            </a:r>
            <a:r>
              <a:rPr lang="ru-RU" sz="2100" dirty="0" err="1" smtClean="0"/>
              <a:t>Тоҷикистон</a:t>
            </a:r>
            <a:r>
              <a:rPr lang="ru-RU" sz="2100" dirty="0" smtClean="0"/>
              <a:t> дар соли 2016 </a:t>
            </a:r>
            <a:endParaRPr lang="ru-RU" sz="2100" dirty="0"/>
          </a:p>
          <a:p>
            <a:pPr marL="457200" indent="-457200">
              <a:buFontTx/>
              <a:buChar char="-"/>
            </a:pPr>
            <a:r>
              <a:rPr lang="ru-RU" sz="2100" dirty="0" err="1" smtClean="0"/>
              <a:t>Ҳисоботи</a:t>
            </a:r>
            <a:r>
              <a:rPr lang="ru-RU" sz="2100" dirty="0" smtClean="0"/>
              <a:t> </a:t>
            </a:r>
            <a:r>
              <a:rPr lang="ru-RU" sz="2100" dirty="0" err="1" smtClean="0"/>
              <a:t>аудиторӣ</a:t>
            </a:r>
            <a:r>
              <a:rPr lang="ru-RU" sz="2100" dirty="0" smtClean="0"/>
              <a:t> </a:t>
            </a:r>
            <a:r>
              <a:rPr lang="ru-RU" sz="2100" dirty="0" err="1" smtClean="0"/>
              <a:t>барои</a:t>
            </a:r>
            <a:r>
              <a:rPr lang="ru-RU" sz="2100" dirty="0" smtClean="0"/>
              <a:t> </a:t>
            </a:r>
            <a:r>
              <a:rPr lang="ru-RU" sz="2100" dirty="0" err="1" smtClean="0"/>
              <a:t>Ҳисоботи</a:t>
            </a:r>
            <a:r>
              <a:rPr lang="ru-RU" sz="2100" dirty="0" smtClean="0"/>
              <a:t> </a:t>
            </a:r>
            <a:r>
              <a:rPr lang="ru-RU" sz="2100" dirty="0" err="1" smtClean="0"/>
              <a:t>солонаи</a:t>
            </a:r>
            <a:r>
              <a:rPr lang="ru-RU" sz="2100" dirty="0" smtClean="0"/>
              <a:t> </a:t>
            </a:r>
            <a:r>
              <a:rPr lang="ru-RU" sz="2100" dirty="0" err="1" smtClean="0"/>
              <a:t>иҷроиши</a:t>
            </a:r>
            <a:r>
              <a:rPr lang="ru-RU" sz="2100" dirty="0" smtClean="0"/>
              <a:t> </a:t>
            </a:r>
            <a:r>
              <a:rPr lang="ru-RU" sz="2100" dirty="0" err="1" smtClean="0"/>
              <a:t>буҷети</a:t>
            </a:r>
            <a:r>
              <a:rPr lang="ru-RU" sz="2100" dirty="0" smtClean="0"/>
              <a:t> </a:t>
            </a:r>
            <a:r>
              <a:rPr lang="ru-RU" sz="2100" dirty="0" err="1" smtClean="0"/>
              <a:t>давлатии</a:t>
            </a:r>
            <a:r>
              <a:rPr lang="ru-RU" sz="2100" dirty="0" smtClean="0"/>
              <a:t> </a:t>
            </a:r>
            <a:r>
              <a:rPr lang="ru-RU" sz="2100" dirty="0" err="1" smtClean="0"/>
              <a:t>ҶумҳурииТоҷикистон</a:t>
            </a:r>
            <a:r>
              <a:rPr lang="ru-RU" sz="2100" dirty="0" smtClean="0"/>
              <a:t> дар соли  </a:t>
            </a:r>
            <a:r>
              <a:rPr lang="ru-RU" sz="2100" dirty="0"/>
              <a:t>2016 </a:t>
            </a:r>
            <a:r>
              <a:rPr lang="ru-RU" sz="2100" dirty="0" smtClean="0"/>
              <a:t>         </a:t>
            </a:r>
            <a:r>
              <a:rPr lang="ru-RU" sz="2100" dirty="0"/>
              <a:t>(</a:t>
            </a:r>
            <a:r>
              <a:rPr lang="en-US" sz="2100" dirty="0">
                <a:hlinkClick r:id="rId2"/>
              </a:rPr>
              <a:t>http://minfin.tj</a:t>
            </a:r>
            <a:r>
              <a:rPr lang="ru-RU" sz="2100" dirty="0"/>
              <a:t>) 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5327277" y="1400547"/>
            <a:ext cx="1425388" cy="3544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574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00548"/>
            <a:ext cx="10403542" cy="1325563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0647" y="1754989"/>
            <a:ext cx="11308977" cy="4981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0646" y="255495"/>
            <a:ext cx="11308977" cy="114505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Сарчашмаҳои </a:t>
            </a:r>
            <a:r>
              <a:rPr lang="ru-RU" sz="2200" dirty="0" err="1" smtClean="0">
                <a:solidFill>
                  <a:schemeClr val="tx1"/>
                </a:solidFill>
              </a:rPr>
              <a:t>иттилооти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</a:rPr>
              <a:t>ғайриҳисоботӣ</a:t>
            </a:r>
            <a:endParaRPr lang="ru-RU" sz="2200" dirty="0">
              <a:solidFill>
                <a:schemeClr val="tx1"/>
              </a:solidFill>
            </a:endParaRPr>
          </a:p>
          <a:p>
            <a:pPr algn="ctr"/>
            <a:r>
              <a:rPr lang="ru-RU" sz="2200" dirty="0">
                <a:solidFill>
                  <a:schemeClr val="tx1"/>
                </a:solidFill>
              </a:rPr>
              <a:t>(</a:t>
            </a:r>
            <a:r>
              <a:rPr lang="ru-RU" sz="2400" dirty="0">
                <a:solidFill>
                  <a:schemeClr val="tx1"/>
                </a:solidFill>
              </a:rPr>
              <a:t> 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меъёрҳои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(стандарт ) </a:t>
            </a:r>
            <a:r>
              <a:rPr lang="ru-RU" sz="2400" dirty="0" err="1" smtClean="0">
                <a:solidFill>
                  <a:schemeClr val="tx1"/>
                </a:solidFill>
              </a:rPr>
              <a:t>миллт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байналмилаӣ</a:t>
            </a:r>
            <a:r>
              <a:rPr lang="ru-RU" sz="2200" dirty="0" smtClean="0">
                <a:solidFill>
                  <a:schemeClr val="tx1"/>
                </a:solidFill>
              </a:rPr>
              <a:t>):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12692" y="2003612"/>
            <a:ext cx="10824883" cy="455909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ББА (МВФ)</a:t>
            </a:r>
            <a:r>
              <a:rPr lang="en-US" sz="2400" dirty="0" smtClean="0"/>
              <a:t>:</a:t>
            </a:r>
            <a:r>
              <a:rPr lang="ru-RU" sz="2400" dirty="0" smtClean="0"/>
              <a:t> </a:t>
            </a:r>
            <a:r>
              <a:rPr lang="ru-RU" sz="2400" dirty="0" err="1" smtClean="0"/>
              <a:t>Кодекси</a:t>
            </a:r>
            <a:r>
              <a:rPr lang="ru-RU" sz="2400" dirty="0" smtClean="0"/>
              <a:t> </a:t>
            </a:r>
            <a:r>
              <a:rPr lang="ru-RU" sz="2400" dirty="0" err="1" smtClean="0"/>
              <a:t>таҷрибаи</a:t>
            </a:r>
            <a:r>
              <a:rPr lang="ru-RU" sz="2400" dirty="0" smtClean="0"/>
              <a:t> </a:t>
            </a:r>
            <a:r>
              <a:rPr lang="ru-RU" sz="2400" dirty="0" err="1" smtClean="0"/>
              <a:t>шоиста</a:t>
            </a:r>
            <a:r>
              <a:rPr lang="ru-RU" sz="2400" dirty="0" smtClean="0"/>
              <a:t> </a:t>
            </a:r>
            <a:r>
              <a:rPr lang="ru-RU" sz="2400" dirty="0" err="1" smtClean="0"/>
              <a:t>оид</a:t>
            </a:r>
            <a:r>
              <a:rPr lang="ru-RU" sz="2400" dirty="0" smtClean="0"/>
              <a:t> ба </a:t>
            </a:r>
            <a:r>
              <a:rPr lang="ru-RU" sz="2400" dirty="0" err="1" smtClean="0"/>
              <a:t>шаффофияти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сиёсати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молиявӣ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қарзию</a:t>
            </a:r>
            <a:r>
              <a:rPr lang="ru-RU" sz="2400" dirty="0" smtClean="0"/>
              <a:t> </a:t>
            </a:r>
            <a:r>
              <a:rPr lang="ru-RU" sz="2400" dirty="0" err="1" smtClean="0"/>
              <a:t>пулӣ-Эломияи</a:t>
            </a:r>
            <a:r>
              <a:rPr lang="ru-RU" sz="2400" dirty="0" smtClean="0"/>
              <a:t> </a:t>
            </a:r>
            <a:r>
              <a:rPr lang="ru-RU" sz="2400" dirty="0" err="1" smtClean="0"/>
              <a:t>қоидаҳо</a:t>
            </a:r>
            <a:r>
              <a:rPr lang="ru-RU" sz="2400" dirty="0" smtClean="0"/>
              <a:t>  </a:t>
            </a:r>
            <a:r>
              <a:rPr lang="en-US" sz="2400" dirty="0">
                <a:hlinkClick r:id="rId2"/>
              </a:rPr>
              <a:t>https://www.imf.org</a:t>
            </a:r>
            <a:r>
              <a:rPr lang="ru-RU" sz="2400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ББА: </a:t>
            </a:r>
            <a:r>
              <a:rPr lang="ru-RU" sz="2400" dirty="0" err="1" smtClean="0"/>
              <a:t>Рраҳнамо</a:t>
            </a:r>
            <a:r>
              <a:rPr lang="ru-RU" sz="2400" dirty="0" smtClean="0"/>
              <a:t> </a:t>
            </a:r>
            <a:r>
              <a:rPr lang="ru-RU" sz="2400" dirty="0" err="1" smtClean="0"/>
              <a:t>оид</a:t>
            </a:r>
            <a:r>
              <a:rPr lang="ru-RU" sz="2400" dirty="0" smtClean="0"/>
              <a:t> ба </a:t>
            </a:r>
            <a:r>
              <a:rPr lang="ru-RU" sz="2400" dirty="0" err="1" smtClean="0"/>
              <a:t>шаффофияти</a:t>
            </a:r>
            <a:r>
              <a:rPr lang="ru-RU" sz="2400" dirty="0" smtClean="0"/>
              <a:t> </a:t>
            </a:r>
            <a:r>
              <a:rPr lang="ru-RU" sz="2400" dirty="0" err="1" smtClean="0"/>
              <a:t>буҷет</a:t>
            </a:r>
            <a:r>
              <a:rPr lang="ru-RU" sz="2400" dirty="0" smtClean="0"/>
              <a:t> </a:t>
            </a:r>
            <a:r>
              <a:rPr lang="en-US" sz="2400" dirty="0">
                <a:hlinkClick r:id="rId2"/>
              </a:rPr>
              <a:t>https://www.imf.org</a:t>
            </a:r>
            <a:r>
              <a:rPr lang="ru-RU" sz="2400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ББА: </a:t>
            </a:r>
            <a:r>
              <a:rPr lang="ru-RU" sz="2400" dirty="0" err="1" smtClean="0"/>
              <a:t>Раҳнамо</a:t>
            </a:r>
            <a:r>
              <a:rPr lang="ru-RU" sz="2400" dirty="0" smtClean="0"/>
              <a:t> </a:t>
            </a:r>
            <a:r>
              <a:rPr lang="ru-RU" sz="2400" dirty="0" err="1" smtClean="0"/>
              <a:t>оид</a:t>
            </a:r>
            <a:r>
              <a:rPr lang="ru-RU" sz="2400" dirty="0" smtClean="0"/>
              <a:t> ба </a:t>
            </a:r>
            <a:r>
              <a:rPr lang="ru-RU" sz="2400" dirty="0" err="1" smtClean="0"/>
              <a:t>шаффафоияти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молиявӣ</a:t>
            </a:r>
            <a:r>
              <a:rPr lang="ru-RU" sz="2400" dirty="0" smtClean="0"/>
              <a:t> </a:t>
            </a: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://www.imf.org</a:t>
            </a:r>
            <a:r>
              <a:rPr lang="ru-RU" sz="2400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INTOSAI</a:t>
            </a:r>
            <a:r>
              <a:rPr lang="ru-RU" sz="2400" dirty="0"/>
              <a:t>: </a:t>
            </a:r>
            <a:r>
              <a:rPr lang="ru-RU" sz="2400" dirty="0" err="1" smtClean="0"/>
              <a:t>Кодекси</a:t>
            </a:r>
            <a:r>
              <a:rPr lang="ru-RU" sz="2400" dirty="0" smtClean="0"/>
              <a:t> </a:t>
            </a:r>
            <a:r>
              <a:rPr lang="ru-RU" sz="2400" dirty="0" err="1" smtClean="0"/>
              <a:t>ахлоқ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меъёрҳои</a:t>
            </a:r>
            <a:r>
              <a:rPr lang="ru-RU" sz="2400" dirty="0" smtClean="0"/>
              <a:t> аудит </a:t>
            </a:r>
            <a:r>
              <a:rPr lang="en-US" sz="2400" dirty="0" smtClean="0">
                <a:hlinkClick r:id="rId3"/>
              </a:rPr>
              <a:t>www.intosai.org</a:t>
            </a:r>
            <a:r>
              <a:rPr lang="ru-RU" sz="2400" dirty="0" smtClean="0"/>
              <a:t> </a:t>
            </a:r>
            <a:endParaRPr lang="ru-RU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err="1" smtClean="0"/>
              <a:t>Эълоимияи</a:t>
            </a:r>
            <a:r>
              <a:rPr lang="ru-RU" sz="2400" dirty="0" smtClean="0"/>
              <a:t> </a:t>
            </a:r>
            <a:r>
              <a:rPr lang="ru-RU" sz="2400" dirty="0" err="1" smtClean="0"/>
              <a:t>Лим</a:t>
            </a:r>
            <a:r>
              <a:rPr lang="ru-RU" sz="2400" dirty="0" smtClean="0"/>
              <a:t> </a:t>
            </a:r>
            <a:r>
              <a:rPr lang="ru-RU" sz="2400" dirty="0" err="1" smtClean="0"/>
              <a:t>оид</a:t>
            </a:r>
            <a:r>
              <a:rPr lang="ru-RU" sz="2400" dirty="0" smtClean="0"/>
              <a:t> </a:t>
            </a:r>
            <a:r>
              <a:rPr lang="ru-RU" sz="2400" dirty="0" err="1" smtClean="0"/>
              <a:t>қоидаҳои</a:t>
            </a:r>
            <a:r>
              <a:rPr lang="ru-RU" sz="2400" dirty="0" smtClean="0"/>
              <a:t> </a:t>
            </a:r>
            <a:r>
              <a:rPr lang="ru-RU" sz="2400" dirty="0" err="1" smtClean="0"/>
              <a:t>раҳбарикунадаи</a:t>
            </a:r>
            <a:r>
              <a:rPr lang="ru-RU" sz="2400" dirty="0" smtClean="0"/>
              <a:t> аудит  </a:t>
            </a:r>
            <a:r>
              <a:rPr lang="en-US" sz="2400" dirty="0">
                <a:hlinkClick r:id="rId4"/>
              </a:rPr>
              <a:t>www.worldbank.org</a:t>
            </a:r>
            <a:r>
              <a:rPr lang="ru-RU" sz="2400" dirty="0"/>
              <a:t>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/>
              <a:t>ОЭСР: </a:t>
            </a:r>
            <a:r>
              <a:rPr lang="ru-RU" sz="2400" dirty="0" err="1" smtClean="0"/>
              <a:t>Таҷрибаи</a:t>
            </a:r>
            <a:r>
              <a:rPr lang="ru-RU" sz="2400" dirty="0" smtClean="0"/>
              <a:t> </a:t>
            </a:r>
            <a:r>
              <a:rPr lang="ru-RU" sz="2400" dirty="0" err="1" smtClean="0"/>
              <a:t>беҳтарини</a:t>
            </a:r>
            <a:r>
              <a:rPr lang="ru-RU" sz="2400" dirty="0" smtClean="0"/>
              <a:t> </a:t>
            </a:r>
            <a:r>
              <a:rPr lang="ru-RU" sz="2400" dirty="0"/>
              <a:t>ОЭСР </a:t>
            </a:r>
            <a:r>
              <a:rPr lang="ru-RU" sz="2400" dirty="0" err="1" smtClean="0"/>
              <a:t>доир</a:t>
            </a:r>
            <a:r>
              <a:rPr lang="ru-RU" sz="2400" dirty="0" smtClean="0"/>
              <a:t> ба </a:t>
            </a:r>
            <a:r>
              <a:rPr lang="ru-RU" sz="2400" dirty="0" err="1" smtClean="0"/>
              <a:t>шаффрфияти</a:t>
            </a:r>
            <a:r>
              <a:rPr lang="ru-RU" sz="2400" dirty="0" smtClean="0"/>
              <a:t> </a:t>
            </a:r>
            <a:r>
              <a:rPr lang="ru-RU" sz="2400" dirty="0" err="1" smtClean="0"/>
              <a:t>буҷет</a:t>
            </a:r>
            <a:r>
              <a:rPr lang="ru-RU" sz="2400" dirty="0" smtClean="0"/>
              <a:t> </a:t>
            </a:r>
            <a:r>
              <a:rPr lang="en-US" sz="2400" dirty="0" smtClean="0">
                <a:hlinkClick r:id="rId5"/>
              </a:rPr>
              <a:t>https</a:t>
            </a:r>
            <a:r>
              <a:rPr lang="en-US" sz="2400" dirty="0">
                <a:hlinkClick r:id="rId5"/>
              </a:rPr>
              <a:t>://www.oecd.org</a:t>
            </a:r>
            <a:r>
              <a:rPr lang="ru-RU" sz="2400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err="1" smtClean="0"/>
              <a:t>Табақабандии</a:t>
            </a:r>
            <a:r>
              <a:rPr lang="ru-RU" sz="2400" dirty="0" smtClean="0"/>
              <a:t> </a:t>
            </a:r>
            <a:r>
              <a:rPr lang="ru-RU" sz="2400" dirty="0" err="1" smtClean="0"/>
              <a:t>вазифаҳои</a:t>
            </a:r>
            <a:r>
              <a:rPr lang="ru-RU" sz="2400" dirty="0" smtClean="0"/>
              <a:t> </a:t>
            </a:r>
            <a:r>
              <a:rPr lang="ru-RU" sz="2400" dirty="0" err="1" smtClean="0"/>
              <a:t>мақомоти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идоракунии</a:t>
            </a:r>
            <a:r>
              <a:rPr lang="ru-RU" sz="2400" dirty="0" smtClean="0"/>
              <a:t> </a:t>
            </a:r>
            <a:r>
              <a:rPr lang="ru-RU" sz="2400" dirty="0" err="1" smtClean="0"/>
              <a:t>давлатӣ</a:t>
            </a:r>
            <a:r>
              <a:rPr lang="ru-RU" sz="2400" dirty="0" smtClean="0"/>
              <a:t> (</a:t>
            </a:r>
            <a:r>
              <a:rPr lang="en-US" sz="2400" dirty="0"/>
              <a:t>COFOG</a:t>
            </a:r>
            <a:r>
              <a:rPr lang="ru-RU" sz="2400" dirty="0"/>
              <a:t>)</a:t>
            </a:r>
            <a:r>
              <a:rPr lang="en-US" sz="2400" dirty="0"/>
              <a:t> </a:t>
            </a:r>
            <a:r>
              <a:rPr lang="en-US" dirty="0">
                <a:hlinkClick r:id="rId6"/>
              </a:rPr>
              <a:t>https://www.pempal.org</a:t>
            </a:r>
            <a:r>
              <a:rPr lang="en-US" dirty="0"/>
              <a:t> </a:t>
            </a:r>
            <a:endParaRPr lang="ru-RU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ТУС (ВТО)</a:t>
            </a:r>
            <a:r>
              <a:rPr lang="en-US" sz="2400" dirty="0" smtClean="0"/>
              <a:t>: </a:t>
            </a:r>
            <a:r>
              <a:rPr lang="tg-Cyrl-TJ" sz="2400" dirty="0"/>
              <a:t>М</a:t>
            </a:r>
            <a:r>
              <a:rPr lang="tg-Cyrl-TJ" sz="2400" dirty="0" smtClean="0"/>
              <a:t>уоҳада оид ба харидҳои давлатӣ</a:t>
            </a:r>
            <a:r>
              <a:rPr lang="ru-RU" sz="2400" dirty="0" smtClean="0"/>
              <a:t> </a:t>
            </a:r>
            <a:r>
              <a:rPr lang="en-US" sz="2400" dirty="0" smtClean="0"/>
              <a:t> </a:t>
            </a:r>
            <a:r>
              <a:rPr lang="en-US" sz="2400" dirty="0">
                <a:hlinkClick r:id="rId7"/>
              </a:rPr>
              <a:t>www.ictsd.org</a:t>
            </a:r>
            <a:r>
              <a:rPr lang="en-US" sz="2400" dirty="0"/>
              <a:t> </a:t>
            </a:r>
            <a:endParaRPr lang="ru-RU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err="1" smtClean="0"/>
              <a:t>Эъломия</a:t>
            </a:r>
            <a:r>
              <a:rPr lang="ru-RU" sz="2400" dirty="0" smtClean="0"/>
              <a:t> </a:t>
            </a:r>
            <a:r>
              <a:rPr lang="ru-RU" sz="2400" dirty="0" err="1" smtClean="0"/>
              <a:t>Аруши</a:t>
            </a:r>
            <a:r>
              <a:rPr lang="ru-RU" sz="2400" dirty="0" smtClean="0"/>
              <a:t> </a:t>
            </a:r>
            <a:r>
              <a:rPr lang="ru-RU" sz="2400" dirty="0" err="1"/>
              <a:t>С</a:t>
            </a:r>
            <a:r>
              <a:rPr lang="ru-RU" sz="2400" dirty="0" err="1" smtClean="0"/>
              <a:t>озмони</a:t>
            </a:r>
            <a:r>
              <a:rPr lang="ru-RU" sz="2400" dirty="0" smtClean="0"/>
              <a:t> </a:t>
            </a:r>
            <a:r>
              <a:rPr lang="ru-RU" sz="2400" dirty="0" err="1" smtClean="0"/>
              <a:t>умумиҷаҳонии</a:t>
            </a:r>
            <a:r>
              <a:rPr lang="ru-RU" sz="2400" dirty="0" smtClean="0"/>
              <a:t> </a:t>
            </a:r>
            <a:r>
              <a:rPr lang="ru-RU" sz="2400" dirty="0" err="1" smtClean="0"/>
              <a:t>гумрук</a:t>
            </a:r>
            <a:r>
              <a:rPr lang="ru-RU" sz="2400" dirty="0" smtClean="0"/>
              <a:t>  </a:t>
            </a:r>
            <a:r>
              <a:rPr lang="en-US" sz="2000" dirty="0">
                <a:hlinkClick r:id="rId8"/>
              </a:rPr>
              <a:t>www.wcoomd.org</a:t>
            </a:r>
            <a:r>
              <a:rPr lang="ru-RU" sz="2000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err="1" smtClean="0"/>
              <a:t>Меъёри</a:t>
            </a:r>
            <a:r>
              <a:rPr lang="ru-RU" sz="2400" dirty="0" smtClean="0"/>
              <a:t> </a:t>
            </a:r>
            <a:r>
              <a:rPr lang="ru-RU" sz="2400" dirty="0" err="1" smtClean="0"/>
              <a:t>байналмилалии</a:t>
            </a:r>
            <a:r>
              <a:rPr lang="ru-RU" sz="2400" dirty="0" smtClean="0"/>
              <a:t> </a:t>
            </a:r>
            <a:r>
              <a:rPr lang="ru-RU" sz="2400" dirty="0" err="1" smtClean="0"/>
              <a:t>додаҳои</a:t>
            </a:r>
            <a:r>
              <a:rPr lang="ru-RU" sz="2400" dirty="0" smtClean="0"/>
              <a:t> </a:t>
            </a:r>
            <a:r>
              <a:rPr lang="ru-RU" sz="2400" dirty="0" err="1" smtClean="0"/>
              <a:t>боз</a:t>
            </a:r>
            <a:r>
              <a:rPr lang="ru-RU" sz="2400" dirty="0" smtClean="0"/>
              <a:t> </a:t>
            </a:r>
            <a:r>
              <a:rPr lang="ru-RU" sz="2400" dirty="0" err="1" smtClean="0"/>
              <a:t>оид</a:t>
            </a:r>
            <a:r>
              <a:rPr lang="ru-RU" sz="2400" dirty="0" smtClean="0"/>
              <a:t> ба </a:t>
            </a:r>
            <a:r>
              <a:rPr lang="ru-RU" sz="2400" dirty="0" err="1" smtClean="0"/>
              <a:t>шартномаҳо</a:t>
            </a:r>
            <a:r>
              <a:rPr lang="en-US" sz="2000" dirty="0" smtClean="0">
                <a:hlinkClick r:id="rId9"/>
              </a:rPr>
              <a:t>www.open.gov.ru</a:t>
            </a:r>
            <a:r>
              <a:rPr lang="en-US" sz="2000" dirty="0" smtClean="0"/>
              <a:t> </a:t>
            </a:r>
            <a:r>
              <a:rPr lang="ru-RU" sz="2000" dirty="0" smtClean="0"/>
              <a:t>  </a:t>
            </a:r>
            <a:endParaRPr lang="ru-RU" sz="2100" dirty="0"/>
          </a:p>
        </p:txBody>
      </p:sp>
      <p:sp>
        <p:nvSpPr>
          <p:cNvPr id="9" name="Стрелка вниз 8"/>
          <p:cNvSpPr/>
          <p:nvPr/>
        </p:nvSpPr>
        <p:spPr>
          <a:xfrm>
            <a:off x="5327277" y="1400547"/>
            <a:ext cx="1425388" cy="3544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13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36544"/>
            <a:ext cx="10515600" cy="65414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Сарчашмаҳои </a:t>
            </a:r>
            <a:r>
              <a:rPr lang="ru-RU" sz="2800" dirty="0" err="1" smtClean="0">
                <a:solidFill>
                  <a:srgbClr val="002060"/>
                </a:solidFill>
              </a:rPr>
              <a:t>иттилоотӣ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барои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тавсияҳо</a:t>
            </a:r>
            <a:r>
              <a:rPr lang="ru-RU" sz="2800" dirty="0" smtClean="0">
                <a:solidFill>
                  <a:srgbClr val="002060"/>
                </a:solidFill>
              </a:rPr>
              <a:t> дар </a:t>
            </a:r>
            <a:r>
              <a:rPr lang="ru-RU" sz="2800" dirty="0" err="1" smtClean="0">
                <a:solidFill>
                  <a:srgbClr val="002060"/>
                </a:solidFill>
              </a:rPr>
              <a:t>асоси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ташаббусҳои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глобалӣ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66257"/>
            <a:ext cx="10515600" cy="438075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 smtClean="0"/>
              <a:t>Ташаббуси</a:t>
            </a:r>
            <a:r>
              <a:rPr lang="ru-RU" sz="2400" dirty="0" smtClean="0"/>
              <a:t> </a:t>
            </a:r>
            <a:r>
              <a:rPr lang="ru-RU" sz="2400" dirty="0" err="1" smtClean="0"/>
              <a:t>глобалӣ</a:t>
            </a:r>
            <a:r>
              <a:rPr lang="ru-RU" sz="2400" dirty="0" smtClean="0"/>
              <a:t> </a:t>
            </a:r>
            <a:r>
              <a:rPr lang="ru-RU" sz="2400" dirty="0" err="1" smtClean="0"/>
              <a:t>оид</a:t>
            </a:r>
            <a:r>
              <a:rPr lang="ru-RU" sz="2400" dirty="0" smtClean="0"/>
              <a:t> ба </a:t>
            </a:r>
            <a:r>
              <a:rPr lang="ru-RU" sz="2400" dirty="0" err="1" smtClean="0"/>
              <a:t>шаффофиятимолиявӣ</a:t>
            </a:r>
            <a:r>
              <a:rPr lang="en-US" sz="2400" dirty="0" smtClean="0"/>
              <a:t> </a:t>
            </a:r>
            <a:r>
              <a:rPr lang="en-US" sz="2400" dirty="0"/>
              <a:t>(GIFT)</a:t>
            </a:r>
            <a:br>
              <a:rPr lang="en-US" sz="2400" dirty="0"/>
            </a:br>
            <a:r>
              <a:rPr lang="en-US" sz="2400" dirty="0">
                <a:hlinkClick r:id="rId2"/>
              </a:rPr>
              <a:t>http://www.fiscaltransparency.net</a:t>
            </a:r>
            <a:endParaRPr lang="ru-RU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srgbClr val="002060"/>
                </a:solidFill>
              </a:rPr>
              <a:t>Ҳаракати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глобалии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ҷомеаи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шаҳрвандӣ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барои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шаффофияти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буҷет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масъулияти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ҳисоботпазирӣ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иштирок</a:t>
            </a:r>
            <a:r>
              <a:rPr lang="en-US" sz="2400" dirty="0" smtClean="0">
                <a:solidFill>
                  <a:srgbClr val="002060"/>
                </a:solidFill>
                <a:hlinkClick r:id="rId3"/>
              </a:rPr>
              <a:t>.internationalbudget.org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endParaRPr lang="ru-RU" sz="2400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srgbClr val="002060"/>
                </a:solidFill>
              </a:rPr>
              <a:t>Шарикии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ҳукуматҳои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кушода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  <a:hlinkClick r:id="rId4"/>
              </a:rPr>
              <a:t>https</a:t>
            </a:r>
            <a:r>
              <a:rPr lang="en-US" sz="2400" dirty="0">
                <a:solidFill>
                  <a:srgbClr val="002060"/>
                </a:solidFill>
                <a:hlinkClick r:id="rId4"/>
              </a:rPr>
              <a:t>://www.opengovpartnership.org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srgbClr val="002060"/>
                </a:solidFill>
              </a:rPr>
              <a:t>Ҳаракат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оид</a:t>
            </a:r>
            <a:r>
              <a:rPr lang="ru-RU" sz="2400" dirty="0" smtClean="0">
                <a:solidFill>
                  <a:srgbClr val="002060"/>
                </a:solidFill>
              </a:rPr>
              <a:t> ба </a:t>
            </a:r>
            <a:r>
              <a:rPr lang="ru-RU" sz="2400" dirty="0" err="1" smtClean="0">
                <a:solidFill>
                  <a:srgbClr val="002060"/>
                </a:solidFill>
              </a:rPr>
              <a:t>мубориза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фасод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(</a:t>
            </a:r>
            <a:r>
              <a:rPr lang="en-US" sz="2400" dirty="0">
                <a:solidFill>
                  <a:srgbClr val="002060"/>
                </a:solidFill>
              </a:rPr>
              <a:t>TRANSPARENSY INTERNATIONAL </a:t>
            </a:r>
            <a:r>
              <a:rPr lang="ru-RU" sz="2400" dirty="0">
                <a:solidFill>
                  <a:srgbClr val="002060"/>
                </a:solidFill>
              </a:rPr>
              <a:t>)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en-US" sz="2400" dirty="0">
                <a:solidFill>
                  <a:srgbClr val="002060"/>
                </a:solidFill>
                <a:hlinkClick r:id="rId5"/>
              </a:rPr>
              <a:t>https://www.transparency.org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srgbClr val="002060"/>
                </a:solidFill>
              </a:rPr>
              <a:t>Ташаббуси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шаффофияти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соҳаҳои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истихроҷ</a:t>
            </a:r>
            <a:r>
              <a:rPr lang="ru-RU" sz="2400" dirty="0" smtClean="0">
                <a:solidFill>
                  <a:srgbClr val="002060"/>
                </a:solidFill>
              </a:rPr>
              <a:t>  </a:t>
            </a:r>
            <a:r>
              <a:rPr lang="en-US" sz="2400" dirty="0">
                <a:solidFill>
                  <a:srgbClr val="002060"/>
                </a:solidFill>
                <a:hlinkClick r:id="rId6"/>
              </a:rPr>
              <a:t>https://eiti.org</a:t>
            </a:r>
            <a:r>
              <a:rPr lang="tg-Cyrl-TJ" sz="2400" dirty="0">
                <a:solidFill>
                  <a:srgbClr val="00206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g-Cyrl-TJ" sz="2400" dirty="0" smtClean="0">
                <a:solidFill>
                  <a:srgbClr val="002060"/>
                </a:solidFill>
              </a:rPr>
              <a:t>Ташаббуси глобалии додаҳои боз  </a:t>
            </a:r>
            <a:r>
              <a:rPr lang="en-US" sz="2400" dirty="0">
                <a:solidFill>
                  <a:srgbClr val="002060"/>
                </a:solidFill>
                <a:hlinkClick r:id="rId7"/>
              </a:rPr>
              <a:t>https://okfn.org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ғайра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</p:txBody>
      </p:sp>
      <p:pic>
        <p:nvPicPr>
          <p:cNvPr id="6" name="Рисунок 5" descr="C:\Users\Umedjon\AppData\Local\Microsoft\Windows\INetCacheContent.Word\SUNY_Logo_278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134" y="83420"/>
            <a:ext cx="1654175" cy="815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Umedjon\AppData\Local\Microsoft\Windows\INetCache\Content.Word\ЛОГО Англ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669" y="83420"/>
            <a:ext cx="3360420" cy="763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2986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36544"/>
            <a:ext cx="10515600" cy="6541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</a:rPr>
              <a:t>Сарчашмаҳои </a:t>
            </a:r>
            <a:r>
              <a:rPr lang="ru-RU" sz="2800" dirty="0" err="1">
                <a:solidFill>
                  <a:srgbClr val="002060"/>
                </a:solidFill>
              </a:rPr>
              <a:t>иттилоотӣ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барои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тавсияҳо</a:t>
            </a:r>
            <a:r>
              <a:rPr lang="ru-RU" sz="2800" dirty="0" smtClean="0">
                <a:solidFill>
                  <a:srgbClr val="002060"/>
                </a:solidFill>
              </a:rPr>
              <a:t> (</a:t>
            </a:r>
            <a:r>
              <a:rPr lang="ru-RU" sz="2800" dirty="0" err="1" smtClean="0">
                <a:solidFill>
                  <a:srgbClr val="002060"/>
                </a:solidFill>
              </a:rPr>
              <a:t>таҷрибаи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Тоҷикистон</a:t>
            </a:r>
            <a:r>
              <a:rPr lang="ru-RU" sz="2800" dirty="0" smtClean="0">
                <a:solidFill>
                  <a:srgbClr val="002060"/>
                </a:solidFill>
              </a:rPr>
              <a:t>)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66257"/>
            <a:ext cx="10515600" cy="460935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Тадқиқоти </a:t>
            </a:r>
            <a:r>
              <a:rPr lang="ru-RU" sz="2400" dirty="0" err="1" smtClean="0"/>
              <a:t>индекси</a:t>
            </a:r>
            <a:r>
              <a:rPr lang="ru-RU" sz="2400" dirty="0" smtClean="0"/>
              <a:t> </a:t>
            </a:r>
            <a:r>
              <a:rPr lang="ru-RU" sz="2400" dirty="0" err="1" smtClean="0"/>
              <a:t>шаффофияти</a:t>
            </a:r>
            <a:r>
              <a:rPr lang="ru-RU" sz="2400" dirty="0" smtClean="0"/>
              <a:t> </a:t>
            </a:r>
            <a:r>
              <a:rPr lang="ru-RU" sz="2400" dirty="0" err="1" smtClean="0"/>
              <a:t>буҷети</a:t>
            </a:r>
            <a:r>
              <a:rPr lang="ru-RU" sz="2400" dirty="0" smtClean="0"/>
              <a:t> </a:t>
            </a:r>
            <a:r>
              <a:rPr lang="ru-RU" sz="2400" dirty="0" err="1" smtClean="0"/>
              <a:t>Тоҷикистон</a:t>
            </a:r>
            <a:r>
              <a:rPr lang="ru-RU" sz="2400" dirty="0" smtClean="0"/>
              <a:t> – </a:t>
            </a:r>
            <a:r>
              <a:rPr lang="ru-RU" sz="2400" dirty="0"/>
              <a:t>2015</a:t>
            </a:r>
            <a:r>
              <a:rPr lang="en-US" sz="2400" dirty="0"/>
              <a:t> </a:t>
            </a:r>
            <a:r>
              <a:rPr lang="en-US" sz="2400" dirty="0">
                <a:hlinkClick r:id="rId2"/>
              </a:rPr>
              <a:t>http://www.internationalbudget.org</a:t>
            </a:r>
            <a:r>
              <a:rPr lang="ru-RU" sz="2400" dirty="0"/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srgbClr val="002060"/>
                </a:solidFill>
              </a:rPr>
              <a:t>Индекси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шаффофияти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буҷетҳои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маҳалӣ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– 2016 </a:t>
            </a:r>
            <a:r>
              <a:rPr lang="en-US" sz="2400" dirty="0">
                <a:solidFill>
                  <a:srgbClr val="002060"/>
                </a:solidFill>
                <a:hlinkClick r:id="rId3"/>
              </a:rPr>
              <a:t>http://www.osiaf.tj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srgbClr val="002060"/>
                </a:solidFill>
              </a:rPr>
              <a:t>Ташаббуси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шаффофият</a:t>
            </a:r>
            <a:r>
              <a:rPr lang="ru-RU" sz="2400" dirty="0" smtClean="0">
                <a:solidFill>
                  <a:srgbClr val="002060"/>
                </a:solidFill>
              </a:rPr>
              <a:t> дар </a:t>
            </a:r>
            <a:r>
              <a:rPr lang="ru-RU" sz="2400" dirty="0" err="1" smtClean="0">
                <a:solidFill>
                  <a:srgbClr val="002060"/>
                </a:solidFill>
              </a:rPr>
              <a:t>соҳаҳои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истихроҷ</a:t>
            </a:r>
            <a:r>
              <a:rPr lang="ru-RU" sz="2400" dirty="0" smtClean="0">
                <a:solidFill>
                  <a:srgbClr val="002060"/>
                </a:solidFill>
              </a:rPr>
              <a:t> дар </a:t>
            </a:r>
            <a:r>
              <a:rPr lang="ru-RU" sz="2400" dirty="0" err="1" smtClean="0">
                <a:solidFill>
                  <a:srgbClr val="002060"/>
                </a:solidFill>
              </a:rPr>
              <a:t>Тоҷикистон</a:t>
            </a:r>
            <a:r>
              <a:rPr lang="ru-RU" sz="2400" dirty="0" smtClean="0">
                <a:solidFill>
                  <a:srgbClr val="002060"/>
                </a:solidFill>
              </a:rPr>
              <a:t>: </a:t>
            </a:r>
            <a:r>
              <a:rPr lang="ru-RU" sz="2400" dirty="0" err="1" smtClean="0">
                <a:solidFill>
                  <a:srgbClr val="002060"/>
                </a:solidFill>
              </a:rPr>
              <a:t>Ҳисобот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оид</a:t>
            </a:r>
            <a:r>
              <a:rPr lang="ru-RU" sz="2400" dirty="0" smtClean="0">
                <a:solidFill>
                  <a:srgbClr val="002060"/>
                </a:solidFill>
              </a:rPr>
              <a:t> ба </a:t>
            </a:r>
            <a:r>
              <a:rPr lang="ru-RU" sz="2400" dirty="0" err="1" smtClean="0">
                <a:solidFill>
                  <a:srgbClr val="002060"/>
                </a:solidFill>
              </a:rPr>
              <a:t>иштироки</a:t>
            </a:r>
            <a:r>
              <a:rPr lang="ru-RU" sz="2400" dirty="0" smtClean="0">
                <a:solidFill>
                  <a:srgbClr val="002060"/>
                </a:solidFill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</a:rPr>
              <a:t>бенефитсиарӣ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-2015  </a:t>
            </a:r>
            <a:r>
              <a:rPr lang="en-US" sz="2400" dirty="0">
                <a:solidFill>
                  <a:srgbClr val="002060"/>
                </a:solidFill>
                <a:hlinkClick r:id="rId4"/>
              </a:rPr>
              <a:t>https://eiti.org</a:t>
            </a:r>
            <a:endParaRPr lang="ru-RU" sz="2400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</a:rPr>
              <a:t>Арзёбии </a:t>
            </a:r>
            <a:r>
              <a:rPr lang="ru-RU" sz="2400" dirty="0" err="1" smtClean="0">
                <a:solidFill>
                  <a:srgbClr val="002060"/>
                </a:solidFill>
              </a:rPr>
              <a:t>талабот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манфиат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мушкилоти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ҷомеаи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Тоҷикистон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ки</a:t>
            </a:r>
            <a:r>
              <a:rPr lang="ru-RU" sz="2400" dirty="0" smtClean="0">
                <a:solidFill>
                  <a:srgbClr val="002060"/>
                </a:solidFill>
              </a:rPr>
              <a:t> ба </a:t>
            </a:r>
            <a:r>
              <a:rPr lang="ru-RU" sz="2400" dirty="0" err="1" smtClean="0">
                <a:solidFill>
                  <a:srgbClr val="002060"/>
                </a:solidFill>
              </a:rPr>
              <a:t>идоракуни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молияи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давлатӣ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равандҳои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буҷетӣ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алоқамананд</a:t>
            </a:r>
            <a:r>
              <a:rPr lang="ru-RU" sz="2400" dirty="0" smtClean="0">
                <a:solidFill>
                  <a:srgbClr val="002060"/>
                </a:solidFill>
              </a:rPr>
              <a:t> – </a:t>
            </a:r>
            <a:r>
              <a:rPr lang="ru-RU" sz="2400" dirty="0">
                <a:solidFill>
                  <a:srgbClr val="002060"/>
                </a:solidFill>
              </a:rPr>
              <a:t>2016 </a:t>
            </a:r>
            <a:r>
              <a:rPr lang="en-US" sz="2400" dirty="0">
                <a:solidFill>
                  <a:srgbClr val="002060"/>
                </a:solidFill>
                <a:hlinkClick r:id="rId3"/>
              </a:rPr>
              <a:t>http://www.osiaf.tj</a:t>
            </a:r>
            <a:r>
              <a:rPr lang="ru-RU" sz="2400" dirty="0">
                <a:solidFill>
                  <a:srgbClr val="002060"/>
                </a:solidFill>
              </a:rPr>
              <a:t>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srgbClr val="002060"/>
                </a:solidFill>
              </a:rPr>
              <a:t>Таҳлили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ҷанбаҳои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асосии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ҳуқуқӣ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оид</a:t>
            </a:r>
            <a:r>
              <a:rPr lang="ru-RU" sz="2400" dirty="0" smtClean="0">
                <a:solidFill>
                  <a:srgbClr val="002060"/>
                </a:solidFill>
              </a:rPr>
              <a:t> ба </a:t>
            </a:r>
            <a:r>
              <a:rPr lang="ru-RU" sz="2400" dirty="0" err="1" smtClean="0">
                <a:solidFill>
                  <a:srgbClr val="002060"/>
                </a:solidFill>
              </a:rPr>
              <a:t>додаҳои</a:t>
            </a:r>
            <a:r>
              <a:rPr lang="ru-RU" sz="2400" dirty="0" smtClean="0">
                <a:solidFill>
                  <a:srgbClr val="002060"/>
                </a:solidFill>
              </a:rPr>
              <a:t> шахсӣ-2016 </a:t>
            </a:r>
            <a:r>
              <a:rPr lang="en-US" sz="2400" dirty="0">
                <a:solidFill>
                  <a:srgbClr val="002060"/>
                </a:solidFill>
                <a:hlinkClick r:id="rId5"/>
              </a:rPr>
              <a:t>http://cipi.tj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</a:rPr>
              <a:t>Арзёбии </a:t>
            </a:r>
            <a:r>
              <a:rPr lang="ru-RU" sz="2400" dirty="0" err="1" smtClean="0">
                <a:solidFill>
                  <a:srgbClr val="002060"/>
                </a:solidFill>
              </a:rPr>
              <a:t>омодагӣ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барои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истифода</a:t>
            </a:r>
            <a:r>
              <a:rPr lang="ru-RU" sz="2400" dirty="0" smtClean="0">
                <a:solidFill>
                  <a:srgbClr val="002060"/>
                </a:solidFill>
              </a:rPr>
              <a:t> аз </a:t>
            </a:r>
            <a:r>
              <a:rPr lang="ru-RU" sz="2400" dirty="0" err="1" smtClean="0">
                <a:solidFill>
                  <a:srgbClr val="002060"/>
                </a:solidFill>
              </a:rPr>
              <a:t>додаҳои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бози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Тоҷикистон</a:t>
            </a:r>
            <a:r>
              <a:rPr lang="ru-RU" sz="2400" dirty="0" smtClean="0">
                <a:solidFill>
                  <a:srgbClr val="002060"/>
                </a:solidFill>
              </a:rPr>
              <a:t>   </a:t>
            </a:r>
            <a:r>
              <a:rPr lang="ru-RU" sz="2400" dirty="0">
                <a:solidFill>
                  <a:srgbClr val="002060"/>
                </a:solidFill>
              </a:rPr>
              <a:t>- 2015 </a:t>
            </a:r>
            <a:r>
              <a:rPr lang="en-US" sz="2400" dirty="0">
                <a:solidFill>
                  <a:srgbClr val="002060"/>
                </a:solidFill>
                <a:hlinkClick r:id="rId5"/>
              </a:rPr>
              <a:t>http://cipi.tj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srgbClr val="002060"/>
                </a:solidFill>
              </a:rPr>
              <a:t>Таҳлили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шаффофияти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буҷет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равандҳои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буҷет</a:t>
            </a:r>
            <a:r>
              <a:rPr lang="ru-RU" sz="2400" dirty="0" smtClean="0">
                <a:solidFill>
                  <a:srgbClr val="002060"/>
                </a:solidFill>
              </a:rPr>
              <a:t> дар </a:t>
            </a:r>
            <a:r>
              <a:rPr lang="ru-RU" sz="2400" dirty="0" err="1" smtClean="0">
                <a:solidFill>
                  <a:srgbClr val="002060"/>
                </a:solidFill>
              </a:rPr>
              <a:t>ҶумҳурииТоҷикистон</a:t>
            </a:r>
            <a:r>
              <a:rPr lang="ru-RU" sz="2400" dirty="0" smtClean="0">
                <a:solidFill>
                  <a:srgbClr val="002060"/>
                </a:solidFill>
              </a:rPr>
              <a:t> -2013</a:t>
            </a:r>
            <a:r>
              <a:rPr lang="ru-RU" sz="2400" dirty="0"/>
              <a:t> </a:t>
            </a:r>
            <a:r>
              <a:rPr lang="en-US" sz="2400" dirty="0"/>
              <a:t> </a:t>
            </a:r>
            <a:r>
              <a:rPr lang="en-US" sz="2400" dirty="0">
                <a:hlinkClick r:id="rId6"/>
              </a:rPr>
              <a:t>http://tfd.tj</a:t>
            </a:r>
            <a:r>
              <a:rPr lang="ru-RU" sz="2400" dirty="0"/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</a:rPr>
              <a:t>БУ(ВБ): </a:t>
            </a:r>
            <a:r>
              <a:rPr lang="ru-RU" sz="2400" dirty="0">
                <a:solidFill>
                  <a:srgbClr val="002060"/>
                </a:solidFill>
              </a:rPr>
              <a:t>А</a:t>
            </a:r>
            <a:r>
              <a:rPr lang="ru-RU" sz="2400" dirty="0" smtClean="0">
                <a:solidFill>
                  <a:srgbClr val="002060"/>
                </a:solidFill>
              </a:rPr>
              <a:t>рзёбии </a:t>
            </a:r>
            <a:r>
              <a:rPr lang="ru-RU" sz="2400" dirty="0" err="1" smtClean="0">
                <a:solidFill>
                  <a:srgbClr val="002060"/>
                </a:solidFill>
              </a:rPr>
              <a:t>хароҷоти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давлатӣ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ҳисоботпазирии</a:t>
            </a:r>
            <a:r>
              <a:rPr lang="ru-RU" sz="2400" dirty="0" smtClean="0">
                <a:solidFill>
                  <a:srgbClr val="002060"/>
                </a:solidFill>
              </a:rPr>
              <a:t> (</a:t>
            </a:r>
            <a:r>
              <a:rPr lang="ru-RU" sz="2400" dirty="0" err="1" smtClean="0">
                <a:solidFill>
                  <a:srgbClr val="002060"/>
                </a:solidFill>
              </a:rPr>
              <a:t>зерҳисобият</a:t>
            </a:r>
            <a:r>
              <a:rPr lang="ru-RU" sz="2400" dirty="0" smtClean="0">
                <a:solidFill>
                  <a:srgbClr val="002060"/>
                </a:solidFill>
              </a:rPr>
              <a:t>) </a:t>
            </a:r>
            <a:r>
              <a:rPr lang="ru-RU" sz="2400" dirty="0" err="1" smtClean="0">
                <a:solidFill>
                  <a:srgbClr val="002060"/>
                </a:solidFill>
              </a:rPr>
              <a:t>молиявӣ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(PEFA</a:t>
            </a:r>
            <a:r>
              <a:rPr lang="en-US" sz="2400" dirty="0">
                <a:solidFill>
                  <a:srgbClr val="002060"/>
                </a:solidFill>
              </a:rPr>
              <a:t>)</a:t>
            </a:r>
            <a:r>
              <a:rPr lang="ru-RU" sz="2400" dirty="0">
                <a:solidFill>
                  <a:srgbClr val="002060"/>
                </a:solidFill>
              </a:rPr>
              <a:t> - 2012 </a:t>
            </a:r>
            <a:r>
              <a:rPr lang="en-US" sz="2400" dirty="0">
                <a:hlinkClick r:id="rId7"/>
              </a:rPr>
              <a:t>https://pefa.org/country/tajikistan</a:t>
            </a:r>
            <a:r>
              <a:rPr lang="ru-RU" sz="2400" dirty="0"/>
              <a:t>  </a:t>
            </a:r>
            <a:r>
              <a:rPr lang="ru-RU" sz="2400" dirty="0" smtClean="0"/>
              <a:t> </a:t>
            </a:r>
            <a:r>
              <a:rPr lang="ru-RU" sz="2400" dirty="0" err="1" smtClean="0"/>
              <a:t>ва</a:t>
            </a:r>
            <a:r>
              <a:rPr lang="ru-RU" sz="2400" dirty="0" smtClean="0"/>
              <a:t> </a:t>
            </a:r>
            <a:r>
              <a:rPr lang="ru-RU" sz="2400" dirty="0" err="1" smtClean="0"/>
              <a:t>ғайра</a:t>
            </a:r>
            <a:r>
              <a:rPr lang="ru-RU" sz="2400" dirty="0" smtClean="0"/>
              <a:t>.</a:t>
            </a:r>
            <a:endParaRPr lang="en-US" sz="24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</p:txBody>
      </p:sp>
      <p:pic>
        <p:nvPicPr>
          <p:cNvPr id="6" name="Рисунок 5" descr="C:\Users\Umedjon\AppData\Local\Microsoft\Windows\INetCacheContent.Word\SUNY_Logo_278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946" y="83420"/>
            <a:ext cx="1654175" cy="815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Umedjon\AppData\Local\Microsoft\Windows\INetCache\Content.Word\ЛОГО Англ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481" y="83420"/>
            <a:ext cx="3360420" cy="763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4382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36544"/>
            <a:ext cx="10515600" cy="6541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smtClean="0"/>
              <a:t>Тадқиқоти </a:t>
            </a:r>
            <a:r>
              <a:rPr lang="ru-RU" sz="2400" dirty="0" err="1" smtClean="0"/>
              <a:t>Индекси</a:t>
            </a:r>
            <a:r>
              <a:rPr lang="ru-RU" sz="2400" dirty="0" smtClean="0"/>
              <a:t> </a:t>
            </a:r>
            <a:r>
              <a:rPr lang="ru-RU" sz="2400" dirty="0" err="1" smtClean="0"/>
              <a:t>шаффофияти</a:t>
            </a:r>
            <a:r>
              <a:rPr lang="ru-RU" sz="2400" dirty="0" smtClean="0"/>
              <a:t> </a:t>
            </a:r>
            <a:r>
              <a:rPr lang="ru-RU" sz="2400" dirty="0" err="1" smtClean="0"/>
              <a:t>буҷетиТоҷикистон</a:t>
            </a:r>
            <a:r>
              <a:rPr lang="ru-RU" sz="2400" dirty="0" smtClean="0"/>
              <a:t>  </a:t>
            </a:r>
            <a:r>
              <a:rPr lang="ru-RU" sz="2400" dirty="0"/>
              <a:t>– 2015</a:t>
            </a:r>
            <a:r>
              <a:rPr lang="en-US" sz="2400" dirty="0"/>
              <a:t> </a:t>
            </a: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www.internationalbudget.org</a:t>
            </a:r>
            <a:r>
              <a:rPr lang="tg-Cyrl-TJ" sz="2400" dirty="0" smtClean="0"/>
              <a:t>т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66257"/>
            <a:ext cx="10515600" cy="460935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u="sng" dirty="0" err="1" smtClean="0"/>
              <a:t>Тавсияҳо</a:t>
            </a:r>
            <a:r>
              <a:rPr lang="ru-RU" sz="2400" b="1" u="sng" dirty="0" smtClean="0"/>
              <a:t>:</a:t>
            </a:r>
            <a:endParaRPr lang="ru-RU" sz="2400" b="1" u="sng" dirty="0"/>
          </a:p>
          <a:p>
            <a:pPr marL="0" indent="0" algn="just">
              <a:buNone/>
            </a:pPr>
            <a:endParaRPr lang="ru-RU" sz="2400" b="1" dirty="0">
              <a:solidFill>
                <a:srgbClr val="002060"/>
              </a:solidFill>
            </a:endParaRPr>
          </a:p>
          <a:p>
            <a:pPr marL="444500" indent="0" algn="just">
              <a:lnSpc>
                <a:spcPct val="150000"/>
              </a:lnSpc>
              <a:buNone/>
            </a:pPr>
            <a:r>
              <a:rPr lang="ru-RU" b="1" dirty="0">
                <a:solidFill>
                  <a:srgbClr val="002060"/>
                </a:solidFill>
              </a:rPr>
              <a:t>1. </a:t>
            </a:r>
            <a:r>
              <a:rPr lang="ru-RU" b="1" dirty="0" smtClean="0">
                <a:solidFill>
                  <a:srgbClr val="002060"/>
                </a:solidFill>
              </a:rPr>
              <a:t>Баланд </a:t>
            </a:r>
            <a:r>
              <a:rPr lang="ru-RU" b="1" dirty="0" err="1" smtClean="0">
                <a:solidFill>
                  <a:srgbClr val="002060"/>
                </a:solidFill>
              </a:rPr>
              <a:t>бурдани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шаффофият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444500" indent="0" algn="just">
              <a:lnSpc>
                <a:spcPct val="150000"/>
              </a:lnSpc>
              <a:buNone/>
            </a:pPr>
            <a:r>
              <a:rPr lang="ru-RU" dirty="0" smtClean="0">
                <a:solidFill>
                  <a:srgbClr val="002060"/>
                </a:solidFill>
              </a:rPr>
              <a:t>■ </a:t>
            </a:r>
            <a:r>
              <a:rPr lang="ru-RU" dirty="0" err="1">
                <a:solidFill>
                  <a:srgbClr val="002060"/>
                </a:solidFill>
              </a:rPr>
              <a:t>Н</a:t>
            </a:r>
            <a:r>
              <a:rPr lang="ru-RU" dirty="0" err="1" smtClean="0">
                <a:solidFill>
                  <a:srgbClr val="002060"/>
                </a:solidFill>
              </a:rPr>
              <a:t>ашри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ҳисоботи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аудиторӣ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marL="444500" indent="0" algn="just">
              <a:lnSpc>
                <a:spcPct val="150000"/>
              </a:lnSpc>
              <a:buNone/>
            </a:pPr>
            <a:r>
              <a:rPr lang="ru-RU" dirty="0" smtClean="0">
                <a:solidFill>
                  <a:srgbClr val="002060"/>
                </a:solidFill>
              </a:rPr>
              <a:t>■ </a:t>
            </a:r>
            <a:r>
              <a:rPr lang="ru-RU" dirty="0" err="1" smtClean="0">
                <a:solidFill>
                  <a:srgbClr val="002060"/>
                </a:solidFill>
              </a:rPr>
              <a:t>Саривақнашр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намудани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ҳисоботи</a:t>
            </a:r>
            <a:r>
              <a:rPr lang="ru-RU" dirty="0" smtClean="0">
                <a:solidFill>
                  <a:srgbClr val="002060"/>
                </a:solidFill>
              </a:rPr>
              <a:t> солона.</a:t>
            </a:r>
            <a:endParaRPr lang="ru-RU" dirty="0">
              <a:solidFill>
                <a:srgbClr val="002060"/>
              </a:solidFill>
            </a:endParaRPr>
          </a:p>
          <a:p>
            <a:pPr marL="444500" indent="0" algn="just">
              <a:lnSpc>
                <a:spcPct val="150000"/>
              </a:lnSpc>
              <a:buNone/>
            </a:pPr>
            <a:r>
              <a:rPr lang="ru-RU" dirty="0" smtClean="0">
                <a:solidFill>
                  <a:srgbClr val="002060"/>
                </a:solidFill>
              </a:rPr>
              <a:t>■</a:t>
            </a:r>
            <a:r>
              <a:rPr lang="ru-RU" dirty="0" err="1">
                <a:solidFill>
                  <a:srgbClr val="002060"/>
                </a:solidFill>
              </a:rPr>
              <a:t>Т</a:t>
            </a:r>
            <a:r>
              <a:rPr lang="ru-RU" dirty="0" err="1" smtClean="0">
                <a:solidFill>
                  <a:srgbClr val="002060"/>
                </a:solidFill>
              </a:rPr>
              <a:t>артиб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нашри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шарҳи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нимсола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6834" y="2433464"/>
            <a:ext cx="2893747" cy="2789691"/>
          </a:xfrm>
          <a:prstGeom prst="rect">
            <a:avLst/>
          </a:prstGeom>
        </p:spPr>
      </p:pic>
      <p:pic>
        <p:nvPicPr>
          <p:cNvPr id="7" name="Рисунок 6" descr="C:\Users\Umedjon\AppData\Local\Microsoft\Windows\INetCacheContent.Word\SUNY_Logo_278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240" y="83420"/>
            <a:ext cx="1654175" cy="815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Umedjon\AppData\Local\Microsoft\Windows\INetCache\Content.Word\ЛОГО Англ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775" y="83420"/>
            <a:ext cx="3360420" cy="763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10271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1226</Words>
  <Application>Microsoft Office PowerPoint</Application>
  <PresentationFormat>Широкоэкранный</PresentationFormat>
  <Paragraphs>123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Тема Office</vt:lpstr>
      <vt:lpstr>  Сарчашмаҳои иттилоотӣ барои тартиб додани тавсияҳо    </vt:lpstr>
      <vt:lpstr>Презентация PowerPoint</vt:lpstr>
      <vt:lpstr>Мафҳум</vt:lpstr>
      <vt:lpstr>Презентация PowerPoint</vt:lpstr>
      <vt:lpstr>Презентация PowerPoint</vt:lpstr>
      <vt:lpstr>Презентация PowerPoint</vt:lpstr>
      <vt:lpstr>Сарчашмаҳои иттилоотӣ барои тавсияҳо дар асоси ташаббусҳои глобалӣ </vt:lpstr>
      <vt:lpstr>Сарчашмаҳои иттилоотӣ барои тавсияҳо (таҷрибаи Тоҷикистон)</vt:lpstr>
      <vt:lpstr>Тадқиқоти Индекси шаффофияти буҷетиТоҷикистон  – 2015 http://www.internationalbudget.orgт</vt:lpstr>
      <vt:lpstr>Тадқиқоти Индекси шаффофияти буҷетиТоҷикистон  – 2015</vt:lpstr>
      <vt:lpstr>Тадқиқоти Индекси шаффофияти буҷетиТоҷикистон  – 2015</vt:lpstr>
      <vt:lpstr>Арзёбии талабот,манфиатҳо ва мушкилоти ҷомеаиТоҷикистон, ки бо ИМД ва равандҳои буҷет алоқаманданд  http://www.osiaf.tj  </vt:lpstr>
      <vt:lpstr>Арзёбии талабот,манфиатҳо ва мушкилоти ҷомеаиТоҷикистон, ки бо ИМД ва равандҳои буҷет алоқаманданд  http://www.osiaf.tj </vt:lpstr>
      <vt:lpstr>Ташаббуси шаффофият дар соҳаи истихроҷ дар Тоҷикистон :  Ҳисобот оид ба иштироки бенифитсиарӣ -2015  https://eiti.org </vt:lpstr>
      <vt:lpstr>Таҳлили шаффофияти буҷет ва раванди буҷет дар ҶумҳурииТоҷикистон  http://tfd.tj</vt:lpstr>
      <vt:lpstr>Арзёбии омодагӣ ба истифодаи додаҳои бози тоҷикистонТ- 2015 http://cipi.tj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бюджетного цикла: Основные фазы и документы в формировании и реализации бюджета и главные принципы. Опыт Таджикистана</dc:title>
  <dc:creator>Uktam Dzhumaev</dc:creator>
  <cp:lastModifiedBy>FIN1085</cp:lastModifiedBy>
  <cp:revision>109</cp:revision>
  <dcterms:created xsi:type="dcterms:W3CDTF">2017-03-12T15:44:21Z</dcterms:created>
  <dcterms:modified xsi:type="dcterms:W3CDTF">2017-08-30T12:40:12Z</dcterms:modified>
</cp:coreProperties>
</file>