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303" r:id="rId2"/>
    <p:sldId id="304" r:id="rId3"/>
    <p:sldId id="305" r:id="rId4"/>
    <p:sldId id="306" r:id="rId5"/>
    <p:sldId id="307" r:id="rId6"/>
    <p:sldId id="308" r:id="rId7"/>
    <p:sldId id="309" r:id="rId8"/>
    <p:sldId id="310" r:id="rId9"/>
    <p:sldId id="311" r:id="rId10"/>
    <p:sldId id="312" r:id="rId11"/>
    <p:sldId id="313" r:id="rId12"/>
    <p:sldId id="314" r:id="rId13"/>
    <p:sldId id="315" r:id="rId14"/>
    <p:sldId id="316" r:id="rId15"/>
    <p:sldId id="317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426" autoAdjust="0"/>
    <p:restoredTop sz="94660"/>
  </p:normalViewPr>
  <p:slideViewPr>
    <p:cSldViewPr snapToGrid="0">
      <p:cViewPr varScale="1">
        <p:scale>
          <a:sx n="74" d="100"/>
          <a:sy n="74" d="100"/>
        </p:scale>
        <p:origin x="62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6BD87D-43A0-4428-B75F-61F649B6CB59}" type="datetimeFigureOut">
              <a:rPr lang="ru-RU" smtClean="0"/>
              <a:t>10.02.2019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E7F5CF-7B6B-41F4-A037-16AD6739EE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416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00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>
              <a:ea typeface="ＭＳ Ｐゴシック" pitchFamily="34" charset="-128"/>
            </a:endParaRPr>
          </a:p>
        </p:txBody>
      </p:sp>
      <p:sp>
        <p:nvSpPr>
          <p:cNvPr id="1300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500">
                <a:solidFill>
                  <a:schemeClr val="tx1"/>
                </a:solidFill>
                <a:latin typeface="Times New Roman" pitchFamily="18" charset="0"/>
              </a:defRPr>
            </a:lvl1pPr>
            <a:lvl2pPr marL="729057" indent="-280406" eaLnBrk="0" hangingPunct="0">
              <a:defRPr sz="3500">
                <a:solidFill>
                  <a:schemeClr val="tx1"/>
                </a:solidFill>
                <a:latin typeface="Times New Roman" pitchFamily="18" charset="0"/>
              </a:defRPr>
            </a:lvl2pPr>
            <a:lvl3pPr marL="1121626" indent="-224325" eaLnBrk="0" hangingPunct="0">
              <a:defRPr sz="3500">
                <a:solidFill>
                  <a:schemeClr val="tx1"/>
                </a:solidFill>
                <a:latin typeface="Times New Roman" pitchFamily="18" charset="0"/>
              </a:defRPr>
            </a:lvl3pPr>
            <a:lvl4pPr marL="1570276" indent="-224325" eaLnBrk="0" hangingPunct="0">
              <a:defRPr sz="3500">
                <a:solidFill>
                  <a:schemeClr val="tx1"/>
                </a:solidFill>
                <a:latin typeface="Times New Roman" pitchFamily="18" charset="0"/>
              </a:defRPr>
            </a:lvl4pPr>
            <a:lvl5pPr marL="2018927" indent="-224325" eaLnBrk="0" hangingPunct="0">
              <a:defRPr sz="3500">
                <a:solidFill>
                  <a:schemeClr val="tx1"/>
                </a:solidFill>
                <a:latin typeface="Times New Roman" pitchFamily="18" charset="0"/>
              </a:defRPr>
            </a:lvl5pPr>
            <a:lvl6pPr marL="2467577" indent="-224325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Times New Roman" pitchFamily="18" charset="0"/>
              </a:defRPr>
            </a:lvl6pPr>
            <a:lvl7pPr marL="2916227" indent="-224325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Times New Roman" pitchFamily="18" charset="0"/>
              </a:defRPr>
            </a:lvl7pPr>
            <a:lvl8pPr marL="3364878" indent="-224325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Times New Roman" pitchFamily="18" charset="0"/>
              </a:defRPr>
            </a:lvl8pPr>
            <a:lvl9pPr marL="3813528" indent="-224325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72DB64A-AE26-4022-80F1-90E5AE1D9E6E}" type="slidenum">
              <a:rPr lang="en-US" sz="1200">
                <a:latin typeface="Arial" charset="0"/>
                <a:ea typeface="ＭＳ Ｐゴシック" pitchFamily="34" charset="-128"/>
              </a:rPr>
              <a:pPr eaLnBrk="1" hangingPunct="1"/>
              <a:t>13</a:t>
            </a:fld>
            <a:endParaRPr lang="en-US" sz="1200">
              <a:latin typeface="Arial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894571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35844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780633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5647-5B0F-493A-9414-32F5F82B5F95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730E-5955-4B83-A1CC-AB00FA2B65C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23812"/>
            <a:ext cx="4972051" cy="1438275"/>
          </a:xfrm>
          <a:prstGeom prst="rect">
            <a:avLst/>
          </a:prstGeom>
        </p:spPr>
      </p:pic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685800" y="3602038"/>
            <a:ext cx="7772400" cy="0"/>
          </a:xfrm>
          <a:prstGeom prst="line">
            <a:avLst/>
          </a:prstGeom>
          <a:ln w="203200">
            <a:solidFill>
              <a:srgbClr val="F084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722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5647-5B0F-493A-9414-32F5F82B5F95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730E-5955-4B83-A1CC-AB00FA2B65CD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4259" y="5692999"/>
            <a:ext cx="2651760" cy="767081"/>
          </a:xfrm>
          <a:prstGeom prst="rect">
            <a:avLst/>
          </a:prstGeom>
        </p:spPr>
      </p:pic>
      <p:cxnSp>
        <p:nvCxnSpPr>
          <p:cNvPr id="11" name="Straight Connector 10"/>
          <p:cNvCxnSpPr>
            <a:cxnSpLocks/>
            <a:stCxn id="10" idx="3"/>
          </p:cNvCxnSpPr>
          <p:nvPr userDrawn="1"/>
        </p:nvCxnSpPr>
        <p:spPr>
          <a:xfrm>
            <a:off x="3276019" y="6076540"/>
            <a:ext cx="5239331" cy="0"/>
          </a:xfrm>
          <a:prstGeom prst="line">
            <a:avLst/>
          </a:prstGeom>
          <a:ln w="203200">
            <a:solidFill>
              <a:srgbClr val="F084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 userDrawn="1"/>
        </p:nvSpPr>
        <p:spPr>
          <a:xfrm>
            <a:off x="7486650" y="5918400"/>
            <a:ext cx="14536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www.osiaf.tj</a:t>
            </a:r>
          </a:p>
        </p:txBody>
      </p:sp>
    </p:spTree>
    <p:extLst>
      <p:ext uri="{BB962C8B-B14F-4D97-AF65-F5344CB8AC3E}">
        <p14:creationId xmlns:p14="http://schemas.microsoft.com/office/powerpoint/2010/main" val="3080295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5647-5B0F-493A-9414-32F5F82B5F95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730E-5955-4B83-A1CC-AB00FA2B65CD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4259" y="5692999"/>
            <a:ext cx="2651760" cy="767081"/>
          </a:xfrm>
          <a:prstGeom prst="rect">
            <a:avLst/>
          </a:prstGeom>
        </p:spPr>
      </p:pic>
      <p:cxnSp>
        <p:nvCxnSpPr>
          <p:cNvPr id="11" name="Straight Connector 10"/>
          <p:cNvCxnSpPr>
            <a:cxnSpLocks/>
            <a:stCxn id="10" idx="3"/>
          </p:cNvCxnSpPr>
          <p:nvPr userDrawn="1"/>
        </p:nvCxnSpPr>
        <p:spPr>
          <a:xfrm>
            <a:off x="3276019" y="6076540"/>
            <a:ext cx="5239331" cy="0"/>
          </a:xfrm>
          <a:prstGeom prst="line">
            <a:avLst/>
          </a:prstGeom>
          <a:ln w="203200">
            <a:solidFill>
              <a:srgbClr val="F084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 userDrawn="1"/>
        </p:nvSpPr>
        <p:spPr>
          <a:xfrm>
            <a:off x="7486650" y="5918400"/>
            <a:ext cx="14536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www.osiaf.tj</a:t>
            </a:r>
          </a:p>
        </p:txBody>
      </p:sp>
    </p:spTree>
    <p:extLst>
      <p:ext uri="{BB962C8B-B14F-4D97-AF65-F5344CB8AC3E}">
        <p14:creationId xmlns:p14="http://schemas.microsoft.com/office/powerpoint/2010/main" val="3443137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5647-5B0F-493A-9414-32F5F82B5F95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730E-5955-4B83-A1CC-AB00FA2B65CD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4259" y="5692999"/>
            <a:ext cx="2651760" cy="767081"/>
          </a:xfrm>
          <a:prstGeom prst="rect">
            <a:avLst/>
          </a:prstGeom>
        </p:spPr>
      </p:pic>
      <p:cxnSp>
        <p:nvCxnSpPr>
          <p:cNvPr id="11" name="Straight Connector 10"/>
          <p:cNvCxnSpPr>
            <a:cxnSpLocks/>
            <a:stCxn id="10" idx="3"/>
          </p:cNvCxnSpPr>
          <p:nvPr userDrawn="1"/>
        </p:nvCxnSpPr>
        <p:spPr>
          <a:xfrm>
            <a:off x="3276019" y="6076540"/>
            <a:ext cx="5239331" cy="0"/>
          </a:xfrm>
          <a:prstGeom prst="line">
            <a:avLst/>
          </a:prstGeom>
          <a:ln w="203200">
            <a:solidFill>
              <a:srgbClr val="F084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 userDrawn="1"/>
        </p:nvSpPr>
        <p:spPr>
          <a:xfrm>
            <a:off x="7486650" y="5918400"/>
            <a:ext cx="14536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www.osiaf.tj</a:t>
            </a:r>
          </a:p>
        </p:txBody>
      </p:sp>
    </p:spTree>
    <p:extLst>
      <p:ext uri="{BB962C8B-B14F-4D97-AF65-F5344CB8AC3E}">
        <p14:creationId xmlns:p14="http://schemas.microsoft.com/office/powerpoint/2010/main" val="3252594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5647-5B0F-493A-9414-32F5F82B5F95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730E-5955-4B83-A1CC-AB00FA2B65CD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4259" y="5692999"/>
            <a:ext cx="2651760" cy="767081"/>
          </a:xfrm>
          <a:prstGeom prst="rect">
            <a:avLst/>
          </a:prstGeom>
        </p:spPr>
      </p:pic>
      <p:cxnSp>
        <p:nvCxnSpPr>
          <p:cNvPr id="11" name="Straight Connector 10"/>
          <p:cNvCxnSpPr>
            <a:cxnSpLocks/>
            <a:stCxn id="10" idx="3"/>
          </p:cNvCxnSpPr>
          <p:nvPr userDrawn="1"/>
        </p:nvCxnSpPr>
        <p:spPr>
          <a:xfrm>
            <a:off x="3276019" y="6076540"/>
            <a:ext cx="5239331" cy="0"/>
          </a:xfrm>
          <a:prstGeom prst="line">
            <a:avLst/>
          </a:prstGeom>
          <a:ln w="203200">
            <a:solidFill>
              <a:srgbClr val="F084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 userDrawn="1"/>
        </p:nvSpPr>
        <p:spPr>
          <a:xfrm>
            <a:off x="7486650" y="5918400"/>
            <a:ext cx="14536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www.osiaf.tj</a:t>
            </a:r>
          </a:p>
        </p:txBody>
      </p:sp>
    </p:spTree>
    <p:extLst>
      <p:ext uri="{BB962C8B-B14F-4D97-AF65-F5344CB8AC3E}">
        <p14:creationId xmlns:p14="http://schemas.microsoft.com/office/powerpoint/2010/main" val="1920945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5647-5B0F-493A-9414-32F5F82B5F95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730E-5955-4B83-A1CC-AB00FA2B65CD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4259" y="5692999"/>
            <a:ext cx="2651760" cy="767081"/>
          </a:xfrm>
          <a:prstGeom prst="rect">
            <a:avLst/>
          </a:prstGeom>
        </p:spPr>
      </p:pic>
      <p:cxnSp>
        <p:nvCxnSpPr>
          <p:cNvPr id="12" name="Straight Connector 11"/>
          <p:cNvCxnSpPr>
            <a:cxnSpLocks/>
            <a:stCxn id="11" idx="3"/>
          </p:cNvCxnSpPr>
          <p:nvPr userDrawn="1"/>
        </p:nvCxnSpPr>
        <p:spPr>
          <a:xfrm>
            <a:off x="3276019" y="6076540"/>
            <a:ext cx="5239331" cy="0"/>
          </a:xfrm>
          <a:prstGeom prst="line">
            <a:avLst/>
          </a:prstGeom>
          <a:ln w="203200">
            <a:solidFill>
              <a:srgbClr val="F084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 userDrawn="1"/>
        </p:nvSpPr>
        <p:spPr>
          <a:xfrm>
            <a:off x="7486650" y="5918400"/>
            <a:ext cx="14536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www.osiaf.tj</a:t>
            </a:r>
          </a:p>
        </p:txBody>
      </p:sp>
    </p:spTree>
    <p:extLst>
      <p:ext uri="{BB962C8B-B14F-4D97-AF65-F5344CB8AC3E}">
        <p14:creationId xmlns:p14="http://schemas.microsoft.com/office/powerpoint/2010/main" val="1336210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5647-5B0F-493A-9414-32F5F82B5F95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730E-5955-4B83-A1CC-AB00FA2B65CD}" type="slidenum">
              <a:rPr lang="en-US" smtClean="0"/>
              <a:t>‹#›</a:t>
            </a:fld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4259" y="5692999"/>
            <a:ext cx="2651760" cy="767081"/>
          </a:xfrm>
          <a:prstGeom prst="rect">
            <a:avLst/>
          </a:prstGeom>
        </p:spPr>
      </p:pic>
      <p:cxnSp>
        <p:nvCxnSpPr>
          <p:cNvPr id="14" name="Straight Connector 13"/>
          <p:cNvCxnSpPr>
            <a:cxnSpLocks/>
            <a:stCxn id="13" idx="3"/>
          </p:cNvCxnSpPr>
          <p:nvPr userDrawn="1"/>
        </p:nvCxnSpPr>
        <p:spPr>
          <a:xfrm>
            <a:off x="3276019" y="6076540"/>
            <a:ext cx="5239331" cy="0"/>
          </a:xfrm>
          <a:prstGeom prst="line">
            <a:avLst/>
          </a:prstGeom>
          <a:ln w="203200">
            <a:solidFill>
              <a:srgbClr val="F084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 userDrawn="1"/>
        </p:nvSpPr>
        <p:spPr>
          <a:xfrm>
            <a:off x="7486650" y="5918400"/>
            <a:ext cx="14536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www.osiaf.tj</a:t>
            </a:r>
          </a:p>
        </p:txBody>
      </p:sp>
    </p:spTree>
    <p:extLst>
      <p:ext uri="{BB962C8B-B14F-4D97-AF65-F5344CB8AC3E}">
        <p14:creationId xmlns:p14="http://schemas.microsoft.com/office/powerpoint/2010/main" val="3549930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5647-5B0F-493A-9414-32F5F82B5F95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730E-5955-4B83-A1CC-AB00FA2B65CD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4259" y="5692999"/>
            <a:ext cx="2651760" cy="767081"/>
          </a:xfrm>
          <a:prstGeom prst="rect">
            <a:avLst/>
          </a:prstGeom>
        </p:spPr>
      </p:pic>
      <p:cxnSp>
        <p:nvCxnSpPr>
          <p:cNvPr id="10" name="Straight Connector 9"/>
          <p:cNvCxnSpPr>
            <a:cxnSpLocks/>
            <a:stCxn id="9" idx="3"/>
          </p:cNvCxnSpPr>
          <p:nvPr userDrawn="1"/>
        </p:nvCxnSpPr>
        <p:spPr>
          <a:xfrm>
            <a:off x="3276019" y="6076540"/>
            <a:ext cx="5239331" cy="0"/>
          </a:xfrm>
          <a:prstGeom prst="line">
            <a:avLst/>
          </a:prstGeom>
          <a:ln w="203200">
            <a:solidFill>
              <a:srgbClr val="F084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 userDrawn="1"/>
        </p:nvSpPr>
        <p:spPr>
          <a:xfrm>
            <a:off x="7486650" y="5918400"/>
            <a:ext cx="14536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www.osiaf.tj</a:t>
            </a:r>
          </a:p>
        </p:txBody>
      </p:sp>
    </p:spTree>
    <p:extLst>
      <p:ext uri="{BB962C8B-B14F-4D97-AF65-F5344CB8AC3E}">
        <p14:creationId xmlns:p14="http://schemas.microsoft.com/office/powerpoint/2010/main" val="2991555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5647-5B0F-493A-9414-32F5F82B5F95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730E-5955-4B83-A1CC-AB00FA2B65C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4259" y="5692999"/>
            <a:ext cx="2651760" cy="767081"/>
          </a:xfrm>
          <a:prstGeom prst="rect">
            <a:avLst/>
          </a:prstGeom>
        </p:spPr>
      </p:pic>
      <p:cxnSp>
        <p:nvCxnSpPr>
          <p:cNvPr id="9" name="Straight Connector 8"/>
          <p:cNvCxnSpPr>
            <a:cxnSpLocks/>
            <a:stCxn id="8" idx="3"/>
          </p:cNvCxnSpPr>
          <p:nvPr userDrawn="1"/>
        </p:nvCxnSpPr>
        <p:spPr>
          <a:xfrm>
            <a:off x="3276019" y="6076540"/>
            <a:ext cx="5239331" cy="0"/>
          </a:xfrm>
          <a:prstGeom prst="line">
            <a:avLst/>
          </a:prstGeom>
          <a:ln w="203200">
            <a:solidFill>
              <a:srgbClr val="F084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 userDrawn="1"/>
        </p:nvSpPr>
        <p:spPr>
          <a:xfrm>
            <a:off x="7486650" y="5918400"/>
            <a:ext cx="14536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www.osiaf.tj</a:t>
            </a:r>
          </a:p>
        </p:txBody>
      </p:sp>
    </p:spTree>
    <p:extLst>
      <p:ext uri="{BB962C8B-B14F-4D97-AF65-F5344CB8AC3E}">
        <p14:creationId xmlns:p14="http://schemas.microsoft.com/office/powerpoint/2010/main" val="1489709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5647-5B0F-493A-9414-32F5F82B5F95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730E-5955-4B83-A1CC-AB00FA2B65CD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4259" y="5692999"/>
            <a:ext cx="2651760" cy="767081"/>
          </a:xfrm>
          <a:prstGeom prst="rect">
            <a:avLst/>
          </a:prstGeom>
        </p:spPr>
      </p:pic>
      <p:cxnSp>
        <p:nvCxnSpPr>
          <p:cNvPr id="12" name="Straight Connector 11"/>
          <p:cNvCxnSpPr>
            <a:cxnSpLocks/>
            <a:stCxn id="11" idx="3"/>
          </p:cNvCxnSpPr>
          <p:nvPr userDrawn="1"/>
        </p:nvCxnSpPr>
        <p:spPr>
          <a:xfrm>
            <a:off x="3276019" y="6076540"/>
            <a:ext cx="5239331" cy="0"/>
          </a:xfrm>
          <a:prstGeom prst="line">
            <a:avLst/>
          </a:prstGeom>
          <a:ln w="203200">
            <a:solidFill>
              <a:srgbClr val="F084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 userDrawn="1"/>
        </p:nvSpPr>
        <p:spPr>
          <a:xfrm>
            <a:off x="7486650" y="5918400"/>
            <a:ext cx="14536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www.osiaf.tj</a:t>
            </a:r>
          </a:p>
        </p:txBody>
      </p:sp>
    </p:spTree>
    <p:extLst>
      <p:ext uri="{BB962C8B-B14F-4D97-AF65-F5344CB8AC3E}">
        <p14:creationId xmlns:p14="http://schemas.microsoft.com/office/powerpoint/2010/main" val="206303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5647-5B0F-493A-9414-32F5F82B5F95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730E-5955-4B83-A1CC-AB00FA2B65CD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4259" y="5692999"/>
            <a:ext cx="2651760" cy="767081"/>
          </a:xfrm>
          <a:prstGeom prst="rect">
            <a:avLst/>
          </a:prstGeom>
        </p:spPr>
      </p:pic>
      <p:cxnSp>
        <p:nvCxnSpPr>
          <p:cNvPr id="12" name="Straight Connector 11"/>
          <p:cNvCxnSpPr>
            <a:cxnSpLocks/>
            <a:stCxn id="11" idx="3"/>
          </p:cNvCxnSpPr>
          <p:nvPr userDrawn="1"/>
        </p:nvCxnSpPr>
        <p:spPr>
          <a:xfrm>
            <a:off x="3276019" y="6076540"/>
            <a:ext cx="5239331" cy="0"/>
          </a:xfrm>
          <a:prstGeom prst="line">
            <a:avLst/>
          </a:prstGeom>
          <a:ln w="203200">
            <a:solidFill>
              <a:srgbClr val="F084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 userDrawn="1"/>
        </p:nvSpPr>
        <p:spPr>
          <a:xfrm>
            <a:off x="7486650" y="5918400"/>
            <a:ext cx="14536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www.osiaf.tj</a:t>
            </a:r>
          </a:p>
        </p:txBody>
      </p:sp>
    </p:spTree>
    <p:extLst>
      <p:ext uri="{BB962C8B-B14F-4D97-AF65-F5344CB8AC3E}">
        <p14:creationId xmlns:p14="http://schemas.microsoft.com/office/powerpoint/2010/main" val="2152898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85647-5B0F-493A-9414-32F5F82B5F95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8730E-5955-4B83-A1CC-AB00FA2B65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575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2160" y="1601391"/>
            <a:ext cx="6858000" cy="1790700"/>
          </a:xfrm>
        </p:spPr>
        <p:txBody>
          <a:bodyPr>
            <a:noAutofit/>
          </a:bodyPr>
          <a:lstStyle/>
          <a:p>
            <a:r>
              <a:rPr lang="tg-Cyrl-TJ" sz="3000" b="1" dirty="0">
                <a:solidFill>
                  <a:srgbClr val="002060"/>
                </a:solidFill>
              </a:rPr>
              <a:t>Ҷалби </a:t>
            </a:r>
            <a:r>
              <a:rPr lang="tg-Cyrl-TJ" sz="3000" b="1" dirty="0" smtClean="0">
                <a:solidFill>
                  <a:srgbClr val="002060"/>
                </a:solidFill>
              </a:rPr>
              <a:t>СҶШ </a:t>
            </a:r>
            <a:r>
              <a:rPr lang="tg-Cyrl-TJ" sz="3000" b="1" dirty="0">
                <a:solidFill>
                  <a:srgbClr val="002060"/>
                </a:solidFill>
              </a:rPr>
              <a:t>дар </a:t>
            </a:r>
            <a:r>
              <a:rPr lang="tg-Cyrl-TJ" sz="3000" b="1" dirty="0" smtClean="0">
                <a:solidFill>
                  <a:srgbClr val="002060"/>
                </a:solidFill>
              </a:rPr>
              <a:t>ҷараёни буҷетӣ </a:t>
            </a:r>
            <a:r>
              <a:rPr lang="tg-Cyrl-TJ" sz="3000" b="1" dirty="0">
                <a:solidFill>
                  <a:srgbClr val="002060"/>
                </a:solidFill>
              </a:rPr>
              <a:t>ва салоҳияти онҳо</a:t>
            </a:r>
            <a:r>
              <a:rPr lang="ru-RU" sz="3000" b="1" dirty="0">
                <a:solidFill>
                  <a:srgbClr val="00206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452336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1730" y="1106742"/>
            <a:ext cx="5554980" cy="4104456"/>
          </a:xfrm>
        </p:spPr>
        <p:txBody>
          <a:bodyPr>
            <a:normAutofit/>
          </a:bodyPr>
          <a:lstStyle/>
          <a:p>
            <a:pPr lvl="0" algn="just"/>
            <a:r>
              <a:rPr lang="ru-RU" sz="21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Роҳҳои</a:t>
            </a:r>
            <a:r>
              <a:rPr lang="ru-RU" sz="21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бештар</a:t>
            </a:r>
            <a:r>
              <a:rPr lang="ru-RU" sz="21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самаровар</a:t>
            </a:r>
            <a:r>
              <a:rPr lang="en-US" sz="21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tg-Cyrl-TJ" sz="21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дар мисоли таҷрибаҳои байналхалқӣ</a:t>
            </a:r>
            <a:r>
              <a:rPr lang="en-US" sz="21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marL="363474" indent="-342900">
              <a:buFontTx/>
              <a:buChar char="-"/>
            </a:pPr>
            <a:endParaRPr lang="en-US" dirty="0"/>
          </a:p>
          <a:p>
            <a:pPr marL="363474" indent="-342900">
              <a:buFontTx/>
              <a:buChar char="-"/>
            </a:pPr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6282" y="1754814"/>
            <a:ext cx="5477490" cy="3672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одзаголовок 2"/>
          <p:cNvSpPr txBox="1">
            <a:spLocks/>
          </p:cNvSpPr>
          <p:nvPr/>
        </p:nvSpPr>
        <p:spPr>
          <a:xfrm>
            <a:off x="2033718" y="5697252"/>
            <a:ext cx="5562618" cy="378042"/>
          </a:xfrm>
          <a:prstGeom prst="rect">
            <a:avLst/>
          </a:prstGeom>
        </p:spPr>
        <p:txBody>
          <a:bodyPr tIns="0">
            <a:noAutofit/>
          </a:bodyPr>
          <a:lstStyle>
            <a:lvl1pPr marL="27432" indent="0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600" kern="1200">
                <a:solidFill>
                  <a:schemeClr val="tx2">
                    <a:shade val="30000"/>
                    <a:satMod val="1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sz="1050" dirty="0"/>
              <a:t>*  Citizen Participation in Local Government Budgeting. Popular Governments. Spring 20</a:t>
            </a:r>
            <a:r>
              <a:rPr lang="ru-RU" sz="1050" dirty="0"/>
              <a:t>1</a:t>
            </a:r>
            <a:r>
              <a:rPr lang="en-US" sz="1050" dirty="0"/>
              <a:t>1. P.29</a:t>
            </a:r>
          </a:p>
        </p:txBody>
      </p:sp>
    </p:spTree>
    <p:extLst>
      <p:ext uri="{BB962C8B-B14F-4D97-AF65-F5344CB8AC3E}">
        <p14:creationId xmlns:p14="http://schemas.microsoft.com/office/powerpoint/2010/main" val="13016544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48139" y="1214754"/>
            <a:ext cx="7938052" cy="5000516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Роҳҳои</a:t>
            </a: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самаровари</a:t>
            </a: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ҷалби</a:t>
            </a: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шаҳрвандон</a:t>
            </a: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кадомҳоанд</a:t>
            </a: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tg-Cyrl-TJ" b="1" dirty="0">
                <a:latin typeface="Times New Roman" pitchFamily="18" charset="0"/>
                <a:cs typeface="Times New Roman" pitchFamily="18" charset="0"/>
              </a:rPr>
              <a:t>Шунидҳои ҷамъиятӣ оид ба буҷет дар марҳилаи аввали банақшагирии буҷет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406337" indent="-385763">
              <a:buAutoNum type="arabicPeriod"/>
            </a:pP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Тақдими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иттилооти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дақиқ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мушаххас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06337" indent="-385763" algn="l">
              <a:buAutoNum type="arabicPeriod"/>
            </a:pP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Имконияти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хуби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изҳори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талабот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ниёзҳои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шаҳрвандон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06337" indent="-385763" algn="just">
              <a:buFont typeface="+mj-lt"/>
              <a:buAutoNum type="arabicPeriod"/>
            </a:pP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Инъикоси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васеъ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дар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расонаҳо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06337" indent="-385763" algn="just">
              <a:buFont typeface="+mj-lt"/>
              <a:buAutoNum type="arabicPeriod"/>
            </a:pP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Имконияти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пешниҳоди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таклифҳо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оид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ба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ислоҳ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тағйирот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дар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сиёсати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давлатии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хароҷотҳо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662421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33718" y="1160748"/>
            <a:ext cx="5554980" cy="4266474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ru-RU" sz="2625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Мушкилоти</a:t>
            </a:r>
            <a:r>
              <a:rPr lang="ru-RU" sz="2625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25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эҳтимолӣ</a:t>
            </a:r>
            <a:r>
              <a:rPr lang="ru-RU" sz="2625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2625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06337" indent="-385763" algn="l">
              <a:buFont typeface="+mj-lt"/>
              <a:buAutoNum type="arabicPeriod"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Шунидҳои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ҷамъияти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дертар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аз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вақти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муайяншуда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мегузаранд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тавсияҳои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шаҳрванд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эътибор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гирифта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намешаванд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406337" indent="-385763" algn="l">
              <a:buFont typeface="+mj-lt"/>
              <a:buAutoNum type="arabicPeriod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Аз 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истилоҳоти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техникии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мураккаб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истифода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мекунанд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барои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бисёре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аз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шаҳрвандон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фаҳмо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нест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406337" indent="-385763" algn="l">
              <a:buFont typeface="+mj-lt"/>
              <a:buAutoNum type="arabicPeriod"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Иштироки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заъиф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манфиатдор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набудани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шаҳрвандон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406337" indent="-385763" algn="l">
              <a:buFont typeface="+mj-lt"/>
              <a:buAutoNum type="arabicPeriod"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Танҳо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созмонҳои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ҷамъиятие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иштирок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мекунад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ғолибан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иштирок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 ба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манфиати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фаъолияти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кории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онҳост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06337" indent="-385763" algn="l">
              <a:buFont typeface="+mj-lt"/>
              <a:buAutoNum type="arabicPeriod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Дар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сатҳи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баланди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расмӣ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g-Cyrl-TJ" dirty="0">
                <a:latin typeface="Times New Roman" pitchFamily="18" charset="0"/>
                <a:cs typeface="Times New Roman" pitchFamily="18" charset="0"/>
              </a:rPr>
              <a:t>ва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сиёсӣ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гузаронида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мешаванд,на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дар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сатҳи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шаҳрвандон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дастрас</a:t>
            </a:r>
            <a:r>
              <a:rPr lang="tg-Cyrl-TJ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60383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675861" y="1087059"/>
            <a:ext cx="6003546" cy="99179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b="1" dirty="0" err="1"/>
              <a:t>Чаҳор</a:t>
            </a:r>
            <a:r>
              <a:rPr lang="ru-RU" b="1" dirty="0"/>
              <a:t> </a:t>
            </a:r>
            <a:r>
              <a:rPr lang="ru-RU" b="1" dirty="0" err="1"/>
              <a:t>омили</a:t>
            </a:r>
            <a:r>
              <a:rPr lang="ru-RU" b="1" dirty="0"/>
              <a:t>  </a:t>
            </a:r>
            <a:r>
              <a:rPr lang="ru-RU" b="1" dirty="0" err="1"/>
              <a:t>самаранокӣ</a:t>
            </a:r>
            <a:r>
              <a:rPr lang="ru-RU" b="1" dirty="0"/>
              <a:t> </a:t>
            </a:r>
            <a:r>
              <a:rPr lang="en-US" b="1" dirty="0"/>
              <a:t> 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61391" y="2515715"/>
            <a:ext cx="7752521" cy="3235727"/>
          </a:xfrm>
        </p:spPr>
        <p:txBody>
          <a:bodyPr>
            <a:normAutofit fontScale="85000" lnSpcReduction="20000"/>
          </a:bodyPr>
          <a:lstStyle/>
          <a:p>
            <a:pPr marL="685800" indent="-685800">
              <a:lnSpc>
                <a:spcPct val="80000"/>
              </a:lnSpc>
              <a:buNone/>
              <a:defRPr/>
            </a:pPr>
            <a:r>
              <a:rPr lang="en-US" dirty="0">
                <a:ea typeface="ＭＳ Ｐゴシック" pitchFamily="34" charset="-128"/>
              </a:rPr>
              <a:t>1.	</a:t>
            </a:r>
            <a:r>
              <a:rPr lang="tg-Cyrl-TJ" sz="3300" dirty="0">
                <a:ea typeface="ＭＳ Ｐゴシック" pitchFamily="34" charset="-128"/>
              </a:rPr>
              <a:t>Қаноатмандии иштирокдорон</a:t>
            </a:r>
            <a:r>
              <a:rPr lang="ru-RU" sz="3300" dirty="0">
                <a:ea typeface="ＭＳ Ｐゴシック" pitchFamily="34" charset="-128"/>
              </a:rPr>
              <a:t> </a:t>
            </a:r>
            <a:endParaRPr lang="en-US" sz="3300" dirty="0">
              <a:ea typeface="ＭＳ Ｐゴシック" pitchFamily="34" charset="-128"/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endParaRPr lang="en-US" sz="3300" dirty="0">
              <a:ea typeface="ＭＳ Ｐゴシック" pitchFamily="34" charset="-128"/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en-US" sz="3300" dirty="0">
                <a:ea typeface="ＭＳ Ｐゴシック" pitchFamily="34" charset="-128"/>
              </a:rPr>
              <a:t>2.	</a:t>
            </a:r>
            <a:r>
              <a:rPr lang="tg-Cyrl-TJ" sz="3300" dirty="0">
                <a:ea typeface="ＭＳ Ｐゴシック" pitchFamily="34" charset="-128"/>
              </a:rPr>
              <a:t>Таъсир ба сиёсати давлатӣ ва фаъолит </a:t>
            </a:r>
            <a:endParaRPr lang="en-US" sz="3300" dirty="0">
              <a:ea typeface="ＭＳ Ｐゴシック" pitchFamily="34" charset="-128"/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endParaRPr lang="en-US" sz="3300" dirty="0">
              <a:ea typeface="ＭＳ Ｐゴシック" pitchFamily="34" charset="-128"/>
            </a:endParaRPr>
          </a:p>
          <a:p>
            <a:pPr marL="685800" indent="-685800">
              <a:lnSpc>
                <a:spcPct val="80000"/>
              </a:lnSpc>
              <a:buNone/>
              <a:defRPr/>
            </a:pPr>
            <a:r>
              <a:rPr lang="en-US" sz="3300" dirty="0">
                <a:ea typeface="ＭＳ Ｐゴシック" pitchFamily="34" charset="-128"/>
              </a:rPr>
              <a:t>3.	</a:t>
            </a:r>
            <a:r>
              <a:rPr lang="tg-Cyrl-TJ" sz="3300" dirty="0" smtClean="0">
                <a:ea typeface="ＭＳ Ｐゴシック" pitchFamily="34" charset="-128"/>
              </a:rPr>
              <a:t>Иқтидор/тавонмандии </a:t>
            </a:r>
            <a:r>
              <a:rPr lang="tg-Cyrl-TJ" sz="3300" dirty="0">
                <a:ea typeface="ＭＳ Ｐゴシック" pitchFamily="34" charset="-128"/>
              </a:rPr>
              <a:t>шаҳрвандон</a:t>
            </a:r>
            <a:r>
              <a:rPr lang="en-US" altLang="ja-JP" sz="3300" dirty="0">
                <a:ea typeface="ＭＳ Ｐゴシック" pitchFamily="34" charset="-128"/>
              </a:rPr>
              <a:t> (</a:t>
            </a:r>
            <a:r>
              <a:rPr lang="tg-Cyrl-TJ" altLang="ja-JP" sz="3300" dirty="0">
                <a:ea typeface="ＭＳ Ｐゴシック" pitchFamily="34" charset="-128"/>
              </a:rPr>
              <a:t>ҷаззобияти иштирок</a:t>
            </a:r>
            <a:r>
              <a:rPr lang="ru-RU" altLang="ja-JP" sz="3300" dirty="0">
                <a:ea typeface="ＭＳ Ｐゴシック" pitchFamily="34" charset="-128"/>
              </a:rPr>
              <a:t> </a:t>
            </a:r>
            <a:r>
              <a:rPr lang="en-US" altLang="ja-JP" sz="3300" dirty="0">
                <a:ea typeface="ＭＳ Ｐゴシック" pitchFamily="34" charset="-128"/>
              </a:rPr>
              <a:t>)</a:t>
            </a:r>
          </a:p>
          <a:p>
            <a:pPr marL="0" indent="0">
              <a:lnSpc>
                <a:spcPct val="80000"/>
              </a:lnSpc>
              <a:buNone/>
              <a:defRPr/>
            </a:pPr>
            <a:endParaRPr lang="en-US" sz="3300" dirty="0">
              <a:ea typeface="ＭＳ Ｐゴシック" pitchFamily="34" charset="-128"/>
            </a:endParaRPr>
          </a:p>
          <a:p>
            <a:pPr marL="685800" indent="-685800">
              <a:lnSpc>
                <a:spcPct val="80000"/>
              </a:lnSpc>
              <a:buNone/>
              <a:defRPr/>
            </a:pPr>
            <a:r>
              <a:rPr lang="en-US" sz="3300" dirty="0">
                <a:ea typeface="ＭＳ Ｐゴシック" pitchFamily="34" charset="-128"/>
              </a:rPr>
              <a:t>4.	</a:t>
            </a:r>
            <a:r>
              <a:rPr lang="tg-Cyrl-TJ" sz="3300" dirty="0" smtClean="0">
                <a:ea typeface="ＭＳ Ｐゴシック" pitchFamily="34" charset="-128"/>
              </a:rPr>
              <a:t>Итқидори </a:t>
            </a:r>
            <a:r>
              <a:rPr lang="tg-Cyrl-TJ" sz="3300" dirty="0">
                <a:ea typeface="ＭＳ Ｐゴシック" pitchFamily="34" charset="-128"/>
              </a:rPr>
              <a:t>мақомоти давлатӣ</a:t>
            </a:r>
            <a:r>
              <a:rPr lang="ru-RU" sz="3300" dirty="0">
                <a:ea typeface="ＭＳ Ｐゴシック" pitchFamily="34" charset="-128"/>
              </a:rPr>
              <a:t>  </a:t>
            </a:r>
            <a:r>
              <a:rPr lang="en-US" altLang="ja-JP" sz="3300" dirty="0">
                <a:ea typeface="ＭＳ Ｐゴシック" pitchFamily="34" charset="-128"/>
              </a:rPr>
              <a:t>(</a:t>
            </a:r>
            <a:r>
              <a:rPr lang="tg-Cyrl-TJ" altLang="ja-JP" sz="3300" dirty="0">
                <a:ea typeface="ＭＳ Ｐゴシック" pitchFamily="34" charset="-128"/>
              </a:rPr>
              <a:t>манфиат аз ҷалби шаҳрвандон</a:t>
            </a:r>
            <a:r>
              <a:rPr lang="ru-RU" altLang="ja-JP" sz="3300" dirty="0">
                <a:ea typeface="ＭＳ Ｐゴシック" pitchFamily="34" charset="-128"/>
              </a:rPr>
              <a:t> </a:t>
            </a:r>
            <a:r>
              <a:rPr lang="en-US" altLang="ja-JP" sz="3300" dirty="0">
                <a:ea typeface="ＭＳ Ｐゴシック" pitchFamily="34" charset="-128"/>
              </a:rPr>
              <a:t>)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sz="825" dirty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dirty="0">
              <a:ea typeface="ＭＳ Ｐゴシック" pitchFamily="34" charset="-128"/>
            </a:endParaRPr>
          </a:p>
        </p:txBody>
      </p:sp>
      <p:pic>
        <p:nvPicPr>
          <p:cNvPr id="72708" name="Picture 4" descr="puzzle2 (2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9406" y="1787130"/>
            <a:ext cx="928688" cy="707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2709" name="Picture 5" descr="puzzle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846106">
            <a:off x="7143751" y="1028700"/>
            <a:ext cx="692944" cy="814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942959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89990" y="2294874"/>
            <a:ext cx="4102190" cy="486054"/>
          </a:xfrm>
        </p:spPr>
        <p:txBody>
          <a:bodyPr>
            <a:noAutofit/>
          </a:bodyPr>
          <a:lstStyle/>
          <a:p>
            <a:pPr algn="ctr"/>
            <a:r>
              <a:rPr lang="ru-RU" sz="3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Барои</a:t>
            </a:r>
            <a:r>
              <a:rPr lang="ru-RU" sz="3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муҳокима</a:t>
            </a:r>
            <a:r>
              <a:rPr lang="ru-RU" sz="3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3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2121892" y="2996952"/>
            <a:ext cx="5668364" cy="25623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marL="342900" indent="-342900">
              <a:buFont typeface="Wingdings"/>
              <a:buChar char="v"/>
            </a:pPr>
            <a:endParaRPr lang="ru-RU" sz="2400" i="1" dirty="0">
              <a:effectLst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2141730" y="1322766"/>
            <a:ext cx="5668364" cy="4236486"/>
          </a:xfrm>
          <a:prstGeom prst="rect">
            <a:avLst/>
          </a:prstGeom>
        </p:spPr>
        <p:txBody>
          <a:bodyPr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121892" y="2348881"/>
            <a:ext cx="547444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Arial" pitchFamily="34" charset="0"/>
              <a:buChar char="•"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Аз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таҷрибаатон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дар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бораи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ҷалби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шаҳрвандон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ба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раванди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буҷет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нақл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кунед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?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Arial" pitchFamily="34" charset="0"/>
              <a:buChar char="•"/>
              <a:defRPr/>
            </a:pP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Чаро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равиши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мазкур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барои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ҷалби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шаҳрвандон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интихоб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шуда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буд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Arial" pitchFamily="34" charset="0"/>
              <a:buChar char="•"/>
              <a:defRPr/>
            </a:pP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Кадом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мушкилот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вуҷуд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дошт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3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  <p:pic>
        <p:nvPicPr>
          <p:cNvPr id="7" name="Picture 4" descr="puzzle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0447" y="1388269"/>
            <a:ext cx="692944" cy="814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 descr="puzzle4 (2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3839" y="1083469"/>
            <a:ext cx="814388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121340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2160" y="1069385"/>
            <a:ext cx="6858000" cy="1790700"/>
          </a:xfrm>
        </p:spPr>
        <p:txBody>
          <a:bodyPr>
            <a:noAutofit/>
          </a:bodyPr>
          <a:lstStyle/>
          <a:p>
            <a:r>
              <a:rPr lang="ru-RU" sz="3000" b="1" dirty="0" err="1">
                <a:solidFill>
                  <a:srgbClr val="002060"/>
                </a:solidFill>
              </a:rPr>
              <a:t>Сипос</a:t>
            </a:r>
            <a:r>
              <a:rPr lang="ru-RU" sz="3000" b="1" dirty="0">
                <a:solidFill>
                  <a:srgbClr val="002060"/>
                </a:solidFill>
              </a:rPr>
              <a:t> </a:t>
            </a:r>
            <a:r>
              <a:rPr lang="ru-RU" sz="3000" b="1" dirty="0" err="1">
                <a:solidFill>
                  <a:srgbClr val="002060"/>
                </a:solidFill>
              </a:rPr>
              <a:t>барои</a:t>
            </a:r>
            <a:r>
              <a:rPr lang="ru-RU" sz="3000" b="1" dirty="0">
                <a:solidFill>
                  <a:srgbClr val="002060"/>
                </a:solidFill>
              </a:rPr>
              <a:t> </a:t>
            </a:r>
            <a:r>
              <a:rPr lang="ru-RU" sz="3000" b="1" dirty="0" err="1">
                <a:solidFill>
                  <a:srgbClr val="002060"/>
                </a:solidFill>
              </a:rPr>
              <a:t>ҳусни</a:t>
            </a:r>
            <a:r>
              <a:rPr lang="ru-RU" sz="3000" b="1" dirty="0">
                <a:solidFill>
                  <a:srgbClr val="002060"/>
                </a:solidFill>
              </a:rPr>
              <a:t> </a:t>
            </a:r>
            <a:r>
              <a:rPr lang="ru-RU" sz="3000" b="1" dirty="0" err="1">
                <a:solidFill>
                  <a:srgbClr val="002060"/>
                </a:solidFill>
              </a:rPr>
              <a:t>таваҷҷуҳатон</a:t>
            </a:r>
            <a:r>
              <a:rPr lang="ru-RU" sz="3000" b="1" dirty="0">
                <a:solidFill>
                  <a:srgbClr val="002060"/>
                </a:solidFill>
              </a:rPr>
              <a:t> 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852" y="3668469"/>
            <a:ext cx="1230617" cy="1522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533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591469"/>
            <a:ext cx="7886700" cy="4906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dirty="0" err="1">
                <a:solidFill>
                  <a:srgbClr val="002060"/>
                </a:solidFill>
              </a:rPr>
              <a:t>Иштирокчиёни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ҷараёни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буҷетӣ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3242" y="1687132"/>
            <a:ext cx="8501903" cy="4032017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ru-RU" sz="24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929652" y="2483916"/>
            <a:ext cx="1583392" cy="625289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Мақомоти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намояндагии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ҳокимият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120813" y="2476764"/>
            <a:ext cx="1583392" cy="625289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Мақомоти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ҳокимияти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иҷроия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087568" y="3404919"/>
            <a:ext cx="1643061" cy="865905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Мақомоти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олӣ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: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Маҷлиси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Намояндагони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Маҷлиси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ОлииҶТ</a:t>
            </a:r>
            <a:endParaRPr lang="ru-RU" sz="135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932898" y="3386840"/>
            <a:ext cx="1680887" cy="86590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Мақомоти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маҳаллии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намояндагии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ҳокимият</a:t>
            </a:r>
            <a:endParaRPr lang="ru-RU" sz="135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2" name="Стрелка вправо 21"/>
          <p:cNvSpPr/>
          <p:nvPr/>
        </p:nvSpPr>
        <p:spPr>
          <a:xfrm rot="8431367">
            <a:off x="2348218" y="3212781"/>
            <a:ext cx="245415" cy="169273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5" name="Стрелка вправо 14"/>
          <p:cNvSpPr/>
          <p:nvPr/>
        </p:nvSpPr>
        <p:spPr>
          <a:xfrm rot="3269969">
            <a:off x="2927070" y="3212073"/>
            <a:ext cx="245415" cy="169273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616167" y="4579697"/>
            <a:ext cx="2210360" cy="825969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Баррасӣ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ва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тасдиқи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лоиҳаҳои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буҷетҳо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ва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ҳисоботи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иҷрои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онҳо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</p:txBody>
      </p:sp>
      <p:sp>
        <p:nvSpPr>
          <p:cNvPr id="17" name="Стрелка вправо 16"/>
          <p:cNvSpPr/>
          <p:nvPr/>
        </p:nvSpPr>
        <p:spPr>
          <a:xfrm rot="7350052">
            <a:off x="2955268" y="4317073"/>
            <a:ext cx="245415" cy="169273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8" name="Стрелка вправо 17"/>
          <p:cNvSpPr/>
          <p:nvPr/>
        </p:nvSpPr>
        <p:spPr>
          <a:xfrm rot="3223678">
            <a:off x="2446292" y="4317110"/>
            <a:ext cx="245415" cy="169273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9" name="Стрелка вправо 18"/>
          <p:cNvSpPr/>
          <p:nvPr/>
        </p:nvSpPr>
        <p:spPr>
          <a:xfrm rot="8431367">
            <a:off x="6597979" y="3176940"/>
            <a:ext cx="245415" cy="169273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0" name="Стрелка вправо 19"/>
          <p:cNvSpPr/>
          <p:nvPr/>
        </p:nvSpPr>
        <p:spPr>
          <a:xfrm rot="3269969">
            <a:off x="7089567" y="3197643"/>
            <a:ext cx="245415" cy="169273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5240928" y="3404919"/>
            <a:ext cx="1643061" cy="865905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Мақомоти</a:t>
            </a:r>
            <a:r>
              <a:rPr lang="ru-RU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марказӣ</a:t>
            </a:r>
            <a:r>
              <a:rPr lang="ru-RU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: </a:t>
            </a:r>
            <a:r>
              <a:rPr lang="ru-RU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Вазоратҳо,Бонки</a:t>
            </a:r>
            <a:r>
              <a:rPr lang="ru-RU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миллӣҳои</a:t>
            </a:r>
            <a:r>
              <a:rPr lang="ru-RU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андоз</a:t>
            </a:r>
            <a:r>
              <a:rPr lang="ru-RU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ва</a:t>
            </a:r>
            <a:r>
              <a:rPr lang="ru-RU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гумрук</a:t>
            </a:r>
            <a:r>
              <a:rPr lang="ru-RU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7072113" y="3409061"/>
            <a:ext cx="1680887" cy="86590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Мақомоти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маҳаллии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намояндагони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ҳокимият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</p:txBody>
      </p:sp>
      <p:sp>
        <p:nvSpPr>
          <p:cNvPr id="27" name="Стрелка вправо 26"/>
          <p:cNvSpPr/>
          <p:nvPr/>
        </p:nvSpPr>
        <p:spPr>
          <a:xfrm rot="3223678">
            <a:off x="6622268" y="4319883"/>
            <a:ext cx="245415" cy="169273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8" name="Стрелка вправо 27"/>
          <p:cNvSpPr/>
          <p:nvPr/>
        </p:nvSpPr>
        <p:spPr>
          <a:xfrm rot="7350052">
            <a:off x="7084901" y="4331061"/>
            <a:ext cx="245415" cy="169273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5960620" y="4574100"/>
            <a:ext cx="2210360" cy="825969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Банақшагирӣ,коркард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ва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пешниҳоди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лоиҳаи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буҷет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ва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назорати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3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иҷрои</a:t>
            </a:r>
            <a:r>
              <a:rPr lang="ru-RU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он </a:t>
            </a:r>
          </a:p>
        </p:txBody>
      </p:sp>
    </p:spTree>
    <p:extLst>
      <p:ext uri="{BB962C8B-B14F-4D97-AF65-F5344CB8AC3E}">
        <p14:creationId xmlns:p14="http://schemas.microsoft.com/office/powerpoint/2010/main" val="2222522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79712" y="1484784"/>
            <a:ext cx="5668364" cy="810090"/>
          </a:xfrm>
        </p:spPr>
        <p:txBody>
          <a:bodyPr>
            <a:noAutofit/>
          </a:bodyPr>
          <a:lstStyle/>
          <a:p>
            <a:r>
              <a:rPr lang="ru-RU" sz="21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Зарурати</a:t>
            </a:r>
            <a:r>
              <a:rPr lang="ru-RU" sz="21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ҷалби</a:t>
            </a:r>
            <a:r>
              <a:rPr lang="ru-RU" sz="21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ҷомеа</a:t>
            </a:r>
            <a:r>
              <a:rPr lang="ru-RU" sz="21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ба </a:t>
            </a:r>
            <a:r>
              <a:rPr lang="ru-RU" sz="21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сиёсати</a:t>
            </a:r>
            <a:r>
              <a:rPr lang="ru-RU" sz="21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давлат</a:t>
            </a:r>
            <a:r>
              <a:rPr lang="en-US" sz="2700" b="1" dirty="0">
                <a:solidFill>
                  <a:srgbClr val="7030A0"/>
                </a:solidFill>
              </a:rPr>
              <a:t>? </a:t>
            </a:r>
            <a:r>
              <a:rPr lang="ru-RU" sz="2700" b="1" i="1" dirty="0"/>
              <a:t/>
            </a:r>
            <a:br>
              <a:rPr lang="ru-RU" sz="2700" b="1" i="1" dirty="0"/>
            </a:br>
            <a:r>
              <a:rPr lang="ru-RU" sz="2400" b="1" dirty="0">
                <a:solidFill>
                  <a:srgbClr val="7030A0"/>
                </a:solidFill>
              </a:rPr>
              <a:t/>
            </a:r>
            <a:br>
              <a:rPr lang="ru-RU" sz="2400" b="1" dirty="0">
                <a:solidFill>
                  <a:srgbClr val="7030A0"/>
                </a:solidFill>
              </a:rPr>
            </a:br>
            <a:endParaRPr lang="ru-RU" sz="2400" b="1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2121892" y="2996952"/>
            <a:ext cx="5668364" cy="25623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marL="342900" indent="-342900">
              <a:buFont typeface="Wingdings"/>
              <a:buChar char="v"/>
            </a:pPr>
            <a:endParaRPr lang="ru-RU" sz="2400" i="1" dirty="0">
              <a:effectLst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2141730" y="1322766"/>
            <a:ext cx="5668364" cy="4236486"/>
          </a:xfrm>
          <a:prstGeom prst="rect">
            <a:avLst/>
          </a:prstGeom>
        </p:spPr>
        <p:txBody>
          <a:bodyPr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87896" y="1592796"/>
            <a:ext cx="809707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7175" indent="-257175" algn="just" fontAlgn="ctr">
              <a:buFont typeface="Arial" pitchFamily="34" charset="0"/>
              <a:buChar char="•"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Шаҳрвандон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шароитҳои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зиндагӣ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беҳтар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ошноанд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257175" indent="-257175" algn="just" fontAlgn="ctr">
              <a:buFont typeface="Arial" pitchFamily="34" charset="0"/>
              <a:buChar char="•"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Шаҳрвандон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метавонанд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сифати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хидматрасониҳои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пешниҳодшавандаи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давлатиро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баҳогузорӣ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намоянд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257175" indent="-257175" algn="just" fontAlgn="ctr">
              <a:buFont typeface="Arial" pitchFamily="34" charset="0"/>
              <a:buChar char="•"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Сиёсат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хидматрасониҳои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давлатӣ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манфиати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шаҳрванд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равона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шудаанд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257175" indent="-257175" algn="just" fontAlgn="ctr">
              <a:buFont typeface="Arial" pitchFamily="34" charset="0"/>
              <a:buChar char="•"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Иштироки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шаҳрвандон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дар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раванди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буҷет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боиси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болоравии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сифати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татбиқи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барномаҳои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давлатӣ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мегардад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9742" y="4509120"/>
            <a:ext cx="5238582" cy="135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95008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48139" y="1140718"/>
            <a:ext cx="8136835" cy="810090"/>
          </a:xfrm>
        </p:spPr>
        <p:txBody>
          <a:bodyPr>
            <a:noAutofit/>
          </a:bodyPr>
          <a:lstStyle/>
          <a:p>
            <a:r>
              <a:rPr lang="ru-RU" sz="24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Мушкилот</a:t>
            </a:r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норасоиҳои</a:t>
            </a:r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ҷалби</a:t>
            </a:r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ҷомеа</a:t>
            </a:r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дар </a:t>
            </a:r>
            <a:r>
              <a:rPr lang="ru-RU" sz="24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раванди</a:t>
            </a:r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буҷет</a:t>
            </a:r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2121892" y="2996952"/>
            <a:ext cx="5668364" cy="25623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marL="342900" indent="-342900">
              <a:buFont typeface="Wingdings"/>
              <a:buChar char="v"/>
            </a:pPr>
            <a:endParaRPr lang="ru-RU" sz="2400" i="1" dirty="0">
              <a:effectLst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2141730" y="1322766"/>
            <a:ext cx="5668364" cy="4236486"/>
          </a:xfrm>
          <a:prstGeom prst="rect">
            <a:avLst/>
          </a:prstGeom>
        </p:spPr>
        <p:txBody>
          <a:bodyPr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41987" y="1788848"/>
            <a:ext cx="8203095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7175" indent="-257175" algn="just">
              <a:spcBef>
                <a:spcPct val="0"/>
              </a:spcBef>
              <a:buClr>
                <a:srgbClr val="FF0000"/>
              </a:buClr>
              <a:buFont typeface="Courier New" pitchFamily="49" charset="0"/>
              <a:buChar char="o"/>
            </a:pPr>
            <a:r>
              <a:rPr lang="ru-RU" sz="21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Танҳо</a:t>
            </a:r>
            <a:r>
              <a:rPr lang="ru-RU" sz="21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гуруҳе</a:t>
            </a:r>
            <a:r>
              <a:rPr lang="ru-RU" sz="21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аз </a:t>
            </a:r>
            <a:r>
              <a:rPr lang="ru-RU" sz="21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одамон</a:t>
            </a:r>
            <a:r>
              <a:rPr lang="ru-RU" sz="21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иштирок</a:t>
            </a:r>
            <a:r>
              <a:rPr lang="ru-RU" sz="21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мекунад</a:t>
            </a:r>
            <a:r>
              <a:rPr lang="ru-RU" sz="21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;</a:t>
            </a:r>
            <a:endParaRPr lang="en-US" sz="21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257175" indent="-257175" algn="just">
              <a:spcBef>
                <a:spcPct val="0"/>
              </a:spcBef>
              <a:buClr>
                <a:srgbClr val="FF0000"/>
              </a:buClr>
              <a:buFont typeface="Courier New" pitchFamily="49" charset="0"/>
              <a:buChar char="o"/>
            </a:pPr>
            <a:r>
              <a:rPr lang="ru-RU" sz="21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Шаҳрвандон</a:t>
            </a:r>
            <a:r>
              <a:rPr lang="ru-RU" sz="21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ё </a:t>
            </a:r>
            <a:r>
              <a:rPr lang="ru-RU" sz="21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огоҳ</a:t>
            </a:r>
            <a:r>
              <a:rPr lang="ru-RU" sz="21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нестан</a:t>
            </a:r>
            <a:r>
              <a:rPr lang="en-US" sz="21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</a:t>
            </a:r>
            <a:r>
              <a:rPr lang="ru-RU" sz="21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ё </a:t>
            </a:r>
            <a:r>
              <a:rPr lang="ru-RU" sz="21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манфиатдор</a:t>
            </a:r>
            <a:r>
              <a:rPr lang="ru-RU" sz="21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нестанд</a:t>
            </a:r>
            <a:r>
              <a:rPr lang="ru-RU" sz="21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endParaRPr lang="en-US" sz="21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342900" indent="-342900" algn="just">
              <a:spcBef>
                <a:spcPct val="0"/>
              </a:spcBef>
              <a:buClr>
                <a:srgbClr val="FF0000"/>
              </a:buClr>
              <a:buFont typeface="Courier New" pitchFamily="49" charset="0"/>
              <a:buChar char="o"/>
            </a:pPr>
            <a:r>
              <a:rPr lang="ru-RU" sz="21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Муассисаҳои</a:t>
            </a:r>
            <a:r>
              <a:rPr lang="ru-RU" sz="21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давлатӣ</a:t>
            </a:r>
            <a:r>
              <a:rPr lang="ru-RU" sz="21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шаҳрвандонро</a:t>
            </a:r>
            <a:r>
              <a:rPr lang="ru-RU" sz="21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барои</a:t>
            </a:r>
            <a:r>
              <a:rPr lang="ru-RU" sz="21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иштирок</a:t>
            </a:r>
            <a:r>
              <a:rPr lang="ru-RU" sz="21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маҷбур</a:t>
            </a:r>
            <a:r>
              <a:rPr lang="ru-RU" sz="21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мекунанд</a:t>
            </a:r>
            <a:r>
              <a:rPr lang="ru-RU" sz="21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endParaRPr lang="en-US" altLang="ja-JP" sz="21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257175" indent="-257175" algn="just">
              <a:spcBef>
                <a:spcPct val="0"/>
              </a:spcBef>
              <a:buClr>
                <a:srgbClr val="FF0000"/>
              </a:buClr>
              <a:buFont typeface="Courier New" pitchFamily="49" charset="0"/>
              <a:buChar char="o"/>
            </a:pPr>
            <a:r>
              <a:rPr lang="ru-RU" sz="21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Маҳдудияти</a:t>
            </a:r>
            <a:r>
              <a:rPr lang="ru-RU" sz="21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 </a:t>
            </a:r>
            <a:r>
              <a:rPr lang="ru-RU" sz="21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вақт</a:t>
            </a:r>
            <a:r>
              <a:rPr lang="ru-RU" sz="21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 </a:t>
            </a:r>
            <a:r>
              <a:rPr lang="ru-RU" sz="21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ва</a:t>
            </a:r>
            <a:r>
              <a:rPr lang="ru-RU" sz="21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маблағҳо</a:t>
            </a:r>
            <a:endParaRPr lang="en-US" sz="21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4725144"/>
            <a:ext cx="4158462" cy="11881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011126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Grp="1"/>
          </p:cNvGraphicFramePr>
          <p:nvPr>
            <p:ph idx="1"/>
            <p:extLst/>
          </p:nvPr>
        </p:nvGraphicFramePr>
        <p:xfrm>
          <a:off x="736227" y="1653988"/>
          <a:ext cx="7130140" cy="51440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3527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9487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801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09800" algn="l"/>
                        </a:tabLst>
                      </a:pP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Талабот</a:t>
                      </a:r>
                      <a:endParaRPr lang="ru-RU" sz="2100" dirty="0">
                        <a:effectLst/>
                        <a:latin typeface="Times New Roman" pitchFamily="18" charset="0"/>
                        <a:ea typeface="Cambria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09800" algn="l"/>
                        </a:tabLst>
                      </a:pP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Натиҷа</a:t>
                      </a:r>
                      <a:endParaRPr lang="ru-RU" sz="2100" dirty="0">
                        <a:effectLst/>
                        <a:latin typeface="Times New Roman" pitchFamily="18" charset="0"/>
                        <a:ea typeface="Cambria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0165"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Марҳилаи</a:t>
                      </a:r>
                      <a:r>
                        <a:rPr lang="ru-RU" sz="18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омодагирӣ</a:t>
                      </a:r>
                      <a:endParaRPr lang="ru-RU" sz="2100" dirty="0"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ea typeface="Cambria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8016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2209800" algn="l"/>
                        </a:tabLst>
                      </a:pP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Талаботи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асосӣ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оид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ба 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иштироки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шаҳрванд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2100" dirty="0">
                        <a:effectLst/>
                        <a:latin typeface="Times New Roman" pitchFamily="18" charset="0"/>
                        <a:ea typeface="Cambria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Нест</a:t>
                      </a:r>
                      <a:endParaRPr lang="ru-RU" sz="2100" dirty="0">
                        <a:effectLst/>
                        <a:latin typeface="Times New Roman" pitchFamily="18" charset="0"/>
                        <a:ea typeface="Cambria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2209800" algn="l"/>
                        </a:tabLst>
                      </a:pP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Аҳдофи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баёншуда</a:t>
                      </a:r>
                      <a:r>
                        <a:rPr lang="ru-RU" sz="18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aseline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барои</a:t>
                      </a:r>
                      <a:r>
                        <a:rPr lang="ru-RU" sz="18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aseline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ҷалби</a:t>
                      </a:r>
                      <a:r>
                        <a:rPr lang="ru-RU" sz="18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800" baseline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иштироки</a:t>
                      </a:r>
                      <a:r>
                        <a:rPr lang="ru-RU" sz="18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aseline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шаҳрванд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2100" dirty="0">
                        <a:effectLst/>
                        <a:latin typeface="Times New Roman" pitchFamily="18" charset="0"/>
                        <a:ea typeface="Cambria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Нест</a:t>
                      </a:r>
                      <a:endParaRPr lang="ru-RU" sz="2400" dirty="0">
                        <a:effectLst/>
                        <a:latin typeface="Times New Roman" pitchFamily="18" charset="0"/>
                        <a:ea typeface="Cambria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ru-RU" sz="2100" dirty="0">
                        <a:effectLst/>
                        <a:latin typeface="Times New Roman" pitchFamily="18" charset="0"/>
                        <a:ea typeface="Cambria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80165"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Марҳилаи</a:t>
                      </a:r>
                      <a:r>
                        <a:rPr lang="ru-RU" sz="1800" baseline="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aseline="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асосӣ</a:t>
                      </a:r>
                      <a:endParaRPr lang="ru-RU" sz="2100" dirty="0"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ea typeface="Cambria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Механизми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ҷалби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шаҳрвандон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дар 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марҳилаи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банақшагирии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буҷет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2100" dirty="0">
                        <a:effectLst/>
                        <a:latin typeface="Times New Roman" pitchFamily="18" charset="0"/>
                        <a:ea typeface="Cambria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09800" algn="l"/>
                        </a:tabLst>
                        <a:defRPr/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Нест</a:t>
                      </a:r>
                      <a:endParaRPr lang="ru-RU" sz="2400" dirty="0">
                        <a:effectLst/>
                        <a:latin typeface="Times New Roman" pitchFamily="18" charset="0"/>
                        <a:ea typeface="Cambria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2209800" algn="l"/>
                        </a:tabLst>
                      </a:pPr>
                      <a:endParaRPr lang="ru-RU" sz="2100" dirty="0">
                        <a:effectLst/>
                        <a:latin typeface="Times New Roman" pitchFamily="18" charset="0"/>
                        <a:ea typeface="Cambria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2209800" algn="l"/>
                        </a:tabLst>
                      </a:pP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Муҳокимаи</a:t>
                      </a:r>
                      <a:r>
                        <a:rPr lang="ru-RU" sz="18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aseline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буҷети</a:t>
                      </a:r>
                      <a:r>
                        <a:rPr lang="ru-RU" sz="18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aseline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ниҳодҳои</a:t>
                      </a:r>
                      <a:r>
                        <a:rPr lang="ru-RU" sz="18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aseline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алоҳидаи</a:t>
                      </a:r>
                      <a:r>
                        <a:rPr lang="ru-RU" sz="18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aseline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давлатӣ</a:t>
                      </a:r>
                      <a:r>
                        <a:rPr lang="ru-RU" sz="18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2100" dirty="0">
                        <a:effectLst/>
                        <a:latin typeface="Times New Roman" pitchFamily="18" charset="0"/>
                        <a:ea typeface="Cambria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Нест</a:t>
                      </a:r>
                      <a:endParaRPr lang="ru-RU" sz="2400" dirty="0">
                        <a:effectLst/>
                        <a:latin typeface="Times New Roman" pitchFamily="18" charset="0"/>
                        <a:ea typeface="Cambria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ru-RU" sz="2100" dirty="0">
                        <a:effectLst/>
                        <a:latin typeface="Times New Roman" pitchFamily="18" charset="0"/>
                        <a:ea typeface="Cambria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2209800" algn="l"/>
                        </a:tabLst>
                      </a:pP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Танзими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давлатии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фарогирии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пешниҳодҳои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шаҳрвандон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дар 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раванди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буҷет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  <a:endParaRPr lang="ru-RU" sz="2100" dirty="0">
                        <a:effectLst/>
                        <a:latin typeface="Times New Roman" pitchFamily="18" charset="0"/>
                        <a:ea typeface="Cambria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Нест</a:t>
                      </a:r>
                      <a:endParaRPr lang="ru-RU" sz="2400" dirty="0">
                        <a:effectLst/>
                        <a:latin typeface="Times New Roman" pitchFamily="18" charset="0"/>
                        <a:ea typeface="Cambria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ru-RU" sz="2100" dirty="0">
                        <a:effectLst/>
                        <a:latin typeface="Times New Roman" pitchFamily="18" charset="0"/>
                        <a:ea typeface="Cambria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2209800" algn="l"/>
                        </a:tabLst>
                      </a:pP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Механизмҳои</a:t>
                      </a:r>
                      <a:r>
                        <a:rPr lang="ru-RU" sz="18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аз </a:t>
                      </a:r>
                      <a:r>
                        <a:rPr lang="ru-RU" sz="1800" baseline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ҷониби</a:t>
                      </a:r>
                      <a:r>
                        <a:rPr lang="ru-RU" sz="18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aseline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ҳокимияти</a:t>
                      </a:r>
                      <a:r>
                        <a:rPr lang="ru-RU" sz="18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800" baseline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иҷроияи</a:t>
                      </a:r>
                      <a:r>
                        <a:rPr lang="ru-RU" sz="18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aseline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пешниҳодшаванда</a:t>
                      </a:r>
                      <a:r>
                        <a:rPr lang="ru-RU" sz="18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дар </a:t>
                      </a:r>
                      <a:r>
                        <a:rPr lang="ru-RU" sz="1800" baseline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бобати</a:t>
                      </a:r>
                      <a:r>
                        <a:rPr lang="ru-RU" sz="18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aseline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иштироки</a:t>
                      </a:r>
                      <a:r>
                        <a:rPr lang="ru-RU" sz="18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aseline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шаҳрванд</a:t>
                      </a:r>
                      <a:r>
                        <a:rPr lang="ru-RU" sz="18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дар </a:t>
                      </a:r>
                      <a:r>
                        <a:rPr lang="ru-RU" sz="1800" baseline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раванди</a:t>
                      </a:r>
                      <a:r>
                        <a:rPr lang="ru-RU" sz="18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aseline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иҷрои</a:t>
                      </a:r>
                      <a:r>
                        <a:rPr lang="ru-RU" sz="18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aseline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буҷет</a:t>
                      </a:r>
                      <a:r>
                        <a:rPr lang="ru-RU" sz="18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2100" dirty="0">
                        <a:effectLst/>
                        <a:latin typeface="Times New Roman" pitchFamily="18" charset="0"/>
                        <a:ea typeface="Cambria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09800" algn="l"/>
                        </a:tabLst>
                        <a:defRPr/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Нест</a:t>
                      </a:r>
                      <a:endParaRPr lang="ru-RU" sz="2400" dirty="0">
                        <a:effectLst/>
                        <a:latin typeface="Times New Roman" pitchFamily="18" charset="0"/>
                        <a:ea typeface="Cambria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2209800" algn="l"/>
                        </a:tabLst>
                      </a:pPr>
                      <a:endParaRPr lang="ru-RU" sz="2100" dirty="0">
                        <a:effectLst/>
                        <a:latin typeface="Times New Roman" pitchFamily="18" charset="0"/>
                        <a:ea typeface="Cambria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2209800" algn="l"/>
                        </a:tabLst>
                      </a:pP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Механизмҳои</a:t>
                      </a:r>
                      <a:r>
                        <a:rPr lang="ru-RU" sz="18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aseline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иштироки</a:t>
                      </a:r>
                      <a:r>
                        <a:rPr lang="ru-RU" sz="18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aseline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шаҳрвандон</a:t>
                      </a:r>
                      <a:r>
                        <a:rPr lang="ru-RU" sz="18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дар </a:t>
                      </a:r>
                      <a:r>
                        <a:rPr lang="ru-RU" sz="1800" baseline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раванди</a:t>
                      </a:r>
                      <a:r>
                        <a:rPr lang="ru-RU" sz="18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аудит</a:t>
                      </a:r>
                      <a:endParaRPr lang="ru-RU" sz="2100" dirty="0">
                        <a:effectLst/>
                        <a:latin typeface="Times New Roman" pitchFamily="18" charset="0"/>
                        <a:ea typeface="Cambria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09800" algn="l"/>
                        </a:tabLst>
                        <a:defRPr/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Нест</a:t>
                      </a:r>
                      <a:endParaRPr lang="ru-RU" sz="2400" dirty="0">
                        <a:effectLst/>
                        <a:latin typeface="Times New Roman" pitchFamily="18" charset="0"/>
                        <a:ea typeface="Cambria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2209800" algn="l"/>
                        </a:tabLst>
                      </a:pPr>
                      <a:endParaRPr lang="ru-RU" sz="2100" dirty="0">
                        <a:effectLst/>
                        <a:latin typeface="Times New Roman" pitchFamily="18" charset="0"/>
                        <a:ea typeface="Cambria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219706" y="890718"/>
            <a:ext cx="5623560" cy="857250"/>
          </a:xfrm>
        </p:spPr>
        <p:txBody>
          <a:bodyPr>
            <a:noAutofit/>
          </a:bodyPr>
          <a:lstStyle/>
          <a:p>
            <a:pPr algn="ctr"/>
            <a:r>
              <a:rPr lang="ru-RU" sz="18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Имконияти</a:t>
            </a:r>
            <a:r>
              <a:rPr lang="ru-RU" sz="1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иштироки</a:t>
            </a:r>
            <a:r>
              <a:rPr lang="ru-RU" sz="1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шаҳрвандон</a:t>
            </a:r>
            <a:r>
              <a:rPr lang="ru-RU" sz="1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дар </a:t>
            </a:r>
            <a:r>
              <a:rPr lang="ru-RU" sz="18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раванди</a:t>
            </a:r>
            <a:r>
              <a:rPr lang="ru-RU" sz="1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буҷет</a:t>
            </a:r>
            <a:r>
              <a:rPr lang="ru-RU" sz="1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sz="18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11052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Grp="1"/>
          </p:cNvGraphicFramePr>
          <p:nvPr>
            <p:ph idx="1"/>
            <p:extLst/>
          </p:nvPr>
        </p:nvGraphicFramePr>
        <p:xfrm>
          <a:off x="584947" y="1603561"/>
          <a:ext cx="7755592" cy="40946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120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4354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31514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09800" algn="l"/>
                        </a:tabLst>
                      </a:pPr>
                      <a:r>
                        <a:rPr lang="ru-RU" sz="18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Идома</a:t>
                      </a:r>
                      <a:r>
                        <a:rPr lang="ru-RU" sz="18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2100" dirty="0"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ea typeface="Cambria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630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Нашри</a:t>
                      </a:r>
                      <a:r>
                        <a:rPr lang="ru-RU" sz="18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aseline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иттилооот</a:t>
                      </a:r>
                      <a:r>
                        <a:rPr lang="ru-RU" sz="18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аз </a:t>
                      </a:r>
                      <a:r>
                        <a:rPr lang="ru-RU" sz="1800" baseline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ҷониби</a:t>
                      </a:r>
                      <a:r>
                        <a:rPr lang="ru-RU" sz="18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aseline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ҳокимияти</a:t>
                      </a:r>
                      <a:r>
                        <a:rPr lang="ru-RU" sz="18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aseline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иҷроия</a:t>
                      </a:r>
                      <a:r>
                        <a:rPr lang="ru-RU" sz="18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aseline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оид</a:t>
                      </a:r>
                      <a:r>
                        <a:rPr lang="ru-RU" sz="18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ба </a:t>
                      </a:r>
                      <a:r>
                        <a:rPr lang="ru-RU" sz="1800" baseline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тадбиқи</a:t>
                      </a:r>
                      <a:r>
                        <a:rPr lang="ru-RU" sz="18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aseline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пешниҳоди</a:t>
                      </a:r>
                      <a:r>
                        <a:rPr lang="ru-RU" sz="18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аз </a:t>
                      </a:r>
                      <a:r>
                        <a:rPr lang="ru-RU" sz="1800" baseline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тарафи</a:t>
                      </a:r>
                      <a:r>
                        <a:rPr lang="ru-RU" sz="18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aseline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шаҳрвадон</a:t>
                      </a:r>
                      <a:r>
                        <a:rPr lang="ru-RU" sz="18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aseline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ироа</a:t>
                      </a:r>
                      <a:r>
                        <a:rPr lang="ru-RU" sz="18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aseline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шуда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нӯ</a:t>
                      </a:r>
                      <a:r>
                        <a:rPr lang="ru-RU" sz="1800" baseline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endParaRPr lang="ru-RU" sz="2100" dirty="0">
                        <a:effectLst/>
                        <a:latin typeface="Times New Roman" pitchFamily="18" charset="0"/>
                        <a:ea typeface="Cambria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209800" algn="l"/>
                        </a:tabLst>
                      </a:pP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Нест</a:t>
                      </a:r>
                      <a:endParaRPr lang="ru-RU" sz="2100" dirty="0">
                        <a:effectLst/>
                        <a:latin typeface="Times New Roman" pitchFamily="18" charset="0"/>
                        <a:ea typeface="Cambria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055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209800" algn="l"/>
                        </a:tabLst>
                      </a:pP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Нашри</a:t>
                      </a:r>
                      <a:r>
                        <a:rPr lang="ru-RU" sz="18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aseline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ҳисобот</a:t>
                      </a:r>
                      <a:r>
                        <a:rPr lang="ru-RU" sz="18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aseline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оид</a:t>
                      </a:r>
                      <a:r>
                        <a:rPr lang="ru-RU" sz="18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ба </a:t>
                      </a:r>
                      <a:r>
                        <a:rPr lang="ru-RU" sz="1800" baseline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таҳлили</a:t>
                      </a:r>
                      <a:r>
                        <a:rPr lang="ru-RU" sz="18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aseline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коргузории</a:t>
                      </a:r>
                      <a:r>
                        <a:rPr lang="ru-RU" sz="18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aseline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буҷет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2100" dirty="0">
                        <a:effectLst/>
                        <a:latin typeface="Times New Roman" pitchFamily="18" charset="0"/>
                        <a:ea typeface="Cambria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209800" algn="l"/>
                        </a:tabLst>
                      </a:pP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Нест</a:t>
                      </a:r>
                      <a:endParaRPr lang="ru-RU" sz="2100" dirty="0">
                        <a:effectLst/>
                        <a:latin typeface="Times New Roman" pitchFamily="18" charset="0"/>
                        <a:ea typeface="Cambria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5945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Нашри</a:t>
                      </a:r>
                      <a:r>
                        <a:rPr lang="ru-RU" sz="18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aseline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иттилооти</a:t>
                      </a:r>
                      <a:r>
                        <a:rPr lang="ru-RU" sz="18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aseline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намояндагони</a:t>
                      </a:r>
                      <a:r>
                        <a:rPr lang="ru-RU" sz="18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aseline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мақомоти</a:t>
                      </a:r>
                      <a:r>
                        <a:rPr lang="ru-RU" sz="18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aseline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аудити</a:t>
                      </a:r>
                      <a:r>
                        <a:rPr lang="ru-RU" sz="18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aseline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молияи</a:t>
                      </a:r>
                      <a:r>
                        <a:rPr lang="ru-RU" sz="18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aseline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давлатӣ</a:t>
                      </a:r>
                      <a:r>
                        <a:rPr lang="ru-RU" sz="18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дар </a:t>
                      </a:r>
                      <a:r>
                        <a:rPr lang="ru-RU" sz="1800" baseline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бораи</a:t>
                      </a:r>
                      <a:r>
                        <a:rPr lang="ru-RU" sz="18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aseline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тадбиқи</a:t>
                      </a:r>
                      <a:r>
                        <a:rPr lang="ru-RU" sz="18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aseline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пешниҳодоти</a:t>
                      </a:r>
                      <a:r>
                        <a:rPr lang="ru-RU" sz="18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aseline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шаҳрвандон</a:t>
                      </a:r>
                      <a:r>
                        <a:rPr lang="ru-RU" sz="18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endParaRPr lang="ru-RU" sz="2100" dirty="0">
                        <a:effectLst/>
                        <a:latin typeface="Times New Roman" pitchFamily="18" charset="0"/>
                        <a:ea typeface="Cambria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209800" algn="l"/>
                        </a:tabLst>
                      </a:pP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Нест</a:t>
                      </a:r>
                      <a:endParaRPr lang="ru-RU" sz="2100" dirty="0">
                        <a:effectLst/>
                        <a:latin typeface="Times New Roman" pitchFamily="18" charset="0"/>
                        <a:ea typeface="Cambria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219706" y="890718"/>
            <a:ext cx="5623560" cy="857250"/>
          </a:xfrm>
        </p:spPr>
        <p:txBody>
          <a:bodyPr>
            <a:noAutofit/>
          </a:bodyPr>
          <a:lstStyle/>
          <a:p>
            <a:pPr algn="ctr"/>
            <a:r>
              <a:rPr lang="ru-RU" sz="18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Имконияти</a:t>
            </a:r>
            <a:r>
              <a:rPr lang="ru-RU" sz="1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иштироки</a:t>
            </a:r>
            <a:r>
              <a:rPr lang="ru-RU" sz="1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шаҳрвандон</a:t>
            </a:r>
            <a:r>
              <a:rPr lang="ru-RU" sz="1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дар </a:t>
            </a:r>
            <a:r>
              <a:rPr lang="ru-RU" sz="18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раванди</a:t>
            </a:r>
            <a:r>
              <a:rPr lang="ru-RU" sz="1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буҷет</a:t>
            </a:r>
            <a:r>
              <a:rPr lang="ru-RU" sz="1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endParaRPr lang="ru-RU" sz="18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0272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08921" y="1308449"/>
            <a:ext cx="6684601" cy="4595961"/>
          </a:xfrm>
        </p:spPr>
        <p:txBody>
          <a:bodyPr>
            <a:normAutofit/>
          </a:bodyPr>
          <a:lstStyle/>
          <a:p>
            <a:r>
              <a:rPr lang="ru-RU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Иштироки</a:t>
            </a:r>
            <a:r>
              <a:rPr lang="ru-RU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шаҳрвандон</a:t>
            </a:r>
            <a:r>
              <a:rPr lang="ru-RU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дар </a:t>
            </a:r>
            <a:r>
              <a:rPr lang="ru-RU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раванди</a:t>
            </a:r>
            <a:r>
              <a:rPr lang="ru-RU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буҷет</a:t>
            </a:r>
            <a:r>
              <a:rPr lang="ru-RU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63474" indent="-342900" algn="l">
              <a:buClr>
                <a:srgbClr val="FF0000"/>
              </a:buClr>
              <a:buFont typeface="+mj-lt"/>
              <a:buAutoNum type="arabicPeriod"/>
            </a:pP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Равишҳои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асосии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ҷалби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шаҳрвандон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дар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раванди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буҷет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кадомҳоанд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363474" indent="-342900" algn="l">
              <a:buClr>
                <a:srgbClr val="FF0000"/>
              </a:buClr>
              <a:buFont typeface="+mj-lt"/>
              <a:buAutoNum type="arabicPeriod"/>
            </a:pP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Равишҳои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мавҷуда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 то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куҷо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муассиранд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 marL="363474" indent="-342900" algn="l">
              <a:buClr>
                <a:srgbClr val="FF0000"/>
              </a:buClr>
              <a:buFont typeface="+mj-lt"/>
              <a:buAutoNum type="arabicPeriod"/>
            </a:pP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Пешниҳод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тавсияиҳои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Шумо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оид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ба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ҷалби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босамари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шаҳрвандон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дар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раванди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буҷет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.</a:t>
            </a:r>
            <a:endParaRPr lang="ru-RU" sz="2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utoShape 4" descr="data:image/jpeg;base64,/9j/4AAQSkZJRgABAQAAAQABAAD/2wCEAAkGBxISEhUUERQVFBQWFBUXGBQUFhQUFxQVFRcWFhYWFxUYHSggGBolHhQVJTMhJSotLi4vFx8zODMsNygtLisBCgoKDg0OGxAQGzQkICYsLywsNCwsNCwsLCwsLCwsNCw0LCwsLCwsLCwsLCwsLywsLCwsLCwsLCwsLCwsLCwsLP/AABEIALYAswMBEQACEQEDEQH/xAAcAAABBQEBAQAAAAAAAAAAAAAAAgMEBgcFAQj/xABKEAACAQMCAwQGBAkJBwUAAAABAgMABBESIQUGMRNBUWEHIjJxgZEUUpKhIyRCcoKxssHCCBUzNGJ0orPwFhclQ1NjwzVkc4OT/8QAGwEAAQUBAQAAAAAAAAAAAAAAAAECAwQFBgf/xAA8EQACAQMBBAYIBAUEAwAAAAAAAQIDBBEhBRIxQRNRcYGxwQYUIjJhkaHwUtHh8SM0QmJyFSSCkjNDU//aAAwDAQACEQMRAD8A3GgAoAKACgAoAKACgAoAg8a4tFaxGWYkKMAAAszs2yoijdmJ2AFAGKca9JXEbmYxwH6Lg7QoEM22f6WST1Y/dtjxqu6k5PFOPezXhYW1GCneVcN6qMcN974I6/J9zx03MGqTtIC47UPPbSaY/wAskRgtqx0wcZxUkFUXvNfIqXErOUf4CafxlnPdjzNiqQphQAUAFABQAUAFABQAUAFABQAUAFABQAUAFABQAUAFAHO4/NMsDm3MaykYVpc6F8WYDrgZOKdGO8OjByeCoWnK0UzRzz3VxdyKwkSUTNHHqxjMUUR0quCR1JwepqVU0llk8aMUss5fpB4JaXNwskryrhCHaCya4jXSxBMkyKQpGDkMdgO6qtSjGcs5fzLNvtD1enuwhFvOctZ7tTn3HoYSVA9vdROrLqXtLdSrAjIIdHGB8DUfq65Sa7yT/V3L36UGv8ceGCw8icN41aTCG5MUtoAfXMrO6Y9nRkaseTZ8sYqWEWlq8lCvOlN71OG51rOV3Z1XzZodOIAoAKACgAoAKACgAoAKACgAoAKACgAoAKACgAoAKAMv4yJ7kXOVeeOHiw7SAEZaCOCBgiZ2IDFXK/lbjvqWCJqSOqTF2BSDNo912qxZjMbCaRHOvRtg7Fu7pU+mC08bvaROHcbW2itrF42szp7BlMDPG8jjQjx3QZYwCSW39Y5AwD1quLRQlFrVl24BwtbW2ht1YsIY1jDHYtpGM47qaIecW47a2uj6TPFDrOE7R1XUds4z3DI37sigRsnxuGAKkEEZBByCD0IPeKBRVABQAUAFABQAUAFABQAUAFABQAUAFABQAUAcDm/m234dGrS5eSQ6YoE3kmfYaUX3su/mKBGyo315xudSWmgsARkRxxm4lTvGp2IXPu226VnV9owp8FkpVr2NPlkhcP4vJaLNIHa9upBGHEvZ26nss5KiPPrkHGT9UVHHbFPKTi11/AgjtampLR/Qm8R5it7u3hv4WANjN2ksErLG4DRvHJGdRA16WJXuYrjPhsRmpLeTNiNSMlvJjlhztYcQ+kQzmOO3ZQY+3kRBcQtlGbS5BRgytsd8aSKcpZWo6NRPRkvkXnOA27QS3CzT28ksQ0sHknjjI7N1A/pGKsvTqQcVG0RPCeBPC2gnN7dfSIhcElTJMm9lAvsI0MmkptqY5wCzHrinLCRJFqKORwbmhIHh+jLfyQiV43DwSSK9uItSXESRxgIDJpAC4BBY46YqzvLeLxKpFf8AJfmMcJZzgt8vOJ/5Vley+6NI/wDNdarS2rZx/wDYu7L8EO6OfV4Db8zXzf0XDW/++5iix9gSb1DPbVpHg2+xAqUxP85cXf2bezh/Pnlm/ZjWiO2KEvdTDo5dYtH4wer8PX3R3LfrcU//AFOGeAdG+s8+icWbP47ap+bZu2PtT1JC/hLkJuY5i4uGcT/K4jGfzbJF/XKak9ZzwQbo6ljfZ9a+yPK2iB+ZJqr/AKmk9UO3CWljP33kvwitx/46t072lNpLmMcDp2sJQYZ2kOc6m0g+71QB91WhB6gAoAKAIXEr149PZwSTZznszGNOMddbDrnu8KAOVJdcTckRwW0A7mmleYkf/HGqgH9M0jaXEMMYurO+Cu8/EFjQAsewtkTQqjLHVIznoDv91Vp3SWcIXdKjyNbvxCefi9wpwxMNmjb9nCuzOB3E7j3l/EUtzKXRPHEr1m1DtLHxMjQ2/dXOVXhGFWa3TLbpzrJHTemwS3cGfpk5F1EFlS6SJZXiOWhZQwmToy9DvgnBxVynJuEqEpYUuDX9LNXZt50E9yfuv6F3XnHgoB7K1MjgZEa2nrZ8N1xn41hPZe02/bqYXW56eJ1DvKKWskcHic0l62q4hWGAZ7O0XHu7SUrjLeA7q0qGLSHR0puUn70vJLzOf2htTfe7S+Z3uTuEi4nEd4I7oRKJY2mJNxCM6Vjdv+dHtsH6FfKrF3tKpO1aSw20sr695c2bcSrr2lw58v3NTVQK55U4xNfJ7inqAgYpXFKOWAK9FC5jKW6gcRdWVvDQBp8KjT4hgeU1q0amURtDZNUpS1wOFKalpT3ZxYNElGzXR0KvSRyQtYFVMIFABQB4zYqOrUUFlipEZpK56pfTU2yVRKN6TOKM8TWMZEbTRNJLO+QsVsjASFVHrSPvjSvjkkbZsWNTpp5nwz9RstBPL/pE4KIo7SG47NUjVEMqNGuwwMsQACa2qi3oNFeeGmiVdRBk1I6ujDIdCGVh4hhsa5WvRcG8nPV6LhnJnnEogrkDbyqOm20Z7RwuJu0UTyJ1TB37xkZFXqKjUmoS5lq3jGrUUJcztsl1FjtLO6ywBHZI06EEdQ8edunXBqq6UJe7OPf7L+pcnsevF+zqTYeBcRuiFgiNvGfamuF0svXdYidRP52Pd30TlaUXrLfa5Lh8y7Q2Klh1GaRyty9FZRaI8s7HVJK27yvj2m8vAdAKoVb31hptbqXBLgjahTjTjux4HVkNZN1UbloSxQkNUEa0lxFwel6KlxKUd0Egjos3JT3hZDwatuFwpQ1IsHgqCLchRatV2lWa0GtHtSJ5YgtRVyilJiMkRVvWixFkUhdWhoUAFAEeeTurB2neYW4iWESKWrmJ3HtZJsHH5j4El2I21vDNCxeGePGuJiMHY7Mp2yp64q3Z7RlQq7+MrmvvqGyhlYPn7mbgMlvevBIyOUQtmNdKntcgeofZIB6b10lteQqUelgsZeNfgZVzFW3B8Wc+DiMtnJpspnQqMyLqzG7bbaDsTtgmplFVob1ZaPh14IoZqw3qy0fDrwWCw5sWdgtyoil6A79m/nv7J8qza+z5U05UtV9UZtzs9xW9TeV9US+Y7Ui1nP8AZCj3kgDFQ2c814EFjH/cR7TebeLQir9VVHyAFYlRNPLO1Q4abJrGUAmqecDhuVsAnBOBnA3J9wopUlUmot47eAk5bsW8ZIZvyfZhlPvAX9o1Yq2FOL9utFdjb8CpG8nL3aUu9Y8WKW9ycdnJn83b59KruxS16SGO3y4knrXLcl8vPgSY38iPlTIwjBPEkyVTb4xaFhvKp6Uo8MhJy6hHav3J8WYAfdmr1OnRXvT+S/YrurWfu0/m0vDI8hbvA+ZqWKpt6Nj06uNUvmPLnvq1upcBU5cxyOrdqlkJEhBXQUUlEiYqpRAoAS5qGvLEGKiA5rhripKTeSykNVmviPPaGwPnnmm618Qv5gdSo+lT5xLgr8DXX2ccWlGHNrPzf5GFtRqVWNNfeS08t8gW9xwyHtwyzSapu2X1ZFaToMnqNIXY1k3m2atG+n0b9lezh8NP1N+nbwdJRaKjzPyRLZtD2zxzRyTaFI1I5yrE6l8ttwa17La1O6U+jTjJLL5ozLu29XpyqQl9/fiXDlDhz3rRRHPZW06PKxIJkCKHhTfc5YHO3RR47Va8o0YOovenlJdXW/kUdl2ylLp38TXWNYdaTa1N5CKqZfAU9p6WQPDTZZyAk1WmtRx5UbWACm5FDNPUsCDiGrtvPI1ji1pUuIxi6tppoaOR1ftVrkbIkr0roafuoiZ7TxBLrkdSPMUqeBs47yxnHYQZ4R3s5PcdRGPgKxb/AGjKC3VouwbC0i3lybfb9oi9i2d5GPkNI+eBvXN1LuONKaz3smVvPOZVH9F5DmaynLUtlf5t5kFqhWNTLcsjMkQycAbdrIR7EYPeeuMDJq5a2UrmXVBe8/JfF/uR1a0aUd6RisXDmkj7FSO1mOksx6vIw1Ox95JrppVown0mPZjy+CXA5mnUdxeRk+bN4s7dY0VE9lFCj3KAB+quBqTc5OUuLeTssmX+k687W/t4QTi3ieVsfXlIUZHkFHzrqdi0ujtKlT8TSXYjG21V3aW71lk9EVudF3OQfwtwEXwKwoFyP0mcfo0zadXdlCn1Rz3tt+GB2zae7bxL9JIAMn/XurLxKpwRdlJRWWRzeKDgq489DEH5A4PvqWNq5LKlH/svPyIHcxTw4v8A6sSL/wAI5T56dP3MQasK1il7VSK78+GSP1tt+zTk+7HjgXbXiv0yD4MMEe8Gorm1nT14/FcB1C7hV04PqejHjWVPiXBJqKTFPKhFCjLYC4zVy0k8jZDy1sUnpkjZ6tS0mDHo62bRZZFIkiuhjwIj2lADSPgBAnauI2nXe9gswQzWPlskPKYuIGJc78wyNxK4FjLhTAtvNIVDgFWYlY87Z33+Ndds6kqdolXXFtpdfaWbTZE9pTwtIri3w7PiynngcZ3cu7d5Zjv8qu+tzWkcJHV0vRaxpw3cN9+PDAw3CpYcvaSyI3eFcoSPDUpH30/1inV9mtFNdmfoyhe+jDhFztZN/wBr8np9fmdjhd52pYyyF7k47TtMhyAMADPVQAOnme+qlel0aShHEOWOH7s832xTuY1sVobuPv8AYv3o15k7FlsLgjBybeXAGvJJaOT/ALg65781j7TtekTuaf8AyXV8V8PA09n3ka0N3g0adWIzQAUkRRWKsbumRomoWnkUCKSpFKOQQ3VCTHhTMihSALjrQtVoMkOOSBsAfjitmKiqTbeCCbnn2Vnvwexk43pKUk+A5ZxqSY637MjkSRW8uBEFKA3M+Ko31w6UMLmOiskCU71wl5Jyq5LUeAmq7FOHzhx1LG0knfVhRpGjGrU/qrjOw3PfUlhQlcXMKa+vUuINpLLMLtIlVFCjAwOvX4+dddUk5SbZ6hZ0adGhGFNYWO/v+I9TCyFAFY5oi0yI4JBI7tsFcb/eK07KW9BxfLzOC9K7aMa8an4k0+7HkydDxZriDB1CeP10ZertH62pcflADJx76j9U6Or7KzF6NdvkcEraVCup0/df0Ppbg1w0sEUjjDPEjMMY3ZQTt3VwVSCjUlFcmzoSaBToQDIqrPIaFNbWBTwLnrUcaUZ+/nHwDOBspWdUtZReEPUhNVt15wKKCVbp2spJiOQ5GtXrWk3wQyTFv0q5cLFPCGo8So7YVkmOuktGQyJIrfXAiClAYuKxdquSRJAgt1ri6rzMso9xSuOghVPSbwdrvh08cYJcAOoAyWMZ1aQO8nFTbOrq2vIVJcOD79BZLejgxPhV2JIwfyhsw7wR5V1dem4T+HI9F2TfRu7aMs+0tGup/qTKhNQKBCt8bmWZgAw0R5y3dlsbDx6VpW0JU45a1ZxG27ile1VGMvYp5y+WXyXXwNf9C/KzwwvPcR6e0ZTDHIPWjUAhpMH2S4I94UVhbX2nJzVGlLRe9jm+ruOc3Y5bS05dhp4Fc9GA4VUy4CBRxAYvJiiMyoZCqkhFKgtjuBYgA+8gU1pZSbwusCkP6T4wcCzuic42ERH2tePH5V1VP0Tv3BTSWGs8eXZxM97TtvxL78e4lpz45VX/AJtvirKGBCxHKtuDgPneo4ejtaXtZQtXaNCnLdlLUdXnpM4eyv08/o0j/sZqCp6NV08xiJHadu1lzS7WkL/3h2anDpdRn+3azr/DT47Euqf9I9X1CXCa+a/MkLz7w/vmZfJoZ1/gqN7Ju453YvDHq7ov+pfNHQ4ZzBbXRIt5kkKjJUEhgDsCVO4HnWRe0a9LHSRce1E9OcZaxeTqRii1iOkSY66S0WiIZEmt5EQUoDFyayNqyxDgSQIR61xcnmeUWOR7Ur4CGN89eke+FxPb2Cx9nEQhl06pNYB16SW04B26ZBFbVnsq2nSjUuG9dUuCxy5Z+uCxQs7m4jKVCOUtH98ymtd8NZczQ8RiuSxZrlWjfWzYzqjIUac74G++5NdNBUdxQjjCIVTvbee/uyjLrw15ESS7TUFivEYHvnheLSO7UVzk+4VG7Ok9UaMPSS/prEnntX7Ha4Ny1HdnFxxexhTbKo+GYHuxIE3p8LanDVIq3W27u5i4znhc0lhFo5f5EfhrdsLJOKAMSssVwpKKNwy2zLpLfpMdtsUXFKVSOIvBmqXJcC7cF57t7iYW8kc9rcN7MNxE8bNgZ2OMdK5K82ZVopza06yaM09C0CsqPEkCkbA9FOSA4PPN+0FhcyJs4iYKfBm9UEeY1ZqzY0VcXdKk+ckvqMqPEG/gYvev+Bcb7oV+36mP8Ve6Xkty3m11P8jibeG9Xj2r6am9ScO0Kqr0VQo9wAH7q5enU0wS3lk87yIjRGrCkjJlRkmJERx02pd4YqLxnGgLCTv50OaQsbeU9SPYQY4hMe5bS3HxaW4J+5BXFelUsqCOy2JSVOnLHX5L8yxJXO26xg2WSY66K2lhIhZIFb0XlER7SgNzDIqjf0ukpYHReGQgu9cYqLU2izk8cHG2/lTqlJ4ETPmO1kMbulxlLgyO0iuNB1sxJ69fhXS1YZSlT1gkksdSO09Hrq1p0FRc0ptttPTLfjpjgT6rnUDbwK3VQfeBTlOS4MhqW9KosTin3EWThEDdYx8Mr+qpVc1VzM+psOwqcaa7srwaOXc3LWMga0llikI3KOQNO4wfHv61oWtSdRNy4HHbesbS0qRhRzvPV5eUl4/UtHoc4tcTcVj7WSSb8DKuZHZ9CkAnGo7bgVT20k7bXrXmYlP3j6FFcZFFg9p2AA06XAQpXpZf8RCg7vcQD3gOGI+Qra9F6XSbVpLksv5LJWvZbtvN/BmXwx6miX69xbp9qVBXru0Xi2lnsOXtf/Mu9/Q+jyRXJam03F6MhzRAd1TRlkzK1FReUiPIBUiKlRJaIciTApsnqTUqeI4ORwlc3V6/9uCP7EKvj5zH51wvpTVfrEIf25+r/I6LZqXRPtO8hrLoSyi6yQlb9utCJkhDW5Qk3EiYqpxDxhTKkcxwKiIRvXL1Ke7UZMnoeGopLLFODzTylacQTRcxgnHqyLhZE81fHl0OR5UtKrUoSzB48H3Bo+JhN5w+SzuprORi/ZEFHIwWjbcE/wCvGtKUo1acasVjOjXxO19G9oVKqlQqPO7qnzx1dwqojqQoApfHpNU7+WB8hW1axxSR5jt6r0l9P4afJGg/yf7TVfyv/wBOA/42UfurN23L+DGPW/BGZTWpv4rkYpk4UqeAPadxQhnnpglxHaLnc3DHHiFhk/eRXUehkM7Rz1RZn7Uf+2kuzxRn/Dj+M2gHfe2n+clelbU/l32rxMC0X8TufgfRB61zBovieONsUq4iTWY4ZFKb1LnQz3TzIcUU1k8UcTgCb3TfXu5T9hY4v/FXnPpNU3r1p/0pLz8zobJfwkdyM1TtZJ6FiRJjrpLRkMiQlblvwImKqwIFADMorJvaaUsokixpRWbTpuTHNgwoqwSYIx/0tcMRbyOcMNUkOgqOo0HIY+/Vj9GpKTapbvLL8Edb6LUc1KlV8kl88/kil047MKAKJM2t2I3yxx8TtW9FbsUn1HkleTr15zjrmTx3s2L+Trbf12Q9cwoD/wDoW/hrD21LLhH4PyI48WbNiudcdSQSaryFFYqZR9nIhm/pii2s38JZV+1ET/DXX+hEX67Nrhu+Zm7VX8HP3xRRuWCHvrMeN1Gen1Mt/CK9B2nrbvtRjW8cSy/vLSNs5k4tLEYIbZUa4uJNCCTJREUapJXVSCVUdwIyWUZ3rmG8GlCLk8DXCeJ3Iu3s7rsXdbdLgSwK8a6XkePQUdmOQY85z39Nt0Uh1WljGNTv6NqdnUg6PMRrG9PK+MMrnJxJt2LdTcXR+BuJcfdivL/SCopbQqd30SR0drHFKP3xLBEarWUvawSyJcddZarmQSH4627fOCJi6siBQAiRc1WuKW/EVPA2q1RpUsD2xD1RuOI5Hz/zlcGTiN4Sc6ZVQe5Y0/eTUm44U4J9WfmzuPRZf7eb/u8kcqkOoETNhSfAE/IUsVlpEVae5TlLqTfyKZZRnGe7PzraqSWTzGzpScc40ybf/J4hxZ3D97XOn7EaH+M1gbYl/uVH+1eL/Ip0+Bq1ZTXMeN1QlhSHCbm4SNGeRlRFBLMxCqoHUknYCrUE5aRWWNehmnpB45a3dujxfSGSJy4mFvKICGUoSZGUbDUNxtXeejFCVhOTr6J9WuH8TI2jU6SCjTaz1ZWX2fEqHBIbi3C3nZpHFGRIslzKIO10+tiNcFjnAA2Gc7Zrp7jaMJQlGCynpl6cTLlT/iRi37XHCWeHXqi4cT4s2uC8vXuBcmFnhsLADMNvIULPcTFcgMUXJyo9Xboa5/Vm2t2nq3x7iz8s3H0jiN5cHG1tZxqEZZFAYSSkB12bc9R40iCo9C3g08rp6MaYUudCJRy0irciPqsLdvrx6/tkt++vJ9ryzfVf8mb9FYpxXwRY4hUljTy8iyZLSust1hFdj8dbNutCNi6siBQB4abPONAGqzm+oeNSOo3YhVHUsQAB7zVJUenqKPLn2Dm8LJ8yQXnbvNP/ANa4lkwe4MxwPgAKs3r/AImOpHf+jFNQsd78Um/LyH6qHRDN7/Rv+Y36jT6fvrtRVvf5apj8MvBlf4NZl0BHiQfnWjcVN2WDjtj2Mq1FTj1tGv8A8nycfRbmLPrJc6iO8B0VR/ln5VibZT9YjLk4+bz4o57c3G4vk2jVjWZLQBs1QmnnLHIoPGI34ldyI/8AUbNlVo+65uiNZD/WjjBQ6e8sM56DtvR6wWFWqLV8Pgv1++ecLbl5OhQfRvV/eSffTRIhM7IseMMZCqpg7YJO2K7FtJa8Dz6mqtSp7GXL4aszDmnlkQuh7QPZOuiCZ2MkdozEsFOM4jJI9cdB7qqZhTUsrKawvgztLG4nW3Yt4mn7WmN5fp1F35o4tbRRtdiG4tuIqsLYZJmjlVNKmLtEzC0JGRnPXfY1RjJxehsVqSqQcZLvO16NYUjm4mkSaEF0jj3yQqzJ8Dv+lQ/eIoPNJZLuopWNihtzj76dyI08VFkqno/H/DbP+7xfsivJdq/ztX/J+Jvw91FmhNXNnSzoNmSlrp6WhAx6Otm3T3SNi6sCHJv+XoZWLgyRSHP4SGWSI5PeQp0sfzgaAwiGnA7xG/B8RlZfqTw28nzZFRj86RrIYONzdx2/4bbPcyi2uFDIoWNZID67aQfWZ89RtVKpZ7zbU8dw+OW8Ix3inH579GN4s0kzZVUJEVpbgn21jU6pXGBjV8zSQlb0I5jq/q/yNWhsO+rVN1w3Vzb5fmR7S3EaKg6AY9/nWdUm5ycmei2ltG2oxpR4JD1NLJ4y5BB79qE8PI2cVKLi+Zy+SyNUkL7MDkDx7m/UPnW24Rm1P4HGbAuHQ6S0npJPPk/A0X0d8NuLe/1wANBcZWZWOgppBZJFz7e+Rgb+t8ap7QsZXFJbnvR4fkUNs2u5XdaPB8fgzXga5TXmY54RUc45joKij8qyoYb2zWZI7pbu7YD1e1AlIdJezPtAaxvuNvhXe7JquVvTa/CvpoYu1KcZL2+Cf2jOOH8k8Xu52S+eRYFYrI7Ps4G4MS/ldxBwB552q+lOTxJ6FOdW1oQzQit7itOHazV+XeS4IrM2b5kt9LhzIQCQ5JbcY07nYjpSzajDcI7aFSvc+sNYKLbzXCSfza0r36QMjW0NvpIuVLMUF3OcqiRlACpI88jFQqO7rP8Ac1Ku/P2aWMa5eeH6mocm8De1gYTMrzzSvNO6atJkfGyajnSqqqj83PfTfiSYSW7Hgd0CgakNyrsfcf1UuSPc5lS5CH/DbP8Au0X7AryXayxe1f8AJ+Jtw91FjgqbZqe9wEmS1rqqbZAyQnSuhorEERMVUogUAFAGbenYSGzgCBiv0uMyaVZsIqu2WCgkKCBTKkXKLSLFpUjTuITnwUk33PJjsfFIGO0i/HK592oCsaVvVjxielUds2NX3ai79PHBKVgehB91QtNcTRjOMlmLyKoHhQAxJwtWdZUkMUqnIZfLxFTUrudL2cZRh7Q2RTuKyrRzGa5rn3HL5h5tvpGMZk7NVwMQ5jyR3kj1j16ZxWzTqb0EziNpSrxryozfDq4fma76COLzTWs0Uzs4hkQIW3IV1zpz4AqevjXN7Vt1CopxWE+PVn9SoluvdNNxWUopocZj6TeRJ5ZVvuHkrcoBqVG0s4XoyHprA2x3gePXX2TtT1fFKsvZ5Pmvv9yGtSVRFM/3jcXt10zqoKkgtPbSK5x3ErhfurtKc6FSO9GosP4Py0MmWz4Z0T7mvNZOFf8AM/EeIERNJNOGOBBCnZoxP5JCD1vjmpFChH25Zl2JpfUlhFU1uRwu16m0eh/lO4sYZXuQI5JymIRpPZqgONTD8o6umcDA76r3N1K4km1hLgiaNNwWEaHiqo/dwjwigGtRE/Rvcf1UqGy0yU7kL/02z/u0X7Iryja387V/yfiakPdRZIDVrZksywNmSlrqKa1IWSEreotuBExVSiBQAUAeEZ60AVjjPo94XdEma0j1E5LpqiYnxLRkFvjmgXJUb70GWZ3tri4hO/Uq4z3dwOKRxjLiiSnWqU3mEmux4KzxT0S8WgGbaaK6GPYb8GxPgNW3+IVBK0pS5YNSht++pf15XVJZ+vH6lav+H8Rtji5sZl7tSDtFJ8mXIPzqtKw/Czbo+lf/ANafyfkyFBxiFttWk+Der+vaq07WrHkbVvt2xrPCnh/3afp9TlzJGbiRn3A04HXLHoAO81bhv9FGMeLOfuI28r+tVrNbscd78za/RRyR+KyS3STQSyzF49EssDrEEVULKjAddZwwPdVyEMQUXqczd1VWrSqLg2XD/Zu6Q/geITEAbJcRwTAnxLhVf/FVerYW9TjH5aMgTa5iDFxVMerZz+JDTW2B5KRJk/EVRq7Gg/dljtWfyHqoc7ix4jcGGNbOSHE6l3aW3eIxaWD+y+vvGBp3OKt7Ms5Ws8zlldS4fUr3kZVaUoQ0bGb/ANHsjxvonWOQ4KEKdIZWBGcEHG3dXR1toqVLooxMe02Q6dRVKks45fudmXi3E4z6/D1mGTvbXMfTxKzhMHyGayzbwN/7cIg/GbS+t/Fmt3kUH86LVn4UBr1E205z4fIQBdRK56JKTDIc/wDblCt91IJlcTrySqyMVYN6p6EEdPKlBrKKjyOuOHWY/wDbRfsCvLdtQ3b6qv7i/TeYosNv1qTZeswmS1rqaT1IGSE6VvUHmBExVTCBQAUAFABQAUAFABQBX+PclcPvR+M20bnAGsDs3AG4AkTDY36ZxQLk4/LHoq4dYzdtGryOPY7Zg4j81AAGrruendQGS8UCBQAUAFABQAUAFADM9pG/tord3rKDt8aAOenALWLU8VvEj+scxoqknB+qN6XIjK5yZdxfRLeJZY3eOGNWCupKsFAIIzkEeBrzLbFtc+uTc4vV5WnIvQccaFngXxqzsug4azTXaNmx4GthS10IyTFXQ2ikoaoikLq0NCgAoAKACgAoAKACgAoAKACgAoAKACgAoAKACgAoAKAOdxDgNrPgzQRSEZwzIpZSepVuqnzFLkDmjlBE/q9xdwbHZZ2mXPjpuO0Hwpk4RmsSWQHYOH30ekC5imA9ozQaXPhhomCjv/JqGna0abzGP33itvrHYeMusscU8ah5CwUxuXX1QTvqVSOnnVnAmp2aQD//2Q=="/>
          <p:cNvSpPr>
            <a:spLocks noChangeAspect="1" noChangeArrowheads="1"/>
          </p:cNvSpPr>
          <p:nvPr/>
        </p:nvSpPr>
        <p:spPr bwMode="auto">
          <a:xfrm>
            <a:off x="1259681" y="748903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ru-RU" sz="1350"/>
          </a:p>
        </p:txBody>
      </p:sp>
      <p:sp>
        <p:nvSpPr>
          <p:cNvPr id="7" name="AutoShape 6" descr="data:image/jpeg;base64,/9j/4AAQSkZJRgABAQAAAQABAAD/2wCEAAkGBxISEhUUERQVFBQWFBUXGBQUFhQUFxQVFRcWFhYWFxUYHSggGBolHhQVJTMhJSotLi4vFx8zODMsNygtLisBCgoKDg0OGxAQGzQkICYsLywsNCwsNCwsLCwsLCwsNCw0LCwsLCwsLCwsLCwsLywsLCwsLCwsLCwsLCwsLCwsLP/AABEIALYAswMBEQACEQEDEQH/xAAcAAABBQEBAQAAAAAAAAAAAAAAAgMEBgcFAQj/xABKEAACAQMCAwQGBAkJBwUAAAABAgMABBESIQUGMRNBUWEHIjJxgZEUUpKhIyRCcoKxssHCCBUzNGJ0orPwFhclQ1NjwzVkc4OT/8QAGwEAAQUBAQAAAAAAAAAAAAAAAAECAwQFBgf/xAA8EQACAQMBBAYIBAUEAwAAAAAAAQIDBBEhBRIxQRNRcYGxwQYUIjJhkaHwUtHh8SM0QmJyFSSCkjNDU//aAAwDAQACEQMRAD8A3GgAoAKACgAoAKACgAoAg8a4tFaxGWYkKMAAAszs2yoijdmJ2AFAGKca9JXEbmYxwH6Lg7QoEM22f6WST1Y/dtjxqu6k5PFOPezXhYW1GCneVcN6qMcN974I6/J9zx03MGqTtIC47UPPbSaY/wAskRgtqx0wcZxUkFUXvNfIqXErOUf4CafxlnPdjzNiqQphQAUAFABQAUAFABQAUAFABQAUAFABQAUAFABQAUAFAHO4/NMsDm3MaykYVpc6F8WYDrgZOKdGO8OjByeCoWnK0UzRzz3VxdyKwkSUTNHHqxjMUUR0quCR1JwepqVU0llk8aMUss5fpB4JaXNwskryrhCHaCya4jXSxBMkyKQpGDkMdgO6qtSjGcs5fzLNvtD1enuwhFvOctZ7tTn3HoYSVA9vdROrLqXtLdSrAjIIdHGB8DUfq65Sa7yT/V3L36UGv8ceGCw8icN41aTCG5MUtoAfXMrO6Y9nRkaseTZ8sYqWEWlq8lCvOlN71OG51rOV3Z1XzZodOIAoAKACgAoAKACgAoAKACgAoAKACgAoAKACgAoAKAMv4yJ7kXOVeeOHiw7SAEZaCOCBgiZ2IDFXK/lbjvqWCJqSOqTF2BSDNo912qxZjMbCaRHOvRtg7Fu7pU+mC08bvaROHcbW2itrF42szp7BlMDPG8jjQjx3QZYwCSW39Y5AwD1quLRQlFrVl24BwtbW2ht1YsIY1jDHYtpGM47qaIecW47a2uj6TPFDrOE7R1XUds4z3DI37sigRsnxuGAKkEEZBByCD0IPeKBRVABQAUAFABQAUAFABQAUAFABQAUAFABQAUAcDm/m234dGrS5eSQ6YoE3kmfYaUX3su/mKBGyo315xudSWmgsARkRxxm4lTvGp2IXPu226VnV9owp8FkpVr2NPlkhcP4vJaLNIHa9upBGHEvZ26nss5KiPPrkHGT9UVHHbFPKTi11/AgjtampLR/Qm8R5it7u3hv4WANjN2ksErLG4DRvHJGdRA16WJXuYrjPhsRmpLeTNiNSMlvJjlhztYcQ+kQzmOO3ZQY+3kRBcQtlGbS5BRgytsd8aSKcpZWo6NRPRkvkXnOA27QS3CzT28ksQ0sHknjjI7N1A/pGKsvTqQcVG0RPCeBPC2gnN7dfSIhcElTJMm9lAvsI0MmkptqY5wCzHrinLCRJFqKORwbmhIHh+jLfyQiV43DwSSK9uItSXESRxgIDJpAC4BBY46YqzvLeLxKpFf8AJfmMcJZzgt8vOJ/5Vley+6NI/wDNdarS2rZx/wDYu7L8EO6OfV4Db8zXzf0XDW/++5iix9gSb1DPbVpHg2+xAqUxP85cXf2bezh/Pnlm/ZjWiO2KEvdTDo5dYtH4wer8PX3R3LfrcU//AFOGeAdG+s8+icWbP47ap+bZu2PtT1JC/hLkJuY5i4uGcT/K4jGfzbJF/XKak9ZzwQbo6ljfZ9a+yPK2iB+ZJqr/AKmk9UO3CWljP33kvwitx/46t072lNpLmMcDp2sJQYZ2kOc6m0g+71QB91WhB6gAoAKAIXEr149PZwSTZznszGNOMddbDrnu8KAOVJdcTckRwW0A7mmleYkf/HGqgH9M0jaXEMMYurO+Cu8/EFjQAsewtkTQqjLHVIznoDv91Vp3SWcIXdKjyNbvxCefi9wpwxMNmjb9nCuzOB3E7j3l/EUtzKXRPHEr1m1DtLHxMjQ2/dXOVXhGFWa3TLbpzrJHTemwS3cGfpk5F1EFlS6SJZXiOWhZQwmToy9DvgnBxVynJuEqEpYUuDX9LNXZt50E9yfuv6F3XnHgoB7K1MjgZEa2nrZ8N1xn41hPZe02/bqYXW56eJ1DvKKWskcHic0l62q4hWGAZ7O0XHu7SUrjLeA7q0qGLSHR0puUn70vJLzOf2htTfe7S+Z3uTuEi4nEd4I7oRKJY2mJNxCM6Vjdv+dHtsH6FfKrF3tKpO1aSw20sr695c2bcSrr2lw58v3NTVQK55U4xNfJ7inqAgYpXFKOWAK9FC5jKW6gcRdWVvDQBp8KjT4hgeU1q0amURtDZNUpS1wOFKalpT3ZxYNElGzXR0KvSRyQtYFVMIFABQB4zYqOrUUFlipEZpK56pfTU2yVRKN6TOKM8TWMZEbTRNJLO+QsVsjASFVHrSPvjSvjkkbZsWNTpp5nwz9RstBPL/pE4KIo7SG47NUjVEMqNGuwwMsQACa2qi3oNFeeGmiVdRBk1I6ujDIdCGVh4hhsa5WvRcG8nPV6LhnJnnEogrkDbyqOm20Z7RwuJu0UTyJ1TB37xkZFXqKjUmoS5lq3jGrUUJcztsl1FjtLO6ywBHZI06EEdQ8edunXBqq6UJe7OPf7L+pcnsevF+zqTYeBcRuiFgiNvGfamuF0svXdYidRP52Pd30TlaUXrLfa5Lh8y7Q2Klh1GaRyty9FZRaI8s7HVJK27yvj2m8vAdAKoVb31hptbqXBLgjahTjTjux4HVkNZN1UbloSxQkNUEa0lxFwel6KlxKUd0Egjos3JT3hZDwatuFwpQ1IsHgqCLchRatV2lWa0GtHtSJ5YgtRVyilJiMkRVvWixFkUhdWhoUAFAEeeTurB2neYW4iWESKWrmJ3HtZJsHH5j4El2I21vDNCxeGePGuJiMHY7Mp2yp64q3Z7RlQq7+MrmvvqGyhlYPn7mbgMlvevBIyOUQtmNdKntcgeofZIB6b10lteQqUelgsZeNfgZVzFW3B8Wc+DiMtnJpspnQqMyLqzG7bbaDsTtgmplFVob1ZaPh14IoZqw3qy0fDrwWCw5sWdgtyoil6A79m/nv7J8qza+z5U05UtV9UZtzs9xW9TeV9US+Y7Ui1nP8AZCj3kgDFQ2c814EFjH/cR7TebeLQir9VVHyAFYlRNPLO1Q4abJrGUAmqecDhuVsAnBOBnA3J9wopUlUmot47eAk5bsW8ZIZvyfZhlPvAX9o1Yq2FOL9utFdjb8CpG8nL3aUu9Y8WKW9ycdnJn83b59KruxS16SGO3y4knrXLcl8vPgSY38iPlTIwjBPEkyVTb4xaFhvKp6Uo8MhJy6hHav3J8WYAfdmr1OnRXvT+S/YrurWfu0/m0vDI8hbvA+ZqWKpt6Nj06uNUvmPLnvq1upcBU5cxyOrdqlkJEhBXQUUlEiYqpRAoAS5qGvLEGKiA5rhripKTeSykNVmviPPaGwPnnmm618Qv5gdSo+lT5xLgr8DXX2ccWlGHNrPzf5GFtRqVWNNfeS08t8gW9xwyHtwyzSapu2X1ZFaToMnqNIXY1k3m2atG+n0b9lezh8NP1N+nbwdJRaKjzPyRLZtD2zxzRyTaFI1I5yrE6l8ttwa17La1O6U+jTjJLL5ozLu29XpyqQl9/fiXDlDhz3rRRHPZW06PKxIJkCKHhTfc5YHO3RR47Va8o0YOovenlJdXW/kUdl2ylLp38TXWNYdaTa1N5CKqZfAU9p6WQPDTZZyAk1WmtRx5UbWACm5FDNPUsCDiGrtvPI1ji1pUuIxi6tppoaOR1ftVrkbIkr0roafuoiZ7TxBLrkdSPMUqeBs47yxnHYQZ4R3s5PcdRGPgKxb/AGjKC3VouwbC0i3lybfb9oi9i2d5GPkNI+eBvXN1LuONKaz3smVvPOZVH9F5DmaynLUtlf5t5kFqhWNTLcsjMkQycAbdrIR7EYPeeuMDJq5a2UrmXVBe8/JfF/uR1a0aUd6RisXDmkj7FSO1mOksx6vIw1Ox95JrppVown0mPZjy+CXA5mnUdxeRk+bN4s7dY0VE9lFCj3KAB+quBqTc5OUuLeTssmX+k687W/t4QTi3ieVsfXlIUZHkFHzrqdi0ujtKlT8TSXYjG21V3aW71lk9EVudF3OQfwtwEXwKwoFyP0mcfo0zadXdlCn1Rz3tt+GB2zae7bxL9JIAMn/XurLxKpwRdlJRWWRzeKDgq489DEH5A4PvqWNq5LKlH/svPyIHcxTw4v8A6sSL/wAI5T56dP3MQasK1il7VSK78+GSP1tt+zTk+7HjgXbXiv0yD4MMEe8Gorm1nT14/FcB1C7hV04PqejHjWVPiXBJqKTFPKhFCjLYC4zVy0k8jZDy1sUnpkjZ6tS0mDHo62bRZZFIkiuhjwIj2lADSPgBAnauI2nXe9gswQzWPlskPKYuIGJc78wyNxK4FjLhTAtvNIVDgFWYlY87Z33+Ndds6kqdolXXFtpdfaWbTZE9pTwtIri3w7PiynngcZ3cu7d5Zjv8qu+tzWkcJHV0vRaxpw3cN9+PDAw3CpYcvaSyI3eFcoSPDUpH30/1inV9mtFNdmfoyhe+jDhFztZN/wBr8np9fmdjhd52pYyyF7k47TtMhyAMADPVQAOnme+qlel0aShHEOWOH7s832xTuY1sVobuPv8AYv3o15k7FlsLgjBybeXAGvJJaOT/ALg65781j7TtekTuaf8AyXV8V8PA09n3ka0N3g0adWIzQAUkRRWKsbumRomoWnkUCKSpFKOQQ3VCTHhTMihSALjrQtVoMkOOSBsAfjitmKiqTbeCCbnn2Vnvwexk43pKUk+A5ZxqSY637MjkSRW8uBEFKA3M+Ko31w6UMLmOiskCU71wl5Jyq5LUeAmq7FOHzhx1LG0knfVhRpGjGrU/qrjOw3PfUlhQlcXMKa+vUuINpLLMLtIlVFCjAwOvX4+dddUk5SbZ6hZ0adGhGFNYWO/v+I9TCyFAFY5oi0yI4JBI7tsFcb/eK07KW9BxfLzOC9K7aMa8an4k0+7HkydDxZriDB1CeP10ZertH62pcflADJx76j9U6Or7KzF6NdvkcEraVCup0/df0Ppbg1w0sEUjjDPEjMMY3ZQTt3VwVSCjUlFcmzoSaBToQDIqrPIaFNbWBTwLnrUcaUZ+/nHwDOBspWdUtZReEPUhNVt15wKKCVbp2spJiOQ5GtXrWk3wQyTFv0q5cLFPCGo8So7YVkmOuktGQyJIrfXAiClAYuKxdquSRJAgt1ri6rzMso9xSuOghVPSbwdrvh08cYJcAOoAyWMZ1aQO8nFTbOrq2vIVJcOD79BZLejgxPhV2JIwfyhsw7wR5V1dem4T+HI9F2TfRu7aMs+0tGup/qTKhNQKBCt8bmWZgAw0R5y3dlsbDx6VpW0JU45a1ZxG27ile1VGMvYp5y+WXyXXwNf9C/KzwwvPcR6e0ZTDHIPWjUAhpMH2S4I94UVhbX2nJzVGlLRe9jm+ruOc3Y5bS05dhp4Fc9GA4VUy4CBRxAYvJiiMyoZCqkhFKgtjuBYgA+8gU1pZSbwusCkP6T4wcCzuic42ERH2tePH5V1VP0Tv3BTSWGs8eXZxM97TtvxL78e4lpz45VX/AJtvirKGBCxHKtuDgPneo4ejtaXtZQtXaNCnLdlLUdXnpM4eyv08/o0j/sZqCp6NV08xiJHadu1lzS7WkL/3h2anDpdRn+3azr/DT47Euqf9I9X1CXCa+a/MkLz7w/vmZfJoZ1/gqN7Ju453YvDHq7ov+pfNHQ4ZzBbXRIt5kkKjJUEhgDsCVO4HnWRe0a9LHSRce1E9OcZaxeTqRii1iOkSY66S0WiIZEmt5EQUoDFyayNqyxDgSQIR61xcnmeUWOR7Ur4CGN89eke+FxPb2Cx9nEQhl06pNYB16SW04B26ZBFbVnsq2nSjUuG9dUuCxy5Z+uCxQs7m4jKVCOUtH98ymtd8NZczQ8RiuSxZrlWjfWzYzqjIUac74G++5NdNBUdxQjjCIVTvbee/uyjLrw15ESS7TUFivEYHvnheLSO7UVzk+4VG7Ok9UaMPSS/prEnntX7Ha4Ny1HdnFxxexhTbKo+GYHuxIE3p8LanDVIq3W27u5i4znhc0lhFo5f5EfhrdsLJOKAMSssVwpKKNwy2zLpLfpMdtsUXFKVSOIvBmqXJcC7cF57t7iYW8kc9rcN7MNxE8bNgZ2OMdK5K82ZVopza06yaM09C0CsqPEkCkbA9FOSA4PPN+0FhcyJs4iYKfBm9UEeY1ZqzY0VcXdKk+ckvqMqPEG/gYvev+Bcb7oV+36mP8Ve6Xkty3m11P8jibeG9Xj2r6am9ScO0Kqr0VQo9wAH7q5enU0wS3lk87yIjRGrCkjJlRkmJERx02pd4YqLxnGgLCTv50OaQsbeU9SPYQY4hMe5bS3HxaW4J+5BXFelUsqCOy2JSVOnLHX5L8yxJXO26xg2WSY66K2lhIhZIFb0XlER7SgNzDIqjf0ukpYHReGQgu9cYqLU2izk8cHG2/lTqlJ4ETPmO1kMbulxlLgyO0iuNB1sxJ69fhXS1YZSlT1gkksdSO09Hrq1p0FRc0ptttPTLfjpjgT6rnUDbwK3VQfeBTlOS4MhqW9KosTin3EWThEDdYx8Mr+qpVc1VzM+psOwqcaa7srwaOXc3LWMga0llikI3KOQNO4wfHv61oWtSdRNy4HHbesbS0qRhRzvPV5eUl4/UtHoc4tcTcVj7WSSb8DKuZHZ9CkAnGo7bgVT20k7bXrXmYlP3j6FFcZFFg9p2AA06XAQpXpZf8RCg7vcQD3gOGI+Qra9F6XSbVpLksv5LJWvZbtvN/BmXwx6miX69xbp9qVBXru0Xi2lnsOXtf/Mu9/Q+jyRXJam03F6MhzRAd1TRlkzK1FReUiPIBUiKlRJaIciTApsnqTUqeI4ORwlc3V6/9uCP7EKvj5zH51wvpTVfrEIf25+r/I6LZqXRPtO8hrLoSyi6yQlb9utCJkhDW5Qk3EiYqpxDxhTKkcxwKiIRvXL1Ke7UZMnoeGopLLFODzTylacQTRcxgnHqyLhZE81fHl0OR5UtKrUoSzB48H3Bo+JhN5w+SzuprORi/ZEFHIwWjbcE/wCvGtKUo1acasVjOjXxO19G9oVKqlQqPO7qnzx1dwqojqQoApfHpNU7+WB8hW1axxSR5jt6r0l9P4afJGg/yf7TVfyv/wBOA/42UfurN23L+DGPW/BGZTWpv4rkYpk4UqeAPadxQhnnpglxHaLnc3DHHiFhk/eRXUehkM7Rz1RZn7Uf+2kuzxRn/Dj+M2gHfe2n+clelbU/l32rxMC0X8TufgfRB61zBovieONsUq4iTWY4ZFKb1LnQz3TzIcUU1k8UcTgCb3TfXu5T9hY4v/FXnPpNU3r1p/0pLz8zobJfwkdyM1TtZJ6FiRJjrpLRkMiQlblvwImKqwIFADMorJvaaUsokixpRWbTpuTHNgwoqwSYIx/0tcMRbyOcMNUkOgqOo0HIY+/Vj9GpKTapbvLL8Edb6LUc1KlV8kl88/kil047MKAKJM2t2I3yxx8TtW9FbsUn1HkleTr15zjrmTx3s2L+Trbf12Q9cwoD/wDoW/hrD21LLhH4PyI48WbNiudcdSQSaryFFYqZR9nIhm/pii2s38JZV+1ET/DXX+hEX67Nrhu+Zm7VX8HP3xRRuWCHvrMeN1Gen1Mt/CK9B2nrbvtRjW8cSy/vLSNs5k4tLEYIbZUa4uJNCCTJREUapJXVSCVUdwIyWUZ3rmG8GlCLk8DXCeJ3Iu3s7rsXdbdLgSwK8a6XkePQUdmOQY85z39Nt0Uh1WljGNTv6NqdnUg6PMRrG9PK+MMrnJxJt2LdTcXR+BuJcfdivL/SCopbQqd30SR0drHFKP3xLBEarWUvawSyJcddZarmQSH4627fOCJi6siBQAiRc1WuKW/EVPA2q1RpUsD2xD1RuOI5Hz/zlcGTiN4Sc6ZVQe5Y0/eTUm44U4J9WfmzuPRZf7eb/u8kcqkOoETNhSfAE/IUsVlpEVae5TlLqTfyKZZRnGe7PzraqSWTzGzpScc40ybf/J4hxZ3D97XOn7EaH+M1gbYl/uVH+1eL/Ip0+Bq1ZTXMeN1QlhSHCbm4SNGeRlRFBLMxCqoHUknYCrUE5aRWWNehmnpB45a3dujxfSGSJy4mFvKICGUoSZGUbDUNxtXeejFCVhOTr6J9WuH8TI2jU6SCjTaz1ZWX2fEqHBIbi3C3nZpHFGRIslzKIO10+tiNcFjnAA2Gc7Zrp7jaMJQlGCynpl6cTLlT/iRi37XHCWeHXqi4cT4s2uC8vXuBcmFnhsLADMNvIULPcTFcgMUXJyo9Xboa5/Vm2t2nq3x7iz8s3H0jiN5cHG1tZxqEZZFAYSSkB12bc9R40iCo9C3g08rp6MaYUudCJRy0irciPqsLdvrx6/tkt++vJ9ryzfVf8mb9FYpxXwRY4hUljTy8iyZLSust1hFdj8dbNutCNi6siBQB4abPONAGqzm+oeNSOo3YhVHUsQAB7zVJUenqKPLn2Dm8LJ8yQXnbvNP/ANa4lkwe4MxwPgAKs3r/AImOpHf+jFNQsd78Um/LyH6qHRDN7/Rv+Y36jT6fvrtRVvf5apj8MvBlf4NZl0BHiQfnWjcVN2WDjtj2Mq1FTj1tGv8A8nycfRbmLPrJc6iO8B0VR/ln5VibZT9YjLk4+bz4o57c3G4vk2jVjWZLQBs1QmnnLHIoPGI34ldyI/8AUbNlVo+65uiNZD/WjjBQ6e8sM56DtvR6wWFWqLV8Pgv1++ecLbl5OhQfRvV/eSffTRIhM7IseMMZCqpg7YJO2K7FtJa8Dz6mqtSp7GXL4aszDmnlkQuh7QPZOuiCZ2MkdozEsFOM4jJI9cdB7qqZhTUsrKawvgztLG4nW3Yt4mn7WmN5fp1F35o4tbRRtdiG4tuIqsLYZJmjlVNKmLtEzC0JGRnPXfY1RjJxehsVqSqQcZLvO16NYUjm4mkSaEF0jj3yQqzJ8Dv+lQ/eIoPNJZLuopWNihtzj76dyI08VFkqno/H/DbP+7xfsivJdq/ztX/J+Jvw91FmhNXNnSzoNmSlrp6WhAx6Otm3T3SNi6sCHJv+XoZWLgyRSHP4SGWSI5PeQp0sfzgaAwiGnA7xG/B8RlZfqTw28nzZFRj86RrIYONzdx2/4bbPcyi2uFDIoWNZID67aQfWZ89RtVKpZ7zbU8dw+OW8Ix3inH579GN4s0kzZVUJEVpbgn21jU6pXGBjV8zSQlb0I5jq/q/yNWhsO+rVN1w3Vzb5fmR7S3EaKg6AY9/nWdUm5ycmei2ltG2oxpR4JD1NLJ4y5BB79qE8PI2cVKLi+Zy+SyNUkL7MDkDx7m/UPnW24Rm1P4HGbAuHQ6S0npJPPk/A0X0d8NuLe/1wANBcZWZWOgppBZJFz7e+Rgb+t8ap7QsZXFJbnvR4fkUNs2u5XdaPB8fgzXga5TXmY54RUc45joKij8qyoYb2zWZI7pbu7YD1e1AlIdJezPtAaxvuNvhXe7JquVvTa/CvpoYu1KcZL2+Cf2jOOH8k8Xu52S+eRYFYrI7Ps4G4MS/ldxBwB552q+lOTxJ6FOdW1oQzQit7itOHazV+XeS4IrM2b5kt9LhzIQCQ5JbcY07nYjpSzajDcI7aFSvc+sNYKLbzXCSfza0r36QMjW0NvpIuVLMUF3OcqiRlACpI88jFQqO7rP8Ac1Ku/P2aWMa5eeH6mocm8De1gYTMrzzSvNO6atJkfGyajnSqqqj83PfTfiSYSW7Hgd0CgakNyrsfcf1UuSPc5lS5CH/DbP8Au0X7AryXayxe1f8AJ+Jtw91FjgqbZqe9wEmS1rqqbZAyQnSuhorEERMVUogUAFAGbenYSGzgCBiv0uMyaVZsIqu2WCgkKCBTKkXKLSLFpUjTuITnwUk33PJjsfFIGO0i/HK592oCsaVvVjxielUds2NX3ai79PHBKVgehB91QtNcTRjOMlmLyKoHhQAxJwtWdZUkMUqnIZfLxFTUrudL2cZRh7Q2RTuKyrRzGa5rn3HL5h5tvpGMZk7NVwMQ5jyR3kj1j16ZxWzTqb0EziNpSrxryozfDq4fma76COLzTWs0Uzs4hkQIW3IV1zpz4AqevjXN7Vt1CopxWE+PVn9SoluvdNNxWUopocZj6TeRJ5ZVvuHkrcoBqVG0s4XoyHprA2x3gePXX2TtT1fFKsvZ5Pmvv9yGtSVRFM/3jcXt10zqoKkgtPbSK5x3ErhfurtKc6FSO9GosP4Py0MmWz4Z0T7mvNZOFf8AM/EeIERNJNOGOBBCnZoxP5JCD1vjmpFChH25Zl2JpfUlhFU1uRwu16m0eh/lO4sYZXuQI5JymIRpPZqgONTD8o6umcDA76r3N1K4km1hLgiaNNwWEaHiqo/dwjwigGtRE/Rvcf1UqGy0yU7kL/02z/u0X7Iryja387V/yfiakPdRZIDVrZksywNmSlrqKa1IWSEreotuBExVSiBQAUAeEZ60AVjjPo94XdEma0j1E5LpqiYnxLRkFvjmgXJUb70GWZ3tri4hO/Uq4z3dwOKRxjLiiSnWqU3mEmux4KzxT0S8WgGbaaK6GPYb8GxPgNW3+IVBK0pS5YNSht++pf15XVJZ+vH6lav+H8Rtji5sZl7tSDtFJ8mXIPzqtKw/Czbo+lf/ANafyfkyFBxiFttWk+Der+vaq07WrHkbVvt2xrPCnh/3afp9TlzJGbiRn3A04HXLHoAO81bhv9FGMeLOfuI28r+tVrNbscd78za/RRyR+KyS3STQSyzF49EssDrEEVULKjAddZwwPdVyEMQUXqczd1VWrSqLg2XD/Zu6Q/geITEAbJcRwTAnxLhVf/FVerYW9TjH5aMgTa5iDFxVMerZz+JDTW2B5KRJk/EVRq7Gg/dljtWfyHqoc7ix4jcGGNbOSHE6l3aW3eIxaWD+y+vvGBp3OKt7Ms5Ws8zlldS4fUr3kZVaUoQ0bGb/ANHsjxvonWOQ4KEKdIZWBGcEHG3dXR1toqVLooxMe02Q6dRVKks45fudmXi3E4z6/D1mGTvbXMfTxKzhMHyGayzbwN/7cIg/GbS+t/Fmt3kUH86LVn4UBr1E205z4fIQBdRK56JKTDIc/wDblCt91IJlcTrySqyMVYN6p6EEdPKlBrKKjyOuOHWY/wDbRfsCvLdtQ3b6qv7i/TeYosNv1qTZeswmS1rqaT1IGSE6VvUHmBExVTCBQAUAFABQAUAFABQBX+PclcPvR+M20bnAGsDs3AG4AkTDY36ZxQLk4/LHoq4dYzdtGryOPY7Zg4j81AAGrruendQGS8UCBQAUAFABQAUAFADM9pG/tord3rKDt8aAOenALWLU8VvEj+scxoqknB+qN6XIjK5yZdxfRLeJZY3eOGNWCupKsFAIIzkEeBrzLbFtc+uTc4vV5WnIvQccaFngXxqzsug4azTXaNmx4GthS10IyTFXQ2ikoaoikLq0NCgAoAKACgAoAKACgAoAKACgAoAKACgAoAKACgAoAKAOdxDgNrPgzQRSEZwzIpZSepVuqnzFLkDmjlBE/q9xdwbHZZ2mXPjpuO0Hwpk4RmsSWQHYOH30ekC5imA9ozQaXPhhomCjv/JqGna0abzGP33itvrHYeMusscU8ah5CwUxuXX1QTvqVSOnnVnAmp2aQD//2Q=="/>
          <p:cNvSpPr>
            <a:spLocks noChangeAspect="1" noChangeArrowheads="1"/>
          </p:cNvSpPr>
          <p:nvPr/>
        </p:nvSpPr>
        <p:spPr bwMode="auto">
          <a:xfrm>
            <a:off x="1373981" y="863204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ru-RU" sz="135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2060" y="4131078"/>
            <a:ext cx="2581461" cy="157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382354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0574" y="1464550"/>
            <a:ext cx="6795539" cy="4641113"/>
          </a:xfrm>
        </p:spPr>
        <p:txBody>
          <a:bodyPr>
            <a:normAutofit/>
          </a:bodyPr>
          <a:lstStyle/>
          <a:p>
            <a:pPr lvl="0" algn="just"/>
            <a:r>
              <a:rPr lang="ru-RU" sz="225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Роҳҳои</a:t>
            </a:r>
            <a:r>
              <a:rPr lang="ru-RU" sz="225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5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ҷалби</a:t>
            </a:r>
            <a:r>
              <a:rPr lang="ru-RU" sz="225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5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созмонҳои</a:t>
            </a:r>
            <a:r>
              <a:rPr lang="ru-RU" sz="225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5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ҷамъиятӣ</a:t>
            </a:r>
            <a:r>
              <a:rPr lang="ru-RU" sz="225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дар </a:t>
            </a:r>
            <a:r>
              <a:rPr lang="ru-RU" sz="225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раванди</a:t>
            </a:r>
            <a:r>
              <a:rPr lang="ru-RU" sz="225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5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буҷет</a:t>
            </a:r>
            <a:r>
              <a:rPr lang="en-US" sz="225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5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25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таҷрибаи</a:t>
            </a:r>
            <a:r>
              <a:rPr lang="ru-RU" sz="225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5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байналмилалӣ</a:t>
            </a:r>
            <a:r>
              <a:rPr lang="ru-RU" sz="225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  <a:r>
              <a:rPr lang="tg-Cyrl-TJ" sz="225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en-US" sz="225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en-US" sz="21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63474" indent="-342900" algn="l">
              <a:buFont typeface="Arial" pitchFamily="34" charset="0"/>
              <a:buChar char="•"/>
            </a:pPr>
            <a:r>
              <a:rPr lang="ru-RU" sz="2800" dirty="0" err="1"/>
              <a:t>Шунидҳои</a:t>
            </a:r>
            <a:r>
              <a:rPr lang="ru-RU" sz="2800" dirty="0"/>
              <a:t> </a:t>
            </a:r>
            <a:r>
              <a:rPr lang="ru-RU" sz="2800" dirty="0" err="1"/>
              <a:t>ҷамъиятӣ</a:t>
            </a:r>
            <a:r>
              <a:rPr lang="ru-RU" sz="2800" dirty="0"/>
              <a:t> </a:t>
            </a:r>
            <a:r>
              <a:rPr lang="ru-RU" sz="2800" dirty="0" err="1"/>
              <a:t>оид</a:t>
            </a:r>
            <a:r>
              <a:rPr lang="ru-RU" sz="2800" dirty="0"/>
              <a:t> ба </a:t>
            </a:r>
            <a:r>
              <a:rPr lang="ru-RU" sz="2800" dirty="0" err="1"/>
              <a:t>буҷет</a:t>
            </a:r>
            <a:r>
              <a:rPr lang="ru-RU" sz="2800" dirty="0"/>
              <a:t> </a:t>
            </a:r>
            <a:endParaRPr lang="en-US" sz="2800" dirty="0"/>
          </a:p>
          <a:p>
            <a:pPr marL="363474" indent="-342900" algn="l">
              <a:buFont typeface="Arial" pitchFamily="34" charset="0"/>
              <a:buChar char="•"/>
            </a:pPr>
            <a:r>
              <a:rPr lang="ru-RU" sz="2800" dirty="0" err="1"/>
              <a:t>Гуфтушунидҳои</a:t>
            </a:r>
            <a:r>
              <a:rPr lang="ru-RU" sz="2800" dirty="0"/>
              <a:t> </a:t>
            </a:r>
            <a:r>
              <a:rPr lang="ru-RU" sz="2800" dirty="0" err="1"/>
              <a:t>расмӣ</a:t>
            </a:r>
            <a:endParaRPr lang="en-US" sz="2800" dirty="0"/>
          </a:p>
          <a:p>
            <a:pPr marL="363474" indent="-342900" algn="l">
              <a:buFont typeface="Arial" pitchFamily="34" charset="0"/>
              <a:buChar char="•"/>
            </a:pPr>
            <a:r>
              <a:rPr lang="ru-RU" sz="2800" dirty="0" err="1"/>
              <a:t>Мулоқоти</a:t>
            </a:r>
            <a:r>
              <a:rPr lang="ru-RU" sz="2800" dirty="0"/>
              <a:t> </a:t>
            </a:r>
            <a:r>
              <a:rPr lang="ru-RU" sz="2800" dirty="0" err="1"/>
              <a:t>махсус</a:t>
            </a:r>
            <a:endParaRPr lang="en-US" sz="2800" dirty="0"/>
          </a:p>
          <a:p>
            <a:pPr marL="363474" indent="-342900" algn="l">
              <a:buFont typeface="Arial" pitchFamily="34" charset="0"/>
              <a:buChar char="•"/>
            </a:pPr>
            <a:r>
              <a:rPr lang="ru-RU" sz="2800" dirty="0" err="1"/>
              <a:t>Баромадҳо</a:t>
            </a:r>
            <a:r>
              <a:rPr lang="ru-RU" sz="2800" dirty="0"/>
              <a:t> </a:t>
            </a:r>
            <a:endParaRPr lang="en-US" sz="2800" dirty="0"/>
          </a:p>
          <a:p>
            <a:pPr marL="363474" indent="-342900" algn="l">
              <a:buFont typeface="Arial" pitchFamily="34" charset="0"/>
              <a:buChar char="•"/>
            </a:pPr>
            <a:r>
              <a:rPr lang="ru-RU" sz="2800" dirty="0" err="1"/>
              <a:t>Машварату</a:t>
            </a:r>
            <a:r>
              <a:rPr lang="ru-RU" sz="2800" dirty="0"/>
              <a:t> </a:t>
            </a:r>
            <a:r>
              <a:rPr lang="ru-RU" sz="2800" dirty="0" err="1"/>
              <a:t>маслиҳатҳо</a:t>
            </a:r>
            <a:endParaRPr lang="en-US" sz="2800" dirty="0"/>
          </a:p>
          <a:p>
            <a:pPr marL="363474" indent="-342900" algn="l">
              <a:buFont typeface="Arial" pitchFamily="34" charset="0"/>
              <a:buChar char="•"/>
            </a:pPr>
            <a:r>
              <a:rPr lang="ru-RU" sz="2800" dirty="0" err="1"/>
              <a:t>Огоҳиҳои</a:t>
            </a:r>
            <a:r>
              <a:rPr lang="ru-RU" sz="2800" dirty="0"/>
              <a:t> </a:t>
            </a:r>
            <a:r>
              <a:rPr lang="ru-RU" sz="2800" dirty="0" err="1"/>
              <a:t>марбут</a:t>
            </a:r>
            <a:r>
              <a:rPr lang="ru-RU" sz="2800" dirty="0"/>
              <a:t> ба </a:t>
            </a:r>
            <a:r>
              <a:rPr lang="ru-RU" sz="2800" dirty="0" err="1"/>
              <a:t>мавзуъ</a:t>
            </a:r>
            <a:endParaRPr lang="en-US" sz="28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9" y="3969061"/>
            <a:ext cx="2750344" cy="17787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229262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33718" y="5535234"/>
            <a:ext cx="5562618" cy="378042"/>
          </a:xfrm>
        </p:spPr>
        <p:txBody>
          <a:bodyPr>
            <a:noAutofit/>
          </a:bodyPr>
          <a:lstStyle/>
          <a:p>
            <a:r>
              <a:rPr lang="en-US" sz="1050" dirty="0"/>
              <a:t>*  Citizen Participation in Local Government Budgeting. Popular Governments. Spring 20</a:t>
            </a:r>
            <a:r>
              <a:rPr lang="ru-RU" sz="1050" dirty="0"/>
              <a:t>11</a:t>
            </a:r>
            <a:r>
              <a:rPr lang="en-US" sz="1050" dirty="0"/>
              <a:t>. P.23 </a:t>
            </a:r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857250"/>
            <a:ext cx="6777372" cy="464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85567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</TotalTime>
  <Words>515</Words>
  <Application>Microsoft Office PowerPoint</Application>
  <PresentationFormat>Экран (4:3)</PresentationFormat>
  <Paragraphs>90</Paragraphs>
  <Slides>15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5" baseType="lpstr">
      <vt:lpstr>ＭＳ Ｐゴシック</vt:lpstr>
      <vt:lpstr>Arial</vt:lpstr>
      <vt:lpstr>Calibri</vt:lpstr>
      <vt:lpstr>Calibri Light</vt:lpstr>
      <vt:lpstr>Cambria</vt:lpstr>
      <vt:lpstr>Courier New</vt:lpstr>
      <vt:lpstr>Times New Roman</vt:lpstr>
      <vt:lpstr>Wingdings</vt:lpstr>
      <vt:lpstr>Wingdings 2</vt:lpstr>
      <vt:lpstr>Office Theme</vt:lpstr>
      <vt:lpstr>Ҷалби СҶШ дар ҷараёни буҷетӣ ва салоҳияти онҳо </vt:lpstr>
      <vt:lpstr>Иштирокчиёни ҷараёни буҷетӣ </vt:lpstr>
      <vt:lpstr>Зарурати ҷалби ҷомеа ба сиёсати давлат?   </vt:lpstr>
      <vt:lpstr>Мушкилот ва норасоиҳои ҷалби ҷомеа дар раванди буҷет </vt:lpstr>
      <vt:lpstr>Имконияти иштироки шаҳрвандон дар раванди буҷет </vt:lpstr>
      <vt:lpstr>Имконияти иштироки шаҳрвандон дар раванди буҷет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Чаҳор омили  самаранокӣ  </vt:lpstr>
      <vt:lpstr>Барои муҳокима  </vt:lpstr>
      <vt:lpstr>Сипос барои ҳусни таваҷҷуҳатон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Ilhom Abdulloev</dc:creator>
  <cp:lastModifiedBy>Uktam Dzhumaev</cp:lastModifiedBy>
  <cp:revision>10</cp:revision>
  <dcterms:created xsi:type="dcterms:W3CDTF">2017-04-12T06:17:06Z</dcterms:created>
  <dcterms:modified xsi:type="dcterms:W3CDTF">2019-02-10T15:50:38Z</dcterms:modified>
</cp:coreProperties>
</file>