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7" r:id="rId8"/>
    <p:sldId id="263" r:id="rId9"/>
    <p:sldId id="264" r:id="rId10"/>
    <p:sldId id="26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DCA977-46C5-45D5-86B7-28775B1A4B39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Эффективность менеджмента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-55000"/>
          </a:blip>
          <a:srcRect/>
          <a:stretch>
            <a:fillRect/>
          </a:stretch>
        </p:blipFill>
        <p:spPr bwMode="auto">
          <a:xfrm>
            <a:off x="500033" y="1643050"/>
            <a:ext cx="800105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Необходимые качества менеджера для успешного управления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вести за собой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Коммуникабельность 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Харизма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сформировать команду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Выдержка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ориентироваться в обстановке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Интуиция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выходить из конфликтных ситуаций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Дипломатичность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быстро интегрировать коллектив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вести переговоры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использовать возможности людей на пользу организации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эффективности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Эффективность менеджмента </a:t>
            </a:r>
            <a:r>
              <a:rPr lang="ru-RU" dirty="0" smtClean="0"/>
              <a:t>–когда весь </a:t>
            </a:r>
            <a:r>
              <a:rPr lang="ru-RU" dirty="0"/>
              <a:t>процесс управления, начиная с постановки цели и заканчивая конечным результатом деятельности, должен производиться с наименьшими издержками или с наибольшей </a:t>
            </a:r>
            <a:r>
              <a:rPr lang="ru-RU" dirty="0" smtClean="0"/>
              <a:t>результативностью.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 эффекта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Эффект – это результат осуществления мероприятий, направленных на совершенствование организации в целом</a:t>
            </a:r>
          </a:p>
          <a:p>
            <a:pPr>
              <a:buNone/>
            </a:pPr>
            <a:r>
              <a:rPr lang="ru-RU" dirty="0" smtClean="0"/>
              <a:t>Составляющие эффекта управления :</a:t>
            </a:r>
          </a:p>
          <a:p>
            <a:r>
              <a:rPr lang="ru-RU" dirty="0"/>
              <a:t>э</a:t>
            </a:r>
            <a:r>
              <a:rPr lang="ru-RU" dirty="0" smtClean="0"/>
              <a:t>кономический;</a:t>
            </a:r>
            <a:endParaRPr lang="ru-RU" dirty="0"/>
          </a:p>
          <a:p>
            <a:pPr lvl="0"/>
            <a:r>
              <a:rPr lang="ru-RU" dirty="0"/>
              <a:t>социально-экономический </a:t>
            </a:r>
            <a:r>
              <a:rPr lang="ru-RU" dirty="0" smtClean="0"/>
              <a:t>эффект;</a:t>
            </a:r>
            <a:endParaRPr lang="ru-RU" dirty="0"/>
          </a:p>
          <a:p>
            <a:r>
              <a:rPr lang="ru-RU" dirty="0"/>
              <a:t>социальный </a:t>
            </a:r>
            <a:r>
              <a:rPr lang="ru-RU" dirty="0" smtClean="0"/>
              <a:t>эффект.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214554"/>
            <a:ext cx="470300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успеха организации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способность </a:t>
            </a:r>
            <a:r>
              <a:rPr lang="ru-RU" dirty="0"/>
              <a:t>к </a:t>
            </a:r>
            <a:r>
              <a:rPr lang="ru-RU" dirty="0" smtClean="0"/>
              <a:t>выживани</a:t>
            </a:r>
            <a:r>
              <a:rPr lang="ru-RU" dirty="0"/>
              <a:t>ю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результативность и </a:t>
            </a:r>
            <a:r>
              <a:rPr lang="ru-RU" dirty="0" smtClean="0"/>
              <a:t>эффективность</a:t>
            </a:r>
          </a:p>
          <a:p>
            <a:r>
              <a:rPr lang="ru-RU" dirty="0" smtClean="0"/>
              <a:t>практическую реализацию </a:t>
            </a:r>
            <a:r>
              <a:rPr lang="ru-RU" dirty="0"/>
              <a:t>принятых решений.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показатели эффективности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Garamond" pitchFamily="18" charset="0"/>
              </a:rPr>
              <a:t>1</a:t>
            </a:r>
            <a:r>
              <a:rPr lang="ru-RU" dirty="0">
                <a:latin typeface="Garamond" pitchFamily="18" charset="0"/>
              </a:rPr>
              <a:t>. Доля затрат на </a:t>
            </a:r>
            <a:r>
              <a:rPr lang="ru-RU" dirty="0" smtClean="0">
                <a:latin typeface="Garamond" pitchFamily="18" charset="0"/>
              </a:rPr>
              <a:t>управление.</a:t>
            </a:r>
          </a:p>
          <a:p>
            <a:pPr>
              <a:buNone/>
            </a:pPr>
            <a:r>
              <a:rPr lang="ru-RU" dirty="0" smtClean="0">
                <a:latin typeface="Garamond" pitchFamily="18" charset="0"/>
              </a:rPr>
              <a:t>2</a:t>
            </a:r>
            <a:r>
              <a:rPr lang="ru-RU" dirty="0">
                <a:latin typeface="Garamond" pitchFamily="18" charset="0"/>
              </a:rPr>
              <a:t>. Экономическая эффективность </a:t>
            </a:r>
            <a:r>
              <a:rPr lang="ru-RU" dirty="0" smtClean="0">
                <a:latin typeface="Garamond" pitchFamily="18" charset="0"/>
              </a:rPr>
              <a:t>управления.</a:t>
            </a:r>
          </a:p>
          <a:p>
            <a:pPr>
              <a:buNone/>
            </a:pPr>
            <a:r>
              <a:rPr lang="ru-RU" dirty="0" smtClean="0">
                <a:latin typeface="Garamond" pitchFamily="18" charset="0"/>
              </a:rPr>
              <a:t>3</a:t>
            </a:r>
            <a:r>
              <a:rPr lang="ru-RU" dirty="0">
                <a:latin typeface="Garamond" pitchFamily="18" charset="0"/>
              </a:rPr>
              <a:t>. Отношение численности аппарата управления к численности производственного </a:t>
            </a:r>
            <a:r>
              <a:rPr lang="ru-RU" dirty="0" smtClean="0">
                <a:latin typeface="Garamond" pitchFamily="18" charset="0"/>
              </a:rPr>
              <a:t>персонала.</a:t>
            </a:r>
          </a:p>
          <a:p>
            <a:pPr>
              <a:buNone/>
            </a:pPr>
            <a:r>
              <a:rPr lang="ru-RU" dirty="0" smtClean="0">
                <a:latin typeface="Garamond" pitchFamily="18" charset="0"/>
              </a:rPr>
              <a:t>4</a:t>
            </a:r>
            <a:r>
              <a:rPr lang="ru-RU" dirty="0">
                <a:latin typeface="Garamond" pitchFamily="18" charset="0"/>
              </a:rPr>
              <a:t>. Соотношение линейного и функционального персонала </a:t>
            </a:r>
            <a:r>
              <a:rPr lang="ru-RU" dirty="0" smtClean="0">
                <a:latin typeface="Garamond" pitchFamily="18" charset="0"/>
              </a:rPr>
              <a:t>управления.</a:t>
            </a:r>
          </a:p>
          <a:p>
            <a:pPr>
              <a:buNone/>
            </a:pPr>
            <a:r>
              <a:rPr lang="ru-RU" dirty="0" smtClean="0">
                <a:latin typeface="Garamond" pitchFamily="18" charset="0"/>
              </a:rPr>
              <a:t>5</a:t>
            </a:r>
            <a:r>
              <a:rPr lang="ru-RU" dirty="0">
                <a:latin typeface="Garamond" pitchFamily="18" charset="0"/>
              </a:rPr>
              <a:t>. Финансовое положение </a:t>
            </a:r>
            <a:r>
              <a:rPr lang="ru-RU" dirty="0" smtClean="0">
                <a:latin typeface="Garamond" pitchFamily="18" charset="0"/>
              </a:rPr>
              <a:t>предприятия.</a:t>
            </a:r>
            <a:endParaRPr lang="ru-RU" dirty="0">
              <a:latin typeface="Garamond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оказатели социальной эффективности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Своевременность выполнение заказа</a:t>
            </a:r>
          </a:p>
          <a:p>
            <a:r>
              <a:rPr lang="ru-RU" dirty="0" smtClean="0"/>
              <a:t>Полнота выполнения заказа</a:t>
            </a:r>
          </a:p>
          <a:p>
            <a:r>
              <a:rPr lang="ru-RU" dirty="0" smtClean="0"/>
              <a:t>Оказание дополнительных услуг</a:t>
            </a:r>
          </a:p>
          <a:p>
            <a:r>
              <a:rPr lang="ru-RU" dirty="0" smtClean="0"/>
              <a:t>Послепродажный сервис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5284" y="1643050"/>
            <a:ext cx="38044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экономической эффективности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773936"/>
            <a:ext cx="5143504" cy="4623816"/>
          </a:xfrm>
        </p:spPr>
        <p:txBody>
          <a:bodyPr>
            <a:normAutofit/>
          </a:bodyPr>
          <a:lstStyle/>
          <a:p>
            <a:r>
              <a:rPr lang="ru-RU" dirty="0" smtClean="0"/>
              <a:t>Доля административно-управленческих расходов в общей сумме затрат организации</a:t>
            </a:r>
          </a:p>
          <a:p>
            <a:r>
              <a:rPr lang="ru-RU" dirty="0" smtClean="0"/>
              <a:t>Доля численности управленческих работников в общей численности работающих в организации</a:t>
            </a:r>
          </a:p>
          <a:p>
            <a:r>
              <a:rPr lang="ru-RU" dirty="0" smtClean="0"/>
              <a:t>Норма управляемости</a:t>
            </a:r>
            <a:endParaRPr lang="ru-RU" dirty="0"/>
          </a:p>
        </p:txBody>
      </p:sp>
      <p:pic>
        <p:nvPicPr>
          <p:cNvPr id="1026" name="Picture 2" descr="E:\Картинки\Изображения\Коллекция картинок (Microsoft)\j0395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Результативность управления. Понятие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управления –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системы управления обеспечить достижения конечных результатов , создающих условия для устойчивого развития организации.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86314" y="1795994"/>
            <a:ext cx="4186238" cy="47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Управление результативно, если: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достигла конечных результатов</a:t>
            </a:r>
          </a:p>
          <a:p>
            <a:r>
              <a:rPr lang="ru-RU" dirty="0" smtClean="0"/>
              <a:t>Эти результаты соизмеримы с потребностями </a:t>
            </a:r>
          </a:p>
          <a:p>
            <a:r>
              <a:rPr lang="ru-RU" dirty="0" smtClean="0"/>
              <a:t>Определена определенная потребность в результатах деятельность организации</a:t>
            </a:r>
          </a:p>
          <a:p>
            <a:r>
              <a:rPr lang="ru-RU" dirty="0" smtClean="0"/>
              <a:t>Достигнута результативность по каждому виду функционального управления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Другая 2">
      <a:majorFont>
        <a:latin typeface="Garamond Premr Pro Smbd"/>
        <a:ea typeface=""/>
        <a:cs typeface=""/>
      </a:majorFont>
      <a:minorFont>
        <a:latin typeface="Garamond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275</TotalTime>
  <Words>210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Эффективность менеджмента</vt:lpstr>
      <vt:lpstr>Понятие эффективности</vt:lpstr>
      <vt:lpstr>Понятие эффекта</vt:lpstr>
      <vt:lpstr>Составляющие успеха организации </vt:lpstr>
      <vt:lpstr>Основные показатели эффективности</vt:lpstr>
      <vt:lpstr>Показатели социальной эффективности</vt:lpstr>
      <vt:lpstr>Показатели экономической эффективности</vt:lpstr>
      <vt:lpstr>Результативность управления. Понятие </vt:lpstr>
      <vt:lpstr>Управление результативно, если:</vt:lpstr>
      <vt:lpstr>Необходимые качества менеджера для успешного управления</vt:lpstr>
      <vt:lpstr>Благодарю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XTreme</cp:lastModifiedBy>
  <cp:revision>30</cp:revision>
  <dcterms:created xsi:type="dcterms:W3CDTF">2009-04-03T14:32:43Z</dcterms:created>
  <dcterms:modified xsi:type="dcterms:W3CDTF">2009-04-25T19:30:54Z</dcterms:modified>
</cp:coreProperties>
</file>