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19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426" autoAdjust="0"/>
    <p:restoredTop sz="94660"/>
  </p:normalViewPr>
  <p:slideViewPr>
    <p:cSldViewPr snapToGrid="0">
      <p:cViewPr varScale="1">
        <p:scale>
          <a:sx n="74" d="100"/>
          <a:sy n="74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BEBE66-FE6B-4DE0-9887-D353F0989213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B520CA3-41C6-437E-ACC9-E2624A1C043D}">
      <dgm:prSet phldrT="[Текст]" custT="1"/>
      <dgm:spPr/>
      <dgm:t>
        <a:bodyPr/>
        <a:lstStyle/>
        <a:p>
          <a:pPr algn="ctr"/>
          <a:r>
            <a:rPr lang="ru-RU" sz="2800" dirty="0">
              <a:solidFill>
                <a:schemeClr val="tx1"/>
              </a:solidFill>
            </a:rPr>
            <a:t>   </a:t>
          </a:r>
          <a:r>
            <a:rPr lang="ru-RU" sz="2400" dirty="0" err="1">
              <a:solidFill>
                <a:schemeClr val="tx1"/>
              </a:solidFill>
            </a:rPr>
            <a:t>М</a:t>
          </a:r>
          <a:r>
            <a:rPr lang="ru-RU" sz="2400" b="1" dirty="0" err="1">
              <a:solidFill>
                <a:schemeClr val="tx1"/>
              </a:solidFill>
            </a:rPr>
            <a:t>уҳ</a:t>
          </a:r>
          <a:r>
            <a:rPr lang="ru-RU" sz="2400" dirty="0" err="1">
              <a:solidFill>
                <a:schemeClr val="tx1"/>
              </a:solidFill>
            </a:rPr>
            <a:t>окимаи</a:t>
          </a:r>
          <a:r>
            <a:rPr lang="ru-RU" sz="2400" dirty="0">
              <a:solidFill>
                <a:schemeClr val="tx1"/>
              </a:solidFill>
            </a:rPr>
            <a:t> </a:t>
          </a:r>
          <a:r>
            <a:rPr lang="ru-RU" sz="2400" dirty="0" err="1">
              <a:solidFill>
                <a:schemeClr val="tx1"/>
              </a:solidFill>
            </a:rPr>
            <a:t>лоиҳаи</a:t>
          </a:r>
          <a:r>
            <a:rPr lang="ru-RU" sz="2400" dirty="0">
              <a:solidFill>
                <a:schemeClr val="tx1"/>
              </a:solidFill>
            </a:rPr>
            <a:t> </a:t>
          </a:r>
          <a:r>
            <a:rPr lang="ru-RU" sz="2400" dirty="0" err="1">
              <a:solidFill>
                <a:schemeClr val="tx1"/>
              </a:solidFill>
            </a:rPr>
            <a:t>қонун</a:t>
          </a:r>
          <a:r>
            <a:rPr lang="ru-RU" sz="2400" dirty="0">
              <a:solidFill>
                <a:schemeClr val="tx1"/>
              </a:solidFill>
            </a:rPr>
            <a:t> дар </a:t>
          </a:r>
          <a:r>
            <a:rPr lang="ru-RU" sz="2400" dirty="0" err="1" smtClean="0">
              <a:solidFill>
                <a:schemeClr val="tx1"/>
              </a:solidFill>
            </a:rPr>
            <a:t>бораи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 smtClean="0">
              <a:solidFill>
                <a:schemeClr val="tx1"/>
              </a:solidFill>
            </a:rPr>
            <a:t>Буҷети</a:t>
          </a:r>
          <a:r>
            <a:rPr lang="ru-RU" sz="2400" dirty="0" smtClean="0">
              <a:solidFill>
                <a:schemeClr val="tx1"/>
              </a:solidFill>
            </a:rPr>
            <a:t> </a:t>
          </a:r>
          <a:r>
            <a:rPr lang="ru-RU" sz="2400" dirty="0" err="1">
              <a:solidFill>
                <a:schemeClr val="tx1"/>
              </a:solidFill>
            </a:rPr>
            <a:t>давлатии</a:t>
          </a:r>
          <a:r>
            <a:rPr lang="ru-RU" sz="2400" dirty="0">
              <a:solidFill>
                <a:schemeClr val="tx1"/>
              </a:solidFill>
            </a:rPr>
            <a:t> ҶТ</a:t>
          </a:r>
        </a:p>
      </dgm:t>
    </dgm:pt>
    <dgm:pt modelId="{8E4F3B62-7CDB-4D53-9523-AD34BFE55F2D}" type="parTrans" cxnId="{2F8F864D-7B11-4892-8311-BBBEC8F53447}">
      <dgm:prSet/>
      <dgm:spPr/>
      <dgm:t>
        <a:bodyPr/>
        <a:lstStyle/>
        <a:p>
          <a:endParaRPr lang="ru-RU"/>
        </a:p>
      </dgm:t>
    </dgm:pt>
    <dgm:pt modelId="{3FBC93F2-4936-4C79-95BC-BAF7D996C400}" type="sibTrans" cxnId="{2F8F864D-7B11-4892-8311-BBBEC8F53447}">
      <dgm:prSet/>
      <dgm:spPr/>
      <dgm:t>
        <a:bodyPr/>
        <a:lstStyle/>
        <a:p>
          <a:endParaRPr lang="ru-RU"/>
        </a:p>
      </dgm:t>
    </dgm:pt>
    <dgm:pt modelId="{46AA3A51-E783-4628-8B87-5396EE2FD98C}">
      <dgm:prSet phldrT="[Текст]" custT="1"/>
      <dgm:spPr/>
      <dgm:t>
        <a:bodyPr/>
        <a:lstStyle/>
        <a:p>
          <a:r>
            <a:rPr lang="ru-RU" sz="2000" b="0" u="sng" dirty="0" err="1">
              <a:solidFill>
                <a:schemeClr val="tx1"/>
              </a:solidFill>
            </a:rPr>
            <a:t>Ҷаласаҳои</a:t>
          </a:r>
          <a:r>
            <a:rPr lang="ru-RU" sz="2000" b="0" u="sng" dirty="0">
              <a:solidFill>
                <a:schemeClr val="tx1"/>
              </a:solidFill>
            </a:rPr>
            <a:t> </a:t>
          </a:r>
          <a:r>
            <a:rPr lang="ru-RU" sz="2000" b="0" u="sng" dirty="0" err="1">
              <a:solidFill>
                <a:schemeClr val="tx1"/>
              </a:solidFill>
            </a:rPr>
            <a:t>муштараки</a:t>
          </a:r>
          <a:r>
            <a:rPr lang="ru-RU" sz="2000" b="0" u="sng" dirty="0">
              <a:solidFill>
                <a:schemeClr val="tx1"/>
              </a:solidFill>
            </a:rPr>
            <a:t> </a:t>
          </a:r>
          <a:r>
            <a:rPr lang="ru-RU" sz="2000" b="0" dirty="0">
              <a:solidFill>
                <a:schemeClr val="tx1"/>
              </a:solidFill>
            </a:rPr>
            <a:t> </a:t>
          </a:r>
          <a:r>
            <a:rPr lang="ru-RU" sz="2000" b="0" dirty="0" err="1">
              <a:solidFill>
                <a:schemeClr val="tx1"/>
              </a:solidFill>
            </a:rPr>
            <a:t>Кумита</a:t>
          </a:r>
          <a:r>
            <a:rPr lang="ru-RU" sz="2000" b="0" dirty="0">
              <a:solidFill>
                <a:schemeClr val="tx1"/>
              </a:solidFill>
            </a:rPr>
            <a:t> </a:t>
          </a:r>
          <a:r>
            <a:rPr lang="ru-RU" sz="2000" b="0" dirty="0" err="1">
              <a:solidFill>
                <a:schemeClr val="tx1"/>
              </a:solidFill>
            </a:rPr>
            <a:t>оид</a:t>
          </a:r>
          <a:r>
            <a:rPr lang="ru-RU" sz="2000" b="0" dirty="0">
              <a:solidFill>
                <a:schemeClr val="tx1"/>
              </a:solidFill>
            </a:rPr>
            <a:t> ба </a:t>
          </a:r>
          <a:r>
            <a:rPr lang="ru-RU" sz="2000" b="0" dirty="0" err="1">
              <a:solidFill>
                <a:schemeClr val="tx1"/>
              </a:solidFill>
            </a:rPr>
            <a:t>иқтисод</a:t>
          </a:r>
          <a:r>
            <a:rPr lang="ru-RU" sz="2000" b="0" dirty="0">
              <a:solidFill>
                <a:schemeClr val="tx1"/>
              </a:solidFill>
            </a:rPr>
            <a:t> </a:t>
          </a:r>
          <a:r>
            <a:rPr lang="ru-RU" sz="2000" b="0" dirty="0" err="1">
              <a:solidFill>
                <a:schemeClr val="tx1"/>
              </a:solidFill>
            </a:rPr>
            <a:t>ва</a:t>
          </a:r>
          <a:r>
            <a:rPr lang="ru-RU" sz="2000" b="0" dirty="0">
              <a:solidFill>
                <a:schemeClr val="tx1"/>
              </a:solidFill>
            </a:rPr>
            <a:t> </a:t>
          </a:r>
          <a:r>
            <a:rPr lang="ru-RU" sz="2000" b="0" dirty="0" err="1">
              <a:solidFill>
                <a:schemeClr val="tx1"/>
              </a:solidFill>
            </a:rPr>
            <a:t>молия</a:t>
          </a:r>
          <a:r>
            <a:rPr lang="ru-RU" sz="2000" b="0" dirty="0">
              <a:solidFill>
                <a:schemeClr val="tx1"/>
              </a:solidFill>
            </a:rPr>
            <a:t> </a:t>
          </a:r>
          <a:r>
            <a:rPr lang="ru-RU" sz="2000" b="0" dirty="0" err="1">
              <a:solidFill>
                <a:schemeClr val="tx1"/>
              </a:solidFill>
            </a:rPr>
            <a:t>ва</a:t>
          </a:r>
          <a:r>
            <a:rPr lang="ru-RU" sz="2000" b="0" dirty="0">
              <a:solidFill>
                <a:schemeClr val="tx1"/>
              </a:solidFill>
            </a:rPr>
            <a:t> </a:t>
          </a:r>
          <a:r>
            <a:rPr lang="ru-RU" sz="2000" b="0" dirty="0" err="1">
              <a:solidFill>
                <a:schemeClr val="tx1"/>
              </a:solidFill>
            </a:rPr>
            <a:t>дигар</a:t>
          </a:r>
          <a:r>
            <a:rPr lang="ru-RU" sz="2000" b="0" dirty="0">
              <a:solidFill>
                <a:schemeClr val="tx1"/>
              </a:solidFill>
            </a:rPr>
            <a:t>  </a:t>
          </a:r>
          <a:r>
            <a:rPr lang="ru-RU" sz="2000" b="0" dirty="0" err="1">
              <a:solidFill>
                <a:schemeClr val="tx1"/>
              </a:solidFill>
            </a:rPr>
            <a:t>кумитаҳои</a:t>
          </a:r>
          <a:r>
            <a:rPr lang="ru-RU" sz="2000" b="0" dirty="0">
              <a:solidFill>
                <a:schemeClr val="tx1"/>
              </a:solidFill>
            </a:rPr>
            <a:t> </a:t>
          </a:r>
          <a:r>
            <a:rPr lang="ru-RU" sz="2000" b="0" dirty="0" err="1">
              <a:solidFill>
                <a:schemeClr val="tx1"/>
              </a:solidFill>
            </a:rPr>
            <a:t>соҳавӣ</a:t>
          </a:r>
          <a:endParaRPr lang="ru-RU" sz="2000" b="0" dirty="0">
            <a:solidFill>
              <a:schemeClr val="tx1"/>
            </a:solidFill>
          </a:endParaRPr>
        </a:p>
      </dgm:t>
    </dgm:pt>
    <dgm:pt modelId="{413AD0B5-C322-4C0C-A616-03849AA3890B}" type="parTrans" cxnId="{95E1870B-53E0-4141-95BC-B8A930A0BD9A}">
      <dgm:prSet/>
      <dgm:spPr/>
      <dgm:t>
        <a:bodyPr/>
        <a:lstStyle/>
        <a:p>
          <a:endParaRPr lang="ru-RU"/>
        </a:p>
      </dgm:t>
    </dgm:pt>
    <dgm:pt modelId="{D5CD1945-72F9-480C-812D-3A758E67E36D}" type="sibTrans" cxnId="{95E1870B-53E0-4141-95BC-B8A930A0BD9A}">
      <dgm:prSet/>
      <dgm:spPr/>
      <dgm:t>
        <a:bodyPr/>
        <a:lstStyle/>
        <a:p>
          <a:endParaRPr lang="ru-RU"/>
        </a:p>
      </dgm:t>
    </dgm:pt>
    <dgm:pt modelId="{E2C4E626-9154-459D-96C2-293DE8EE1F64}">
      <dgm:prSet phldrT="[Текст]"/>
      <dgm:spPr/>
      <dgm:t>
        <a:bodyPr/>
        <a:lstStyle/>
        <a:p>
          <a:r>
            <a:rPr lang="ru-RU" b="1" u="sng" dirty="0" err="1">
              <a:solidFill>
                <a:schemeClr val="tx1"/>
              </a:solidFill>
            </a:rPr>
            <a:t>Даъватшудагон</a:t>
          </a:r>
          <a:r>
            <a:rPr lang="ru-RU" b="1" dirty="0">
              <a:solidFill>
                <a:schemeClr val="tx1"/>
              </a:solidFill>
            </a:rPr>
            <a:t>: </a:t>
          </a:r>
          <a:r>
            <a:rPr lang="ru-RU" b="1" dirty="0" err="1">
              <a:solidFill>
                <a:schemeClr val="tx1"/>
              </a:solidFill>
            </a:rPr>
            <a:t>Вазорати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молияиҶТ</a:t>
          </a:r>
          <a:r>
            <a:rPr lang="ru-RU" b="1" dirty="0">
              <a:solidFill>
                <a:schemeClr val="tx1"/>
              </a:solidFill>
            </a:rPr>
            <a:t>, </a:t>
          </a:r>
          <a:r>
            <a:rPr lang="ru-RU" b="1" dirty="0" err="1">
              <a:solidFill>
                <a:schemeClr val="tx1"/>
              </a:solidFill>
            </a:rPr>
            <a:t>Кумитаҳои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андоз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ва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гумруки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назди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Хукумати</a:t>
          </a:r>
          <a:r>
            <a:rPr lang="ru-RU" b="1" dirty="0">
              <a:solidFill>
                <a:schemeClr val="tx1"/>
              </a:solidFill>
            </a:rPr>
            <a:t> ҶТ, </a:t>
          </a:r>
          <a:r>
            <a:rPr lang="ru-RU" b="1" dirty="0" err="1">
              <a:solidFill>
                <a:schemeClr val="tx1"/>
              </a:solidFill>
            </a:rPr>
            <a:t>Вазорати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рушди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иқтисод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ва</a:t>
          </a:r>
          <a:r>
            <a:rPr lang="ru-RU" b="1" dirty="0">
              <a:solidFill>
                <a:schemeClr val="tx1"/>
              </a:solidFill>
            </a:rPr>
            <a:t> </a:t>
          </a:r>
          <a:r>
            <a:rPr lang="ru-RU" b="1" dirty="0" err="1">
              <a:solidFill>
                <a:schemeClr val="tx1"/>
              </a:solidFill>
            </a:rPr>
            <a:t>савдои</a:t>
          </a:r>
          <a:r>
            <a:rPr lang="ru-RU" b="1" dirty="0">
              <a:solidFill>
                <a:schemeClr val="tx1"/>
              </a:solidFill>
            </a:rPr>
            <a:t> ҶТ</a:t>
          </a:r>
          <a:r>
            <a:rPr lang="ru-RU" b="0" dirty="0">
              <a:solidFill>
                <a:schemeClr val="tx1"/>
              </a:solidFill>
            </a:rPr>
            <a:t> </a:t>
          </a:r>
        </a:p>
      </dgm:t>
    </dgm:pt>
    <dgm:pt modelId="{83C53036-8EB0-4465-9195-E5F0E2672F13}" type="parTrans" cxnId="{395FE641-CFFF-43A8-A218-9F7417736303}">
      <dgm:prSet/>
      <dgm:spPr/>
      <dgm:t>
        <a:bodyPr/>
        <a:lstStyle/>
        <a:p>
          <a:endParaRPr lang="ru-RU"/>
        </a:p>
      </dgm:t>
    </dgm:pt>
    <dgm:pt modelId="{613668A6-98A8-49C1-BE32-420B07B5AB56}" type="sibTrans" cxnId="{395FE641-CFFF-43A8-A218-9F7417736303}">
      <dgm:prSet/>
      <dgm:spPr/>
      <dgm:t>
        <a:bodyPr/>
        <a:lstStyle/>
        <a:p>
          <a:endParaRPr lang="ru-RU"/>
        </a:p>
      </dgm:t>
    </dgm:pt>
    <dgm:pt modelId="{D24BDA01-B67E-4D64-A3CA-29A43D77493B}" type="pres">
      <dgm:prSet presAssocID="{3DBEBE66-FE6B-4DE0-9887-D353F098921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B091A71-979C-4DE3-984A-E73DE7AB6DC6}" type="pres">
      <dgm:prSet presAssocID="{3DBEBE66-FE6B-4DE0-9887-D353F0989213}" presName="Name1" presStyleCnt="0"/>
      <dgm:spPr/>
    </dgm:pt>
    <dgm:pt modelId="{5C4C820A-21B2-46DD-9654-3EE3573EE81F}" type="pres">
      <dgm:prSet presAssocID="{3DBEBE66-FE6B-4DE0-9887-D353F0989213}" presName="cycle" presStyleCnt="0"/>
      <dgm:spPr/>
    </dgm:pt>
    <dgm:pt modelId="{5DAF698E-FFDA-46BA-B85C-0407340718E8}" type="pres">
      <dgm:prSet presAssocID="{3DBEBE66-FE6B-4DE0-9887-D353F0989213}" presName="srcNode" presStyleLbl="node1" presStyleIdx="0" presStyleCnt="3"/>
      <dgm:spPr/>
    </dgm:pt>
    <dgm:pt modelId="{1318AD46-36CB-4213-827F-52F18C33A741}" type="pres">
      <dgm:prSet presAssocID="{3DBEBE66-FE6B-4DE0-9887-D353F0989213}" presName="conn" presStyleLbl="parChTrans1D2" presStyleIdx="0" presStyleCnt="1"/>
      <dgm:spPr/>
      <dgm:t>
        <a:bodyPr/>
        <a:lstStyle/>
        <a:p>
          <a:endParaRPr lang="ru-RU"/>
        </a:p>
      </dgm:t>
    </dgm:pt>
    <dgm:pt modelId="{B10A3314-535E-4545-AB25-7CC6A6AE93E3}" type="pres">
      <dgm:prSet presAssocID="{3DBEBE66-FE6B-4DE0-9887-D353F0989213}" presName="extraNode" presStyleLbl="node1" presStyleIdx="0" presStyleCnt="3"/>
      <dgm:spPr/>
    </dgm:pt>
    <dgm:pt modelId="{DD7DE578-DF8E-4CBF-85A9-F86984CEB5D0}" type="pres">
      <dgm:prSet presAssocID="{3DBEBE66-FE6B-4DE0-9887-D353F0989213}" presName="dstNode" presStyleLbl="node1" presStyleIdx="0" presStyleCnt="3"/>
      <dgm:spPr/>
    </dgm:pt>
    <dgm:pt modelId="{C6F7357B-1430-4A83-B2C2-5A8DE057C77F}" type="pres">
      <dgm:prSet presAssocID="{3B520CA3-41C6-437E-ACC9-E2624A1C043D}" presName="text_1" presStyleLbl="node1" presStyleIdx="0" presStyleCnt="3" custLinFactNeighborX="-4098" custLinFactNeighborY="3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810A83-DF89-4B76-91FB-8F85C3442455}" type="pres">
      <dgm:prSet presAssocID="{3B520CA3-41C6-437E-ACC9-E2624A1C043D}" presName="accent_1" presStyleCnt="0"/>
      <dgm:spPr/>
    </dgm:pt>
    <dgm:pt modelId="{6CF3D716-9963-4B02-86E1-118FA9CA523B}" type="pres">
      <dgm:prSet presAssocID="{3B520CA3-41C6-437E-ACC9-E2624A1C043D}" presName="accentRepeatNode" presStyleLbl="solidFgAcc1" presStyleIdx="0" presStyleCnt="3"/>
      <dgm:spPr/>
    </dgm:pt>
    <dgm:pt modelId="{DC3D452E-DAED-4923-ACC6-D592358F6ACF}" type="pres">
      <dgm:prSet presAssocID="{46AA3A51-E783-4628-8B87-5396EE2FD98C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D3C097-B29C-4F2E-95E5-B4B9C7F04EFE}" type="pres">
      <dgm:prSet presAssocID="{46AA3A51-E783-4628-8B87-5396EE2FD98C}" presName="accent_2" presStyleCnt="0"/>
      <dgm:spPr/>
    </dgm:pt>
    <dgm:pt modelId="{92DDA19C-8C17-4B99-BB69-399C123A05BB}" type="pres">
      <dgm:prSet presAssocID="{46AA3A51-E783-4628-8B87-5396EE2FD98C}" presName="accentRepeatNode" presStyleLbl="solidFgAcc1" presStyleIdx="1" presStyleCnt="3"/>
      <dgm:spPr/>
    </dgm:pt>
    <dgm:pt modelId="{267C4BC4-C778-4DF3-8020-0D1B8D656A28}" type="pres">
      <dgm:prSet presAssocID="{E2C4E626-9154-459D-96C2-293DE8EE1F64}" presName="text_3" presStyleLbl="node1" presStyleIdx="2" presStyleCnt="3" custScaleY="146705" custLinFactNeighborX="805" custLinFactNeighborY="157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9A6AEB-6200-491F-AC38-FEB0B9BAF2C6}" type="pres">
      <dgm:prSet presAssocID="{E2C4E626-9154-459D-96C2-293DE8EE1F64}" presName="accent_3" presStyleCnt="0"/>
      <dgm:spPr/>
    </dgm:pt>
    <dgm:pt modelId="{3A253911-12B5-497A-B975-D5224B327BF0}" type="pres">
      <dgm:prSet presAssocID="{E2C4E626-9154-459D-96C2-293DE8EE1F64}" presName="accentRepeatNode" presStyleLbl="solidFgAcc1" presStyleIdx="2" presStyleCnt="3" custLinFactNeighborX="-1146" custLinFactNeighborY="13754"/>
      <dgm:spPr/>
    </dgm:pt>
  </dgm:ptLst>
  <dgm:cxnLst>
    <dgm:cxn modelId="{699AFE59-CC13-42D9-A6D6-92AD8177849E}" type="presOf" srcId="{46AA3A51-E783-4628-8B87-5396EE2FD98C}" destId="{DC3D452E-DAED-4923-ACC6-D592358F6ACF}" srcOrd="0" destOrd="0" presId="urn:microsoft.com/office/officeart/2008/layout/VerticalCurvedList"/>
    <dgm:cxn modelId="{395FE641-CFFF-43A8-A218-9F7417736303}" srcId="{3DBEBE66-FE6B-4DE0-9887-D353F0989213}" destId="{E2C4E626-9154-459D-96C2-293DE8EE1F64}" srcOrd="2" destOrd="0" parTransId="{83C53036-8EB0-4465-9195-E5F0E2672F13}" sibTransId="{613668A6-98A8-49C1-BE32-420B07B5AB56}"/>
    <dgm:cxn modelId="{F9E6F3E5-EE30-4C36-867E-1D6CEE5C96DF}" type="presOf" srcId="{E2C4E626-9154-459D-96C2-293DE8EE1F64}" destId="{267C4BC4-C778-4DF3-8020-0D1B8D656A28}" srcOrd="0" destOrd="0" presId="urn:microsoft.com/office/officeart/2008/layout/VerticalCurvedList"/>
    <dgm:cxn modelId="{08D8041D-1937-4BD8-B74C-98188141772A}" type="presOf" srcId="{3FBC93F2-4936-4C79-95BC-BAF7D996C400}" destId="{1318AD46-36CB-4213-827F-52F18C33A741}" srcOrd="0" destOrd="0" presId="urn:microsoft.com/office/officeart/2008/layout/VerticalCurvedList"/>
    <dgm:cxn modelId="{2F8F864D-7B11-4892-8311-BBBEC8F53447}" srcId="{3DBEBE66-FE6B-4DE0-9887-D353F0989213}" destId="{3B520CA3-41C6-437E-ACC9-E2624A1C043D}" srcOrd="0" destOrd="0" parTransId="{8E4F3B62-7CDB-4D53-9523-AD34BFE55F2D}" sibTransId="{3FBC93F2-4936-4C79-95BC-BAF7D996C400}"/>
    <dgm:cxn modelId="{95E1870B-53E0-4141-95BC-B8A930A0BD9A}" srcId="{3DBEBE66-FE6B-4DE0-9887-D353F0989213}" destId="{46AA3A51-E783-4628-8B87-5396EE2FD98C}" srcOrd="1" destOrd="0" parTransId="{413AD0B5-C322-4C0C-A616-03849AA3890B}" sibTransId="{D5CD1945-72F9-480C-812D-3A758E67E36D}"/>
    <dgm:cxn modelId="{E3025675-57E0-4165-BFDE-E2C83999EBEB}" type="presOf" srcId="{3B520CA3-41C6-437E-ACC9-E2624A1C043D}" destId="{C6F7357B-1430-4A83-B2C2-5A8DE057C77F}" srcOrd="0" destOrd="0" presId="urn:microsoft.com/office/officeart/2008/layout/VerticalCurvedList"/>
    <dgm:cxn modelId="{1722A51B-096E-49CF-8BF4-C2A953F0231D}" type="presOf" srcId="{3DBEBE66-FE6B-4DE0-9887-D353F0989213}" destId="{D24BDA01-B67E-4D64-A3CA-29A43D77493B}" srcOrd="0" destOrd="0" presId="urn:microsoft.com/office/officeart/2008/layout/VerticalCurvedList"/>
    <dgm:cxn modelId="{17FE58BB-BCBE-4CB6-98CD-16B1AE52960F}" type="presParOf" srcId="{D24BDA01-B67E-4D64-A3CA-29A43D77493B}" destId="{1B091A71-979C-4DE3-984A-E73DE7AB6DC6}" srcOrd="0" destOrd="0" presId="urn:microsoft.com/office/officeart/2008/layout/VerticalCurvedList"/>
    <dgm:cxn modelId="{69DE9D8B-1544-44F2-93D3-214B276B1924}" type="presParOf" srcId="{1B091A71-979C-4DE3-984A-E73DE7AB6DC6}" destId="{5C4C820A-21B2-46DD-9654-3EE3573EE81F}" srcOrd="0" destOrd="0" presId="urn:microsoft.com/office/officeart/2008/layout/VerticalCurvedList"/>
    <dgm:cxn modelId="{7C072639-A002-4530-B4DC-1C305B22D2E7}" type="presParOf" srcId="{5C4C820A-21B2-46DD-9654-3EE3573EE81F}" destId="{5DAF698E-FFDA-46BA-B85C-0407340718E8}" srcOrd="0" destOrd="0" presId="urn:microsoft.com/office/officeart/2008/layout/VerticalCurvedList"/>
    <dgm:cxn modelId="{30697CCB-5AE2-489D-9F49-F594563C2911}" type="presParOf" srcId="{5C4C820A-21B2-46DD-9654-3EE3573EE81F}" destId="{1318AD46-36CB-4213-827F-52F18C33A741}" srcOrd="1" destOrd="0" presId="urn:microsoft.com/office/officeart/2008/layout/VerticalCurvedList"/>
    <dgm:cxn modelId="{537F4DAE-257E-401C-9D05-B7780613B463}" type="presParOf" srcId="{5C4C820A-21B2-46DD-9654-3EE3573EE81F}" destId="{B10A3314-535E-4545-AB25-7CC6A6AE93E3}" srcOrd="2" destOrd="0" presId="urn:microsoft.com/office/officeart/2008/layout/VerticalCurvedList"/>
    <dgm:cxn modelId="{6A5DF3D7-5B33-4493-9E20-9B1154808977}" type="presParOf" srcId="{5C4C820A-21B2-46DD-9654-3EE3573EE81F}" destId="{DD7DE578-DF8E-4CBF-85A9-F86984CEB5D0}" srcOrd="3" destOrd="0" presId="urn:microsoft.com/office/officeart/2008/layout/VerticalCurvedList"/>
    <dgm:cxn modelId="{6B5DE446-111A-4A28-8D03-369FF3FDF3D4}" type="presParOf" srcId="{1B091A71-979C-4DE3-984A-E73DE7AB6DC6}" destId="{C6F7357B-1430-4A83-B2C2-5A8DE057C77F}" srcOrd="1" destOrd="0" presId="urn:microsoft.com/office/officeart/2008/layout/VerticalCurvedList"/>
    <dgm:cxn modelId="{4054674D-5125-49E3-A4F6-2E591709230F}" type="presParOf" srcId="{1B091A71-979C-4DE3-984A-E73DE7AB6DC6}" destId="{6C810A83-DF89-4B76-91FB-8F85C3442455}" srcOrd="2" destOrd="0" presId="urn:microsoft.com/office/officeart/2008/layout/VerticalCurvedList"/>
    <dgm:cxn modelId="{1CD5D67F-C322-4F53-BFFC-4FF67A818F6D}" type="presParOf" srcId="{6C810A83-DF89-4B76-91FB-8F85C3442455}" destId="{6CF3D716-9963-4B02-86E1-118FA9CA523B}" srcOrd="0" destOrd="0" presId="urn:microsoft.com/office/officeart/2008/layout/VerticalCurvedList"/>
    <dgm:cxn modelId="{A59B42A9-C53F-45B7-ABC6-06F45F2806C1}" type="presParOf" srcId="{1B091A71-979C-4DE3-984A-E73DE7AB6DC6}" destId="{DC3D452E-DAED-4923-ACC6-D592358F6ACF}" srcOrd="3" destOrd="0" presId="urn:microsoft.com/office/officeart/2008/layout/VerticalCurvedList"/>
    <dgm:cxn modelId="{8847B606-D29E-44AE-8010-C68E4F0295C7}" type="presParOf" srcId="{1B091A71-979C-4DE3-984A-E73DE7AB6DC6}" destId="{F6D3C097-B29C-4F2E-95E5-B4B9C7F04EFE}" srcOrd="4" destOrd="0" presId="urn:microsoft.com/office/officeart/2008/layout/VerticalCurvedList"/>
    <dgm:cxn modelId="{00401D8B-7E47-4691-A405-5EEDB8D3C1FB}" type="presParOf" srcId="{F6D3C097-B29C-4F2E-95E5-B4B9C7F04EFE}" destId="{92DDA19C-8C17-4B99-BB69-399C123A05BB}" srcOrd="0" destOrd="0" presId="urn:microsoft.com/office/officeart/2008/layout/VerticalCurvedList"/>
    <dgm:cxn modelId="{54C4B148-21F3-4C0F-B862-01A06CD4E11D}" type="presParOf" srcId="{1B091A71-979C-4DE3-984A-E73DE7AB6DC6}" destId="{267C4BC4-C778-4DF3-8020-0D1B8D656A28}" srcOrd="5" destOrd="0" presId="urn:microsoft.com/office/officeart/2008/layout/VerticalCurvedList"/>
    <dgm:cxn modelId="{F1DF2E72-EFAE-4A74-9B51-013ABE825104}" type="presParOf" srcId="{1B091A71-979C-4DE3-984A-E73DE7AB6DC6}" destId="{B29A6AEB-6200-491F-AC38-FEB0B9BAF2C6}" srcOrd="6" destOrd="0" presId="urn:microsoft.com/office/officeart/2008/layout/VerticalCurvedList"/>
    <dgm:cxn modelId="{47993664-461D-4C3A-94A7-9D4844BEB0B4}" type="presParOf" srcId="{B29A6AEB-6200-491F-AC38-FEB0B9BAF2C6}" destId="{3A253911-12B5-497A-B975-D5224B327BF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18AD46-36CB-4213-827F-52F18C33A741}">
      <dsp:nvSpPr>
        <dsp:cNvPr id="0" name=""/>
        <dsp:cNvSpPr/>
      </dsp:nvSpPr>
      <dsp:spPr>
        <a:xfrm>
          <a:off x="-4478900" y="-686858"/>
          <a:ext cx="5335687" cy="5335687"/>
        </a:xfrm>
        <a:prstGeom prst="blockArc">
          <a:avLst>
            <a:gd name="adj1" fmla="val 18900000"/>
            <a:gd name="adj2" fmla="val 2700000"/>
            <a:gd name="adj3" fmla="val 405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F7357B-1430-4A83-B2C2-5A8DE057C77F}">
      <dsp:nvSpPr>
        <dsp:cNvPr id="0" name=""/>
        <dsp:cNvSpPr/>
      </dsp:nvSpPr>
      <dsp:spPr>
        <a:xfrm>
          <a:off x="306467" y="424414"/>
          <a:ext cx="5967652" cy="7923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963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>
              <a:solidFill>
                <a:schemeClr val="tx1"/>
              </a:solidFill>
            </a:rPr>
            <a:t>   </a:t>
          </a:r>
          <a:r>
            <a:rPr lang="ru-RU" sz="2400" kern="1200" dirty="0" err="1">
              <a:solidFill>
                <a:schemeClr val="tx1"/>
              </a:solidFill>
            </a:rPr>
            <a:t>М</a:t>
          </a:r>
          <a:r>
            <a:rPr lang="ru-RU" sz="2400" b="1" kern="1200" dirty="0" err="1">
              <a:solidFill>
                <a:schemeClr val="tx1"/>
              </a:solidFill>
            </a:rPr>
            <a:t>уҳ</a:t>
          </a:r>
          <a:r>
            <a:rPr lang="ru-RU" sz="2400" kern="1200" dirty="0" err="1">
              <a:solidFill>
                <a:schemeClr val="tx1"/>
              </a:solidFill>
            </a:rPr>
            <a:t>окимаи</a:t>
          </a:r>
          <a:r>
            <a:rPr lang="ru-RU" sz="2400" kern="1200" dirty="0">
              <a:solidFill>
                <a:schemeClr val="tx1"/>
              </a:solidFill>
            </a:rPr>
            <a:t> </a:t>
          </a:r>
          <a:r>
            <a:rPr lang="ru-RU" sz="2400" kern="1200" dirty="0" err="1">
              <a:solidFill>
                <a:schemeClr val="tx1"/>
              </a:solidFill>
            </a:rPr>
            <a:t>лоиҳаи</a:t>
          </a:r>
          <a:r>
            <a:rPr lang="ru-RU" sz="2400" kern="1200" dirty="0">
              <a:solidFill>
                <a:schemeClr val="tx1"/>
              </a:solidFill>
            </a:rPr>
            <a:t> </a:t>
          </a:r>
          <a:r>
            <a:rPr lang="ru-RU" sz="2400" kern="1200" dirty="0" err="1">
              <a:solidFill>
                <a:schemeClr val="tx1"/>
              </a:solidFill>
            </a:rPr>
            <a:t>қонун</a:t>
          </a:r>
          <a:r>
            <a:rPr lang="ru-RU" sz="2400" kern="1200" dirty="0">
              <a:solidFill>
                <a:schemeClr val="tx1"/>
              </a:solidFill>
            </a:rPr>
            <a:t> дар </a:t>
          </a:r>
          <a:r>
            <a:rPr lang="ru-RU" sz="2400" kern="1200" dirty="0" err="1" smtClean="0">
              <a:solidFill>
                <a:schemeClr val="tx1"/>
              </a:solidFill>
            </a:rPr>
            <a:t>бораи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 smtClean="0">
              <a:solidFill>
                <a:schemeClr val="tx1"/>
              </a:solidFill>
            </a:rPr>
            <a:t>Буҷети</a:t>
          </a:r>
          <a:r>
            <a:rPr lang="ru-RU" sz="2400" kern="1200" dirty="0" smtClean="0">
              <a:solidFill>
                <a:schemeClr val="tx1"/>
              </a:solidFill>
            </a:rPr>
            <a:t> </a:t>
          </a:r>
          <a:r>
            <a:rPr lang="ru-RU" sz="2400" kern="1200" dirty="0" err="1">
              <a:solidFill>
                <a:schemeClr val="tx1"/>
              </a:solidFill>
            </a:rPr>
            <a:t>давлатии</a:t>
          </a:r>
          <a:r>
            <a:rPr lang="ru-RU" sz="2400" kern="1200" dirty="0">
              <a:solidFill>
                <a:schemeClr val="tx1"/>
              </a:solidFill>
            </a:rPr>
            <a:t> ҶТ</a:t>
          </a:r>
        </a:p>
      </dsp:txBody>
      <dsp:txXfrm>
        <a:off x="306467" y="424414"/>
        <a:ext cx="5967652" cy="792394"/>
      </dsp:txXfrm>
    </dsp:sp>
    <dsp:sp modelId="{6CF3D716-9963-4B02-86E1-118FA9CA523B}">
      <dsp:nvSpPr>
        <dsp:cNvPr id="0" name=""/>
        <dsp:cNvSpPr/>
      </dsp:nvSpPr>
      <dsp:spPr>
        <a:xfrm>
          <a:off x="55775" y="297147"/>
          <a:ext cx="990492" cy="9904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3D452E-DAED-4923-ACC6-D592358F6ACF}">
      <dsp:nvSpPr>
        <dsp:cNvPr id="0" name=""/>
        <dsp:cNvSpPr/>
      </dsp:nvSpPr>
      <dsp:spPr>
        <a:xfrm>
          <a:off x="839056" y="1584788"/>
          <a:ext cx="5679617" cy="7923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963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u="sng" kern="1200" dirty="0" err="1">
              <a:solidFill>
                <a:schemeClr val="tx1"/>
              </a:solidFill>
            </a:rPr>
            <a:t>Ҷаласаҳои</a:t>
          </a:r>
          <a:r>
            <a:rPr lang="ru-RU" sz="2000" b="0" u="sng" kern="1200" dirty="0">
              <a:solidFill>
                <a:schemeClr val="tx1"/>
              </a:solidFill>
            </a:rPr>
            <a:t> </a:t>
          </a:r>
          <a:r>
            <a:rPr lang="ru-RU" sz="2000" b="0" u="sng" kern="1200" dirty="0" err="1">
              <a:solidFill>
                <a:schemeClr val="tx1"/>
              </a:solidFill>
            </a:rPr>
            <a:t>муштараки</a:t>
          </a:r>
          <a:r>
            <a:rPr lang="ru-RU" sz="2000" b="0" u="sng" kern="1200" dirty="0">
              <a:solidFill>
                <a:schemeClr val="tx1"/>
              </a:solidFill>
            </a:rPr>
            <a:t> </a:t>
          </a:r>
          <a:r>
            <a:rPr lang="ru-RU" sz="2000" b="0" kern="1200" dirty="0">
              <a:solidFill>
                <a:schemeClr val="tx1"/>
              </a:solidFill>
            </a:rPr>
            <a:t> </a:t>
          </a:r>
          <a:r>
            <a:rPr lang="ru-RU" sz="2000" b="0" kern="1200" dirty="0" err="1">
              <a:solidFill>
                <a:schemeClr val="tx1"/>
              </a:solidFill>
            </a:rPr>
            <a:t>Кумита</a:t>
          </a:r>
          <a:r>
            <a:rPr lang="ru-RU" sz="2000" b="0" kern="1200" dirty="0">
              <a:solidFill>
                <a:schemeClr val="tx1"/>
              </a:solidFill>
            </a:rPr>
            <a:t> </a:t>
          </a:r>
          <a:r>
            <a:rPr lang="ru-RU" sz="2000" b="0" kern="1200" dirty="0" err="1">
              <a:solidFill>
                <a:schemeClr val="tx1"/>
              </a:solidFill>
            </a:rPr>
            <a:t>оид</a:t>
          </a:r>
          <a:r>
            <a:rPr lang="ru-RU" sz="2000" b="0" kern="1200" dirty="0">
              <a:solidFill>
                <a:schemeClr val="tx1"/>
              </a:solidFill>
            </a:rPr>
            <a:t> ба </a:t>
          </a:r>
          <a:r>
            <a:rPr lang="ru-RU" sz="2000" b="0" kern="1200" dirty="0" err="1">
              <a:solidFill>
                <a:schemeClr val="tx1"/>
              </a:solidFill>
            </a:rPr>
            <a:t>иқтисод</a:t>
          </a:r>
          <a:r>
            <a:rPr lang="ru-RU" sz="2000" b="0" kern="1200" dirty="0">
              <a:solidFill>
                <a:schemeClr val="tx1"/>
              </a:solidFill>
            </a:rPr>
            <a:t> </a:t>
          </a:r>
          <a:r>
            <a:rPr lang="ru-RU" sz="2000" b="0" kern="1200" dirty="0" err="1">
              <a:solidFill>
                <a:schemeClr val="tx1"/>
              </a:solidFill>
            </a:rPr>
            <a:t>ва</a:t>
          </a:r>
          <a:r>
            <a:rPr lang="ru-RU" sz="2000" b="0" kern="1200" dirty="0">
              <a:solidFill>
                <a:schemeClr val="tx1"/>
              </a:solidFill>
            </a:rPr>
            <a:t> </a:t>
          </a:r>
          <a:r>
            <a:rPr lang="ru-RU" sz="2000" b="0" kern="1200" dirty="0" err="1">
              <a:solidFill>
                <a:schemeClr val="tx1"/>
              </a:solidFill>
            </a:rPr>
            <a:t>молия</a:t>
          </a:r>
          <a:r>
            <a:rPr lang="ru-RU" sz="2000" b="0" kern="1200" dirty="0">
              <a:solidFill>
                <a:schemeClr val="tx1"/>
              </a:solidFill>
            </a:rPr>
            <a:t> </a:t>
          </a:r>
          <a:r>
            <a:rPr lang="ru-RU" sz="2000" b="0" kern="1200" dirty="0" err="1">
              <a:solidFill>
                <a:schemeClr val="tx1"/>
              </a:solidFill>
            </a:rPr>
            <a:t>ва</a:t>
          </a:r>
          <a:r>
            <a:rPr lang="ru-RU" sz="2000" b="0" kern="1200" dirty="0">
              <a:solidFill>
                <a:schemeClr val="tx1"/>
              </a:solidFill>
            </a:rPr>
            <a:t> </a:t>
          </a:r>
          <a:r>
            <a:rPr lang="ru-RU" sz="2000" b="0" kern="1200" dirty="0" err="1">
              <a:solidFill>
                <a:schemeClr val="tx1"/>
              </a:solidFill>
            </a:rPr>
            <a:t>дигар</a:t>
          </a:r>
          <a:r>
            <a:rPr lang="ru-RU" sz="2000" b="0" kern="1200" dirty="0">
              <a:solidFill>
                <a:schemeClr val="tx1"/>
              </a:solidFill>
            </a:rPr>
            <a:t>  </a:t>
          </a:r>
          <a:r>
            <a:rPr lang="ru-RU" sz="2000" b="0" kern="1200" dirty="0" err="1">
              <a:solidFill>
                <a:schemeClr val="tx1"/>
              </a:solidFill>
            </a:rPr>
            <a:t>кумитаҳои</a:t>
          </a:r>
          <a:r>
            <a:rPr lang="ru-RU" sz="2000" b="0" kern="1200" dirty="0">
              <a:solidFill>
                <a:schemeClr val="tx1"/>
              </a:solidFill>
            </a:rPr>
            <a:t> </a:t>
          </a:r>
          <a:r>
            <a:rPr lang="ru-RU" sz="2000" b="0" kern="1200" dirty="0" err="1">
              <a:solidFill>
                <a:schemeClr val="tx1"/>
              </a:solidFill>
            </a:rPr>
            <a:t>соҳавӣ</a:t>
          </a:r>
          <a:endParaRPr lang="ru-RU" sz="2000" b="0" kern="1200" dirty="0">
            <a:solidFill>
              <a:schemeClr val="tx1"/>
            </a:solidFill>
          </a:endParaRPr>
        </a:p>
      </dsp:txBody>
      <dsp:txXfrm>
        <a:off x="839056" y="1584788"/>
        <a:ext cx="5679617" cy="792394"/>
      </dsp:txXfrm>
    </dsp:sp>
    <dsp:sp modelId="{92DDA19C-8C17-4B99-BB69-399C123A05BB}">
      <dsp:nvSpPr>
        <dsp:cNvPr id="0" name=""/>
        <dsp:cNvSpPr/>
      </dsp:nvSpPr>
      <dsp:spPr>
        <a:xfrm>
          <a:off x="343810" y="1485738"/>
          <a:ext cx="990492" cy="9904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7C4BC4-C778-4DF3-8020-0D1B8D656A28}">
      <dsp:nvSpPr>
        <dsp:cNvPr id="0" name=""/>
        <dsp:cNvSpPr/>
      </dsp:nvSpPr>
      <dsp:spPr>
        <a:xfrm>
          <a:off x="599061" y="2713208"/>
          <a:ext cx="5967652" cy="116248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963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u="sng" kern="1200" dirty="0" err="1">
              <a:solidFill>
                <a:schemeClr val="tx1"/>
              </a:solidFill>
            </a:rPr>
            <a:t>Даъватшудагон</a:t>
          </a:r>
          <a:r>
            <a:rPr lang="ru-RU" sz="2100" b="1" kern="1200" dirty="0">
              <a:solidFill>
                <a:schemeClr val="tx1"/>
              </a:solidFill>
            </a:rPr>
            <a:t>: </a:t>
          </a:r>
          <a:r>
            <a:rPr lang="ru-RU" sz="2100" b="1" kern="1200" dirty="0" err="1">
              <a:solidFill>
                <a:schemeClr val="tx1"/>
              </a:solidFill>
            </a:rPr>
            <a:t>Вазорати</a:t>
          </a:r>
          <a:r>
            <a:rPr lang="ru-RU" sz="2100" b="1" kern="1200" dirty="0">
              <a:solidFill>
                <a:schemeClr val="tx1"/>
              </a:solidFill>
            </a:rPr>
            <a:t> </a:t>
          </a:r>
          <a:r>
            <a:rPr lang="ru-RU" sz="2100" b="1" kern="1200" dirty="0" err="1">
              <a:solidFill>
                <a:schemeClr val="tx1"/>
              </a:solidFill>
            </a:rPr>
            <a:t>молияиҶТ</a:t>
          </a:r>
          <a:r>
            <a:rPr lang="ru-RU" sz="2100" b="1" kern="1200" dirty="0">
              <a:solidFill>
                <a:schemeClr val="tx1"/>
              </a:solidFill>
            </a:rPr>
            <a:t>, </a:t>
          </a:r>
          <a:r>
            <a:rPr lang="ru-RU" sz="2100" b="1" kern="1200" dirty="0" err="1">
              <a:solidFill>
                <a:schemeClr val="tx1"/>
              </a:solidFill>
            </a:rPr>
            <a:t>Кумитаҳои</a:t>
          </a:r>
          <a:r>
            <a:rPr lang="ru-RU" sz="2100" b="1" kern="1200" dirty="0">
              <a:solidFill>
                <a:schemeClr val="tx1"/>
              </a:solidFill>
            </a:rPr>
            <a:t> </a:t>
          </a:r>
          <a:r>
            <a:rPr lang="ru-RU" sz="2100" b="1" kern="1200" dirty="0" err="1">
              <a:solidFill>
                <a:schemeClr val="tx1"/>
              </a:solidFill>
            </a:rPr>
            <a:t>андоз</a:t>
          </a:r>
          <a:r>
            <a:rPr lang="ru-RU" sz="2100" b="1" kern="1200" dirty="0">
              <a:solidFill>
                <a:schemeClr val="tx1"/>
              </a:solidFill>
            </a:rPr>
            <a:t> </a:t>
          </a:r>
          <a:r>
            <a:rPr lang="ru-RU" sz="2100" b="1" kern="1200" dirty="0" err="1">
              <a:solidFill>
                <a:schemeClr val="tx1"/>
              </a:solidFill>
            </a:rPr>
            <a:t>ва</a:t>
          </a:r>
          <a:r>
            <a:rPr lang="ru-RU" sz="2100" b="1" kern="1200" dirty="0">
              <a:solidFill>
                <a:schemeClr val="tx1"/>
              </a:solidFill>
            </a:rPr>
            <a:t> </a:t>
          </a:r>
          <a:r>
            <a:rPr lang="ru-RU" sz="2100" b="1" kern="1200" dirty="0" err="1">
              <a:solidFill>
                <a:schemeClr val="tx1"/>
              </a:solidFill>
            </a:rPr>
            <a:t>гумруки</a:t>
          </a:r>
          <a:r>
            <a:rPr lang="ru-RU" sz="2100" b="1" kern="1200" dirty="0">
              <a:solidFill>
                <a:schemeClr val="tx1"/>
              </a:solidFill>
            </a:rPr>
            <a:t> </a:t>
          </a:r>
          <a:r>
            <a:rPr lang="ru-RU" sz="2100" b="1" kern="1200" dirty="0" err="1">
              <a:solidFill>
                <a:schemeClr val="tx1"/>
              </a:solidFill>
            </a:rPr>
            <a:t>назди</a:t>
          </a:r>
          <a:r>
            <a:rPr lang="ru-RU" sz="2100" b="1" kern="1200" dirty="0">
              <a:solidFill>
                <a:schemeClr val="tx1"/>
              </a:solidFill>
            </a:rPr>
            <a:t> </a:t>
          </a:r>
          <a:r>
            <a:rPr lang="ru-RU" sz="2100" b="1" kern="1200" dirty="0" err="1">
              <a:solidFill>
                <a:schemeClr val="tx1"/>
              </a:solidFill>
            </a:rPr>
            <a:t>Хукумати</a:t>
          </a:r>
          <a:r>
            <a:rPr lang="ru-RU" sz="2100" b="1" kern="1200" dirty="0">
              <a:solidFill>
                <a:schemeClr val="tx1"/>
              </a:solidFill>
            </a:rPr>
            <a:t> ҶТ, </a:t>
          </a:r>
          <a:r>
            <a:rPr lang="ru-RU" sz="2100" b="1" kern="1200" dirty="0" err="1">
              <a:solidFill>
                <a:schemeClr val="tx1"/>
              </a:solidFill>
            </a:rPr>
            <a:t>Вазорати</a:t>
          </a:r>
          <a:r>
            <a:rPr lang="ru-RU" sz="2100" b="1" kern="1200" dirty="0">
              <a:solidFill>
                <a:schemeClr val="tx1"/>
              </a:solidFill>
            </a:rPr>
            <a:t> </a:t>
          </a:r>
          <a:r>
            <a:rPr lang="ru-RU" sz="2100" b="1" kern="1200" dirty="0" err="1">
              <a:solidFill>
                <a:schemeClr val="tx1"/>
              </a:solidFill>
            </a:rPr>
            <a:t>рушди</a:t>
          </a:r>
          <a:r>
            <a:rPr lang="ru-RU" sz="2100" b="1" kern="1200" dirty="0">
              <a:solidFill>
                <a:schemeClr val="tx1"/>
              </a:solidFill>
            </a:rPr>
            <a:t> </a:t>
          </a:r>
          <a:r>
            <a:rPr lang="ru-RU" sz="2100" b="1" kern="1200" dirty="0" err="1">
              <a:solidFill>
                <a:schemeClr val="tx1"/>
              </a:solidFill>
            </a:rPr>
            <a:t>иқтисод</a:t>
          </a:r>
          <a:r>
            <a:rPr lang="ru-RU" sz="2100" b="1" kern="1200" dirty="0">
              <a:solidFill>
                <a:schemeClr val="tx1"/>
              </a:solidFill>
            </a:rPr>
            <a:t> </a:t>
          </a:r>
          <a:r>
            <a:rPr lang="ru-RU" sz="2100" b="1" kern="1200" dirty="0" err="1">
              <a:solidFill>
                <a:schemeClr val="tx1"/>
              </a:solidFill>
            </a:rPr>
            <a:t>ва</a:t>
          </a:r>
          <a:r>
            <a:rPr lang="ru-RU" sz="2100" b="1" kern="1200" dirty="0">
              <a:solidFill>
                <a:schemeClr val="tx1"/>
              </a:solidFill>
            </a:rPr>
            <a:t> </a:t>
          </a:r>
          <a:r>
            <a:rPr lang="ru-RU" sz="2100" b="1" kern="1200" dirty="0" err="1">
              <a:solidFill>
                <a:schemeClr val="tx1"/>
              </a:solidFill>
            </a:rPr>
            <a:t>савдои</a:t>
          </a:r>
          <a:r>
            <a:rPr lang="ru-RU" sz="2100" b="1" kern="1200" dirty="0">
              <a:solidFill>
                <a:schemeClr val="tx1"/>
              </a:solidFill>
            </a:rPr>
            <a:t> ҶТ</a:t>
          </a:r>
          <a:r>
            <a:rPr lang="ru-RU" sz="2100" b="0" kern="1200" dirty="0">
              <a:solidFill>
                <a:schemeClr val="tx1"/>
              </a:solidFill>
            </a:rPr>
            <a:t> </a:t>
          </a:r>
        </a:p>
      </dsp:txBody>
      <dsp:txXfrm>
        <a:off x="599061" y="2713208"/>
        <a:ext cx="5967652" cy="1162481"/>
      </dsp:txXfrm>
    </dsp:sp>
    <dsp:sp modelId="{3A253911-12B5-497A-B975-D5224B327BF0}">
      <dsp:nvSpPr>
        <dsp:cNvPr id="0" name=""/>
        <dsp:cNvSpPr/>
      </dsp:nvSpPr>
      <dsp:spPr>
        <a:xfrm>
          <a:off x="44424" y="2810562"/>
          <a:ext cx="990492" cy="99049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6BD87D-43A0-4428-B75F-61F649B6CB59}" type="datetimeFigureOut">
              <a:rPr lang="ru-RU" smtClean="0"/>
              <a:t>10.02.2019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7F5CF-7B6B-41F4-A037-16AD6739EE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16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3584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780633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3812"/>
            <a:ext cx="4972051" cy="1438275"/>
          </a:xfrm>
          <a:prstGeom prst="rect">
            <a:avLst/>
          </a:prstGeom>
        </p:spPr>
      </p:pic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685800" y="3602038"/>
            <a:ext cx="7772400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2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080295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44313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25259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  <a:stCxn id="10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192094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  <a:stCxn id="11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133621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4" name="Straight Connector 13"/>
          <p:cNvCxnSpPr>
            <a:cxnSpLocks/>
            <a:stCxn id="13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354993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0" name="Straight Connector 9"/>
          <p:cNvCxnSpPr>
            <a:cxnSpLocks/>
            <a:stCxn id="9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299155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9" name="Straight Connector 8"/>
          <p:cNvCxnSpPr>
            <a:cxnSpLocks/>
            <a:stCxn id="8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148970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  <a:stCxn id="11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206303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259" y="5692999"/>
            <a:ext cx="2651760" cy="767081"/>
          </a:xfrm>
          <a:prstGeom prst="rect">
            <a:avLst/>
          </a:prstGeom>
        </p:spPr>
      </p:pic>
      <p:cxnSp>
        <p:nvCxnSpPr>
          <p:cNvPr id="12" name="Straight Connector 11"/>
          <p:cNvCxnSpPr>
            <a:cxnSpLocks/>
            <a:stCxn id="11" idx="3"/>
          </p:cNvCxnSpPr>
          <p:nvPr userDrawn="1"/>
        </p:nvCxnSpPr>
        <p:spPr>
          <a:xfrm>
            <a:off x="3276019" y="6076540"/>
            <a:ext cx="5239331" cy="0"/>
          </a:xfrm>
          <a:prstGeom prst="line">
            <a:avLst/>
          </a:prstGeom>
          <a:ln w="203200">
            <a:solidFill>
              <a:srgbClr val="F084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 userDrawn="1"/>
        </p:nvSpPr>
        <p:spPr>
          <a:xfrm>
            <a:off x="7486650" y="5918400"/>
            <a:ext cx="14536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www.osiaf.tj</a:t>
            </a:r>
          </a:p>
        </p:txBody>
      </p:sp>
    </p:spTree>
    <p:extLst>
      <p:ext uri="{BB962C8B-B14F-4D97-AF65-F5344CB8AC3E}">
        <p14:creationId xmlns:p14="http://schemas.microsoft.com/office/powerpoint/2010/main" val="215289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85647-5B0F-493A-9414-32F5F82B5F95}" type="datetimeFigureOut">
              <a:rPr lang="en-US" smtClean="0"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8730E-5955-4B83-A1CC-AB00FA2B6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75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k.tj/" TargetMode="External"/><Relationship Id="rId2" Type="http://schemas.openxmlformats.org/officeDocument/2006/relationships/hyperlink" Target="http://www.parlament.tj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nfin.tj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2238" y="1177663"/>
            <a:ext cx="6858000" cy="1790700"/>
          </a:xfrm>
        </p:spPr>
        <p:txBody>
          <a:bodyPr>
            <a:noAutofit/>
          </a:bodyPr>
          <a:lstStyle/>
          <a:p>
            <a:r>
              <a:rPr lang="ru-RU" sz="3200" b="1" dirty="0" err="1">
                <a:solidFill>
                  <a:srgbClr val="002060"/>
                </a:solidFill>
              </a:rPr>
              <a:t>Расмиёти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tg-Cyrl-TJ" sz="3200" b="1" dirty="0">
                <a:solidFill>
                  <a:srgbClr val="002060"/>
                </a:solidFill>
              </a:rPr>
              <a:t>қ</a:t>
            </a:r>
            <a:r>
              <a:rPr lang="ru-RU" sz="3200" b="1" dirty="0" err="1">
                <a:solidFill>
                  <a:srgbClr val="002060"/>
                </a:solidFill>
              </a:rPr>
              <a:t>абули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буҷет</a:t>
            </a:r>
            <a:r>
              <a:rPr lang="ru-RU" sz="3200" b="1" dirty="0">
                <a:solidFill>
                  <a:srgbClr val="002060"/>
                </a:solidFill>
              </a:rPr>
              <a:t> дар </a:t>
            </a:r>
            <a:r>
              <a:rPr lang="ru-RU" sz="3200" b="1" dirty="0" err="1">
                <a:solidFill>
                  <a:srgbClr val="002060"/>
                </a:solidFill>
              </a:rPr>
              <a:t>Тоҷикистон</a:t>
            </a:r>
            <a:r>
              <a:rPr lang="ru-RU" sz="3200" b="1" dirty="0">
                <a:solidFill>
                  <a:srgbClr val="002060"/>
                </a:solidFill>
              </a:rPr>
              <a:t>: </a:t>
            </a:r>
            <a:r>
              <a:rPr lang="ru-RU" sz="3200" b="1" dirty="0" err="1">
                <a:solidFill>
                  <a:srgbClr val="002060"/>
                </a:solidFill>
              </a:rPr>
              <a:t>Пешниҳод</a:t>
            </a:r>
            <a:r>
              <a:rPr lang="ru-RU" sz="3200" b="1" dirty="0">
                <a:solidFill>
                  <a:srgbClr val="002060"/>
                </a:solidFill>
              </a:rPr>
              <a:t>, </a:t>
            </a:r>
            <a:r>
              <a:rPr lang="ru-RU" sz="3200" b="1" dirty="0" err="1">
                <a:solidFill>
                  <a:srgbClr val="002060"/>
                </a:solidFill>
              </a:rPr>
              <a:t>шарҳ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ва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тасдиқи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  <a:r>
              <a:rPr lang="ru-RU" sz="3200" b="1" dirty="0" err="1">
                <a:solidFill>
                  <a:srgbClr val="002060"/>
                </a:solidFill>
              </a:rPr>
              <a:t>буҷет</a:t>
            </a:r>
            <a:r>
              <a:rPr lang="ru-RU" sz="3200" b="1" dirty="0">
                <a:solidFill>
                  <a:srgbClr val="002060"/>
                </a:solidFill>
              </a:rPr>
              <a:t>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480" y="4148260"/>
            <a:ext cx="2051516" cy="1538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910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Нашри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Қонун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бораи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Буҷети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давлатии</a:t>
            </a:r>
            <a:r>
              <a:rPr lang="ru-RU" sz="2700" dirty="0">
                <a:solidFill>
                  <a:srgbClr val="002060"/>
                </a:solidFill>
              </a:rPr>
              <a:t> ҶТ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80" y="2331943"/>
            <a:ext cx="7886700" cy="366880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r>
              <a:rPr lang="ru-RU" sz="2250" b="1" dirty="0"/>
              <a:t>     </a:t>
            </a:r>
            <a:r>
              <a:rPr lang="ru-RU" sz="2250" b="1" dirty="0" err="1"/>
              <a:t>Манбаъҳо</a:t>
            </a:r>
            <a:r>
              <a:rPr lang="ru-RU" sz="2250" b="1" dirty="0"/>
              <a:t>:</a:t>
            </a:r>
            <a:endParaRPr lang="en-US" sz="2250" b="1" dirty="0"/>
          </a:p>
          <a:p>
            <a:pPr marL="0" indent="0" algn="ctr">
              <a:buNone/>
            </a:pPr>
            <a:endParaRPr lang="ru-RU" sz="225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250" dirty="0"/>
              <a:t> МН МО ҶТ – </a:t>
            </a:r>
            <a:r>
              <a:rPr lang="en-US" sz="2250" dirty="0">
                <a:hlinkClick r:id="rId2"/>
              </a:rPr>
              <a:t>http://www.parlament.tj</a:t>
            </a:r>
            <a:r>
              <a:rPr lang="en-US" sz="225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250" dirty="0"/>
              <a:t> </a:t>
            </a:r>
            <a:r>
              <a:rPr lang="ru-RU" sz="2250" dirty="0" err="1"/>
              <a:t>Маркази</a:t>
            </a:r>
            <a:r>
              <a:rPr lang="ru-RU" sz="2250" dirty="0"/>
              <a:t> </a:t>
            </a:r>
            <a:r>
              <a:rPr lang="ru-RU" sz="2250" dirty="0" err="1"/>
              <a:t>миллии</a:t>
            </a:r>
            <a:r>
              <a:rPr lang="ru-RU" sz="2250" dirty="0"/>
              <a:t> </a:t>
            </a:r>
            <a:r>
              <a:rPr lang="ru-RU" sz="2250" dirty="0" err="1"/>
              <a:t>қонунгузорӣ</a:t>
            </a:r>
            <a:r>
              <a:rPr lang="ru-RU" sz="2250" dirty="0"/>
              <a:t>  </a:t>
            </a:r>
            <a:r>
              <a:rPr lang="en-US" sz="2250" dirty="0">
                <a:hlinkClick r:id="rId3"/>
              </a:rPr>
              <a:t>http://www.mmk.tj</a:t>
            </a:r>
            <a:r>
              <a:rPr lang="en-US" sz="225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g-Cyrl-TJ" sz="2250" dirty="0"/>
              <a:t>Вазорати молияиҶ</a:t>
            </a:r>
            <a:r>
              <a:rPr lang="ru-RU" sz="2250" dirty="0"/>
              <a:t>Т - </a:t>
            </a:r>
            <a:r>
              <a:rPr lang="en-US" sz="2250" dirty="0">
                <a:hlinkClick r:id="rId4"/>
              </a:rPr>
              <a:t>http://www.minfin.tj</a:t>
            </a:r>
            <a:endParaRPr lang="en-US" sz="2250" dirty="0"/>
          </a:p>
          <a:p>
            <a:pPr marL="0" indent="0">
              <a:buNone/>
            </a:pPr>
            <a:r>
              <a:rPr lang="en-US" sz="225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501795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Саҳифаҳои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норушан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доираи</a:t>
            </a:r>
            <a:r>
              <a:rPr lang="ru-RU" sz="2700" dirty="0">
                <a:solidFill>
                  <a:srgbClr val="002060"/>
                </a:solidFill>
              </a:rPr>
              <a:t> ИКБ-2015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80" y="2331943"/>
            <a:ext cx="7886700" cy="366880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20321" y="2855819"/>
            <a:ext cx="6303309" cy="16220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14313" indent="-214313" algn="just">
              <a:buFont typeface="Wingdings" panose="05000000000000000000" pitchFamily="2" charset="2"/>
              <a:buChar char="Ø"/>
            </a:pPr>
            <a:r>
              <a:rPr lang="ru-RU" sz="2100" dirty="0" err="1"/>
              <a:t>Оё</a:t>
            </a:r>
            <a:r>
              <a:rPr lang="ru-RU" sz="2100" dirty="0"/>
              <a:t> </a:t>
            </a:r>
            <a:r>
              <a:rPr lang="ru-RU" sz="2100" dirty="0" err="1"/>
              <a:t>иқтидори</a:t>
            </a:r>
            <a:r>
              <a:rPr lang="ru-RU" sz="2100" dirty="0"/>
              <a:t> </a:t>
            </a:r>
            <a:r>
              <a:rPr lang="ru-RU" sz="2100" dirty="0" err="1"/>
              <a:t>дохилии</a:t>
            </a:r>
            <a:r>
              <a:rPr lang="ru-RU" sz="2100" dirty="0"/>
              <a:t> </a:t>
            </a:r>
            <a:r>
              <a:rPr lang="ru-RU" sz="2100" dirty="0" err="1"/>
              <a:t>кумитаҳои</a:t>
            </a:r>
            <a:r>
              <a:rPr lang="ru-RU" sz="2100" dirty="0"/>
              <a:t> МН </a:t>
            </a:r>
            <a:r>
              <a:rPr lang="ru-RU" sz="2100" dirty="0" err="1"/>
              <a:t>барои</a:t>
            </a:r>
            <a:r>
              <a:rPr lang="ru-RU" sz="2100" dirty="0"/>
              <a:t> </a:t>
            </a:r>
            <a:r>
              <a:rPr lang="ru-RU" sz="2100" dirty="0" err="1"/>
              <a:t>гузаронидани</a:t>
            </a:r>
            <a:r>
              <a:rPr lang="ru-RU" sz="2100" dirty="0"/>
              <a:t> </a:t>
            </a:r>
            <a:r>
              <a:rPr lang="ru-RU" sz="2100" dirty="0" err="1"/>
              <a:t>таҳлили</a:t>
            </a:r>
            <a:r>
              <a:rPr lang="ru-RU" sz="2100" dirty="0"/>
              <a:t> </a:t>
            </a:r>
            <a:r>
              <a:rPr lang="ru-RU" sz="2100" dirty="0" err="1"/>
              <a:t>буҷет</a:t>
            </a:r>
            <a:r>
              <a:rPr lang="ru-RU" sz="2100" dirty="0"/>
              <a:t> </a:t>
            </a:r>
            <a:r>
              <a:rPr lang="ru-RU" sz="2100" dirty="0" err="1"/>
              <a:t>кофист</a:t>
            </a:r>
            <a:r>
              <a:rPr lang="ru-RU" sz="2100" dirty="0"/>
              <a:t>(</a:t>
            </a:r>
            <a:r>
              <a:rPr lang="ru-RU" sz="2100" dirty="0" err="1"/>
              <a:t>Лоиҳаи</a:t>
            </a:r>
            <a:r>
              <a:rPr lang="ru-RU" sz="2100" dirty="0"/>
              <a:t> </a:t>
            </a:r>
            <a:r>
              <a:rPr lang="ru-RU" sz="2100" dirty="0" err="1"/>
              <a:t>буҷети</a:t>
            </a:r>
            <a:r>
              <a:rPr lang="ru-RU" sz="2100" dirty="0"/>
              <a:t> </a:t>
            </a:r>
            <a:r>
              <a:rPr lang="ru-RU" sz="2100" dirty="0" err="1"/>
              <a:t>давлатӣ</a:t>
            </a:r>
            <a:r>
              <a:rPr lang="ru-RU" sz="2100" dirty="0"/>
              <a:t>) ? </a:t>
            </a:r>
          </a:p>
          <a:p>
            <a:pPr marL="214313" indent="-214313" algn="just">
              <a:buFont typeface="Wingdings" panose="05000000000000000000" pitchFamily="2" charset="2"/>
              <a:buChar char="Ø"/>
            </a:pP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301420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Саҳифаҳои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норушан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доираи</a:t>
            </a:r>
            <a:r>
              <a:rPr lang="ru-RU" sz="2700" dirty="0">
                <a:solidFill>
                  <a:srgbClr val="002060"/>
                </a:solidFill>
              </a:rPr>
              <a:t> ИКБ-2015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80" y="2331943"/>
            <a:ext cx="7886700" cy="366880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20321" y="2855819"/>
            <a:ext cx="6303309" cy="16220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100" dirty="0"/>
              <a:t> </a:t>
            </a:r>
            <a:r>
              <a:rPr lang="ru-RU" sz="2100" dirty="0" err="1"/>
              <a:t>Оё</a:t>
            </a:r>
            <a:r>
              <a:rPr lang="ru-RU" sz="2100" dirty="0"/>
              <a:t>  </a:t>
            </a:r>
            <a:r>
              <a:rPr lang="ru-RU" sz="2100" dirty="0" err="1"/>
              <a:t>имкони</a:t>
            </a:r>
            <a:r>
              <a:rPr lang="ru-RU" sz="2100" dirty="0"/>
              <a:t> </a:t>
            </a:r>
            <a:r>
              <a:rPr lang="ru-RU" sz="2100" dirty="0" err="1"/>
              <a:t>ҷалби</a:t>
            </a:r>
            <a:r>
              <a:rPr lang="ru-RU" sz="2100" dirty="0"/>
              <a:t> </a:t>
            </a:r>
            <a:r>
              <a:rPr lang="ru-RU" sz="2100" dirty="0" err="1"/>
              <a:t>таҳлилгарони</a:t>
            </a:r>
            <a:r>
              <a:rPr lang="ru-RU" sz="2100" dirty="0"/>
              <a:t> </a:t>
            </a:r>
            <a:r>
              <a:rPr lang="ru-RU" sz="2100" dirty="0" err="1"/>
              <a:t>мустақил</a:t>
            </a:r>
            <a:r>
              <a:rPr lang="ru-RU" sz="2100" dirty="0"/>
              <a:t> </a:t>
            </a:r>
            <a:r>
              <a:rPr lang="ru-RU" sz="2100" dirty="0" err="1"/>
              <a:t>барои</a:t>
            </a:r>
            <a:r>
              <a:rPr lang="ru-RU" sz="2100" dirty="0"/>
              <a:t> </a:t>
            </a:r>
            <a:r>
              <a:rPr lang="ru-RU" sz="2100" dirty="0" err="1"/>
              <a:t>гузаронидани</a:t>
            </a:r>
            <a:r>
              <a:rPr lang="ru-RU" sz="2100" dirty="0"/>
              <a:t> </a:t>
            </a:r>
            <a:r>
              <a:rPr lang="ru-RU" sz="2100" dirty="0" err="1"/>
              <a:t>таҳлили</a:t>
            </a:r>
            <a:r>
              <a:rPr lang="ru-RU" sz="2100" dirty="0"/>
              <a:t> </a:t>
            </a:r>
            <a:r>
              <a:rPr lang="ru-RU" sz="2100" dirty="0" err="1"/>
              <a:t>буҷет</a:t>
            </a:r>
            <a:r>
              <a:rPr lang="ru-RU" sz="2100" dirty="0"/>
              <a:t>(</a:t>
            </a:r>
            <a:r>
              <a:rPr lang="ru-RU" sz="2100" dirty="0" err="1"/>
              <a:t>Лоиҳаи</a:t>
            </a:r>
            <a:r>
              <a:rPr lang="ru-RU" sz="2100" dirty="0"/>
              <a:t> </a:t>
            </a:r>
            <a:r>
              <a:rPr lang="ru-RU" sz="2100" dirty="0" err="1"/>
              <a:t>буҷети</a:t>
            </a:r>
            <a:r>
              <a:rPr lang="ru-RU" sz="2100" dirty="0"/>
              <a:t> </a:t>
            </a:r>
            <a:r>
              <a:rPr lang="ru-RU" sz="2100" dirty="0" err="1"/>
              <a:t>давлатӣ</a:t>
            </a:r>
            <a:r>
              <a:rPr lang="ru-RU" sz="2100" dirty="0"/>
              <a:t>) </a:t>
            </a:r>
            <a:r>
              <a:rPr lang="ru-RU" sz="2100" dirty="0" err="1"/>
              <a:t>вуҷуд</a:t>
            </a:r>
            <a:r>
              <a:rPr lang="ru-RU" sz="2100" dirty="0"/>
              <a:t> </a:t>
            </a:r>
            <a:r>
              <a:rPr lang="ru-RU" sz="2100" dirty="0" err="1"/>
              <a:t>дорад</a:t>
            </a:r>
            <a:r>
              <a:rPr lang="ru-RU" sz="21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742909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Саҳифаҳои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норушан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доираи</a:t>
            </a:r>
            <a:r>
              <a:rPr lang="ru-RU" sz="2700" dirty="0">
                <a:solidFill>
                  <a:srgbClr val="002060"/>
                </a:solidFill>
              </a:rPr>
              <a:t> ИКБ-2015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80" y="2331943"/>
            <a:ext cx="7886700" cy="366880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20321" y="2855819"/>
            <a:ext cx="6303309" cy="16220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100" dirty="0"/>
              <a:t> </a:t>
            </a:r>
            <a:r>
              <a:rPr lang="ru-RU" sz="2100" dirty="0" err="1"/>
              <a:t>Оё</a:t>
            </a:r>
            <a:r>
              <a:rPr lang="ru-RU" sz="2100" dirty="0"/>
              <a:t>  </a:t>
            </a:r>
            <a:r>
              <a:rPr lang="ru-RU" sz="2100" dirty="0" err="1"/>
              <a:t>мубоҳисаҳо</a:t>
            </a:r>
            <a:r>
              <a:rPr lang="ru-RU" sz="2100" dirty="0"/>
              <a:t> </a:t>
            </a:r>
            <a:r>
              <a:rPr lang="ru-RU" sz="2100" dirty="0" err="1"/>
              <a:t>оид</a:t>
            </a:r>
            <a:r>
              <a:rPr lang="ru-RU" sz="2100" dirty="0"/>
              <a:t> ба </a:t>
            </a:r>
            <a:r>
              <a:rPr lang="ru-RU" sz="2100" dirty="0" err="1"/>
              <a:t>сиёсати</a:t>
            </a:r>
            <a:r>
              <a:rPr lang="ru-RU" sz="2100" dirty="0"/>
              <a:t> </a:t>
            </a:r>
            <a:r>
              <a:rPr lang="ru-RU" sz="2100" dirty="0" err="1"/>
              <a:t>буҷетӣ</a:t>
            </a:r>
            <a:r>
              <a:rPr lang="ru-RU" sz="2100" dirty="0"/>
              <a:t>, пеш аз он </a:t>
            </a:r>
            <a:r>
              <a:rPr lang="ru-RU" sz="2100" dirty="0" err="1"/>
              <a:t>ки</a:t>
            </a:r>
            <a:r>
              <a:rPr lang="ru-RU" sz="2100" dirty="0"/>
              <a:t> </a:t>
            </a:r>
            <a:r>
              <a:rPr lang="ru-RU" sz="2100" dirty="0" err="1"/>
              <a:t>Лоиҳаи</a:t>
            </a:r>
            <a:r>
              <a:rPr lang="ru-RU" sz="2100" dirty="0"/>
              <a:t> </a:t>
            </a:r>
            <a:r>
              <a:rPr lang="ru-RU" sz="2100" dirty="0" err="1"/>
              <a:t>буҷети</a:t>
            </a:r>
            <a:r>
              <a:rPr lang="ru-RU" sz="2100" dirty="0"/>
              <a:t> </a:t>
            </a:r>
            <a:r>
              <a:rPr lang="ru-RU" sz="2100" dirty="0" err="1"/>
              <a:t>давлатӣ</a:t>
            </a:r>
            <a:r>
              <a:rPr lang="ru-RU" sz="2100" dirty="0"/>
              <a:t> ба МН </a:t>
            </a:r>
            <a:r>
              <a:rPr lang="ru-RU" sz="2100" dirty="0" err="1"/>
              <a:t>пешниҳод</a:t>
            </a:r>
            <a:r>
              <a:rPr lang="ru-RU" sz="2100" dirty="0"/>
              <a:t> </a:t>
            </a:r>
            <a:r>
              <a:rPr lang="ru-RU" sz="2100" dirty="0" err="1"/>
              <a:t>мешавад</a:t>
            </a:r>
            <a:r>
              <a:rPr lang="ru-RU" sz="2100" dirty="0"/>
              <a:t>, </a:t>
            </a:r>
            <a:r>
              <a:rPr lang="ru-RU" sz="2100" dirty="0" err="1"/>
              <a:t>баргузор</a:t>
            </a:r>
            <a:r>
              <a:rPr lang="ru-RU" sz="2100" dirty="0"/>
              <a:t> </a:t>
            </a:r>
            <a:r>
              <a:rPr lang="ru-RU" sz="2100" dirty="0" err="1"/>
              <a:t>мешаванд</a:t>
            </a:r>
            <a:r>
              <a:rPr lang="ru-RU" sz="21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452920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Саҳифаҳои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норушан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доираи</a:t>
            </a:r>
            <a:r>
              <a:rPr lang="ru-RU" sz="2700" dirty="0">
                <a:solidFill>
                  <a:srgbClr val="002060"/>
                </a:solidFill>
              </a:rPr>
              <a:t> ИКБ-2015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80" y="2331943"/>
            <a:ext cx="7886700" cy="366880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20321" y="2855819"/>
            <a:ext cx="6303309" cy="16220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100" dirty="0"/>
              <a:t> Дар </a:t>
            </a:r>
            <a:r>
              <a:rPr lang="ru-RU" sz="2100" dirty="0" err="1"/>
              <a:t>раванди</a:t>
            </a:r>
            <a:r>
              <a:rPr lang="ru-RU" sz="2100" dirty="0"/>
              <a:t> </a:t>
            </a:r>
            <a:r>
              <a:rPr lang="ru-RU" sz="2100" dirty="0" err="1"/>
              <a:t>муайян</a:t>
            </a:r>
            <a:r>
              <a:rPr lang="ru-RU" sz="2100" dirty="0"/>
              <a:t> </a:t>
            </a:r>
            <a:r>
              <a:rPr lang="ru-RU" sz="2100" dirty="0" err="1"/>
              <a:t>намудани</a:t>
            </a:r>
            <a:r>
              <a:rPr lang="ru-RU" sz="2100" dirty="0"/>
              <a:t>  </a:t>
            </a:r>
            <a:r>
              <a:rPr lang="ru-RU" sz="2100" dirty="0" err="1"/>
              <a:t>афзалитҳои</a:t>
            </a:r>
            <a:r>
              <a:rPr lang="ru-RU" sz="2100" dirty="0"/>
              <a:t> </a:t>
            </a:r>
            <a:r>
              <a:rPr lang="ru-RU" sz="2100" dirty="0" err="1"/>
              <a:t>буҷет</a:t>
            </a:r>
            <a:r>
              <a:rPr lang="ru-RU" sz="2100" dirty="0"/>
              <a:t> </a:t>
            </a:r>
            <a:r>
              <a:rPr lang="ru-RU" sz="2100" dirty="0" err="1"/>
              <a:t>оё</a:t>
            </a:r>
            <a:r>
              <a:rPr lang="ru-RU" sz="2100" dirty="0"/>
              <a:t> </a:t>
            </a:r>
            <a:r>
              <a:rPr lang="ru-RU" sz="2100" dirty="0" err="1"/>
              <a:t>мушовара</a:t>
            </a:r>
            <a:r>
              <a:rPr lang="ru-RU" sz="2100" dirty="0"/>
              <a:t> </a:t>
            </a:r>
            <a:r>
              <a:rPr lang="ru-RU" sz="2100" dirty="0" err="1"/>
              <a:t>байни</a:t>
            </a:r>
            <a:r>
              <a:rPr lang="ru-RU" sz="2100" dirty="0"/>
              <a:t> </a:t>
            </a:r>
            <a:r>
              <a:rPr lang="ru-RU" sz="2100" dirty="0" err="1"/>
              <a:t>Ҳукумат</a:t>
            </a:r>
            <a:r>
              <a:rPr lang="ru-RU" sz="2100" dirty="0"/>
              <a:t> </a:t>
            </a:r>
            <a:r>
              <a:rPr lang="ru-RU" sz="2100" dirty="0" err="1"/>
              <a:t>ва</a:t>
            </a:r>
            <a:r>
              <a:rPr lang="ru-RU" sz="2100" dirty="0"/>
              <a:t> </a:t>
            </a:r>
            <a:r>
              <a:rPr lang="ru-RU" sz="2100" dirty="0" err="1"/>
              <a:t>Парлумон</a:t>
            </a:r>
            <a:r>
              <a:rPr lang="ru-RU" sz="2100" dirty="0"/>
              <a:t>  </a:t>
            </a:r>
            <a:r>
              <a:rPr lang="ru-RU" sz="2100" dirty="0" err="1"/>
              <a:t>сурат</a:t>
            </a:r>
            <a:r>
              <a:rPr lang="ru-RU" sz="2100" dirty="0"/>
              <a:t> </a:t>
            </a:r>
            <a:r>
              <a:rPr lang="ru-RU" sz="2100" dirty="0" err="1"/>
              <a:t>мегирад</a:t>
            </a:r>
            <a:r>
              <a:rPr lang="ru-RU" sz="2100" dirty="0"/>
              <a:t>  ?</a:t>
            </a:r>
          </a:p>
        </p:txBody>
      </p:sp>
    </p:spTree>
    <p:extLst>
      <p:ext uri="{BB962C8B-B14F-4D97-AF65-F5344CB8AC3E}">
        <p14:creationId xmlns:p14="http://schemas.microsoft.com/office/powerpoint/2010/main" val="426307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Саҳифаҳои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норушан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доираи</a:t>
            </a:r>
            <a:r>
              <a:rPr lang="ru-RU" sz="2700" dirty="0">
                <a:solidFill>
                  <a:srgbClr val="002060"/>
                </a:solidFill>
              </a:rPr>
              <a:t> ИКБ-2015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80" y="2331943"/>
            <a:ext cx="7886700" cy="366880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20321" y="2855819"/>
            <a:ext cx="6303309" cy="16220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100" dirty="0"/>
              <a:t> </a:t>
            </a:r>
            <a:r>
              <a:rPr lang="ru-RU" sz="2100" dirty="0" err="1"/>
              <a:t>Мушовараи</a:t>
            </a:r>
            <a:r>
              <a:rPr lang="ru-RU" sz="2100" dirty="0"/>
              <a:t> </a:t>
            </a:r>
            <a:r>
              <a:rPr lang="ru-RU" sz="2100" dirty="0" err="1"/>
              <a:t>Ҳукумат</a:t>
            </a:r>
            <a:r>
              <a:rPr lang="ru-RU" sz="2100" dirty="0"/>
              <a:t> </a:t>
            </a:r>
            <a:r>
              <a:rPr lang="ru-RU" sz="2100" dirty="0" err="1"/>
              <a:t>бо</a:t>
            </a:r>
            <a:r>
              <a:rPr lang="ru-RU" sz="2100" dirty="0"/>
              <a:t> </a:t>
            </a:r>
            <a:r>
              <a:rPr lang="ru-RU" sz="2100" dirty="0" err="1"/>
              <a:t>Парлумон</a:t>
            </a:r>
            <a:r>
              <a:rPr lang="ru-RU" sz="2100" dirty="0"/>
              <a:t> пеш аз </a:t>
            </a:r>
            <a:r>
              <a:rPr lang="ru-RU" sz="2100" dirty="0" err="1"/>
              <a:t>қабули</a:t>
            </a:r>
            <a:r>
              <a:rPr lang="ru-RU" sz="2100" dirty="0"/>
              <a:t> </a:t>
            </a:r>
            <a:r>
              <a:rPr lang="ru-RU" sz="2100" dirty="0" err="1"/>
              <a:t>қарор</a:t>
            </a:r>
            <a:r>
              <a:rPr lang="ru-RU" sz="2100" dirty="0"/>
              <a:t> </a:t>
            </a:r>
            <a:r>
              <a:rPr lang="ru-RU" sz="2100" dirty="0" err="1"/>
              <a:t>оид</a:t>
            </a:r>
            <a:r>
              <a:rPr lang="ru-RU" sz="2100" dirty="0"/>
              <a:t>  ба </a:t>
            </a:r>
            <a:r>
              <a:rPr lang="ru-RU" sz="2100" dirty="0" err="1"/>
              <a:t>азнавтақсимкунии</a:t>
            </a:r>
            <a:r>
              <a:rPr lang="ru-RU" sz="2100" dirty="0"/>
              <a:t> </a:t>
            </a:r>
            <a:r>
              <a:rPr lang="ru-RU" sz="2100" dirty="0" err="1"/>
              <a:t>маблағҳо</a:t>
            </a:r>
            <a:r>
              <a:rPr lang="ru-RU" sz="2100" dirty="0"/>
              <a:t> дар </a:t>
            </a:r>
            <a:r>
              <a:rPr lang="ru-RU" sz="2100" dirty="0" err="1"/>
              <a:t>дохили</a:t>
            </a:r>
            <a:r>
              <a:rPr lang="ru-RU" sz="2100" dirty="0"/>
              <a:t> </a:t>
            </a:r>
            <a:r>
              <a:rPr lang="ru-RU" sz="2100" dirty="0" err="1"/>
              <a:t>муассисаҳои</a:t>
            </a:r>
            <a:r>
              <a:rPr lang="ru-RU" sz="2100" dirty="0"/>
              <a:t> </a:t>
            </a:r>
            <a:r>
              <a:rPr lang="ru-RU" sz="2100" dirty="0" err="1"/>
              <a:t>идорӣ</a:t>
            </a:r>
            <a:r>
              <a:rPr lang="ru-RU" sz="21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741275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160" y="1877768"/>
            <a:ext cx="6858000" cy="1790700"/>
          </a:xfrm>
        </p:spPr>
        <p:txBody>
          <a:bodyPr>
            <a:noAutofit/>
          </a:bodyPr>
          <a:lstStyle/>
          <a:p>
            <a:r>
              <a:rPr lang="ru-RU" sz="3000" b="1">
                <a:solidFill>
                  <a:srgbClr val="002060"/>
                </a:solidFill>
              </a:rPr>
              <a:t>сипос </a:t>
            </a:r>
            <a:r>
              <a:rPr lang="ru-RU" sz="3000" b="1" dirty="0">
                <a:solidFill>
                  <a:srgbClr val="002060"/>
                </a:solidFill>
              </a:rPr>
              <a:t>!</a:t>
            </a:r>
            <a:br>
              <a:rPr lang="ru-RU" sz="3000" b="1" dirty="0">
                <a:solidFill>
                  <a:srgbClr val="002060"/>
                </a:solidFill>
              </a:rPr>
            </a:br>
            <a:endParaRPr lang="ru-RU" sz="3000" b="1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852" y="3668469"/>
            <a:ext cx="1230617" cy="152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38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8565" y="565442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Пешниҳоди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лоиҳаи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буҷети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давлатӣ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565" y="1669775"/>
            <a:ext cx="7886700" cy="382019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             </a:t>
            </a:r>
          </a:p>
          <a:p>
            <a:pPr marL="0" indent="0" algn="ctr">
              <a:buNone/>
            </a:pPr>
            <a:r>
              <a:rPr lang="ru-RU" sz="1500" dirty="0"/>
              <a:t>           (</a:t>
            </a:r>
            <a:r>
              <a:rPr lang="ru-RU" sz="1500" dirty="0" err="1"/>
              <a:t>Регламенти</a:t>
            </a:r>
            <a:r>
              <a:rPr lang="ru-RU" sz="1500" dirty="0"/>
              <a:t> МН МО РТ, </a:t>
            </a:r>
            <a:r>
              <a:rPr lang="ru-RU" sz="1500" dirty="0" err="1"/>
              <a:t>қисмати</a:t>
            </a:r>
            <a:r>
              <a:rPr lang="ru-RU" sz="1500" dirty="0"/>
              <a:t> 4, боби15,пункти 417)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51353" y="2855819"/>
            <a:ext cx="1875865" cy="101861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Ҳукумати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ҶТ 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304805" y="3555346"/>
            <a:ext cx="2070496" cy="57962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Ҳар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сол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то  1-уми </a:t>
            </a:r>
            <a:r>
              <a:rPr lang="ru-RU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ноябр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022791" y="2855819"/>
            <a:ext cx="1875865" cy="101861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МН МО ҶТ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274709" y="2765613"/>
            <a:ext cx="2070496" cy="7694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Лоиҳаи</a:t>
            </a:r>
            <a:r>
              <a:rPr lang="ru-RU" sz="16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6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буҷети</a:t>
            </a:r>
            <a:r>
              <a:rPr lang="ru-RU" sz="16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65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давлатӣ</a:t>
            </a:r>
            <a:r>
              <a:rPr lang="ru-RU" sz="16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</a:p>
        </p:txBody>
      </p:sp>
      <p:sp>
        <p:nvSpPr>
          <p:cNvPr id="20" name="Стрелка вправо 19"/>
          <p:cNvSpPr/>
          <p:nvPr/>
        </p:nvSpPr>
        <p:spPr>
          <a:xfrm>
            <a:off x="2647389" y="3104800"/>
            <a:ext cx="627320" cy="356557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" name="Стрелка вправо 20"/>
          <p:cNvSpPr/>
          <p:nvPr/>
        </p:nvSpPr>
        <p:spPr>
          <a:xfrm>
            <a:off x="5375301" y="3095451"/>
            <a:ext cx="627320" cy="356557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</p:spTree>
    <p:extLst>
      <p:ext uri="{BB962C8B-B14F-4D97-AF65-F5344CB8AC3E}">
        <p14:creationId xmlns:p14="http://schemas.microsoft.com/office/powerpoint/2010/main" val="2761730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8565" y="587663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Пешниҳоди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лоиҳаи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буҷети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давлатӣ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565" y="1457739"/>
            <a:ext cx="7886700" cy="44219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err="1"/>
              <a:t>Ҳамзамон</a:t>
            </a:r>
            <a:r>
              <a:rPr lang="ru-RU" dirty="0"/>
              <a:t>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лоиҳаи</a:t>
            </a:r>
            <a:r>
              <a:rPr lang="ru-RU" dirty="0"/>
              <a:t> </a:t>
            </a:r>
            <a:r>
              <a:rPr lang="ru-RU" dirty="0" err="1"/>
              <a:t>Қонуни</a:t>
            </a:r>
            <a:r>
              <a:rPr lang="ru-RU" dirty="0"/>
              <a:t> ҶТ дар </a:t>
            </a:r>
            <a:r>
              <a:rPr lang="ru-RU" dirty="0" err="1"/>
              <a:t>бораи</a:t>
            </a:r>
            <a:r>
              <a:rPr lang="ru-RU" dirty="0"/>
              <a:t> </a:t>
            </a:r>
            <a:r>
              <a:rPr lang="ru-RU" dirty="0" err="1"/>
              <a:t>Буҷети</a:t>
            </a:r>
            <a:r>
              <a:rPr lang="ru-RU" dirty="0"/>
              <a:t> </a:t>
            </a:r>
            <a:r>
              <a:rPr lang="ru-RU" dirty="0" err="1"/>
              <a:t>давлатӣ</a:t>
            </a:r>
            <a:r>
              <a:rPr lang="ru-RU" dirty="0"/>
              <a:t> ба МН </a:t>
            </a:r>
            <a:r>
              <a:rPr lang="ru-RU" dirty="0" err="1"/>
              <a:t>пешниҳод</a:t>
            </a:r>
            <a:r>
              <a:rPr lang="ru-RU" dirty="0"/>
              <a:t> </a:t>
            </a:r>
            <a:r>
              <a:rPr lang="ru-RU" dirty="0" err="1"/>
              <a:t>мешаванд</a:t>
            </a:r>
            <a:r>
              <a:rPr lang="ru-RU" dirty="0"/>
              <a:t>: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342900" lvl="1" indent="0" algn="just">
              <a:buNone/>
            </a:pPr>
            <a:endParaRPr lang="ru-RU" dirty="0"/>
          </a:p>
          <a:p>
            <a:pPr marL="342900" lvl="1" indent="0" algn="just">
              <a:buNone/>
            </a:pPr>
            <a:endParaRPr lang="ru-RU" dirty="0"/>
          </a:p>
          <a:p>
            <a:pPr marL="342900" lvl="1" indent="0" algn="just">
              <a:buNone/>
            </a:pPr>
            <a:endParaRPr lang="ru-RU" dirty="0"/>
          </a:p>
          <a:p>
            <a:pPr marL="342900" lvl="1" indent="0" algn="just">
              <a:buNone/>
            </a:pPr>
            <a:endParaRPr lang="ru-RU" dirty="0"/>
          </a:p>
          <a:p>
            <a:pPr lvl="1" algn="just">
              <a:buFont typeface="Wingdings" panose="05000000000000000000" pitchFamily="2" charset="2"/>
              <a:buChar char="v"/>
            </a:pPr>
            <a:endParaRPr lang="ru-RU" dirty="0"/>
          </a:p>
          <a:p>
            <a:pPr lvl="1" algn="just">
              <a:buFont typeface="Wingdings" panose="05000000000000000000" pitchFamily="2" charset="2"/>
              <a:buChar char="v"/>
            </a:pPr>
            <a:endParaRPr lang="ru-RU" dirty="0"/>
          </a:p>
          <a:p>
            <a:pPr lvl="1" algn="just">
              <a:buFont typeface="Wingdings" panose="05000000000000000000" pitchFamily="2" charset="2"/>
              <a:buChar char="v"/>
            </a:pPr>
            <a:endParaRPr lang="ru-RU" dirty="0"/>
          </a:p>
          <a:p>
            <a:pPr marL="342900" lvl="1" indent="0" algn="just">
              <a:buNone/>
            </a:pP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07672" y="2975066"/>
            <a:ext cx="7533715" cy="43366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 algn="just">
              <a:buFont typeface="Wingdings" panose="05000000000000000000" pitchFamily="2" charset="2"/>
              <a:buChar char="q"/>
            </a:pPr>
            <a:r>
              <a:rPr lang="ru-RU" sz="1500" dirty="0" err="1">
                <a:solidFill>
                  <a:schemeClr val="tx1"/>
                </a:solidFill>
              </a:rPr>
              <a:t>Хулосаҳои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пешакии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рушди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иқтисодӣ-иҷтимоии</a:t>
            </a:r>
            <a:r>
              <a:rPr lang="ru-RU" sz="1500" dirty="0">
                <a:solidFill>
                  <a:schemeClr val="tx1"/>
                </a:solidFill>
              </a:rPr>
              <a:t> ҶТ </a:t>
            </a:r>
            <a:r>
              <a:rPr lang="ru-RU" sz="1500" dirty="0" err="1">
                <a:solidFill>
                  <a:schemeClr val="tx1"/>
                </a:solidFill>
              </a:rPr>
              <a:t>барои</a:t>
            </a:r>
            <a:r>
              <a:rPr lang="ru-RU" sz="1500" dirty="0">
                <a:solidFill>
                  <a:schemeClr val="tx1"/>
                </a:solidFill>
              </a:rPr>
              <a:t> соли </a:t>
            </a:r>
            <a:r>
              <a:rPr lang="ru-RU" sz="1500" dirty="0" err="1">
                <a:solidFill>
                  <a:schemeClr val="tx1"/>
                </a:solidFill>
              </a:rPr>
              <a:t>молиявии</a:t>
            </a:r>
            <a:r>
              <a:rPr lang="ru-RU" sz="1500" dirty="0">
                <a:solidFill>
                  <a:schemeClr val="tx1"/>
                </a:solidFill>
              </a:rPr>
              <a:t> </a:t>
            </a:r>
            <a:r>
              <a:rPr lang="ru-RU" sz="1500" dirty="0" err="1">
                <a:solidFill>
                  <a:schemeClr val="tx1"/>
                </a:solidFill>
              </a:rPr>
              <a:t>гузашта</a:t>
            </a:r>
            <a:r>
              <a:rPr lang="ru-RU" sz="1500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07673" y="3441158"/>
            <a:ext cx="7533715" cy="43366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 algn="just">
              <a:buFont typeface="Wingdings" panose="05000000000000000000" pitchFamily="2" charset="2"/>
              <a:buChar char="q"/>
            </a:pPr>
            <a:r>
              <a:rPr lang="ru-RU" sz="1500" dirty="0" err="1">
                <a:solidFill>
                  <a:schemeClr val="bg1"/>
                </a:solidFill>
              </a:rPr>
              <a:t>Пешгуйиҳои</a:t>
            </a:r>
            <a:r>
              <a:rPr lang="ru-RU" sz="1500" dirty="0">
                <a:solidFill>
                  <a:schemeClr val="bg1"/>
                </a:solidFill>
              </a:rPr>
              <a:t> </a:t>
            </a:r>
            <a:r>
              <a:rPr lang="ru-RU" sz="1500" dirty="0" err="1">
                <a:solidFill>
                  <a:schemeClr val="bg1"/>
                </a:solidFill>
              </a:rPr>
              <a:t>рушди</a:t>
            </a:r>
            <a:r>
              <a:rPr lang="ru-RU" sz="1500" dirty="0">
                <a:solidFill>
                  <a:schemeClr val="bg1"/>
                </a:solidFill>
              </a:rPr>
              <a:t> </a:t>
            </a:r>
            <a:r>
              <a:rPr lang="ru-RU" sz="1500" dirty="0" err="1">
                <a:solidFill>
                  <a:schemeClr val="bg1"/>
                </a:solidFill>
              </a:rPr>
              <a:t>иқтисодӣ-иҷтимоии</a:t>
            </a:r>
            <a:r>
              <a:rPr lang="ru-RU" sz="1500" dirty="0">
                <a:solidFill>
                  <a:schemeClr val="bg1"/>
                </a:solidFill>
              </a:rPr>
              <a:t> ҶТ </a:t>
            </a:r>
            <a:r>
              <a:rPr lang="ru-RU" sz="1500" dirty="0" err="1">
                <a:solidFill>
                  <a:schemeClr val="bg1"/>
                </a:solidFill>
              </a:rPr>
              <a:t>барои</a:t>
            </a:r>
            <a:r>
              <a:rPr lang="ru-RU" sz="1500" dirty="0">
                <a:solidFill>
                  <a:schemeClr val="bg1"/>
                </a:solidFill>
              </a:rPr>
              <a:t> соли </a:t>
            </a:r>
            <a:r>
              <a:rPr lang="ru-RU" sz="1500" dirty="0" err="1">
                <a:solidFill>
                  <a:schemeClr val="bg1"/>
                </a:solidFill>
              </a:rPr>
              <a:t>ояндаи</a:t>
            </a:r>
            <a:r>
              <a:rPr lang="ru-RU" sz="1500" dirty="0">
                <a:solidFill>
                  <a:schemeClr val="bg1"/>
                </a:solidFill>
              </a:rPr>
              <a:t> </a:t>
            </a:r>
            <a:r>
              <a:rPr lang="ru-RU" sz="1500" dirty="0" err="1">
                <a:solidFill>
                  <a:schemeClr val="bg1"/>
                </a:solidFill>
              </a:rPr>
              <a:t>молиявӣ</a:t>
            </a:r>
            <a:r>
              <a:rPr lang="ru-RU" sz="1500" dirty="0">
                <a:solidFill>
                  <a:schemeClr val="bg1"/>
                </a:solidFill>
              </a:rPr>
              <a:t>   +2;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07673" y="3907251"/>
            <a:ext cx="7533715" cy="4336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14313" indent="-214313" algn="just">
              <a:buFont typeface="Wingdings" panose="05000000000000000000" pitchFamily="2" charset="2"/>
              <a:buChar char="q"/>
            </a:pPr>
            <a:r>
              <a:rPr lang="ru-RU" sz="1350" dirty="0" err="1"/>
              <a:t>Самтҳои</a:t>
            </a:r>
            <a:r>
              <a:rPr lang="ru-RU" sz="1350" dirty="0"/>
              <a:t> </a:t>
            </a:r>
            <a:r>
              <a:rPr lang="ru-RU" sz="1350" dirty="0" err="1"/>
              <a:t>асосии</a:t>
            </a:r>
            <a:r>
              <a:rPr lang="ru-RU" sz="1350" dirty="0"/>
              <a:t> </a:t>
            </a:r>
            <a:r>
              <a:rPr lang="ru-RU" sz="1350" dirty="0" err="1"/>
              <a:t>дақиқшудаи</a:t>
            </a:r>
            <a:r>
              <a:rPr lang="ru-RU" sz="1350" dirty="0"/>
              <a:t> </a:t>
            </a:r>
            <a:r>
              <a:rPr lang="ru-RU" sz="1350" dirty="0" err="1"/>
              <a:t>сиёсати</a:t>
            </a:r>
            <a:r>
              <a:rPr lang="ru-RU" sz="1350" dirty="0"/>
              <a:t> </a:t>
            </a:r>
            <a:r>
              <a:rPr lang="ru-RU" sz="1350" dirty="0" err="1"/>
              <a:t>андоз</a:t>
            </a:r>
            <a:r>
              <a:rPr lang="ru-RU" sz="1350" dirty="0"/>
              <a:t> </a:t>
            </a:r>
            <a:r>
              <a:rPr lang="ru-RU" sz="1350" dirty="0" err="1"/>
              <a:t>ва</a:t>
            </a:r>
            <a:r>
              <a:rPr lang="ru-RU" sz="1350" dirty="0"/>
              <a:t> </a:t>
            </a:r>
            <a:r>
              <a:rPr lang="ru-RU" sz="1350" dirty="0" err="1"/>
              <a:t>буҷетӣ-молиявӣ</a:t>
            </a:r>
            <a:r>
              <a:rPr lang="ru-RU" sz="1350" dirty="0"/>
              <a:t> </a:t>
            </a:r>
            <a:r>
              <a:rPr lang="ru-RU" sz="1350" dirty="0" err="1"/>
              <a:t>барои</a:t>
            </a:r>
            <a:r>
              <a:rPr lang="ru-RU" sz="1350" dirty="0"/>
              <a:t> соли </a:t>
            </a:r>
            <a:r>
              <a:rPr lang="ru-RU" sz="1350" dirty="0" err="1"/>
              <a:t>навбатӣ</a:t>
            </a:r>
            <a:r>
              <a:rPr lang="ru-RU" sz="1350" dirty="0"/>
              <a:t>  +2;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907673" y="4373344"/>
            <a:ext cx="7533715" cy="43366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 algn="just">
              <a:buFont typeface="Wingdings" panose="05000000000000000000" pitchFamily="2" charset="2"/>
              <a:buChar char="q"/>
            </a:pPr>
            <a:r>
              <a:rPr lang="ru-RU" sz="1350" dirty="0" err="1"/>
              <a:t>Дурнамои</a:t>
            </a:r>
            <a:r>
              <a:rPr lang="ru-RU" sz="1350" dirty="0"/>
              <a:t> </a:t>
            </a:r>
            <a:r>
              <a:rPr lang="ru-RU" sz="1350" dirty="0" err="1"/>
              <a:t>нақшаҳои</a:t>
            </a:r>
            <a:r>
              <a:rPr lang="ru-RU" sz="1350" dirty="0"/>
              <a:t> </a:t>
            </a:r>
            <a:r>
              <a:rPr lang="ru-RU" sz="1350" dirty="0" err="1"/>
              <a:t>буҷетии</a:t>
            </a:r>
            <a:r>
              <a:rPr lang="ru-RU" sz="1350" dirty="0"/>
              <a:t> </a:t>
            </a:r>
            <a:r>
              <a:rPr lang="ru-RU" sz="1350" dirty="0" err="1"/>
              <a:t>соҳаҳо</a:t>
            </a:r>
            <a:r>
              <a:rPr lang="ru-RU" sz="1350" dirty="0"/>
              <a:t>  (</a:t>
            </a:r>
            <a:r>
              <a:rPr lang="ru-RU" sz="1350" dirty="0" err="1"/>
              <a:t>секторҳо</a:t>
            </a:r>
            <a:r>
              <a:rPr lang="ru-RU" sz="1350" dirty="0"/>
              <a:t>);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907674" y="5305529"/>
            <a:ext cx="7533715" cy="43366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 algn="just">
              <a:buFont typeface="Wingdings" panose="05000000000000000000" pitchFamily="2" charset="2"/>
              <a:buChar char="q"/>
            </a:pPr>
            <a:r>
              <a:rPr lang="ru-RU" sz="1350" dirty="0" err="1">
                <a:solidFill>
                  <a:schemeClr val="tx1"/>
                </a:solidFill>
              </a:rPr>
              <a:t>Лоиҳаи</a:t>
            </a:r>
            <a:r>
              <a:rPr lang="ru-RU" sz="1350" dirty="0">
                <a:solidFill>
                  <a:schemeClr val="tx1"/>
                </a:solidFill>
              </a:rPr>
              <a:t> </a:t>
            </a:r>
            <a:r>
              <a:rPr lang="ru-RU" sz="1350" dirty="0" err="1">
                <a:solidFill>
                  <a:schemeClr val="tx1"/>
                </a:solidFill>
              </a:rPr>
              <a:t>барномаҳои</a:t>
            </a:r>
            <a:r>
              <a:rPr lang="ru-RU" sz="1350" dirty="0">
                <a:solidFill>
                  <a:schemeClr val="tx1"/>
                </a:solidFill>
              </a:rPr>
              <a:t> </a:t>
            </a:r>
            <a:r>
              <a:rPr lang="ru-RU" sz="1350" dirty="0" err="1">
                <a:solidFill>
                  <a:schemeClr val="tx1"/>
                </a:solidFill>
              </a:rPr>
              <a:t>қарзҳои</a:t>
            </a:r>
            <a:r>
              <a:rPr lang="ru-RU" sz="1350" dirty="0">
                <a:solidFill>
                  <a:schemeClr val="tx1"/>
                </a:solidFill>
              </a:rPr>
              <a:t> </a:t>
            </a:r>
            <a:r>
              <a:rPr lang="ru-RU" sz="1350" dirty="0" err="1">
                <a:solidFill>
                  <a:schemeClr val="tx1"/>
                </a:solidFill>
              </a:rPr>
              <a:t>дохилӣ</a:t>
            </a:r>
            <a:r>
              <a:rPr lang="ru-RU" sz="1350" dirty="0">
                <a:solidFill>
                  <a:schemeClr val="tx1"/>
                </a:solidFill>
              </a:rPr>
              <a:t>, </a:t>
            </a:r>
            <a:r>
              <a:rPr lang="ru-RU" sz="1350" dirty="0" err="1">
                <a:solidFill>
                  <a:schemeClr val="tx1"/>
                </a:solidFill>
              </a:rPr>
              <a:t>ки</a:t>
            </a:r>
            <a:r>
              <a:rPr lang="ru-RU" sz="1350" dirty="0">
                <a:solidFill>
                  <a:schemeClr val="tx1"/>
                </a:solidFill>
              </a:rPr>
              <a:t> </a:t>
            </a:r>
            <a:r>
              <a:rPr lang="ru-RU" sz="1350" dirty="0" err="1">
                <a:solidFill>
                  <a:schemeClr val="tx1"/>
                </a:solidFill>
              </a:rPr>
              <a:t>барои</a:t>
            </a:r>
            <a:r>
              <a:rPr lang="ru-RU" sz="1350" dirty="0">
                <a:solidFill>
                  <a:schemeClr val="tx1"/>
                </a:solidFill>
              </a:rPr>
              <a:t> </a:t>
            </a:r>
            <a:r>
              <a:rPr lang="ru-RU" sz="1350" dirty="0" err="1">
                <a:solidFill>
                  <a:schemeClr val="tx1"/>
                </a:solidFill>
              </a:rPr>
              <a:t>пушондани</a:t>
            </a:r>
            <a:r>
              <a:rPr lang="ru-RU" sz="1350" dirty="0">
                <a:solidFill>
                  <a:schemeClr val="tx1"/>
                </a:solidFill>
              </a:rPr>
              <a:t> </a:t>
            </a:r>
            <a:r>
              <a:rPr lang="ru-RU" sz="1350" dirty="0" err="1">
                <a:solidFill>
                  <a:schemeClr val="tx1"/>
                </a:solidFill>
              </a:rPr>
              <a:t>камомади</a:t>
            </a:r>
            <a:r>
              <a:rPr lang="ru-RU" sz="1350" dirty="0">
                <a:solidFill>
                  <a:schemeClr val="tx1"/>
                </a:solidFill>
              </a:rPr>
              <a:t> </a:t>
            </a:r>
            <a:r>
              <a:rPr lang="ru-RU" sz="1350" dirty="0" err="1">
                <a:solidFill>
                  <a:schemeClr val="tx1"/>
                </a:solidFill>
              </a:rPr>
              <a:t>буҷет</a:t>
            </a:r>
            <a:r>
              <a:rPr lang="ru-RU" sz="1350" dirty="0">
                <a:solidFill>
                  <a:schemeClr val="tx1"/>
                </a:solidFill>
              </a:rPr>
              <a:t> </a:t>
            </a:r>
            <a:r>
              <a:rPr lang="ru-RU" sz="1350" dirty="0" err="1">
                <a:solidFill>
                  <a:schemeClr val="tx1"/>
                </a:solidFill>
              </a:rPr>
              <a:t>барои</a:t>
            </a:r>
            <a:r>
              <a:rPr lang="ru-RU" sz="1350" dirty="0">
                <a:solidFill>
                  <a:schemeClr val="tx1"/>
                </a:solidFill>
              </a:rPr>
              <a:t> соли </a:t>
            </a:r>
            <a:r>
              <a:rPr lang="ru-RU" sz="1350" dirty="0" err="1">
                <a:solidFill>
                  <a:schemeClr val="tx1"/>
                </a:solidFill>
              </a:rPr>
              <a:t>молиявии</a:t>
            </a:r>
            <a:r>
              <a:rPr lang="ru-RU" sz="1350" dirty="0">
                <a:solidFill>
                  <a:schemeClr val="tx1"/>
                </a:solidFill>
              </a:rPr>
              <a:t> </a:t>
            </a:r>
            <a:r>
              <a:rPr lang="ru-RU" sz="1350" dirty="0" err="1">
                <a:solidFill>
                  <a:schemeClr val="tx1"/>
                </a:solidFill>
              </a:rPr>
              <a:t>навбатӣ</a:t>
            </a:r>
            <a:r>
              <a:rPr lang="ru-RU" sz="1350" dirty="0">
                <a:solidFill>
                  <a:schemeClr val="tx1"/>
                </a:solidFill>
              </a:rPr>
              <a:t> </a:t>
            </a:r>
            <a:r>
              <a:rPr lang="ru-RU" sz="1350" dirty="0" err="1">
                <a:solidFill>
                  <a:schemeClr val="tx1"/>
                </a:solidFill>
              </a:rPr>
              <a:t>пешбинӣ</a:t>
            </a:r>
            <a:r>
              <a:rPr lang="ru-RU" sz="1350" dirty="0">
                <a:solidFill>
                  <a:schemeClr val="tx1"/>
                </a:solidFill>
              </a:rPr>
              <a:t> </a:t>
            </a:r>
            <a:r>
              <a:rPr lang="ru-RU" sz="1350" dirty="0" err="1">
                <a:solidFill>
                  <a:schemeClr val="tx1"/>
                </a:solidFill>
              </a:rPr>
              <a:t>шудаанд</a:t>
            </a:r>
            <a:r>
              <a:rPr lang="ru-RU" sz="1350" dirty="0">
                <a:solidFill>
                  <a:schemeClr val="tx1"/>
                </a:solidFill>
              </a:rPr>
              <a:t> +2;  </a:t>
            </a:r>
            <a:r>
              <a:rPr lang="ru-RU" sz="1350" dirty="0" err="1">
                <a:solidFill>
                  <a:schemeClr val="tx1"/>
                </a:solidFill>
              </a:rPr>
              <a:t>ва</a:t>
            </a:r>
            <a:r>
              <a:rPr lang="ru-RU" sz="1350" dirty="0">
                <a:solidFill>
                  <a:schemeClr val="tx1"/>
                </a:solidFill>
              </a:rPr>
              <a:t> </a:t>
            </a:r>
            <a:r>
              <a:rPr lang="ru-RU" sz="1350" dirty="0" err="1">
                <a:solidFill>
                  <a:schemeClr val="tx1"/>
                </a:solidFill>
              </a:rPr>
              <a:t>ғайра</a:t>
            </a:r>
            <a:r>
              <a:rPr lang="ru-RU" sz="135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07673" y="4839437"/>
            <a:ext cx="7533715" cy="43366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14313" indent="-214313" algn="just">
              <a:buFont typeface="Wingdings" panose="05000000000000000000" pitchFamily="2" charset="2"/>
              <a:buChar char="q"/>
            </a:pPr>
            <a:r>
              <a:rPr lang="ru-RU" sz="1350" dirty="0" err="1"/>
              <a:t>Лоиҳаи</a:t>
            </a:r>
            <a:r>
              <a:rPr lang="ru-RU" sz="1350" dirty="0"/>
              <a:t> </a:t>
            </a:r>
            <a:r>
              <a:rPr lang="ru-RU" sz="1350" dirty="0" err="1"/>
              <a:t>барномаҳои</a:t>
            </a:r>
            <a:r>
              <a:rPr lang="ru-RU" sz="1350" dirty="0"/>
              <a:t> </a:t>
            </a:r>
            <a:r>
              <a:rPr lang="ru-RU" sz="1350" dirty="0" err="1"/>
              <a:t>қарз</a:t>
            </a:r>
            <a:r>
              <a:rPr lang="tg-Cyrl-TJ" sz="1350" dirty="0"/>
              <a:t>ҳ</a:t>
            </a:r>
            <a:r>
              <a:rPr lang="ru-RU" sz="1350" dirty="0" err="1"/>
              <a:t>ои</a:t>
            </a:r>
            <a:r>
              <a:rPr lang="ru-RU" sz="1350" dirty="0"/>
              <a:t> </a:t>
            </a:r>
            <a:r>
              <a:rPr lang="ru-RU" sz="1350" dirty="0" err="1"/>
              <a:t>хориҷии</a:t>
            </a:r>
            <a:r>
              <a:rPr lang="ru-RU" sz="1350" dirty="0"/>
              <a:t> </a:t>
            </a:r>
            <a:r>
              <a:rPr lang="ru-RU" sz="1350" dirty="0" err="1"/>
              <a:t>давлат</a:t>
            </a:r>
            <a:r>
              <a:rPr lang="ru-RU" sz="1350" dirty="0"/>
              <a:t> </a:t>
            </a:r>
            <a:r>
              <a:rPr lang="ru-RU" sz="1350" dirty="0" err="1"/>
              <a:t>барои</a:t>
            </a:r>
            <a:r>
              <a:rPr lang="ru-RU" sz="1350" dirty="0"/>
              <a:t> соли </a:t>
            </a:r>
            <a:r>
              <a:rPr lang="ru-RU" sz="1350" dirty="0" err="1"/>
              <a:t>ҷорӣ</a:t>
            </a:r>
            <a:r>
              <a:rPr lang="ru-RU" sz="1350" dirty="0"/>
              <a:t> </a:t>
            </a:r>
            <a:r>
              <a:rPr lang="ru-RU" sz="1350" dirty="0" err="1"/>
              <a:t>ва</a:t>
            </a:r>
            <a:r>
              <a:rPr lang="ru-RU" sz="1350" dirty="0"/>
              <a:t> соли </a:t>
            </a:r>
            <a:r>
              <a:rPr lang="ru-RU" sz="1350" dirty="0" err="1"/>
              <a:t>молиявии</a:t>
            </a:r>
            <a:r>
              <a:rPr lang="ru-RU" sz="1350" dirty="0"/>
              <a:t> </a:t>
            </a:r>
            <a:r>
              <a:rPr lang="ru-RU" sz="1350" dirty="0" err="1"/>
              <a:t>навбатӣ</a:t>
            </a:r>
            <a:r>
              <a:rPr lang="ru-RU" sz="1350" dirty="0"/>
              <a:t>  +2;</a:t>
            </a:r>
          </a:p>
        </p:txBody>
      </p:sp>
    </p:spTree>
    <p:extLst>
      <p:ext uri="{BB962C8B-B14F-4D97-AF65-F5344CB8AC3E}">
        <p14:creationId xmlns:p14="http://schemas.microsoft.com/office/powerpoint/2010/main" val="3492700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6872" y="707859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Пешниҳоди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лоиҳаи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Буҷети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давлатӣ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8565" y="1280928"/>
            <a:ext cx="7886700" cy="436897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err="1"/>
              <a:t>Ҳамзамон</a:t>
            </a:r>
            <a:r>
              <a:rPr lang="ru-RU" dirty="0"/>
              <a:t>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лоиҳаи</a:t>
            </a:r>
            <a:r>
              <a:rPr lang="ru-RU" dirty="0"/>
              <a:t> </a:t>
            </a:r>
            <a:r>
              <a:rPr lang="ru-RU" dirty="0" err="1"/>
              <a:t>Қонуни</a:t>
            </a:r>
            <a:r>
              <a:rPr lang="ru-RU" dirty="0"/>
              <a:t> ҶТ дар </a:t>
            </a:r>
            <a:r>
              <a:rPr lang="ru-RU" dirty="0" err="1"/>
              <a:t>бораи</a:t>
            </a:r>
            <a:r>
              <a:rPr lang="ru-RU" dirty="0"/>
              <a:t> </a:t>
            </a:r>
            <a:r>
              <a:rPr lang="ru-RU" dirty="0" err="1"/>
              <a:t>Буҷети</a:t>
            </a:r>
            <a:r>
              <a:rPr lang="ru-RU" dirty="0"/>
              <a:t> </a:t>
            </a:r>
            <a:r>
              <a:rPr lang="ru-RU" dirty="0" err="1"/>
              <a:t>давлатии</a:t>
            </a:r>
            <a:r>
              <a:rPr lang="ru-RU" dirty="0"/>
              <a:t> ҶТ ба МН </a:t>
            </a:r>
            <a:r>
              <a:rPr lang="ru-RU" dirty="0" err="1"/>
              <a:t>метавонанд</a:t>
            </a:r>
            <a:r>
              <a:rPr lang="ru-RU" dirty="0"/>
              <a:t> </a:t>
            </a:r>
            <a:r>
              <a:rPr lang="ru-RU" dirty="0" err="1"/>
              <a:t>пешниҳод</a:t>
            </a:r>
            <a:r>
              <a:rPr lang="ru-RU" dirty="0"/>
              <a:t> </a:t>
            </a:r>
            <a:r>
              <a:rPr lang="ru-RU" dirty="0" err="1"/>
              <a:t>шаванд</a:t>
            </a:r>
            <a:r>
              <a:rPr lang="ru-RU" dirty="0"/>
              <a:t> :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342900" lvl="1" indent="0" algn="just">
              <a:buNone/>
            </a:pPr>
            <a:endParaRPr lang="ru-RU" sz="21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20284" y="3465418"/>
            <a:ext cx="7079876" cy="19282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indent="-342900" algn="just">
              <a:buFont typeface="Wingdings" panose="05000000000000000000" pitchFamily="2" charset="2"/>
              <a:buChar char="Ø"/>
            </a:pPr>
            <a:r>
              <a:rPr lang="ru-RU" sz="2100" dirty="0" err="1"/>
              <a:t>Лоиҳаҳаои</a:t>
            </a:r>
            <a:r>
              <a:rPr lang="ru-RU" sz="2100" dirty="0"/>
              <a:t> </a:t>
            </a:r>
            <a:r>
              <a:rPr lang="ru-RU" sz="2100" dirty="0" err="1"/>
              <a:t>қонунҳо</a:t>
            </a:r>
            <a:r>
              <a:rPr lang="ru-RU" sz="2100" dirty="0"/>
              <a:t> </a:t>
            </a:r>
            <a:r>
              <a:rPr lang="ru-RU" sz="2100" dirty="0" err="1"/>
              <a:t>оид</a:t>
            </a:r>
            <a:r>
              <a:rPr lang="ru-RU" sz="2100" dirty="0"/>
              <a:t> ба </a:t>
            </a:r>
            <a:r>
              <a:rPr lang="ru-RU" sz="2100" dirty="0" err="1"/>
              <a:t>ворид</a:t>
            </a:r>
            <a:r>
              <a:rPr lang="ru-RU" sz="2100" dirty="0"/>
              <a:t> </a:t>
            </a:r>
            <a:r>
              <a:rPr lang="ru-RU" sz="2100" dirty="0" err="1"/>
              <a:t>намудани</a:t>
            </a:r>
            <a:r>
              <a:rPr lang="ru-RU" sz="2100" dirty="0"/>
              <a:t> </a:t>
            </a:r>
            <a:r>
              <a:rPr lang="ru-RU" sz="2100" dirty="0" err="1"/>
              <a:t>тағйироту</a:t>
            </a:r>
            <a:r>
              <a:rPr lang="ru-RU" sz="2100" dirty="0"/>
              <a:t> </a:t>
            </a:r>
            <a:r>
              <a:rPr lang="ru-RU" sz="2100" dirty="0" err="1"/>
              <a:t>иловаҳо</a:t>
            </a:r>
            <a:r>
              <a:rPr lang="ru-RU" sz="2100" dirty="0"/>
              <a:t> ба </a:t>
            </a:r>
            <a:r>
              <a:rPr lang="ru-RU" sz="2100" dirty="0" err="1"/>
              <a:t>Кодекси</a:t>
            </a:r>
            <a:r>
              <a:rPr lang="ru-RU" sz="2100" dirty="0"/>
              <a:t> </a:t>
            </a:r>
            <a:r>
              <a:rPr lang="ru-RU" sz="2100" dirty="0" err="1"/>
              <a:t>андози</a:t>
            </a:r>
            <a:r>
              <a:rPr lang="ru-RU" sz="2100" dirty="0"/>
              <a:t> ҶТ, ба </a:t>
            </a:r>
            <a:r>
              <a:rPr lang="ru-RU" sz="2100" dirty="0" err="1"/>
              <a:t>Кодекси</a:t>
            </a:r>
            <a:r>
              <a:rPr lang="ru-RU" sz="2100" dirty="0"/>
              <a:t> </a:t>
            </a:r>
            <a:r>
              <a:rPr lang="ru-RU" sz="2100" dirty="0" err="1"/>
              <a:t>гумрукиҶТ</a:t>
            </a:r>
            <a:r>
              <a:rPr lang="ru-RU" sz="2100" dirty="0"/>
              <a:t> </a:t>
            </a:r>
            <a:r>
              <a:rPr lang="ru-RU" sz="2100" dirty="0" err="1"/>
              <a:t>ва</a:t>
            </a:r>
            <a:r>
              <a:rPr lang="ru-RU" sz="2100" dirty="0"/>
              <a:t> (ё) ба </a:t>
            </a:r>
            <a:r>
              <a:rPr lang="ru-RU" sz="2100" dirty="0" err="1"/>
              <a:t>Қонуни</a:t>
            </a:r>
            <a:r>
              <a:rPr lang="ru-RU" sz="2100" dirty="0"/>
              <a:t> ҶТ «Дар </a:t>
            </a:r>
            <a:r>
              <a:rPr lang="ru-RU" sz="2100" dirty="0" err="1"/>
              <a:t>бораи</a:t>
            </a:r>
            <a:r>
              <a:rPr lang="ru-RU" sz="2100" dirty="0"/>
              <a:t> </a:t>
            </a:r>
            <a:r>
              <a:rPr lang="ru-RU" sz="2100" dirty="0" err="1"/>
              <a:t>пардохтҳои</a:t>
            </a:r>
            <a:r>
              <a:rPr lang="ru-RU" sz="2100" dirty="0"/>
              <a:t> </a:t>
            </a:r>
            <a:r>
              <a:rPr lang="ru-RU" sz="2100" dirty="0" err="1"/>
              <a:t>ҳатмӣ</a:t>
            </a:r>
            <a:r>
              <a:rPr lang="ru-RU" sz="2100" dirty="0"/>
              <a:t> ба </a:t>
            </a:r>
            <a:r>
              <a:rPr lang="ru-RU" sz="2100" dirty="0" err="1"/>
              <a:t>буҷет</a:t>
            </a:r>
            <a:r>
              <a:rPr lang="ru-RU" sz="2100" dirty="0"/>
              <a:t>»   </a:t>
            </a:r>
          </a:p>
          <a:p>
            <a:pPr marL="214313" indent="-214313" algn="just">
              <a:buFont typeface="Wingdings" panose="05000000000000000000" pitchFamily="2" charset="2"/>
              <a:buChar char="Ø"/>
            </a:pP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17590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9" y="70910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Пешниҳоди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лоиҳаи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буҷети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давлатӣ</a:t>
            </a:r>
            <a:r>
              <a:rPr lang="ru-RU" sz="2700" dirty="0">
                <a:solidFill>
                  <a:srgbClr val="002060"/>
                </a:solidFill>
              </a:rPr>
              <a:t> 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10748"/>
            <a:ext cx="7886700" cy="442622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sz="24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r>
              <a:rPr lang="ru-RU" sz="1800" dirty="0"/>
              <a:t>(</a:t>
            </a:r>
            <a:r>
              <a:rPr lang="ru-RU" sz="1800" dirty="0" err="1"/>
              <a:t>Регламенти</a:t>
            </a:r>
            <a:r>
              <a:rPr lang="ru-RU" sz="1800" dirty="0"/>
              <a:t>  МН МО РТ, </a:t>
            </a:r>
            <a:r>
              <a:rPr lang="ru-RU" sz="1800" dirty="0" err="1"/>
              <a:t>қисмати</a:t>
            </a:r>
            <a:r>
              <a:rPr lang="ru-RU" sz="1800" dirty="0"/>
              <a:t> 4,боби 15.пункти 419)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02106" y="2420470"/>
            <a:ext cx="2339788" cy="6051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Шурои</a:t>
            </a:r>
            <a:r>
              <a:rPr lang="ru-RU" b="1" dirty="0"/>
              <a:t> МН МО ҶТ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896036" y="3217973"/>
            <a:ext cx="5624162" cy="36307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Лоиҳаи</a:t>
            </a:r>
            <a:r>
              <a:rPr lang="ru-RU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5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Буҷети</a:t>
            </a:r>
            <a:r>
              <a:rPr lang="ru-RU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5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давлатӣ</a:t>
            </a:r>
            <a:endParaRPr lang="ru-RU" sz="1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62760" y="3866192"/>
            <a:ext cx="2339788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u="sng" dirty="0" err="1"/>
              <a:t>Масъул</a:t>
            </a:r>
            <a:r>
              <a:rPr lang="ru-RU" sz="1500" b="1" u="sng" dirty="0"/>
              <a:t> </a:t>
            </a:r>
            <a:r>
              <a:rPr lang="ru-RU" sz="1500" b="1" dirty="0"/>
              <a:t>:</a:t>
            </a:r>
          </a:p>
          <a:p>
            <a:pPr algn="ctr"/>
            <a:r>
              <a:rPr lang="ru-RU" sz="1500" b="1" dirty="0" err="1"/>
              <a:t>Комита</a:t>
            </a:r>
            <a:r>
              <a:rPr lang="ru-RU" sz="1500" b="1" dirty="0"/>
              <a:t> </a:t>
            </a:r>
            <a:r>
              <a:rPr lang="ru-RU" sz="1500" b="1" dirty="0" err="1"/>
              <a:t>оид</a:t>
            </a:r>
            <a:r>
              <a:rPr lang="ru-RU" sz="1500" b="1" dirty="0"/>
              <a:t> ба </a:t>
            </a:r>
            <a:r>
              <a:rPr lang="ru-RU" sz="1500" b="1" dirty="0" err="1"/>
              <a:t>иқтисод</a:t>
            </a:r>
            <a:r>
              <a:rPr lang="ru-RU" sz="1500" b="1" dirty="0"/>
              <a:t> </a:t>
            </a:r>
            <a:r>
              <a:rPr lang="ru-RU" sz="1500" b="1" dirty="0" err="1"/>
              <a:t>ва</a:t>
            </a:r>
            <a:r>
              <a:rPr lang="ru-RU" sz="1500" b="1" dirty="0"/>
              <a:t> </a:t>
            </a:r>
            <a:r>
              <a:rPr lang="ru-RU" sz="1500" b="1" dirty="0" err="1"/>
              <a:t>молияи</a:t>
            </a:r>
            <a:r>
              <a:rPr lang="ru-RU" sz="1500" b="1" dirty="0"/>
              <a:t>  МН МО ҶТ </a:t>
            </a:r>
          </a:p>
          <a:p>
            <a:pPr algn="ctr"/>
            <a:endParaRPr lang="ru-RU" sz="15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71051" y="3892170"/>
            <a:ext cx="2339788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err="1"/>
              <a:t>Дигар</a:t>
            </a:r>
            <a:r>
              <a:rPr lang="ru-RU" sz="1500" b="1" dirty="0"/>
              <a:t> </a:t>
            </a:r>
            <a:r>
              <a:rPr lang="ru-RU" sz="1500" b="1" dirty="0" err="1"/>
              <a:t>кумтаҳои</a:t>
            </a:r>
            <a:r>
              <a:rPr lang="ru-RU" sz="1500" b="1" dirty="0"/>
              <a:t> </a:t>
            </a:r>
            <a:r>
              <a:rPr lang="ru-RU" sz="1500" b="1" dirty="0" err="1"/>
              <a:t>соҳавии</a:t>
            </a:r>
            <a:r>
              <a:rPr lang="ru-RU" sz="1500" b="1" dirty="0"/>
              <a:t>   МН МО ҶТ </a:t>
            </a:r>
          </a:p>
          <a:p>
            <a:pPr algn="ctr"/>
            <a:endParaRPr lang="ru-RU" sz="15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054469" y="3866192"/>
            <a:ext cx="2339788" cy="857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err="1"/>
              <a:t>Шъбаи</a:t>
            </a:r>
            <a:r>
              <a:rPr lang="ru-RU" sz="1500" b="1" dirty="0"/>
              <a:t>  </a:t>
            </a:r>
            <a:r>
              <a:rPr lang="ru-RU" sz="1500" b="1" dirty="0" err="1"/>
              <a:t>юридикии</a:t>
            </a:r>
            <a:r>
              <a:rPr lang="ru-RU" sz="1500" b="1" dirty="0"/>
              <a:t> </a:t>
            </a:r>
            <a:r>
              <a:rPr lang="ru-RU" sz="1500" b="1" dirty="0" err="1"/>
              <a:t>дастгоҳи</a:t>
            </a:r>
            <a:r>
              <a:rPr lang="ru-RU" sz="1500" b="1" dirty="0"/>
              <a:t>  МН МО ҶТ </a:t>
            </a:r>
          </a:p>
          <a:p>
            <a:pPr algn="ctr"/>
            <a:endParaRPr lang="ru-RU" sz="1500" b="1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4356846" y="3047703"/>
            <a:ext cx="430307" cy="143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6" name="Стрелка вниз 15"/>
          <p:cNvSpPr/>
          <p:nvPr/>
        </p:nvSpPr>
        <p:spPr>
          <a:xfrm>
            <a:off x="4356846" y="3633357"/>
            <a:ext cx="430307" cy="143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" name="Стрелка вниз 16"/>
          <p:cNvSpPr/>
          <p:nvPr/>
        </p:nvSpPr>
        <p:spPr>
          <a:xfrm>
            <a:off x="2018986" y="3613845"/>
            <a:ext cx="430307" cy="143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" name="Стрелка вниз 17"/>
          <p:cNvSpPr/>
          <p:nvPr/>
        </p:nvSpPr>
        <p:spPr>
          <a:xfrm>
            <a:off x="7009209" y="3618123"/>
            <a:ext cx="430307" cy="143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896035" y="4958575"/>
            <a:ext cx="5624162" cy="36307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тақдим</a:t>
            </a:r>
            <a:r>
              <a:rPr lang="ru-RU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5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ихулосаҳо</a:t>
            </a:r>
            <a:r>
              <a:rPr lang="ru-RU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sz="15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таклифу</a:t>
            </a:r>
            <a:r>
              <a:rPr lang="ru-RU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5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мулоҳизаҳа</a:t>
            </a:r>
            <a:r>
              <a:rPr lang="ru-RU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в </a:t>
            </a:r>
            <a:r>
              <a:rPr lang="ru-RU" sz="15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аэродҳо</a:t>
            </a:r>
            <a:endParaRPr lang="ru-RU" sz="1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Стрелка вниз 19"/>
          <p:cNvSpPr/>
          <p:nvPr/>
        </p:nvSpPr>
        <p:spPr>
          <a:xfrm>
            <a:off x="1987297" y="4785024"/>
            <a:ext cx="430307" cy="143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" name="Стрелка вниз 20"/>
          <p:cNvSpPr/>
          <p:nvPr/>
        </p:nvSpPr>
        <p:spPr>
          <a:xfrm rot="10800000">
            <a:off x="4356846" y="4749420"/>
            <a:ext cx="430307" cy="143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2" name="Стрелка вниз 21"/>
          <p:cNvSpPr/>
          <p:nvPr/>
        </p:nvSpPr>
        <p:spPr>
          <a:xfrm>
            <a:off x="7009209" y="4751379"/>
            <a:ext cx="430307" cy="1432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</p:spTree>
    <p:extLst>
      <p:ext uri="{BB962C8B-B14F-4D97-AF65-F5344CB8AC3E}">
        <p14:creationId xmlns:p14="http://schemas.microsoft.com/office/powerpoint/2010/main" val="3000794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920" y="680477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325" dirty="0" err="1">
                <a:solidFill>
                  <a:srgbClr val="002060"/>
                </a:solidFill>
              </a:rPr>
              <a:t>Баррасии</a:t>
            </a:r>
            <a:r>
              <a:rPr lang="ru-RU" sz="2325" dirty="0">
                <a:solidFill>
                  <a:srgbClr val="002060"/>
                </a:solidFill>
              </a:rPr>
              <a:t> </a:t>
            </a:r>
            <a:r>
              <a:rPr lang="ru-RU" sz="2325" dirty="0" err="1">
                <a:solidFill>
                  <a:srgbClr val="002060"/>
                </a:solidFill>
              </a:rPr>
              <a:t>лоиҳаи</a:t>
            </a:r>
            <a:r>
              <a:rPr lang="ru-RU" sz="2325" dirty="0">
                <a:solidFill>
                  <a:srgbClr val="002060"/>
                </a:solidFill>
              </a:rPr>
              <a:t> </a:t>
            </a:r>
            <a:r>
              <a:rPr lang="ru-RU" sz="2325" dirty="0" err="1">
                <a:solidFill>
                  <a:srgbClr val="002060"/>
                </a:solidFill>
              </a:rPr>
              <a:t>қонун</a:t>
            </a:r>
            <a:r>
              <a:rPr lang="ru-RU" sz="2325" dirty="0">
                <a:solidFill>
                  <a:srgbClr val="002060"/>
                </a:solidFill>
              </a:rPr>
              <a:t> дар </a:t>
            </a:r>
            <a:r>
              <a:rPr lang="ru-RU" sz="2325" dirty="0" err="1">
                <a:solidFill>
                  <a:srgbClr val="002060"/>
                </a:solidFill>
              </a:rPr>
              <a:t>бораи</a:t>
            </a:r>
            <a:r>
              <a:rPr lang="ru-RU" sz="2325" dirty="0">
                <a:solidFill>
                  <a:srgbClr val="002060"/>
                </a:solidFill>
              </a:rPr>
              <a:t> </a:t>
            </a:r>
            <a:r>
              <a:rPr lang="ru-RU" sz="2325" dirty="0" err="1">
                <a:solidFill>
                  <a:srgbClr val="002060"/>
                </a:solidFill>
              </a:rPr>
              <a:t>Буҷети</a:t>
            </a:r>
            <a:r>
              <a:rPr lang="ru-RU" sz="2325" dirty="0">
                <a:solidFill>
                  <a:srgbClr val="002060"/>
                </a:solidFill>
              </a:rPr>
              <a:t> </a:t>
            </a:r>
            <a:r>
              <a:rPr lang="ru-RU" sz="2325" dirty="0" err="1">
                <a:solidFill>
                  <a:srgbClr val="002060"/>
                </a:solidFill>
              </a:rPr>
              <a:t>давлатии</a:t>
            </a:r>
            <a:r>
              <a:rPr lang="ru-RU" sz="2325" dirty="0">
                <a:solidFill>
                  <a:srgbClr val="002060"/>
                </a:solidFill>
              </a:rPr>
              <a:t> ҶТ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44487"/>
            <a:ext cx="7886700" cy="404548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1500" dirty="0"/>
              <a:t>(</a:t>
            </a:r>
            <a:r>
              <a:rPr lang="ru-RU" sz="1500" dirty="0" err="1"/>
              <a:t>Регламенти</a:t>
            </a:r>
            <a:r>
              <a:rPr lang="ru-RU" sz="1500" dirty="0"/>
              <a:t> МН МО ҶТ, </a:t>
            </a:r>
            <a:r>
              <a:rPr lang="ru-RU" sz="1500" dirty="0" err="1"/>
              <a:t>қисмати</a:t>
            </a:r>
            <a:r>
              <a:rPr lang="ru-RU" sz="1500" dirty="0"/>
              <a:t> 4, </a:t>
            </a:r>
            <a:r>
              <a:rPr lang="ru-RU" sz="1500" dirty="0" err="1"/>
              <a:t>боби</a:t>
            </a:r>
            <a:r>
              <a:rPr lang="ru-RU" sz="1500" dirty="0"/>
              <a:t> 10, </a:t>
            </a:r>
            <a:r>
              <a:rPr lang="ru-RU" sz="1500" dirty="0" err="1"/>
              <a:t>пункти</a:t>
            </a:r>
            <a:r>
              <a:rPr lang="ru-RU" sz="1500" dirty="0"/>
              <a:t> 306)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29001" y="2410385"/>
            <a:ext cx="2027144" cy="89787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Кумита</a:t>
            </a:r>
            <a:r>
              <a:rPr lang="ru-RU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оид</a:t>
            </a:r>
            <a:r>
              <a:rPr lang="ru-RU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ба </a:t>
            </a:r>
            <a:r>
              <a:rPr lang="ru-RU" sz="1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иқтисод</a:t>
            </a:r>
            <a:r>
              <a:rPr lang="ru-RU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ва</a:t>
            </a:r>
            <a:r>
              <a:rPr lang="ru-RU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молияи</a:t>
            </a:r>
            <a:r>
              <a:rPr lang="ru-RU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МН МО ҶТ (</a:t>
            </a:r>
            <a:r>
              <a:rPr lang="ru-RU" sz="1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масъул</a:t>
            </a:r>
            <a:r>
              <a:rPr lang="ru-RU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29001" y="3891068"/>
            <a:ext cx="2027144" cy="89787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Дигар</a:t>
            </a:r>
            <a:r>
              <a:rPr lang="ru-RU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кумитаҳои</a:t>
            </a:r>
            <a:r>
              <a:rPr lang="ru-RU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соҳавӣӣ</a:t>
            </a:r>
            <a:r>
              <a:rPr lang="ru-RU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МН МО ҶТ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16274" y="3308258"/>
            <a:ext cx="1606502" cy="69711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Назорат</a:t>
            </a:r>
            <a:endParaRPr lang="ru-RU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422027" y="3308258"/>
            <a:ext cx="1737946" cy="69711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Пешниҳоди</a:t>
            </a:r>
            <a:r>
              <a:rPr lang="ru-RU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сарвақтии</a:t>
            </a:r>
            <a:r>
              <a:rPr lang="ru-RU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6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хулосаҳо</a:t>
            </a:r>
            <a:r>
              <a:rPr lang="ru-RU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15" name="Стрелка вправо 14"/>
          <p:cNvSpPr/>
          <p:nvPr/>
        </p:nvSpPr>
        <p:spPr>
          <a:xfrm rot="8642537">
            <a:off x="5512007" y="4088897"/>
            <a:ext cx="564776" cy="3835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6" name="Стрелка вправо 15"/>
          <p:cNvSpPr/>
          <p:nvPr/>
        </p:nvSpPr>
        <p:spPr>
          <a:xfrm rot="20063042">
            <a:off x="2796310" y="2861724"/>
            <a:ext cx="564776" cy="3835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" name="Стрелка вправо 16"/>
          <p:cNvSpPr/>
          <p:nvPr/>
        </p:nvSpPr>
        <p:spPr>
          <a:xfrm rot="2251959">
            <a:off x="5512025" y="2894151"/>
            <a:ext cx="564776" cy="3835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" name="Стрелка вправо 17"/>
          <p:cNvSpPr/>
          <p:nvPr/>
        </p:nvSpPr>
        <p:spPr>
          <a:xfrm rot="12517445">
            <a:off x="2841924" y="4043141"/>
            <a:ext cx="564776" cy="3835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</p:spTree>
    <p:extLst>
      <p:ext uri="{BB962C8B-B14F-4D97-AF65-F5344CB8AC3E}">
        <p14:creationId xmlns:p14="http://schemas.microsoft.com/office/powerpoint/2010/main" val="1662868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548006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325" dirty="0" err="1">
                <a:solidFill>
                  <a:srgbClr val="002060"/>
                </a:solidFill>
              </a:rPr>
              <a:t>Баррасии</a:t>
            </a:r>
            <a:r>
              <a:rPr lang="ru-RU" sz="2325" dirty="0">
                <a:solidFill>
                  <a:srgbClr val="002060"/>
                </a:solidFill>
              </a:rPr>
              <a:t> </a:t>
            </a:r>
            <a:r>
              <a:rPr lang="ru-RU" sz="2325" dirty="0" err="1">
                <a:solidFill>
                  <a:srgbClr val="002060"/>
                </a:solidFill>
              </a:rPr>
              <a:t>лоиҳаи</a:t>
            </a:r>
            <a:r>
              <a:rPr lang="ru-RU" sz="2325" dirty="0">
                <a:solidFill>
                  <a:srgbClr val="002060"/>
                </a:solidFill>
              </a:rPr>
              <a:t> </a:t>
            </a:r>
            <a:r>
              <a:rPr lang="ru-RU" sz="2325" dirty="0" err="1">
                <a:solidFill>
                  <a:srgbClr val="002060"/>
                </a:solidFill>
              </a:rPr>
              <a:t>қонун</a:t>
            </a:r>
            <a:r>
              <a:rPr lang="ru-RU" sz="2325" dirty="0">
                <a:solidFill>
                  <a:srgbClr val="002060"/>
                </a:solidFill>
              </a:rPr>
              <a:t> дар </a:t>
            </a:r>
            <a:r>
              <a:rPr lang="ru-RU" sz="2325" dirty="0" err="1">
                <a:solidFill>
                  <a:srgbClr val="002060"/>
                </a:solidFill>
              </a:rPr>
              <a:t>бораи</a:t>
            </a:r>
            <a:r>
              <a:rPr lang="ru-RU" sz="2325" dirty="0">
                <a:solidFill>
                  <a:srgbClr val="002060"/>
                </a:solidFill>
              </a:rPr>
              <a:t> </a:t>
            </a:r>
            <a:r>
              <a:rPr lang="ru-RU" sz="2325" dirty="0" err="1">
                <a:solidFill>
                  <a:srgbClr val="002060"/>
                </a:solidFill>
              </a:rPr>
              <a:t>Буҷети</a:t>
            </a:r>
            <a:r>
              <a:rPr lang="ru-RU" sz="2325" dirty="0">
                <a:solidFill>
                  <a:srgbClr val="002060"/>
                </a:solidFill>
              </a:rPr>
              <a:t> </a:t>
            </a:r>
            <a:r>
              <a:rPr lang="ru-RU" sz="2325" dirty="0" err="1">
                <a:solidFill>
                  <a:srgbClr val="002060"/>
                </a:solidFill>
              </a:rPr>
              <a:t>давлатии</a:t>
            </a:r>
            <a:r>
              <a:rPr lang="ru-RU" sz="2325" dirty="0">
                <a:solidFill>
                  <a:srgbClr val="002060"/>
                </a:solidFill>
              </a:rPr>
              <a:t> ҶТ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205949"/>
            <a:ext cx="7886700" cy="458525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r>
              <a:rPr lang="ru-RU" sz="1800" dirty="0"/>
              <a:t>(Регламент МН МО РТ, раздел 4, глава 10, пункт 308)</a:t>
            </a: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359510727"/>
              </p:ext>
            </p:extLst>
          </p:nvPr>
        </p:nvGraphicFramePr>
        <p:xfrm>
          <a:off x="1647625" y="1197736"/>
          <a:ext cx="6572249" cy="3961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трелка вниз 7"/>
          <p:cNvSpPr/>
          <p:nvPr/>
        </p:nvSpPr>
        <p:spPr>
          <a:xfrm>
            <a:off x="4171614" y="2429094"/>
            <a:ext cx="723499" cy="320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" name="Стрелка вниз 19"/>
          <p:cNvSpPr/>
          <p:nvPr/>
        </p:nvSpPr>
        <p:spPr>
          <a:xfrm>
            <a:off x="4249633" y="3649911"/>
            <a:ext cx="723500" cy="2725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</p:spTree>
    <p:extLst>
      <p:ext uri="{BB962C8B-B14F-4D97-AF65-F5344CB8AC3E}">
        <p14:creationId xmlns:p14="http://schemas.microsoft.com/office/powerpoint/2010/main" val="1600539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4703" y="649710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325" dirty="0" err="1">
                <a:solidFill>
                  <a:srgbClr val="002060"/>
                </a:solidFill>
              </a:rPr>
              <a:t>Баррасии</a:t>
            </a:r>
            <a:r>
              <a:rPr lang="ru-RU" sz="2325" dirty="0">
                <a:solidFill>
                  <a:srgbClr val="002060"/>
                </a:solidFill>
              </a:rPr>
              <a:t> </a:t>
            </a:r>
            <a:r>
              <a:rPr lang="ru-RU" sz="2325" dirty="0" err="1">
                <a:solidFill>
                  <a:srgbClr val="002060"/>
                </a:solidFill>
              </a:rPr>
              <a:t>Лоиҳаи</a:t>
            </a:r>
            <a:r>
              <a:rPr lang="ru-RU" sz="2325" dirty="0">
                <a:solidFill>
                  <a:srgbClr val="002060"/>
                </a:solidFill>
              </a:rPr>
              <a:t> </a:t>
            </a:r>
            <a:r>
              <a:rPr lang="ru-RU" sz="2325" dirty="0" err="1">
                <a:solidFill>
                  <a:srgbClr val="002060"/>
                </a:solidFill>
              </a:rPr>
              <a:t>қонун</a:t>
            </a:r>
            <a:r>
              <a:rPr lang="ru-RU" sz="2325" dirty="0">
                <a:solidFill>
                  <a:srgbClr val="002060"/>
                </a:solidFill>
              </a:rPr>
              <a:t> дар </a:t>
            </a:r>
            <a:r>
              <a:rPr lang="ru-RU" sz="2325" dirty="0" err="1">
                <a:solidFill>
                  <a:srgbClr val="002060"/>
                </a:solidFill>
              </a:rPr>
              <a:t>бораи</a:t>
            </a:r>
            <a:r>
              <a:rPr lang="ru-RU" sz="2325" dirty="0">
                <a:solidFill>
                  <a:srgbClr val="002060"/>
                </a:solidFill>
              </a:rPr>
              <a:t> </a:t>
            </a:r>
            <a:r>
              <a:rPr lang="ru-RU" sz="2325" dirty="0" err="1">
                <a:solidFill>
                  <a:srgbClr val="002060"/>
                </a:solidFill>
              </a:rPr>
              <a:t>буҷети</a:t>
            </a:r>
            <a:r>
              <a:rPr lang="ru-RU" sz="2325" dirty="0">
                <a:solidFill>
                  <a:srgbClr val="002060"/>
                </a:solidFill>
              </a:rPr>
              <a:t> </a:t>
            </a:r>
            <a:r>
              <a:rPr lang="ru-RU" sz="2325" dirty="0" err="1">
                <a:solidFill>
                  <a:srgbClr val="002060"/>
                </a:solidFill>
              </a:rPr>
              <a:t>давлатии</a:t>
            </a:r>
            <a:r>
              <a:rPr lang="ru-RU" sz="2325" dirty="0">
                <a:solidFill>
                  <a:srgbClr val="002060"/>
                </a:solidFill>
              </a:rPr>
              <a:t> ҶТ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6554" y="1391478"/>
            <a:ext cx="7886700" cy="484781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1500" dirty="0"/>
              <a:t>(</a:t>
            </a:r>
            <a:r>
              <a:rPr lang="ru-RU" sz="1500" dirty="0" err="1"/>
              <a:t>Регламенти</a:t>
            </a:r>
            <a:r>
              <a:rPr lang="ru-RU" sz="1500" dirty="0"/>
              <a:t> МН МО ҶТ, </a:t>
            </a:r>
            <a:r>
              <a:rPr lang="ru-RU" sz="1500" dirty="0" err="1"/>
              <a:t>қисмати</a:t>
            </a:r>
            <a:r>
              <a:rPr lang="ru-RU" sz="1500" dirty="0"/>
              <a:t> 4,  </a:t>
            </a:r>
            <a:r>
              <a:rPr lang="ru-RU" sz="1500" dirty="0" err="1"/>
              <a:t>боби</a:t>
            </a:r>
            <a:r>
              <a:rPr lang="ru-RU" sz="1500" dirty="0"/>
              <a:t> 10, </a:t>
            </a:r>
            <a:r>
              <a:rPr lang="ru-RU" sz="1500" dirty="0" err="1"/>
              <a:t>пункти</a:t>
            </a:r>
            <a:r>
              <a:rPr lang="ru-RU" sz="1500" dirty="0"/>
              <a:t> 311)</a:t>
            </a:r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21348" y="1842781"/>
            <a:ext cx="3753411" cy="653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Пас аз </a:t>
            </a:r>
            <a:r>
              <a:rPr lang="ru-RU" dirty="0" err="1"/>
              <a:t>муҳокимаи</a:t>
            </a:r>
            <a:r>
              <a:rPr lang="ru-RU" dirty="0"/>
              <a:t> </a:t>
            </a:r>
            <a:r>
              <a:rPr lang="ru-RU" dirty="0" err="1"/>
              <a:t>васеъ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мувофақаи</a:t>
            </a:r>
            <a:r>
              <a:rPr lang="ru-RU" dirty="0"/>
              <a:t> </a:t>
            </a:r>
            <a:r>
              <a:rPr lang="ru-RU" dirty="0" err="1"/>
              <a:t>лоиҳаи</a:t>
            </a:r>
            <a:r>
              <a:rPr lang="ru-RU" dirty="0"/>
              <a:t> </a:t>
            </a:r>
            <a:r>
              <a:rPr lang="ru-RU" dirty="0" err="1"/>
              <a:t>қонун</a:t>
            </a:r>
            <a:r>
              <a:rPr lang="ru-RU" dirty="0"/>
              <a:t> </a:t>
            </a:r>
          </a:p>
        </p:txBody>
      </p:sp>
      <p:sp>
        <p:nvSpPr>
          <p:cNvPr id="12" name="Овал 11"/>
          <p:cNvSpPr/>
          <p:nvPr/>
        </p:nvSpPr>
        <p:spPr>
          <a:xfrm>
            <a:off x="3533215" y="2781132"/>
            <a:ext cx="2077571" cy="1149867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err="1"/>
              <a:t>Кумита</a:t>
            </a:r>
            <a:r>
              <a:rPr lang="ru-RU" sz="1500" dirty="0"/>
              <a:t> </a:t>
            </a:r>
            <a:r>
              <a:rPr lang="ru-RU" sz="1500" dirty="0" err="1"/>
              <a:t>оид</a:t>
            </a:r>
            <a:r>
              <a:rPr lang="ru-RU" sz="1500" dirty="0"/>
              <a:t> ба </a:t>
            </a:r>
            <a:r>
              <a:rPr lang="ru-RU" sz="1500" dirty="0" err="1"/>
              <a:t>иқтисодиёт</a:t>
            </a:r>
            <a:r>
              <a:rPr lang="ru-RU" sz="1500" dirty="0"/>
              <a:t> </a:t>
            </a:r>
            <a:r>
              <a:rPr lang="ru-RU" sz="1500" dirty="0" err="1"/>
              <a:t>ва</a:t>
            </a:r>
            <a:r>
              <a:rPr lang="ru-RU" sz="1500" dirty="0"/>
              <a:t> </a:t>
            </a:r>
            <a:r>
              <a:rPr lang="ru-RU" sz="1500" dirty="0" err="1"/>
              <a:t>молияи</a:t>
            </a:r>
            <a:r>
              <a:rPr lang="ru-RU" sz="1500" dirty="0"/>
              <a:t>  МН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88360" y="4017993"/>
            <a:ext cx="2743200" cy="9681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err="1"/>
              <a:t>Матни</a:t>
            </a:r>
            <a:r>
              <a:rPr lang="ru-RU" sz="1500" dirty="0"/>
              <a:t> </a:t>
            </a:r>
            <a:r>
              <a:rPr lang="ru-RU" sz="1500" dirty="0" err="1"/>
              <a:t>лоиҳаи</a:t>
            </a:r>
            <a:r>
              <a:rPr lang="ru-RU" sz="1500" dirty="0"/>
              <a:t> </a:t>
            </a:r>
            <a:r>
              <a:rPr lang="ru-RU" sz="1500" dirty="0" err="1"/>
              <a:t>қонун</a:t>
            </a:r>
            <a:r>
              <a:rPr lang="ru-RU" sz="1500" dirty="0"/>
              <a:t> дар </a:t>
            </a:r>
            <a:r>
              <a:rPr lang="ru-RU" sz="1500" dirty="0" err="1"/>
              <a:t>бораи</a:t>
            </a:r>
            <a:r>
              <a:rPr lang="ru-RU" sz="1500" dirty="0"/>
              <a:t> </a:t>
            </a:r>
            <a:r>
              <a:rPr lang="ru-RU" sz="1500" dirty="0" err="1"/>
              <a:t>буҷети</a:t>
            </a:r>
            <a:r>
              <a:rPr lang="ru-RU" sz="1500" dirty="0"/>
              <a:t> </a:t>
            </a:r>
            <a:r>
              <a:rPr lang="ru-RU" sz="1500" dirty="0" err="1"/>
              <a:t>давлатии</a:t>
            </a:r>
            <a:r>
              <a:rPr lang="ru-RU" sz="1500" dirty="0"/>
              <a:t> ҶТ-</a:t>
            </a:r>
            <a:r>
              <a:rPr lang="ru-RU" sz="1500" dirty="0" err="1"/>
              <a:t>ро</a:t>
            </a:r>
            <a:r>
              <a:rPr lang="ru-RU" sz="1500" dirty="0"/>
              <a:t> </a:t>
            </a:r>
            <a:r>
              <a:rPr lang="ru-RU" sz="1500" dirty="0" err="1"/>
              <a:t>омода</a:t>
            </a:r>
            <a:r>
              <a:rPr lang="ru-RU" sz="1500" dirty="0"/>
              <a:t> </a:t>
            </a:r>
            <a:r>
              <a:rPr lang="ru-RU" sz="1500" dirty="0" err="1"/>
              <a:t>мекунад</a:t>
            </a:r>
            <a:r>
              <a:rPr lang="ru-RU" sz="1500" dirty="0"/>
              <a:t> 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357056" y="4017993"/>
            <a:ext cx="2770583" cy="9681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err="1"/>
              <a:t>Лоиҳаи</a:t>
            </a:r>
            <a:r>
              <a:rPr lang="ru-RU" sz="1500" dirty="0"/>
              <a:t> </a:t>
            </a:r>
            <a:r>
              <a:rPr lang="ru-RU" sz="1500" dirty="0" err="1"/>
              <a:t>Қарори</a:t>
            </a:r>
            <a:r>
              <a:rPr lang="ru-RU" sz="1500" dirty="0"/>
              <a:t> </a:t>
            </a:r>
            <a:r>
              <a:rPr lang="ru-RU" sz="1500" dirty="0" err="1"/>
              <a:t>Шурои</a:t>
            </a:r>
            <a:r>
              <a:rPr lang="ru-RU" sz="1500" dirty="0"/>
              <a:t> МН дар </a:t>
            </a:r>
            <a:r>
              <a:rPr lang="ru-RU" sz="1500" dirty="0" err="1"/>
              <a:t>бораи</a:t>
            </a:r>
            <a:r>
              <a:rPr lang="ru-RU" sz="1500" dirty="0"/>
              <a:t> ба </a:t>
            </a:r>
            <a:r>
              <a:rPr lang="ru-RU" sz="1500" dirty="0" err="1"/>
              <a:t>баррасии</a:t>
            </a:r>
            <a:r>
              <a:rPr lang="ru-RU" sz="1500" dirty="0"/>
              <a:t> МН </a:t>
            </a:r>
            <a:r>
              <a:rPr lang="ru-RU" sz="1500" dirty="0" err="1"/>
              <a:t>гузоштани</a:t>
            </a:r>
            <a:r>
              <a:rPr lang="ru-RU" sz="1500" dirty="0"/>
              <a:t> </a:t>
            </a:r>
            <a:r>
              <a:rPr lang="ru-RU" sz="1500" dirty="0" err="1"/>
              <a:t>лоиҳаи</a:t>
            </a:r>
            <a:r>
              <a:rPr lang="ru-RU" sz="1500" dirty="0"/>
              <a:t> </a:t>
            </a:r>
            <a:r>
              <a:rPr lang="ru-RU" sz="1500" dirty="0" err="1"/>
              <a:t>қонун</a:t>
            </a:r>
            <a:r>
              <a:rPr lang="ru-RU" sz="1500" dirty="0"/>
              <a:t> </a:t>
            </a:r>
            <a:r>
              <a:rPr lang="ru-RU" sz="1500" dirty="0" err="1"/>
              <a:t>ро</a:t>
            </a:r>
            <a:r>
              <a:rPr lang="ru-RU" sz="1500" dirty="0"/>
              <a:t> </a:t>
            </a:r>
            <a:r>
              <a:rPr lang="ru-RU" sz="1500" dirty="0" err="1"/>
              <a:t>омода</a:t>
            </a:r>
            <a:r>
              <a:rPr lang="ru-RU" sz="1500" dirty="0"/>
              <a:t> </a:t>
            </a:r>
            <a:r>
              <a:rPr lang="ru-RU" sz="1500" dirty="0" err="1"/>
              <a:t>менамояд</a:t>
            </a:r>
            <a:r>
              <a:rPr lang="ru-RU" sz="1500" dirty="0"/>
              <a:t> 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4274484" y="2496085"/>
            <a:ext cx="595032" cy="2701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" name="Стрелка вниз 16"/>
          <p:cNvSpPr/>
          <p:nvPr/>
        </p:nvSpPr>
        <p:spPr>
          <a:xfrm rot="1841473">
            <a:off x="3434044" y="3775461"/>
            <a:ext cx="595032" cy="2701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" name="Стрелка вниз 17"/>
          <p:cNvSpPr/>
          <p:nvPr/>
        </p:nvSpPr>
        <p:spPr>
          <a:xfrm rot="19627570">
            <a:off x="4849148" y="3839413"/>
            <a:ext cx="595032" cy="2701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</p:spTree>
    <p:extLst>
      <p:ext uri="{BB962C8B-B14F-4D97-AF65-F5344CB8AC3E}">
        <p14:creationId xmlns:p14="http://schemas.microsoft.com/office/powerpoint/2010/main" val="852470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634658"/>
            <a:ext cx="7886700" cy="49060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700" dirty="0" err="1">
                <a:solidFill>
                  <a:srgbClr val="002060"/>
                </a:solidFill>
              </a:rPr>
              <a:t>Тасдиқи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Қонун</a:t>
            </a:r>
            <a:r>
              <a:rPr lang="ru-RU" sz="2700" dirty="0">
                <a:solidFill>
                  <a:srgbClr val="002060"/>
                </a:solidFill>
              </a:rPr>
              <a:t> дар </a:t>
            </a:r>
            <a:r>
              <a:rPr lang="ru-RU" sz="2700" dirty="0" err="1">
                <a:solidFill>
                  <a:srgbClr val="002060"/>
                </a:solidFill>
              </a:rPr>
              <a:t>бораи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Буҷети</a:t>
            </a:r>
            <a:r>
              <a:rPr lang="ru-RU" sz="2700" dirty="0">
                <a:solidFill>
                  <a:srgbClr val="002060"/>
                </a:solidFill>
              </a:rPr>
              <a:t> </a:t>
            </a:r>
            <a:r>
              <a:rPr lang="ru-RU" sz="2700" dirty="0" err="1">
                <a:solidFill>
                  <a:srgbClr val="002060"/>
                </a:solidFill>
              </a:rPr>
              <a:t>давлатии</a:t>
            </a:r>
            <a:r>
              <a:rPr lang="ru-RU" sz="2700" dirty="0">
                <a:solidFill>
                  <a:srgbClr val="002060"/>
                </a:solidFill>
              </a:rPr>
              <a:t> ҶТ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331943"/>
            <a:ext cx="7886700" cy="366880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  <a:p>
            <a:pPr marL="0" indent="0" algn="ctr">
              <a:buNone/>
            </a:pPr>
            <a:endParaRPr lang="ru-RU" sz="1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91721" y="2591921"/>
            <a:ext cx="7160558" cy="1371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57175" indent="-257175" algn="just">
              <a:buFont typeface="Wingdings" panose="05000000000000000000" pitchFamily="2" charset="2"/>
              <a:buChar char="Ø"/>
            </a:pPr>
            <a:r>
              <a:rPr lang="ru-RU" sz="2100" dirty="0" err="1">
                <a:solidFill>
                  <a:srgbClr val="002060"/>
                </a:solidFill>
              </a:rPr>
              <a:t>Қонун</a:t>
            </a:r>
            <a:r>
              <a:rPr lang="ru-RU" sz="2100" dirty="0">
                <a:solidFill>
                  <a:srgbClr val="002060"/>
                </a:solidFill>
              </a:rPr>
              <a:t> дар </a:t>
            </a:r>
            <a:r>
              <a:rPr lang="ru-RU" sz="2100" dirty="0" err="1">
                <a:solidFill>
                  <a:srgbClr val="002060"/>
                </a:solidFill>
              </a:rPr>
              <a:t>бораи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Буҷети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давлатии</a:t>
            </a:r>
            <a:r>
              <a:rPr lang="ru-RU" sz="2100" dirty="0">
                <a:solidFill>
                  <a:srgbClr val="002060"/>
                </a:solidFill>
              </a:rPr>
              <a:t> ҶТ дар як ё </a:t>
            </a:r>
            <a:r>
              <a:rPr lang="ru-RU" sz="2100" dirty="0" err="1">
                <a:solidFill>
                  <a:srgbClr val="002060"/>
                </a:solidFill>
              </a:rPr>
              <a:t>ду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хониш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қабул</a:t>
            </a:r>
            <a:r>
              <a:rPr lang="ru-RU" sz="2100" dirty="0">
                <a:solidFill>
                  <a:srgbClr val="002060"/>
                </a:solidFill>
              </a:rPr>
              <a:t> </a:t>
            </a:r>
            <a:r>
              <a:rPr lang="ru-RU" sz="2100" dirty="0" err="1">
                <a:solidFill>
                  <a:srgbClr val="002060"/>
                </a:solidFill>
              </a:rPr>
              <a:t>мешавад</a:t>
            </a:r>
            <a:r>
              <a:rPr lang="ru-RU" sz="2100" dirty="0">
                <a:solidFill>
                  <a:schemeClr val="tx1"/>
                </a:solidFill>
              </a:rPr>
              <a:t> </a:t>
            </a:r>
            <a:endParaRPr lang="en-US" sz="2100" dirty="0">
              <a:solidFill>
                <a:schemeClr val="tx1"/>
              </a:solidFill>
            </a:endParaRPr>
          </a:p>
          <a:p>
            <a:pPr algn="just"/>
            <a:r>
              <a:rPr lang="en-US" sz="1500" dirty="0">
                <a:solidFill>
                  <a:schemeClr val="tx1"/>
                </a:solidFill>
              </a:rPr>
              <a:t>      </a:t>
            </a:r>
            <a:r>
              <a:rPr lang="ru-RU" sz="1500" dirty="0">
                <a:solidFill>
                  <a:schemeClr val="tx1"/>
                </a:solidFill>
              </a:rPr>
              <a:t>(</a:t>
            </a:r>
            <a:r>
              <a:rPr lang="ru-RU" sz="1500" dirty="0" err="1">
                <a:solidFill>
                  <a:schemeClr val="tx1"/>
                </a:solidFill>
              </a:rPr>
              <a:t>Регламенти</a:t>
            </a:r>
            <a:r>
              <a:rPr lang="ru-RU" sz="1500" dirty="0">
                <a:solidFill>
                  <a:schemeClr val="tx1"/>
                </a:solidFill>
              </a:rPr>
              <a:t> МН МО РТ, </a:t>
            </a:r>
            <a:r>
              <a:rPr lang="ru-RU" sz="1500" dirty="0" err="1">
                <a:solidFill>
                  <a:schemeClr val="tx1"/>
                </a:solidFill>
              </a:rPr>
              <a:t>қисми</a:t>
            </a:r>
            <a:r>
              <a:rPr lang="ru-RU" sz="1500" dirty="0">
                <a:solidFill>
                  <a:schemeClr val="tx1"/>
                </a:solidFill>
              </a:rPr>
              <a:t> 4, </a:t>
            </a:r>
            <a:r>
              <a:rPr lang="ru-RU" sz="1500" dirty="0" err="1">
                <a:solidFill>
                  <a:schemeClr val="tx1"/>
                </a:solidFill>
              </a:rPr>
              <a:t>боби</a:t>
            </a:r>
            <a:r>
              <a:rPr lang="ru-RU" sz="1500" dirty="0">
                <a:solidFill>
                  <a:schemeClr val="tx1"/>
                </a:solidFill>
              </a:rPr>
              <a:t>  15, </a:t>
            </a:r>
            <a:r>
              <a:rPr lang="ru-RU" sz="1500" dirty="0" err="1">
                <a:solidFill>
                  <a:schemeClr val="tx1"/>
                </a:solidFill>
              </a:rPr>
              <a:t>пункти</a:t>
            </a:r>
            <a:r>
              <a:rPr lang="ru-RU" sz="1500" dirty="0">
                <a:solidFill>
                  <a:schemeClr val="tx1"/>
                </a:solidFill>
              </a:rPr>
              <a:t> 418)</a:t>
            </a:r>
          </a:p>
          <a:p>
            <a:pPr marL="257175" indent="-257175" algn="just">
              <a:buFont typeface="Wingdings" panose="05000000000000000000" pitchFamily="2" charset="2"/>
              <a:buChar char="Ø"/>
            </a:pPr>
            <a:endParaRPr lang="ru-RU" sz="2100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91721" y="4223498"/>
            <a:ext cx="7160558" cy="13716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57175" indent="-257175" algn="just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2060"/>
                </a:solidFill>
              </a:rPr>
              <a:t>Қонун</a:t>
            </a:r>
            <a:r>
              <a:rPr lang="ru-RU" dirty="0">
                <a:solidFill>
                  <a:srgbClr val="002060"/>
                </a:solidFill>
              </a:rPr>
              <a:t> дар </a:t>
            </a:r>
            <a:r>
              <a:rPr lang="ru-RU" dirty="0" err="1">
                <a:solidFill>
                  <a:srgbClr val="002060"/>
                </a:solidFill>
              </a:rPr>
              <a:t>бораи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Буҷети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давлатии</a:t>
            </a:r>
            <a:r>
              <a:rPr lang="ru-RU" dirty="0">
                <a:solidFill>
                  <a:srgbClr val="002060"/>
                </a:solidFill>
              </a:rPr>
              <a:t> аз </a:t>
            </a:r>
            <a:r>
              <a:rPr lang="ru-RU" dirty="0" err="1">
                <a:solidFill>
                  <a:srgbClr val="002060"/>
                </a:solidFill>
              </a:rPr>
              <a:t>ҷониби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Маҷлиси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намояндагон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қабулшуда</a:t>
            </a:r>
            <a:r>
              <a:rPr lang="ru-RU" dirty="0">
                <a:solidFill>
                  <a:schemeClr val="tx1"/>
                </a:solidFill>
              </a:rPr>
              <a:t> дар </a:t>
            </a:r>
            <a:r>
              <a:rPr lang="ru-RU" dirty="0" err="1">
                <a:solidFill>
                  <a:schemeClr val="tx1"/>
                </a:solidFill>
              </a:rPr>
              <a:t>муддати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ҳафта</a:t>
            </a:r>
            <a:r>
              <a:rPr lang="ru-RU" dirty="0">
                <a:solidFill>
                  <a:schemeClr val="tx1"/>
                </a:solidFill>
              </a:rPr>
              <a:t> ба  </a:t>
            </a:r>
            <a:r>
              <a:rPr lang="ru-RU" dirty="0" err="1">
                <a:solidFill>
                  <a:schemeClr val="tx1"/>
                </a:solidFill>
              </a:rPr>
              <a:t>Президенти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Ҷумҳурии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Тоҷикистон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барои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имзо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нашр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фиристода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мешавад</a:t>
            </a:r>
            <a:r>
              <a:rPr lang="ru-RU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en-US" dirty="0">
                <a:solidFill>
                  <a:schemeClr val="tx1"/>
                </a:solidFill>
              </a:rPr>
              <a:t>     </a:t>
            </a:r>
            <a:r>
              <a:rPr lang="ru-RU" sz="1500" dirty="0">
                <a:solidFill>
                  <a:schemeClr val="tx1"/>
                </a:solidFill>
              </a:rPr>
              <a:t>(</a:t>
            </a:r>
            <a:r>
              <a:rPr lang="ru-RU" sz="1500" dirty="0" err="1">
                <a:solidFill>
                  <a:schemeClr val="tx1"/>
                </a:solidFill>
              </a:rPr>
              <a:t>Регламенти</a:t>
            </a:r>
            <a:r>
              <a:rPr lang="ru-RU" sz="1500" dirty="0">
                <a:solidFill>
                  <a:schemeClr val="tx1"/>
                </a:solidFill>
              </a:rPr>
              <a:t> МН МО РТ, </a:t>
            </a:r>
            <a:r>
              <a:rPr lang="ru-RU" sz="1500" dirty="0" err="1">
                <a:solidFill>
                  <a:schemeClr val="tx1"/>
                </a:solidFill>
              </a:rPr>
              <a:t>қими</a:t>
            </a:r>
            <a:r>
              <a:rPr lang="ru-RU" sz="1500" dirty="0">
                <a:solidFill>
                  <a:schemeClr val="tx1"/>
                </a:solidFill>
              </a:rPr>
              <a:t> 4, </a:t>
            </a:r>
            <a:r>
              <a:rPr lang="ru-RU" sz="1500" dirty="0" err="1">
                <a:solidFill>
                  <a:schemeClr val="tx1"/>
                </a:solidFill>
              </a:rPr>
              <a:t>боби</a:t>
            </a:r>
            <a:r>
              <a:rPr lang="ru-RU" sz="1500" dirty="0">
                <a:solidFill>
                  <a:schemeClr val="tx1"/>
                </a:solidFill>
              </a:rPr>
              <a:t> 15, </a:t>
            </a:r>
            <a:r>
              <a:rPr lang="ru-RU" sz="1500" dirty="0" err="1">
                <a:solidFill>
                  <a:schemeClr val="tx1"/>
                </a:solidFill>
              </a:rPr>
              <a:t>пункти</a:t>
            </a:r>
            <a:r>
              <a:rPr lang="ru-RU" sz="1500" dirty="0">
                <a:solidFill>
                  <a:schemeClr val="tx1"/>
                </a:solidFill>
              </a:rPr>
              <a:t> 429)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41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637</Words>
  <Application>Microsoft Office PowerPoint</Application>
  <PresentationFormat>Экран (4:3)</PresentationFormat>
  <Paragraphs>176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Расмиёти қабули буҷет дар Тоҷикистон: Пешниҳод, шарҳ ва тасдиқи буҷет </vt:lpstr>
      <vt:lpstr>Пешниҳоди лоиҳаи буҷети давлатӣ </vt:lpstr>
      <vt:lpstr>Пешниҳоди лоиҳаи буҷети давлатӣ </vt:lpstr>
      <vt:lpstr>Пешниҳоди лоиҳаи Буҷети давлатӣ </vt:lpstr>
      <vt:lpstr>Пешниҳоди лоиҳаи буҷети давлатӣ   </vt:lpstr>
      <vt:lpstr>Баррасии лоиҳаи қонун дар бораи Буҷети давлатии ҶТ</vt:lpstr>
      <vt:lpstr>Баррасии лоиҳаи қонун дар бораи Буҷети давлатии ҶТ  </vt:lpstr>
      <vt:lpstr>Баррасии Лоиҳаи қонун дар бораи буҷети давлатии ҶТ  </vt:lpstr>
      <vt:lpstr>Тасдиқи Қонун дар бораи Буҷети давлатии ҶТ </vt:lpstr>
      <vt:lpstr>Нашри Қонун дар бораи Буҷети давлатии ҶТ </vt:lpstr>
      <vt:lpstr>Саҳифаҳои норушан дар доираи ИКБ-2015</vt:lpstr>
      <vt:lpstr>Саҳифаҳои норушан дар доираи ИКБ-2015</vt:lpstr>
      <vt:lpstr>Саҳифаҳои норушан дар доираи ИКБ-2015</vt:lpstr>
      <vt:lpstr>Саҳифаҳои норушан дар доираи ИКБ-2015</vt:lpstr>
      <vt:lpstr>Саҳифаҳои норушан дар доираи ИКБ-2015</vt:lpstr>
      <vt:lpstr>сипос 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Ilhom Abdulloev</dc:creator>
  <cp:lastModifiedBy>Uktam Dzhumaev</cp:lastModifiedBy>
  <cp:revision>10</cp:revision>
  <dcterms:created xsi:type="dcterms:W3CDTF">2017-04-12T06:17:06Z</dcterms:created>
  <dcterms:modified xsi:type="dcterms:W3CDTF">2019-02-10T15:47:49Z</dcterms:modified>
</cp:coreProperties>
</file>