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5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786058"/>
            <a:ext cx="3571900" cy="1752600"/>
          </a:xfrm>
        </p:spPr>
        <p:txBody>
          <a:bodyPr>
            <a:normAutofit/>
          </a:bodyPr>
          <a:lstStyle/>
          <a:p>
            <a:pPr algn="l"/>
            <a:r>
              <a:rPr lang="ru-RU" sz="1800" dirty="0" smtClean="0"/>
              <a:t>Сущность и методы                  планирования и прогнозирования</a:t>
            </a:r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Планирование и прогнозирование в системе менеджмента</a:t>
            </a:r>
            <a:endParaRPr lang="ru-RU" b="1" dirty="0"/>
          </a:p>
        </p:txBody>
      </p:sp>
      <p:pic>
        <p:nvPicPr>
          <p:cNvPr id="4" name="Рисунок 3" descr="Копия AbleStock002.jpg"/>
          <p:cNvPicPr>
            <a:picLocks noChangeAspect="1"/>
          </p:cNvPicPr>
          <p:nvPr/>
        </p:nvPicPr>
        <p:blipFill>
          <a:blip r:embed="rId2" cstate="print"/>
          <a:srcRect b="54268"/>
          <a:stretch>
            <a:fillRect/>
          </a:stretch>
        </p:blipFill>
        <p:spPr>
          <a:xfrm>
            <a:off x="4214810" y="3286124"/>
            <a:ext cx="4178808" cy="285752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8" name="Рисунок 7" descr="00026-1.jpg"/>
          <p:cNvPicPr>
            <a:picLocks noChangeAspect="1"/>
          </p:cNvPicPr>
          <p:nvPr/>
        </p:nvPicPr>
        <p:blipFill>
          <a:blip r:embed="rId3"/>
          <a:srcRect l="47445" t="32482" r="27008" b="27372"/>
          <a:stretch>
            <a:fillRect/>
          </a:stretch>
        </p:blipFill>
        <p:spPr>
          <a:xfrm>
            <a:off x="1142976" y="4214818"/>
            <a:ext cx="1428760" cy="2245194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План лекции: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357298"/>
            <a:ext cx="4929222" cy="5045224"/>
          </a:xfrm>
        </p:spPr>
        <p:txBody>
          <a:bodyPr>
            <a:normAutofit/>
          </a:bodyPr>
          <a:lstStyle/>
          <a:p>
            <a:r>
              <a:rPr lang="ru-RU" dirty="0" smtClean="0"/>
              <a:t>Понятия прогнозирования и планирования</a:t>
            </a:r>
          </a:p>
          <a:p>
            <a:r>
              <a:rPr lang="ru-RU" dirty="0" smtClean="0"/>
              <a:t>Почему прогнозировать сложно?</a:t>
            </a:r>
          </a:p>
          <a:p>
            <a:r>
              <a:rPr lang="ru-RU" dirty="0" smtClean="0"/>
              <a:t>Критерии классификации планирования</a:t>
            </a:r>
          </a:p>
          <a:p>
            <a:r>
              <a:rPr lang="ru-RU" dirty="0" smtClean="0"/>
              <a:t>Техники и виды планирования</a:t>
            </a:r>
          </a:p>
          <a:p>
            <a:r>
              <a:rPr lang="ru-RU" dirty="0" smtClean="0"/>
              <a:t>Планирование как управленческое решение</a:t>
            </a:r>
          </a:p>
          <a:p>
            <a:r>
              <a:rPr lang="ru-RU" dirty="0" smtClean="0"/>
              <a:t>Методы прогнозирования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AbleStock05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5857884" y="1668966"/>
            <a:ext cx="2428892" cy="4117464"/>
          </a:xfrm>
          <a:prstGeom prst="rect">
            <a:avLst/>
          </a:prstGeom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534400" cy="14018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Понятия прогнозирования и планирования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643306" y="1500174"/>
            <a:ext cx="5198942" cy="4714908"/>
          </a:xfrm>
        </p:spPr>
        <p:txBody>
          <a:bodyPr>
            <a:normAutofit fontScale="85000" lnSpcReduction="10000"/>
          </a:bodyPr>
          <a:lstStyle/>
          <a:p>
            <a:pPr algn="r"/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Прогнозирование</a:t>
            </a:r>
            <a:r>
              <a:rPr lang="ru-RU" dirty="0" smtClean="0"/>
              <a:t> - это взгляд в будущее, оценка возможных путей развития, последствий тех или иных решений</a:t>
            </a:r>
          </a:p>
          <a:p>
            <a:pPr algn="r"/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Планирование</a:t>
            </a:r>
            <a:r>
              <a:rPr lang="ru-RU" dirty="0" smtClean="0"/>
              <a:t> - это разработка последовательности действий, позволяющей достигнуть желаемого</a:t>
            </a:r>
          </a:p>
          <a:p>
            <a:pPr marL="273050" indent="-6350" algn="r">
              <a:buNone/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Планирование </a:t>
            </a:r>
            <a:r>
              <a:rPr lang="ru-RU" dirty="0" smtClean="0"/>
              <a:t>заключается в систематическом поиске возможностей действовать и в прогнозировании последствий этих действий в заданных условиях   </a:t>
            </a:r>
          </a:p>
          <a:p>
            <a:pPr algn="r"/>
            <a:endParaRPr lang="ru-RU" dirty="0"/>
          </a:p>
        </p:txBody>
      </p:sp>
      <p:pic>
        <p:nvPicPr>
          <p:cNvPr id="4" name="Рисунок 3" descr="AbleStock04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1357298"/>
            <a:ext cx="3190881" cy="4786322"/>
          </a:xfrm>
          <a:prstGeom prst="rect">
            <a:avLst/>
          </a:prstGeom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143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Почему прогнозировать сложно?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/>
              <a:t>прогнозировать сложно </a:t>
            </a:r>
            <a:r>
              <a:rPr lang="ru-RU" dirty="0" smtClean="0"/>
              <a:t>из-за существования различных видов неопределенностей:</a:t>
            </a:r>
          </a:p>
          <a:p>
            <a:pPr marL="273050" lvl="0" indent="803275">
              <a:buNone/>
            </a:pPr>
            <a:r>
              <a:rPr lang="ru-RU" dirty="0" smtClean="0"/>
              <a:t>недостаточностью знаний о природных явлениях и процессах</a:t>
            </a:r>
          </a:p>
          <a:p>
            <a:pPr marL="273050" lvl="0" indent="803275">
              <a:buNone/>
            </a:pPr>
            <a:r>
              <a:rPr lang="ru-RU" dirty="0" smtClean="0"/>
              <a:t>неопределенности связаны с ближайшим окружением фирмы (прежде всего партнеров и конкурентов нашей фирмы)</a:t>
            </a:r>
          </a:p>
          <a:p>
            <a:pPr marL="273050" lvl="0" indent="803275">
              <a:buNone/>
            </a:pPr>
            <a:r>
              <a:rPr lang="ru-RU" dirty="0" smtClean="0"/>
              <a:t>неопределенности на уровне страны (будущей рыночной ситуации в стране)</a:t>
            </a:r>
          </a:p>
          <a:p>
            <a:pPr marL="273050" lvl="0" indent="803275">
              <a:buNone/>
            </a:pPr>
            <a:r>
              <a:rPr lang="ru-RU" dirty="0" smtClean="0"/>
              <a:t>внешнеэкономические неопределенности (иностранные партнеры)</a:t>
            </a:r>
          </a:p>
          <a:p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85720" y="2285992"/>
            <a:ext cx="7572428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-1142246" y="3713958"/>
            <a:ext cx="285752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85720" y="2500306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85720" y="3284536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85720" y="4357694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285720" y="5141924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8579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Критерии классификации планирования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143504" y="4786322"/>
            <a:ext cx="3357586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 срокам </a:t>
            </a:r>
            <a:endParaRPr lang="ru-RU" sz="16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72066" y="1428736"/>
            <a:ext cx="342902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по содержанию в аспекте предпринимательской деятельности </a:t>
            </a:r>
            <a:endParaRPr lang="ru-RU" sz="1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72066" y="3214686"/>
            <a:ext cx="3429024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 сферам функционирования</a:t>
            </a:r>
            <a:endParaRPr lang="ru-RU" sz="16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71472" y="4857760"/>
            <a:ext cx="3357586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 охвату </a:t>
            </a:r>
            <a:endParaRPr lang="ru-RU" sz="16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57224" y="2214554"/>
            <a:ext cx="3071834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общее</a:t>
            </a:r>
            <a:endParaRPr lang="ru-RU" sz="16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429256" y="2714620"/>
            <a:ext cx="3071834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оперативное </a:t>
            </a:r>
            <a:endParaRPr lang="ru-RU" sz="16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57224" y="2500306"/>
            <a:ext cx="3071834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частичное</a:t>
            </a:r>
            <a:endParaRPr lang="ru-RU" sz="16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57224" y="3786190"/>
            <a:ext cx="3071834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целевое</a:t>
            </a:r>
            <a:endParaRPr lang="ru-RU" sz="16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429256" y="2428868"/>
            <a:ext cx="3071834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тактическое </a:t>
            </a:r>
            <a:endParaRPr lang="ru-RU" sz="16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429256" y="2143116"/>
            <a:ext cx="3071834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стратегическое</a:t>
            </a:r>
            <a:endParaRPr lang="ru-RU" sz="16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57224" y="4071942"/>
            <a:ext cx="3071834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потенциала</a:t>
            </a:r>
            <a:endParaRPr lang="ru-RU" sz="1600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57224" y="4357694"/>
            <a:ext cx="3071834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финансов</a:t>
            </a:r>
            <a:endParaRPr lang="ru-RU" sz="16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429256" y="4357694"/>
            <a:ext cx="3071834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маркетинг</a:t>
            </a:r>
            <a:endParaRPr lang="ru-RU" sz="16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429256" y="4071942"/>
            <a:ext cx="3071834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финансы</a:t>
            </a:r>
            <a:endParaRPr lang="ru-RU" sz="16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429256" y="3786190"/>
            <a:ext cx="3071834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производство</a:t>
            </a:r>
            <a:endParaRPr lang="ru-RU" sz="1600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429256" y="5286388"/>
            <a:ext cx="3071834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краткосрочное</a:t>
            </a:r>
            <a:endParaRPr lang="ru-RU" sz="16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429256" y="5643578"/>
            <a:ext cx="3071834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среднесрочное</a:t>
            </a:r>
            <a:endParaRPr lang="ru-RU" sz="1600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429256" y="5929330"/>
            <a:ext cx="3071834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долгосрочное</a:t>
            </a:r>
            <a:endParaRPr lang="ru-RU" sz="16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57224" y="5643578"/>
            <a:ext cx="3071834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контурное</a:t>
            </a:r>
            <a:endParaRPr lang="ru-RU" sz="1600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857224" y="5357826"/>
            <a:ext cx="3071834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глобальное</a:t>
            </a:r>
            <a:endParaRPr lang="ru-RU" sz="16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57224" y="5929330"/>
            <a:ext cx="3071834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детальное</a:t>
            </a:r>
            <a:endParaRPr lang="ru-RU" sz="1600" dirty="0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rot="5400000">
            <a:off x="-1607387" y="3178967"/>
            <a:ext cx="378621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85720" y="1784338"/>
            <a:ext cx="28575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Скругленный прямоугольник 3"/>
          <p:cNvSpPr/>
          <p:nvPr/>
        </p:nvSpPr>
        <p:spPr>
          <a:xfrm>
            <a:off x="571472" y="1428736"/>
            <a:ext cx="342902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 степени охвата </a:t>
            </a:r>
            <a:endParaRPr lang="ru-RU" sz="1600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285720" y="3286124"/>
            <a:ext cx="28575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85720" y="5072074"/>
            <a:ext cx="28575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8501090" y="1714488"/>
            <a:ext cx="28575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8501090" y="5000636"/>
            <a:ext cx="28575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501090" y="3429000"/>
            <a:ext cx="28575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Скругленный прямоугольник 7"/>
          <p:cNvSpPr/>
          <p:nvPr/>
        </p:nvSpPr>
        <p:spPr>
          <a:xfrm>
            <a:off x="571472" y="3000372"/>
            <a:ext cx="342902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 предмету (объекту) планирования </a:t>
            </a:r>
            <a:endParaRPr lang="ru-RU" sz="1600" dirty="0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rot="5400000">
            <a:off x="6929454" y="3143248"/>
            <a:ext cx="3714776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392083" y="2321711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642910" y="2285992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642910" y="2571744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143638" y="3999710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642910" y="6072206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642910" y="5715016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1100110" y="3028944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642910" y="3857628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5214942" y="2285992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1557310" y="3486144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642910" y="4143380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642910" y="4500570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642910" y="5429264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5214942" y="2571744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5214942" y="2857496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5214942" y="3857628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5214942" y="4143380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5214942" y="4500570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5400000">
            <a:off x="143638" y="5571346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5400000">
            <a:off x="4715670" y="2356636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rot="5400000">
            <a:off x="4715670" y="3999710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>
            <a:off x="4715670" y="5499908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5214942" y="5429264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5519742" y="4805370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5214942" y="5715016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5214942" y="6000768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4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Техники и виды планирования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smtClean="0"/>
              <a:t>Различают:</a:t>
            </a:r>
          </a:p>
          <a:p>
            <a:pPr marL="273050" indent="803275"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последовательное</a:t>
            </a:r>
            <a:r>
              <a:rPr lang="ru-RU" dirty="0" smtClean="0"/>
              <a:t> планирование (новый план составляется по истечении срока действия предыдущего)</a:t>
            </a:r>
          </a:p>
          <a:p>
            <a:pPr marL="273050" indent="803275"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скользящее</a:t>
            </a:r>
            <a:r>
              <a:rPr lang="ru-RU" dirty="0" smtClean="0"/>
              <a:t> планирование (по истечении части срока действия предыдущего плана производится его ревизия на оставшийся период и составляется новый на период после окончания всего срока предыдущего и т.д.)</a:t>
            </a:r>
          </a:p>
          <a:p>
            <a:pPr marL="273050" indent="803275"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жесткое</a:t>
            </a:r>
            <a:r>
              <a:rPr lang="ru-RU" dirty="0" smtClean="0"/>
              <a:t> планирование (конкретно указываются все цели и мероприятия)</a:t>
            </a:r>
          </a:p>
          <a:p>
            <a:pPr marL="273050" indent="803275"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гибкое</a:t>
            </a:r>
            <a:r>
              <a:rPr lang="ru-RU" dirty="0" smtClean="0"/>
              <a:t> планирование (учитывается возможность возникновения неоднозначных условий и пересмотра плана с их учетом)</a:t>
            </a:r>
          </a:p>
          <a:p>
            <a:pPr>
              <a:buNone/>
            </a:pP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0800000">
            <a:off x="500034" y="1857364"/>
            <a:ext cx="6572296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-1035883" y="3393281"/>
            <a:ext cx="307183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00034" y="214311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00034" y="2786058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00034" y="4143380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00034" y="4929198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8579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Планирование как управленческое решение. Этапы планирования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596" y="1571612"/>
            <a:ext cx="392909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/>
              <a:t>1. Целеполагание (формулировка целей)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857752" y="1571612"/>
            <a:ext cx="3929090" cy="2857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/>
              <a:t>Чего именно  ваша фирма  хочет  достичь? </a:t>
            </a:r>
            <a:endParaRPr lang="ru-RU" sz="1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857752" y="2000240"/>
            <a:ext cx="3929090" cy="4286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/>
              <a:t>Какой из способов представляется наилучшим? </a:t>
            </a:r>
            <a:endParaRPr lang="ru-RU" sz="1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596" y="2000240"/>
            <a:ext cx="392909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/>
              <a:t>2. Подбор, анализ и оценка способов достижения поставленных целей</a:t>
            </a:r>
            <a:endParaRPr lang="ru-RU" sz="1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28596" y="2500306"/>
            <a:ext cx="392909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/>
              <a:t>3. Составление перечня необходимых действий</a:t>
            </a:r>
            <a:endParaRPr lang="ru-RU" sz="1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57752" y="5357826"/>
            <a:ext cx="3929090" cy="5000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/>
              <a:t>Насколько приближены реальные результаты к планируемым?</a:t>
            </a:r>
            <a:endParaRPr lang="ru-RU" sz="1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28596" y="3000372"/>
            <a:ext cx="392909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/>
              <a:t>4. Составление программы работ (плана мероприятий)</a:t>
            </a:r>
            <a:endParaRPr lang="ru-RU" sz="14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57752" y="2500306"/>
            <a:ext cx="3929090" cy="4286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/>
              <a:t>Что конкретно нужно сделать, чтобы достичь поставленных целей?</a:t>
            </a:r>
            <a:endParaRPr lang="ru-RU" sz="14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28596" y="5357826"/>
            <a:ext cx="3929090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/>
              <a:t>8. Контроль за выполнением плана, внесение необходимых изменений в случае необходимости</a:t>
            </a:r>
            <a:endParaRPr lang="ru-RU" sz="14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28596" y="4000504"/>
            <a:ext cx="392909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/>
              <a:t>6. Анализ разработанного варианта плана</a:t>
            </a:r>
            <a:endParaRPr lang="ru-RU" sz="14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28596" y="3500438"/>
            <a:ext cx="392909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/>
              <a:t>5. Анализ ресурсов</a:t>
            </a:r>
            <a:endParaRPr lang="ru-RU" sz="14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857752" y="3000372"/>
            <a:ext cx="3929090" cy="4286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/>
              <a:t>В каком порядке выполнять намеченные на предыдущем этапе действия?</a:t>
            </a:r>
            <a:endParaRPr lang="ru-RU" sz="14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28596" y="4500570"/>
            <a:ext cx="392909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/>
              <a:t>7. Подготовка детального плана действий</a:t>
            </a:r>
            <a:endParaRPr lang="ru-RU" sz="1400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857752" y="4000504"/>
            <a:ext cx="3929090" cy="4286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/>
              <a:t>Решает ли разработанный план поставленные на первом этапе задачи? </a:t>
            </a:r>
            <a:endParaRPr lang="ru-RU" sz="14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857752" y="3500438"/>
            <a:ext cx="3929090" cy="4286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/>
              <a:t>Какие ресурсы понадобятся для реализации плана? </a:t>
            </a:r>
            <a:endParaRPr lang="ru-RU" sz="14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857752" y="4500570"/>
            <a:ext cx="3929090" cy="7143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/>
              <a:t>Нужно детализировать разработанный план, выбрать сроки выполнения работ, рассчитать необходимые ресурсы. </a:t>
            </a:r>
            <a:endParaRPr lang="ru-RU" sz="1400" dirty="0"/>
          </a:p>
        </p:txBody>
      </p:sp>
      <p:cxnSp>
        <p:nvCxnSpPr>
          <p:cNvPr id="24" name="Прямая соединительная линия 23"/>
          <p:cNvCxnSpPr>
            <a:stCxn id="4" idx="3"/>
            <a:endCxn id="5" idx="1"/>
          </p:cNvCxnSpPr>
          <p:nvPr/>
        </p:nvCxnSpPr>
        <p:spPr>
          <a:xfrm>
            <a:off x="4357686" y="1714488"/>
            <a:ext cx="50006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357686" y="2143116"/>
            <a:ext cx="50006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357686" y="2643182"/>
            <a:ext cx="50006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357686" y="3214686"/>
            <a:ext cx="50006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357686" y="3643314"/>
            <a:ext cx="50006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357686" y="4143380"/>
            <a:ext cx="50006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357686" y="4714884"/>
            <a:ext cx="50006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357686" y="5643578"/>
            <a:ext cx="50006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Методы прогнозирования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7378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3300" dirty="0" smtClean="0"/>
              <a:t>Все методы прогнозирования (их более 100)                                                              </a:t>
            </a:r>
            <a:r>
              <a:rPr lang="ru-RU" sz="3300" u="sng" dirty="0" smtClean="0"/>
              <a:t>можно разделить на две группы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sz="2600" b="1" dirty="0" smtClean="0"/>
              <a:t>Наиболее широко используются методы </a:t>
            </a:r>
          </a:p>
          <a:p>
            <a:pPr>
              <a:buFont typeface="Arial" pitchFamily="34" charset="0"/>
              <a:buChar char="•"/>
            </a:pPr>
            <a:r>
              <a:rPr lang="ru-RU" sz="2600" dirty="0" smtClean="0"/>
              <a:t>интервью</a:t>
            </a:r>
          </a:p>
          <a:p>
            <a:pPr>
              <a:buFont typeface="Arial" pitchFamily="34" charset="0"/>
              <a:buChar char="•"/>
            </a:pPr>
            <a:r>
              <a:rPr lang="ru-RU" sz="2600" dirty="0" smtClean="0"/>
              <a:t>«мозговой атаки» </a:t>
            </a:r>
          </a:p>
          <a:p>
            <a:pPr>
              <a:buFont typeface="Arial" pitchFamily="34" charset="0"/>
              <a:buChar char="•"/>
            </a:pPr>
            <a:r>
              <a:rPr lang="ru-RU" sz="2600" dirty="0" smtClean="0"/>
              <a:t>коллективных экспертных опросов</a:t>
            </a:r>
          </a:p>
          <a:p>
            <a:pPr>
              <a:buFont typeface="Arial" pitchFamily="34" charset="0"/>
              <a:buChar char="•"/>
            </a:pPr>
            <a:r>
              <a:rPr lang="ru-RU" sz="2600" dirty="0" smtClean="0"/>
              <a:t>метод сценариев </a:t>
            </a: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596" y="2285992"/>
            <a:ext cx="3429024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неформализованные (эвристические)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72066" y="2285992"/>
            <a:ext cx="357190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формализованные</a:t>
            </a:r>
            <a:endParaRPr lang="ru-RU" dirty="0"/>
          </a:p>
        </p:txBody>
      </p:sp>
      <p:cxnSp>
        <p:nvCxnSpPr>
          <p:cNvPr id="7" name="Прямая со стрелкой 6"/>
          <p:cNvCxnSpPr>
            <a:endCxn id="4" idx="3"/>
          </p:cNvCxnSpPr>
          <p:nvPr/>
        </p:nvCxnSpPr>
        <p:spPr>
          <a:xfrm rot="10800000" flipV="1">
            <a:off x="3857620" y="2071677"/>
            <a:ext cx="642942" cy="4643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endCxn id="5" idx="1"/>
          </p:cNvCxnSpPr>
          <p:nvPr/>
        </p:nvCxnSpPr>
        <p:spPr>
          <a:xfrm>
            <a:off x="4500562" y="2071678"/>
            <a:ext cx="571504" cy="4643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1428728" y="2928934"/>
            <a:ext cx="2357454" cy="500066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индивидуальные экспертные оценки</a:t>
            </a:r>
            <a:endParaRPr lang="ru-RU" sz="14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428728" y="3500438"/>
            <a:ext cx="2357454" cy="500066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коллективные экспертные оценки</a:t>
            </a:r>
            <a:endParaRPr lang="ru-RU" sz="1400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428728" y="4071942"/>
            <a:ext cx="2357454" cy="500066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написание сценариев </a:t>
            </a:r>
            <a:endParaRPr lang="ru-RU" sz="14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143636" y="3643314"/>
            <a:ext cx="2357454" cy="500066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моделирование</a:t>
            </a:r>
            <a:endParaRPr lang="ru-RU" sz="1400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143636" y="3000372"/>
            <a:ext cx="2357454" cy="500066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методы экстраполяции</a:t>
            </a:r>
            <a:endParaRPr lang="ru-RU" sz="1400"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rot="5400000">
            <a:off x="107125" y="3536157"/>
            <a:ext cx="15001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4928396" y="3285330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857224" y="3214686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857224" y="4286256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5572132" y="3929066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5572132" y="3214686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57224" y="3714752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3286124"/>
            <a:ext cx="8534400" cy="758952"/>
          </a:xfrm>
        </p:spPr>
        <p:txBody>
          <a:bodyPr>
            <a:noAutofit/>
          </a:bodyPr>
          <a:lstStyle/>
          <a:p>
            <a:r>
              <a:rPr lang="ru-RU" sz="4400" b="1" dirty="0" smtClean="0"/>
              <a:t>Благодарим за внимание</a:t>
            </a:r>
            <a:endParaRPr lang="ru-RU" sz="4400" b="1" dirty="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Другая 3">
      <a:dk1>
        <a:sysClr val="windowText" lastClr="585858"/>
      </a:dk1>
      <a:lt1>
        <a:sysClr val="window" lastClr="FCFCF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94429"/>
      </a:hlink>
      <a:folHlink>
        <a:srgbClr val="80008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145</TotalTime>
  <Words>432</Words>
  <PresentationFormat>Экран (4:3)</PresentationFormat>
  <Paragraphs>126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Официальная</vt:lpstr>
      <vt:lpstr>Планирование и прогнозирование в системе менеджмента</vt:lpstr>
      <vt:lpstr>План лекции: </vt:lpstr>
      <vt:lpstr>   Понятия прогнозирования и планирования </vt:lpstr>
      <vt:lpstr>Почему прогнозировать сложно? </vt:lpstr>
      <vt:lpstr>Критерии классификации планирования </vt:lpstr>
      <vt:lpstr>Техники и виды планирования </vt:lpstr>
      <vt:lpstr>Планирование как управленческое решение. Этапы планирования </vt:lpstr>
      <vt:lpstr>Методы прогнозирования </vt:lpstr>
      <vt:lpstr>Благодарим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Планирование и прогнозирование в системе менеджмента.</dc:title>
  <dc:creator>Рабиева</dc:creator>
  <cp:lastModifiedBy>Тахмина Рабиева</cp:lastModifiedBy>
  <cp:revision>12</cp:revision>
  <dcterms:modified xsi:type="dcterms:W3CDTF">2014-03-03T03:37:51Z</dcterms:modified>
</cp:coreProperties>
</file>