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 id="2147483711" r:id="rId5"/>
  </p:sldMasterIdLst>
  <p:notesMasterIdLst>
    <p:notesMasterId r:id="rId36"/>
  </p:notesMasterIdLst>
  <p:sldIdLst>
    <p:sldId id="256" r:id="rId6"/>
    <p:sldId id="263" r:id="rId7"/>
    <p:sldId id="274" r:id="rId8"/>
    <p:sldId id="275" r:id="rId9"/>
    <p:sldId id="276" r:id="rId10"/>
    <p:sldId id="277" r:id="rId11"/>
    <p:sldId id="278" r:id="rId12"/>
    <p:sldId id="279" r:id="rId13"/>
    <p:sldId id="280" r:id="rId14"/>
    <p:sldId id="281" r:id="rId15"/>
    <p:sldId id="283" r:id="rId16"/>
    <p:sldId id="284" r:id="rId17"/>
    <p:sldId id="285" r:id="rId18"/>
    <p:sldId id="286" r:id="rId19"/>
    <p:sldId id="287" r:id="rId20"/>
    <p:sldId id="288" r:id="rId21"/>
    <p:sldId id="289" r:id="rId22"/>
    <p:sldId id="290" r:id="rId23"/>
    <p:sldId id="292" r:id="rId24"/>
    <p:sldId id="310" r:id="rId25"/>
    <p:sldId id="291" r:id="rId26"/>
    <p:sldId id="294" r:id="rId27"/>
    <p:sldId id="301" r:id="rId28"/>
    <p:sldId id="302" r:id="rId29"/>
    <p:sldId id="303" r:id="rId30"/>
    <p:sldId id="293" r:id="rId31"/>
    <p:sldId id="295" r:id="rId32"/>
    <p:sldId id="305" r:id="rId33"/>
    <p:sldId id="306" r:id="rId34"/>
    <p:sldId id="307"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autoAdjust="0"/>
    <p:restoredTop sz="82416" autoAdjust="0"/>
  </p:normalViewPr>
  <p:slideViewPr>
    <p:cSldViewPr snapToGrid="0">
      <p:cViewPr varScale="1">
        <p:scale>
          <a:sx n="61" d="100"/>
          <a:sy n="61" d="100"/>
        </p:scale>
        <p:origin x="85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D532-12BF-48C4-899A-6F836D3BFD52}" type="doc">
      <dgm:prSet loTypeId="urn:microsoft.com/office/officeart/2005/8/layout/hProcess9" loCatId="process" qsTypeId="urn:microsoft.com/office/officeart/2005/8/quickstyle/simple1" qsCatId="simple" csTypeId="urn:microsoft.com/office/officeart/2005/8/colors/accent1_2" csCatId="accent1" phldr="1"/>
      <dgm:spPr/>
    </dgm:pt>
    <dgm:pt modelId="{ED66207E-AD7E-43A4-93C5-A659E0019A25}">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1</a:t>
          </a:r>
        </a:p>
        <a:p>
          <a:r>
            <a:rPr lang="ru-RU" sz="1800" dirty="0" err="1">
              <a:solidFill>
                <a:schemeClr val="tx1"/>
              </a:solidFill>
              <a:latin typeface="Times New Roman" panose="02020603050405020304" pitchFamily="18" charset="0"/>
              <a:cs typeface="Times New Roman" panose="02020603050405020304" pitchFamily="18" charset="0"/>
            </a:rPr>
            <a:t>рисолати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ташкилот</a:t>
          </a:r>
          <a:r>
            <a:rPr lang="ru-RU" sz="1800" dirty="0">
              <a:solidFill>
                <a:schemeClr val="tx1"/>
              </a:solidFill>
              <a:latin typeface="Times New Roman" panose="02020603050405020304" pitchFamily="18" charset="0"/>
              <a:cs typeface="Times New Roman" panose="02020603050405020304" pitchFamily="18" charset="0"/>
            </a:rPr>
            <a:t> </a:t>
          </a:r>
        </a:p>
      </dgm:t>
    </dgm:pt>
    <dgm:pt modelId="{3E3AF72A-A7D9-41D7-A5D9-BD170C074754}" type="parTrans" cxnId="{8A6DBF6F-DFEE-4F6C-86D6-EA18B8DE7A51}">
      <dgm:prSet/>
      <dgm:spPr/>
      <dgm:t>
        <a:bodyPr/>
        <a:lstStyle/>
        <a:p>
          <a:endParaRPr lang="ru-RU" sz="2400">
            <a:latin typeface="Times New Roman" panose="02020603050405020304" pitchFamily="18" charset="0"/>
            <a:cs typeface="Times New Roman" panose="02020603050405020304" pitchFamily="18" charset="0"/>
          </a:endParaRPr>
        </a:p>
      </dgm:t>
    </dgm:pt>
    <dgm:pt modelId="{D21C5994-0B4F-48F3-AE3E-92BBC111CF86}" type="sibTrans" cxnId="{8A6DBF6F-DFEE-4F6C-86D6-EA18B8DE7A51}">
      <dgm:prSet/>
      <dgm:spPr/>
      <dgm:t>
        <a:bodyPr/>
        <a:lstStyle/>
        <a:p>
          <a:endParaRPr lang="ru-RU" sz="2400">
            <a:latin typeface="Times New Roman" panose="02020603050405020304" pitchFamily="18" charset="0"/>
            <a:cs typeface="Times New Roman" panose="02020603050405020304" pitchFamily="18" charset="0"/>
          </a:endParaRPr>
        </a:p>
      </dgm:t>
    </dgm:pt>
    <dgm:pt modelId="{8E83785D-F725-4154-8ECA-94BCD33DD116}">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2. </a:t>
          </a:r>
        </a:p>
        <a:p>
          <a:r>
            <a:rPr lang="ru-RU" sz="1800" dirty="0" err="1">
              <a:solidFill>
                <a:schemeClr val="tx1"/>
              </a:solidFill>
              <a:latin typeface="Times New Roman" panose="02020603050405020304" pitchFamily="18" charset="0"/>
              <a:cs typeface="Times New Roman" panose="02020603050405020304" pitchFamily="18" charset="0"/>
            </a:rPr>
            <a:t>Ҳадафи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ниҳоӣ</a:t>
          </a:r>
          <a:r>
            <a:rPr lang="ru-RU" sz="1800" dirty="0">
              <a:solidFill>
                <a:schemeClr val="tx1"/>
              </a:solidFill>
              <a:latin typeface="Times New Roman" panose="02020603050405020304" pitchFamily="18" charset="0"/>
              <a:cs typeface="Times New Roman" panose="02020603050405020304" pitchFamily="18" charset="0"/>
            </a:rPr>
            <a:t> </a:t>
          </a:r>
        </a:p>
      </dgm:t>
    </dgm:pt>
    <dgm:pt modelId="{714BFE6B-7577-4ABE-A08A-6B388A3234C3}" type="parTrans" cxnId="{6DB1C0A2-5508-4B4D-95F6-47C9B5FA99C1}">
      <dgm:prSet/>
      <dgm:spPr/>
      <dgm:t>
        <a:bodyPr/>
        <a:lstStyle/>
        <a:p>
          <a:endParaRPr lang="ru-RU" sz="2400">
            <a:latin typeface="Times New Roman" panose="02020603050405020304" pitchFamily="18" charset="0"/>
            <a:cs typeface="Times New Roman" panose="02020603050405020304" pitchFamily="18" charset="0"/>
          </a:endParaRPr>
        </a:p>
      </dgm:t>
    </dgm:pt>
    <dgm:pt modelId="{9A413B33-BD8E-4330-99CC-B9333EC549C8}" type="sibTrans" cxnId="{6DB1C0A2-5508-4B4D-95F6-47C9B5FA99C1}">
      <dgm:prSet/>
      <dgm:spPr/>
      <dgm:t>
        <a:bodyPr/>
        <a:lstStyle/>
        <a:p>
          <a:endParaRPr lang="ru-RU" sz="2400">
            <a:latin typeface="Times New Roman" panose="02020603050405020304" pitchFamily="18" charset="0"/>
            <a:cs typeface="Times New Roman" panose="02020603050405020304" pitchFamily="18" charset="0"/>
          </a:endParaRPr>
        </a:p>
      </dgm:t>
    </dgm:pt>
    <dgm:pt modelId="{38C36A43-A802-41F8-B4E4-7DDA7225365A}">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3. </a:t>
          </a:r>
        </a:p>
        <a:p>
          <a:r>
            <a:rPr lang="ru-RU" sz="1800" dirty="0" err="1">
              <a:solidFill>
                <a:schemeClr val="tx1"/>
              </a:solidFill>
              <a:latin typeface="Times New Roman" panose="02020603050405020304" pitchFamily="18" charset="0"/>
              <a:cs typeface="Times New Roman" panose="02020603050405020304" pitchFamily="18" charset="0"/>
            </a:rPr>
            <a:t>Дигаргуниҳо</a:t>
          </a:r>
          <a:r>
            <a:rPr lang="ru-RU" sz="1800" dirty="0">
              <a:solidFill>
                <a:schemeClr val="tx1"/>
              </a:solidFill>
              <a:latin typeface="Times New Roman" panose="02020603050405020304" pitchFamily="18" charset="0"/>
              <a:cs typeface="Times New Roman" panose="02020603050405020304" pitchFamily="18" charset="0"/>
            </a:rPr>
            <a:t> дар </a:t>
          </a:r>
          <a:r>
            <a:rPr lang="ru-RU" sz="1800" dirty="0" err="1">
              <a:solidFill>
                <a:schemeClr val="tx1"/>
              </a:solidFill>
              <a:latin typeface="Times New Roman" panose="02020603050405020304" pitchFamily="18" charset="0"/>
              <a:cs typeface="Times New Roman" panose="02020603050405020304" pitchFamily="18" charset="0"/>
            </a:rPr>
            <a:t>мақомоти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давлатӣ</a:t>
          </a:r>
          <a:r>
            <a:rPr lang="ru-RU" sz="1800" dirty="0">
              <a:solidFill>
                <a:schemeClr val="tx1"/>
              </a:solidFill>
              <a:latin typeface="Times New Roman" panose="02020603050405020304" pitchFamily="18" charset="0"/>
              <a:cs typeface="Times New Roman" panose="02020603050405020304" pitchFamily="18" charset="0"/>
            </a:rPr>
            <a:t> </a:t>
          </a:r>
        </a:p>
      </dgm:t>
    </dgm:pt>
    <dgm:pt modelId="{4A14B11F-E6B5-4F3B-AE46-032CF2EB1680}" type="parTrans" cxnId="{163C31A7-435F-42A5-BF67-68DA412BC3C3}">
      <dgm:prSet/>
      <dgm:spPr/>
      <dgm:t>
        <a:bodyPr/>
        <a:lstStyle/>
        <a:p>
          <a:endParaRPr lang="ru-RU" sz="2400">
            <a:latin typeface="Times New Roman" panose="02020603050405020304" pitchFamily="18" charset="0"/>
            <a:cs typeface="Times New Roman" panose="02020603050405020304" pitchFamily="18" charset="0"/>
          </a:endParaRPr>
        </a:p>
      </dgm:t>
    </dgm:pt>
    <dgm:pt modelId="{C6D986D5-6974-4232-8DEA-0C723C0C0F04}" type="sibTrans" cxnId="{163C31A7-435F-42A5-BF67-68DA412BC3C3}">
      <dgm:prSet/>
      <dgm:spPr/>
      <dgm:t>
        <a:bodyPr/>
        <a:lstStyle/>
        <a:p>
          <a:endParaRPr lang="ru-RU" sz="2400">
            <a:latin typeface="Times New Roman" panose="02020603050405020304" pitchFamily="18" charset="0"/>
            <a:cs typeface="Times New Roman" panose="02020603050405020304" pitchFamily="18" charset="0"/>
          </a:endParaRPr>
        </a:p>
      </dgm:t>
    </dgm:pt>
    <dgm:pt modelId="{94EE1A11-BF6F-4596-BB16-3189E22CAC45}">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4. </a:t>
          </a:r>
          <a:r>
            <a:rPr lang="ru-RU" sz="1800" dirty="0" err="1">
              <a:solidFill>
                <a:schemeClr val="tx1"/>
              </a:solidFill>
              <a:latin typeface="Times New Roman" panose="02020603050405020304" pitchFamily="18" charset="0"/>
              <a:cs typeface="Times New Roman" panose="02020603050405020304" pitchFamily="18" charset="0"/>
            </a:rPr>
            <a:t>Тағйирот</a:t>
          </a:r>
          <a:r>
            <a:rPr lang="ru-RU" sz="1800" dirty="0">
              <a:solidFill>
                <a:schemeClr val="tx1"/>
              </a:solidFill>
              <a:latin typeface="Times New Roman" panose="02020603050405020304" pitchFamily="18" charset="0"/>
              <a:cs typeface="Times New Roman" panose="02020603050405020304" pitchFamily="18" charset="0"/>
            </a:rPr>
            <a:t> дар </a:t>
          </a:r>
          <a:r>
            <a:rPr lang="ru-RU" sz="1800" dirty="0" err="1">
              <a:solidFill>
                <a:schemeClr val="tx1"/>
              </a:solidFill>
              <a:latin typeface="Times New Roman" panose="02020603050405020304" pitchFamily="18" charset="0"/>
              <a:cs typeface="Times New Roman" panose="02020603050405020304" pitchFamily="18" charset="0"/>
            </a:rPr>
            <a:t>буҷет</a:t>
          </a:r>
          <a:r>
            <a:rPr lang="ru-RU" sz="1800" dirty="0">
              <a:solidFill>
                <a:schemeClr val="tx1"/>
              </a:solidFill>
              <a:latin typeface="Times New Roman" panose="02020603050405020304" pitchFamily="18" charset="0"/>
              <a:cs typeface="Times New Roman" panose="02020603050405020304" pitchFamily="18" charset="0"/>
            </a:rPr>
            <a:t> </a:t>
          </a:r>
        </a:p>
        <a:p>
          <a:r>
            <a:rPr lang="ru-RU" sz="1800" dirty="0">
              <a:solidFill>
                <a:schemeClr val="tx1"/>
              </a:solidFill>
              <a:latin typeface="Times New Roman" panose="02020603050405020304" pitchFamily="18" charset="0"/>
              <a:cs typeface="Times New Roman" panose="02020603050405020304" pitchFamily="18" charset="0"/>
            </a:rPr>
            <a:t> </a:t>
          </a:r>
        </a:p>
      </dgm:t>
    </dgm:pt>
    <dgm:pt modelId="{EA7AB161-EF90-4B34-B15D-82D0EC9931DC}" type="parTrans" cxnId="{ECB876F7-07E0-4365-9E1D-A6300882A60F}">
      <dgm:prSet/>
      <dgm:spPr/>
      <dgm:t>
        <a:bodyPr/>
        <a:lstStyle/>
        <a:p>
          <a:endParaRPr lang="ru-RU" sz="2400">
            <a:latin typeface="Times New Roman" panose="02020603050405020304" pitchFamily="18" charset="0"/>
            <a:cs typeface="Times New Roman" panose="02020603050405020304" pitchFamily="18" charset="0"/>
          </a:endParaRPr>
        </a:p>
      </dgm:t>
    </dgm:pt>
    <dgm:pt modelId="{B8E1BD43-275F-4027-90A4-1B5390E2D21A}" type="sibTrans" cxnId="{ECB876F7-07E0-4365-9E1D-A6300882A60F}">
      <dgm:prSet/>
      <dgm:spPr/>
      <dgm:t>
        <a:bodyPr/>
        <a:lstStyle/>
        <a:p>
          <a:endParaRPr lang="ru-RU" sz="2400">
            <a:latin typeface="Times New Roman" panose="02020603050405020304" pitchFamily="18" charset="0"/>
            <a:cs typeface="Times New Roman" panose="02020603050405020304" pitchFamily="18" charset="0"/>
          </a:endParaRPr>
        </a:p>
      </dgm:t>
    </dgm:pt>
    <dgm:pt modelId="{F45C08EE-BF90-4D4E-A8FB-5776AC24F811}">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5. </a:t>
          </a:r>
        </a:p>
        <a:p>
          <a:r>
            <a:rPr lang="ru-RU" sz="1800" dirty="0" err="1">
              <a:solidFill>
                <a:schemeClr val="tx1"/>
              </a:solidFill>
              <a:latin typeface="Times New Roman" panose="02020603050405020304" pitchFamily="18" charset="0"/>
              <a:cs typeface="Times New Roman" panose="02020603050405020304" pitchFamily="18" charset="0"/>
            </a:rPr>
            <a:t>Кӣ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тасмим</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мегирад</a:t>
          </a:r>
          <a:r>
            <a:rPr lang="ru-RU" sz="1800" dirty="0">
              <a:solidFill>
                <a:schemeClr val="tx1"/>
              </a:solidFill>
              <a:latin typeface="Times New Roman" panose="02020603050405020304" pitchFamily="18" charset="0"/>
              <a:cs typeface="Times New Roman" panose="02020603050405020304" pitchFamily="18" charset="0"/>
            </a:rPr>
            <a:t> ?</a:t>
          </a:r>
        </a:p>
      </dgm:t>
    </dgm:pt>
    <dgm:pt modelId="{238481E0-4800-481D-92D1-4149DBA21A3C}" type="parTrans" cxnId="{62C92826-6D36-4BA4-9D69-FB09352B5A6A}">
      <dgm:prSet/>
      <dgm:spPr/>
      <dgm:t>
        <a:bodyPr/>
        <a:lstStyle/>
        <a:p>
          <a:endParaRPr lang="ru-RU" sz="2400">
            <a:latin typeface="Times New Roman" panose="02020603050405020304" pitchFamily="18" charset="0"/>
            <a:cs typeface="Times New Roman" panose="02020603050405020304" pitchFamily="18" charset="0"/>
          </a:endParaRPr>
        </a:p>
      </dgm:t>
    </dgm:pt>
    <dgm:pt modelId="{A0D917A1-BBAE-4E6C-A8A6-9AD0CA990E36}" type="sibTrans" cxnId="{62C92826-6D36-4BA4-9D69-FB09352B5A6A}">
      <dgm:prSet/>
      <dgm:spPr/>
      <dgm:t>
        <a:bodyPr/>
        <a:lstStyle/>
        <a:p>
          <a:endParaRPr lang="ru-RU" sz="2400">
            <a:latin typeface="Times New Roman" panose="02020603050405020304" pitchFamily="18" charset="0"/>
            <a:cs typeface="Times New Roman" panose="02020603050405020304" pitchFamily="18" charset="0"/>
          </a:endParaRPr>
        </a:p>
      </dgm:t>
    </dgm:pt>
    <dgm:pt modelId="{5C2B292D-B1F2-4FDC-B3BF-F815D9A3D091}">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6. </a:t>
          </a:r>
        </a:p>
        <a:p>
          <a:r>
            <a:rPr lang="ru-RU" sz="1800" dirty="0" err="1">
              <a:solidFill>
                <a:schemeClr val="tx1"/>
              </a:solidFill>
              <a:latin typeface="Times New Roman" panose="02020603050405020304" pitchFamily="18" charset="0"/>
              <a:cs typeface="Times New Roman" panose="02020603050405020304" pitchFamily="18" charset="0"/>
            </a:rPr>
            <a:t>Чи</a:t>
          </a:r>
          <a:r>
            <a:rPr lang="ru-RU" sz="1800" dirty="0">
              <a:solidFill>
                <a:schemeClr val="tx1"/>
              </a:solidFill>
              <a:latin typeface="Times New Roman" panose="02020603050405020304" pitchFamily="18" charset="0"/>
              <a:cs typeface="Times New Roman" panose="02020603050405020304" pitchFamily="18" charset="0"/>
            </a:rPr>
            <a:t> ба </a:t>
          </a:r>
          <a:r>
            <a:rPr lang="ru-RU" sz="1800" dirty="0" err="1">
              <a:solidFill>
                <a:schemeClr val="tx1"/>
              </a:solidFill>
              <a:latin typeface="Times New Roman" panose="02020603050405020304" pitchFamily="18" charset="0"/>
              <a:cs typeface="Times New Roman" panose="02020603050405020304" pitchFamily="18" charset="0"/>
            </a:rPr>
            <a:t>онҳо</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таъсир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мерасонад</a:t>
          </a:r>
          <a:r>
            <a:rPr lang="ru-RU" sz="1800" dirty="0">
              <a:solidFill>
                <a:schemeClr val="tx1"/>
              </a:solidFill>
              <a:latin typeface="Times New Roman" panose="02020603050405020304" pitchFamily="18" charset="0"/>
              <a:cs typeface="Times New Roman" panose="02020603050405020304" pitchFamily="18" charset="0"/>
            </a:rPr>
            <a:t> ?</a:t>
          </a:r>
        </a:p>
      </dgm:t>
    </dgm:pt>
    <dgm:pt modelId="{9152E93F-0269-403D-90F7-6C11036ED761}" type="parTrans" cxnId="{B0BC5C78-27C1-4C70-A8E1-031934D56448}">
      <dgm:prSet/>
      <dgm:spPr/>
      <dgm:t>
        <a:bodyPr/>
        <a:lstStyle/>
        <a:p>
          <a:endParaRPr lang="ru-RU" sz="2400">
            <a:latin typeface="Times New Roman" panose="02020603050405020304" pitchFamily="18" charset="0"/>
            <a:cs typeface="Times New Roman" panose="02020603050405020304" pitchFamily="18" charset="0"/>
          </a:endParaRPr>
        </a:p>
      </dgm:t>
    </dgm:pt>
    <dgm:pt modelId="{159D59B2-3408-4A23-B112-93135C6A4335}" type="sibTrans" cxnId="{B0BC5C78-27C1-4C70-A8E1-031934D56448}">
      <dgm:prSet/>
      <dgm:spPr/>
      <dgm:t>
        <a:bodyPr/>
        <a:lstStyle/>
        <a:p>
          <a:endParaRPr lang="ru-RU" sz="2400">
            <a:latin typeface="Times New Roman" panose="02020603050405020304" pitchFamily="18" charset="0"/>
            <a:cs typeface="Times New Roman" panose="02020603050405020304" pitchFamily="18" charset="0"/>
          </a:endParaRPr>
        </a:p>
      </dgm:t>
    </dgm:pt>
    <dgm:pt modelId="{4F06C5D9-7AD7-4B20-BBBF-1EA60270E1B1}">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7. </a:t>
          </a:r>
        </a:p>
        <a:p>
          <a:r>
            <a:rPr lang="ru-RU" sz="1800" dirty="0" err="1">
              <a:solidFill>
                <a:schemeClr val="tx1"/>
              </a:solidFill>
              <a:latin typeface="Times New Roman" panose="02020603050405020304" pitchFamily="18" charset="0"/>
              <a:cs typeface="Times New Roman" panose="02020603050405020304" pitchFamily="18" charset="0"/>
            </a:rPr>
            <a:t>Шарикони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стратегӣ</a:t>
          </a:r>
          <a:r>
            <a:rPr lang="ru-RU" sz="1800" dirty="0">
              <a:solidFill>
                <a:schemeClr val="tx1"/>
              </a:solidFill>
              <a:latin typeface="Times New Roman" panose="02020603050405020304" pitchFamily="18" charset="0"/>
              <a:cs typeface="Times New Roman" panose="02020603050405020304" pitchFamily="18" charset="0"/>
            </a:rPr>
            <a:t> </a:t>
          </a:r>
        </a:p>
      </dgm:t>
    </dgm:pt>
    <dgm:pt modelId="{50BA50DB-6106-45FB-8535-506032AE9359}" type="parTrans" cxnId="{5D3B04C7-A26A-404C-A88E-8A06F1DAF8B8}">
      <dgm:prSet/>
      <dgm:spPr/>
      <dgm:t>
        <a:bodyPr/>
        <a:lstStyle/>
        <a:p>
          <a:endParaRPr lang="ru-RU" sz="2400">
            <a:latin typeface="Times New Roman" panose="02020603050405020304" pitchFamily="18" charset="0"/>
            <a:cs typeface="Times New Roman" panose="02020603050405020304" pitchFamily="18" charset="0"/>
          </a:endParaRPr>
        </a:p>
      </dgm:t>
    </dgm:pt>
    <dgm:pt modelId="{22ACCAA1-1E7F-4F81-AEF9-08FA945CD596}" type="sibTrans" cxnId="{5D3B04C7-A26A-404C-A88E-8A06F1DAF8B8}">
      <dgm:prSet/>
      <dgm:spPr/>
      <dgm:t>
        <a:bodyPr/>
        <a:lstStyle/>
        <a:p>
          <a:endParaRPr lang="ru-RU" sz="2400">
            <a:latin typeface="Times New Roman" panose="02020603050405020304" pitchFamily="18" charset="0"/>
            <a:cs typeface="Times New Roman" panose="02020603050405020304" pitchFamily="18" charset="0"/>
          </a:endParaRPr>
        </a:p>
      </dgm:t>
    </dgm:pt>
    <dgm:pt modelId="{BA4FE8B7-7FA1-43BC-B121-C7A606223135}">
      <dgm:prSet phldrT="[Текст]" custT="1"/>
      <dgm:spPr>
        <a:solidFill>
          <a:schemeClr val="bg2">
            <a:lumMod val="20000"/>
            <a:lumOff val="80000"/>
          </a:schemeClr>
        </a:solidFill>
        <a:ln>
          <a:solidFill>
            <a:schemeClr val="accent1"/>
          </a:solidFill>
        </a:ln>
      </dgm:spPr>
      <dgm:t>
        <a:bodyPr/>
        <a:lstStyle/>
        <a:p>
          <a:r>
            <a:rPr lang="ru-RU" sz="1800" dirty="0">
              <a:solidFill>
                <a:schemeClr val="tx1"/>
              </a:solidFill>
              <a:latin typeface="Times New Roman" panose="02020603050405020304" pitchFamily="18" charset="0"/>
              <a:cs typeface="Times New Roman" panose="02020603050405020304" pitchFamily="18" charset="0"/>
            </a:rPr>
            <a:t>8.</a:t>
          </a:r>
        </a:p>
        <a:p>
          <a:r>
            <a:rPr lang="ru-RU" sz="1800" dirty="0">
              <a:solidFill>
                <a:schemeClr val="tx1"/>
              </a:solidFill>
              <a:latin typeface="Times New Roman" panose="02020603050405020304" pitchFamily="18" charset="0"/>
              <a:cs typeface="Times New Roman" panose="02020603050405020304" pitchFamily="18" charset="0"/>
            </a:rPr>
            <a:t>Кор </a:t>
          </a:r>
        </a:p>
        <a:p>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шарикони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стратегӣ</a:t>
          </a:r>
          <a:endParaRPr lang="ru-RU" sz="1800" dirty="0">
            <a:solidFill>
              <a:schemeClr val="tx1"/>
            </a:solidFill>
            <a:latin typeface="Times New Roman" panose="02020603050405020304" pitchFamily="18" charset="0"/>
            <a:cs typeface="Times New Roman" panose="02020603050405020304" pitchFamily="18" charset="0"/>
          </a:endParaRPr>
        </a:p>
      </dgm:t>
    </dgm:pt>
    <dgm:pt modelId="{8B86D70A-4CF3-4AEB-8F72-1352D3D8D0D3}" type="parTrans" cxnId="{9AFDEBB5-9D97-4FFE-9768-43D8D77985B1}">
      <dgm:prSet/>
      <dgm:spPr/>
      <dgm:t>
        <a:bodyPr/>
        <a:lstStyle/>
        <a:p>
          <a:endParaRPr lang="ru-RU" sz="2400">
            <a:latin typeface="Times New Roman" panose="02020603050405020304" pitchFamily="18" charset="0"/>
            <a:cs typeface="Times New Roman" panose="02020603050405020304" pitchFamily="18" charset="0"/>
          </a:endParaRPr>
        </a:p>
      </dgm:t>
    </dgm:pt>
    <dgm:pt modelId="{F479460F-AA53-43EA-84CF-B73072500DA5}" type="sibTrans" cxnId="{9AFDEBB5-9D97-4FFE-9768-43D8D77985B1}">
      <dgm:prSet/>
      <dgm:spPr/>
      <dgm:t>
        <a:bodyPr/>
        <a:lstStyle/>
        <a:p>
          <a:endParaRPr lang="ru-RU" sz="2400">
            <a:latin typeface="Times New Roman" panose="02020603050405020304" pitchFamily="18" charset="0"/>
            <a:cs typeface="Times New Roman" panose="02020603050405020304" pitchFamily="18" charset="0"/>
          </a:endParaRPr>
        </a:p>
      </dgm:t>
    </dgm:pt>
    <dgm:pt modelId="{CCD36D18-79B5-4E32-847D-36C074C3DC9E}" type="pres">
      <dgm:prSet presAssocID="{A08ED532-12BF-48C4-899A-6F836D3BFD52}" presName="CompostProcess" presStyleCnt="0">
        <dgm:presLayoutVars>
          <dgm:dir/>
          <dgm:resizeHandles val="exact"/>
        </dgm:presLayoutVars>
      </dgm:prSet>
      <dgm:spPr/>
    </dgm:pt>
    <dgm:pt modelId="{1A9B4D5C-029C-48FE-8A06-64AE05450389}" type="pres">
      <dgm:prSet presAssocID="{A08ED532-12BF-48C4-899A-6F836D3BFD52}" presName="arrow" presStyleLbl="bgShp" presStyleIdx="0" presStyleCnt="1" custScaleX="117647"/>
      <dgm:spPr>
        <a:solidFill>
          <a:schemeClr val="accent3">
            <a:lumMod val="60000"/>
            <a:lumOff val="40000"/>
          </a:schemeClr>
        </a:solidFill>
      </dgm:spPr>
    </dgm:pt>
    <dgm:pt modelId="{0C21DFD9-94B8-4D8D-B362-914CBE22E490}" type="pres">
      <dgm:prSet presAssocID="{A08ED532-12BF-48C4-899A-6F836D3BFD52}" presName="linearProcess" presStyleCnt="0"/>
      <dgm:spPr/>
    </dgm:pt>
    <dgm:pt modelId="{0374B4EA-0DEB-4153-ABFE-D1271DBD5CB9}" type="pres">
      <dgm:prSet presAssocID="{ED66207E-AD7E-43A4-93C5-A659E0019A25}" presName="textNode" presStyleLbl="node1" presStyleIdx="0" presStyleCnt="8">
        <dgm:presLayoutVars>
          <dgm:bulletEnabled val="1"/>
        </dgm:presLayoutVars>
      </dgm:prSet>
      <dgm:spPr/>
      <dgm:t>
        <a:bodyPr/>
        <a:lstStyle/>
        <a:p>
          <a:endParaRPr lang="ru-RU"/>
        </a:p>
      </dgm:t>
    </dgm:pt>
    <dgm:pt modelId="{11286422-407A-4F7C-A14E-32A485119E60}" type="pres">
      <dgm:prSet presAssocID="{D21C5994-0B4F-48F3-AE3E-92BBC111CF86}" presName="sibTrans" presStyleCnt="0"/>
      <dgm:spPr/>
    </dgm:pt>
    <dgm:pt modelId="{8611291E-7CDF-4228-91C7-61B9E178BCA1}" type="pres">
      <dgm:prSet presAssocID="{8E83785D-F725-4154-8ECA-94BCD33DD116}" presName="textNode" presStyleLbl="node1" presStyleIdx="1" presStyleCnt="8">
        <dgm:presLayoutVars>
          <dgm:bulletEnabled val="1"/>
        </dgm:presLayoutVars>
      </dgm:prSet>
      <dgm:spPr/>
      <dgm:t>
        <a:bodyPr/>
        <a:lstStyle/>
        <a:p>
          <a:endParaRPr lang="ru-RU"/>
        </a:p>
      </dgm:t>
    </dgm:pt>
    <dgm:pt modelId="{2DFA8129-B8DE-4D74-B693-42776EA22790}" type="pres">
      <dgm:prSet presAssocID="{9A413B33-BD8E-4330-99CC-B9333EC549C8}" presName="sibTrans" presStyleCnt="0"/>
      <dgm:spPr/>
    </dgm:pt>
    <dgm:pt modelId="{1FEBB0AC-D692-45FD-92DB-448EEBF7E0AA}" type="pres">
      <dgm:prSet presAssocID="{38C36A43-A802-41F8-B4E4-7DDA7225365A}" presName="textNode" presStyleLbl="node1" presStyleIdx="2" presStyleCnt="8">
        <dgm:presLayoutVars>
          <dgm:bulletEnabled val="1"/>
        </dgm:presLayoutVars>
      </dgm:prSet>
      <dgm:spPr/>
      <dgm:t>
        <a:bodyPr/>
        <a:lstStyle/>
        <a:p>
          <a:endParaRPr lang="ru-RU"/>
        </a:p>
      </dgm:t>
    </dgm:pt>
    <dgm:pt modelId="{77E57769-58FE-443C-B087-9157A66C6418}" type="pres">
      <dgm:prSet presAssocID="{C6D986D5-6974-4232-8DEA-0C723C0C0F04}" presName="sibTrans" presStyleCnt="0"/>
      <dgm:spPr/>
    </dgm:pt>
    <dgm:pt modelId="{EBB3FC46-935C-4697-B1DE-3CBC7019D0C0}" type="pres">
      <dgm:prSet presAssocID="{94EE1A11-BF6F-4596-BB16-3189E22CAC45}" presName="textNode" presStyleLbl="node1" presStyleIdx="3" presStyleCnt="8">
        <dgm:presLayoutVars>
          <dgm:bulletEnabled val="1"/>
        </dgm:presLayoutVars>
      </dgm:prSet>
      <dgm:spPr/>
      <dgm:t>
        <a:bodyPr/>
        <a:lstStyle/>
        <a:p>
          <a:endParaRPr lang="ru-RU"/>
        </a:p>
      </dgm:t>
    </dgm:pt>
    <dgm:pt modelId="{16C9EEE7-41FD-4790-8E14-55F51E9CEEA9}" type="pres">
      <dgm:prSet presAssocID="{B8E1BD43-275F-4027-90A4-1B5390E2D21A}" presName="sibTrans" presStyleCnt="0"/>
      <dgm:spPr/>
    </dgm:pt>
    <dgm:pt modelId="{28464A37-7C22-4BD3-A225-651BD5C66553}" type="pres">
      <dgm:prSet presAssocID="{F45C08EE-BF90-4D4E-A8FB-5776AC24F811}" presName="textNode" presStyleLbl="node1" presStyleIdx="4" presStyleCnt="8">
        <dgm:presLayoutVars>
          <dgm:bulletEnabled val="1"/>
        </dgm:presLayoutVars>
      </dgm:prSet>
      <dgm:spPr/>
      <dgm:t>
        <a:bodyPr/>
        <a:lstStyle/>
        <a:p>
          <a:endParaRPr lang="ru-RU"/>
        </a:p>
      </dgm:t>
    </dgm:pt>
    <dgm:pt modelId="{66AB86E7-1A46-4A59-9E20-092E89743CCD}" type="pres">
      <dgm:prSet presAssocID="{A0D917A1-BBAE-4E6C-A8A6-9AD0CA990E36}" presName="sibTrans" presStyleCnt="0"/>
      <dgm:spPr/>
    </dgm:pt>
    <dgm:pt modelId="{3723CDF8-4CA1-4B21-A0D3-8B27E26A56A8}" type="pres">
      <dgm:prSet presAssocID="{5C2B292D-B1F2-4FDC-B3BF-F815D9A3D091}" presName="textNode" presStyleLbl="node1" presStyleIdx="5" presStyleCnt="8">
        <dgm:presLayoutVars>
          <dgm:bulletEnabled val="1"/>
        </dgm:presLayoutVars>
      </dgm:prSet>
      <dgm:spPr/>
      <dgm:t>
        <a:bodyPr/>
        <a:lstStyle/>
        <a:p>
          <a:endParaRPr lang="ru-RU"/>
        </a:p>
      </dgm:t>
    </dgm:pt>
    <dgm:pt modelId="{7F822719-94FB-4C1C-ABA5-69BAB8C64383}" type="pres">
      <dgm:prSet presAssocID="{159D59B2-3408-4A23-B112-93135C6A4335}" presName="sibTrans" presStyleCnt="0"/>
      <dgm:spPr/>
    </dgm:pt>
    <dgm:pt modelId="{B794E7F9-F890-4DDD-9CC5-D2ADD2C606DA}" type="pres">
      <dgm:prSet presAssocID="{4F06C5D9-7AD7-4B20-BBBF-1EA60270E1B1}" presName="textNode" presStyleLbl="node1" presStyleIdx="6" presStyleCnt="8">
        <dgm:presLayoutVars>
          <dgm:bulletEnabled val="1"/>
        </dgm:presLayoutVars>
      </dgm:prSet>
      <dgm:spPr/>
      <dgm:t>
        <a:bodyPr/>
        <a:lstStyle/>
        <a:p>
          <a:endParaRPr lang="ru-RU"/>
        </a:p>
      </dgm:t>
    </dgm:pt>
    <dgm:pt modelId="{2B187A83-3CCE-4E0D-82C1-794CB89CBB25}" type="pres">
      <dgm:prSet presAssocID="{22ACCAA1-1E7F-4F81-AEF9-08FA945CD596}" presName="sibTrans" presStyleCnt="0"/>
      <dgm:spPr/>
    </dgm:pt>
    <dgm:pt modelId="{1FC5FD1B-908D-49ED-9494-3D9C6735DB6D}" type="pres">
      <dgm:prSet presAssocID="{BA4FE8B7-7FA1-43BC-B121-C7A606223135}" presName="textNode" presStyleLbl="node1" presStyleIdx="7" presStyleCnt="8">
        <dgm:presLayoutVars>
          <dgm:bulletEnabled val="1"/>
        </dgm:presLayoutVars>
      </dgm:prSet>
      <dgm:spPr/>
      <dgm:t>
        <a:bodyPr/>
        <a:lstStyle/>
        <a:p>
          <a:endParaRPr lang="ru-RU"/>
        </a:p>
      </dgm:t>
    </dgm:pt>
  </dgm:ptLst>
  <dgm:cxnLst>
    <dgm:cxn modelId="{10A01BBB-5771-45D1-9200-C609951E1121}" type="presOf" srcId="{BA4FE8B7-7FA1-43BC-B121-C7A606223135}" destId="{1FC5FD1B-908D-49ED-9494-3D9C6735DB6D}" srcOrd="0" destOrd="0" presId="urn:microsoft.com/office/officeart/2005/8/layout/hProcess9"/>
    <dgm:cxn modelId="{6DB1C0A2-5508-4B4D-95F6-47C9B5FA99C1}" srcId="{A08ED532-12BF-48C4-899A-6F836D3BFD52}" destId="{8E83785D-F725-4154-8ECA-94BCD33DD116}" srcOrd="1" destOrd="0" parTransId="{714BFE6B-7577-4ABE-A08A-6B388A3234C3}" sibTransId="{9A413B33-BD8E-4330-99CC-B9333EC549C8}"/>
    <dgm:cxn modelId="{163C31A7-435F-42A5-BF67-68DA412BC3C3}" srcId="{A08ED532-12BF-48C4-899A-6F836D3BFD52}" destId="{38C36A43-A802-41F8-B4E4-7DDA7225365A}" srcOrd="2" destOrd="0" parTransId="{4A14B11F-E6B5-4F3B-AE46-032CF2EB1680}" sibTransId="{C6D986D5-6974-4232-8DEA-0C723C0C0F04}"/>
    <dgm:cxn modelId="{9AFDEBB5-9D97-4FFE-9768-43D8D77985B1}" srcId="{A08ED532-12BF-48C4-899A-6F836D3BFD52}" destId="{BA4FE8B7-7FA1-43BC-B121-C7A606223135}" srcOrd="7" destOrd="0" parTransId="{8B86D70A-4CF3-4AEB-8F72-1352D3D8D0D3}" sibTransId="{F479460F-AA53-43EA-84CF-B73072500DA5}"/>
    <dgm:cxn modelId="{8A6DBF6F-DFEE-4F6C-86D6-EA18B8DE7A51}" srcId="{A08ED532-12BF-48C4-899A-6F836D3BFD52}" destId="{ED66207E-AD7E-43A4-93C5-A659E0019A25}" srcOrd="0" destOrd="0" parTransId="{3E3AF72A-A7D9-41D7-A5D9-BD170C074754}" sibTransId="{D21C5994-0B4F-48F3-AE3E-92BBC111CF86}"/>
    <dgm:cxn modelId="{0EF7B5B7-4CCE-45F4-A665-010C449CBE0B}" type="presOf" srcId="{4F06C5D9-7AD7-4B20-BBBF-1EA60270E1B1}" destId="{B794E7F9-F890-4DDD-9CC5-D2ADD2C606DA}" srcOrd="0" destOrd="0" presId="urn:microsoft.com/office/officeart/2005/8/layout/hProcess9"/>
    <dgm:cxn modelId="{B0BC5C78-27C1-4C70-A8E1-031934D56448}" srcId="{A08ED532-12BF-48C4-899A-6F836D3BFD52}" destId="{5C2B292D-B1F2-4FDC-B3BF-F815D9A3D091}" srcOrd="5" destOrd="0" parTransId="{9152E93F-0269-403D-90F7-6C11036ED761}" sibTransId="{159D59B2-3408-4A23-B112-93135C6A4335}"/>
    <dgm:cxn modelId="{81E287EE-4FF1-4C93-B191-FD249984D5DD}" type="presOf" srcId="{38C36A43-A802-41F8-B4E4-7DDA7225365A}" destId="{1FEBB0AC-D692-45FD-92DB-448EEBF7E0AA}" srcOrd="0" destOrd="0" presId="urn:microsoft.com/office/officeart/2005/8/layout/hProcess9"/>
    <dgm:cxn modelId="{ECB876F7-07E0-4365-9E1D-A6300882A60F}" srcId="{A08ED532-12BF-48C4-899A-6F836D3BFD52}" destId="{94EE1A11-BF6F-4596-BB16-3189E22CAC45}" srcOrd="3" destOrd="0" parTransId="{EA7AB161-EF90-4B34-B15D-82D0EC9931DC}" sibTransId="{B8E1BD43-275F-4027-90A4-1B5390E2D21A}"/>
    <dgm:cxn modelId="{62C92826-6D36-4BA4-9D69-FB09352B5A6A}" srcId="{A08ED532-12BF-48C4-899A-6F836D3BFD52}" destId="{F45C08EE-BF90-4D4E-A8FB-5776AC24F811}" srcOrd="4" destOrd="0" parTransId="{238481E0-4800-481D-92D1-4149DBA21A3C}" sibTransId="{A0D917A1-BBAE-4E6C-A8A6-9AD0CA990E36}"/>
    <dgm:cxn modelId="{B19D9EB3-E546-44DF-951C-C4A479B27104}" type="presOf" srcId="{94EE1A11-BF6F-4596-BB16-3189E22CAC45}" destId="{EBB3FC46-935C-4697-B1DE-3CBC7019D0C0}" srcOrd="0" destOrd="0" presId="urn:microsoft.com/office/officeart/2005/8/layout/hProcess9"/>
    <dgm:cxn modelId="{15836AB5-A202-45E0-9327-2A05DB904BE0}" type="presOf" srcId="{ED66207E-AD7E-43A4-93C5-A659E0019A25}" destId="{0374B4EA-0DEB-4153-ABFE-D1271DBD5CB9}" srcOrd="0" destOrd="0" presId="urn:microsoft.com/office/officeart/2005/8/layout/hProcess9"/>
    <dgm:cxn modelId="{A88B2AA7-4978-4AFD-B6E9-5595D171754A}" type="presOf" srcId="{A08ED532-12BF-48C4-899A-6F836D3BFD52}" destId="{CCD36D18-79B5-4E32-847D-36C074C3DC9E}" srcOrd="0" destOrd="0" presId="urn:microsoft.com/office/officeart/2005/8/layout/hProcess9"/>
    <dgm:cxn modelId="{5D3B04C7-A26A-404C-A88E-8A06F1DAF8B8}" srcId="{A08ED532-12BF-48C4-899A-6F836D3BFD52}" destId="{4F06C5D9-7AD7-4B20-BBBF-1EA60270E1B1}" srcOrd="6" destOrd="0" parTransId="{50BA50DB-6106-45FB-8535-506032AE9359}" sibTransId="{22ACCAA1-1E7F-4F81-AEF9-08FA945CD596}"/>
    <dgm:cxn modelId="{1AB0FED7-B54D-4179-AC1D-7C1243CCA5B0}" type="presOf" srcId="{8E83785D-F725-4154-8ECA-94BCD33DD116}" destId="{8611291E-7CDF-4228-91C7-61B9E178BCA1}" srcOrd="0" destOrd="0" presId="urn:microsoft.com/office/officeart/2005/8/layout/hProcess9"/>
    <dgm:cxn modelId="{AEB8E7CD-927C-4176-9E81-7F40E13D49E7}" type="presOf" srcId="{5C2B292D-B1F2-4FDC-B3BF-F815D9A3D091}" destId="{3723CDF8-4CA1-4B21-A0D3-8B27E26A56A8}" srcOrd="0" destOrd="0" presId="urn:microsoft.com/office/officeart/2005/8/layout/hProcess9"/>
    <dgm:cxn modelId="{E4138C85-1D22-4A5F-928F-C3CDAAC0233F}" type="presOf" srcId="{F45C08EE-BF90-4D4E-A8FB-5776AC24F811}" destId="{28464A37-7C22-4BD3-A225-651BD5C66553}" srcOrd="0" destOrd="0" presId="urn:microsoft.com/office/officeart/2005/8/layout/hProcess9"/>
    <dgm:cxn modelId="{09E4D24C-EDF2-4D1C-9E82-D5C62A2B1E66}" type="presParOf" srcId="{CCD36D18-79B5-4E32-847D-36C074C3DC9E}" destId="{1A9B4D5C-029C-48FE-8A06-64AE05450389}" srcOrd="0" destOrd="0" presId="urn:microsoft.com/office/officeart/2005/8/layout/hProcess9"/>
    <dgm:cxn modelId="{B70CCA7C-6F57-4AC1-98DD-422C42E5534F}" type="presParOf" srcId="{CCD36D18-79B5-4E32-847D-36C074C3DC9E}" destId="{0C21DFD9-94B8-4D8D-B362-914CBE22E490}" srcOrd="1" destOrd="0" presId="urn:microsoft.com/office/officeart/2005/8/layout/hProcess9"/>
    <dgm:cxn modelId="{ED183703-5A4D-4C46-852D-B1070F243FEE}" type="presParOf" srcId="{0C21DFD9-94B8-4D8D-B362-914CBE22E490}" destId="{0374B4EA-0DEB-4153-ABFE-D1271DBD5CB9}" srcOrd="0" destOrd="0" presId="urn:microsoft.com/office/officeart/2005/8/layout/hProcess9"/>
    <dgm:cxn modelId="{993DC8F6-E326-4886-B62B-CB0CDF3494E2}" type="presParOf" srcId="{0C21DFD9-94B8-4D8D-B362-914CBE22E490}" destId="{11286422-407A-4F7C-A14E-32A485119E60}" srcOrd="1" destOrd="0" presId="urn:microsoft.com/office/officeart/2005/8/layout/hProcess9"/>
    <dgm:cxn modelId="{602847FA-C553-47DE-B4B5-97B8D33DFBD4}" type="presParOf" srcId="{0C21DFD9-94B8-4D8D-B362-914CBE22E490}" destId="{8611291E-7CDF-4228-91C7-61B9E178BCA1}" srcOrd="2" destOrd="0" presId="urn:microsoft.com/office/officeart/2005/8/layout/hProcess9"/>
    <dgm:cxn modelId="{9563506E-125C-4BB0-B42B-67A2CE717DC7}" type="presParOf" srcId="{0C21DFD9-94B8-4D8D-B362-914CBE22E490}" destId="{2DFA8129-B8DE-4D74-B693-42776EA22790}" srcOrd="3" destOrd="0" presId="urn:microsoft.com/office/officeart/2005/8/layout/hProcess9"/>
    <dgm:cxn modelId="{81221DA0-6A08-437A-9662-C34FC65C4FA0}" type="presParOf" srcId="{0C21DFD9-94B8-4D8D-B362-914CBE22E490}" destId="{1FEBB0AC-D692-45FD-92DB-448EEBF7E0AA}" srcOrd="4" destOrd="0" presId="urn:microsoft.com/office/officeart/2005/8/layout/hProcess9"/>
    <dgm:cxn modelId="{587B0DB4-6B33-427B-866D-000BB4B3019E}" type="presParOf" srcId="{0C21DFD9-94B8-4D8D-B362-914CBE22E490}" destId="{77E57769-58FE-443C-B087-9157A66C6418}" srcOrd="5" destOrd="0" presId="urn:microsoft.com/office/officeart/2005/8/layout/hProcess9"/>
    <dgm:cxn modelId="{A7D3E59B-FF47-4DF6-9252-7D74118AFF54}" type="presParOf" srcId="{0C21DFD9-94B8-4D8D-B362-914CBE22E490}" destId="{EBB3FC46-935C-4697-B1DE-3CBC7019D0C0}" srcOrd="6" destOrd="0" presId="urn:microsoft.com/office/officeart/2005/8/layout/hProcess9"/>
    <dgm:cxn modelId="{3BDA0B55-6409-422F-8250-DAAAAA2CE85A}" type="presParOf" srcId="{0C21DFD9-94B8-4D8D-B362-914CBE22E490}" destId="{16C9EEE7-41FD-4790-8E14-55F51E9CEEA9}" srcOrd="7" destOrd="0" presId="urn:microsoft.com/office/officeart/2005/8/layout/hProcess9"/>
    <dgm:cxn modelId="{E4840AAA-4978-4DFD-ACB7-102CF47D2DA0}" type="presParOf" srcId="{0C21DFD9-94B8-4D8D-B362-914CBE22E490}" destId="{28464A37-7C22-4BD3-A225-651BD5C66553}" srcOrd="8" destOrd="0" presId="urn:microsoft.com/office/officeart/2005/8/layout/hProcess9"/>
    <dgm:cxn modelId="{D7C77A1F-D7D0-4448-8634-79E4AB277C4F}" type="presParOf" srcId="{0C21DFD9-94B8-4D8D-B362-914CBE22E490}" destId="{66AB86E7-1A46-4A59-9E20-092E89743CCD}" srcOrd="9" destOrd="0" presId="urn:microsoft.com/office/officeart/2005/8/layout/hProcess9"/>
    <dgm:cxn modelId="{FB8AA8FB-1F4A-4DC8-BE9F-8C4BDECB5E02}" type="presParOf" srcId="{0C21DFD9-94B8-4D8D-B362-914CBE22E490}" destId="{3723CDF8-4CA1-4B21-A0D3-8B27E26A56A8}" srcOrd="10" destOrd="0" presId="urn:microsoft.com/office/officeart/2005/8/layout/hProcess9"/>
    <dgm:cxn modelId="{78AD7996-C5C8-4A14-A6B0-079B0EE70909}" type="presParOf" srcId="{0C21DFD9-94B8-4D8D-B362-914CBE22E490}" destId="{7F822719-94FB-4C1C-ABA5-69BAB8C64383}" srcOrd="11" destOrd="0" presId="urn:microsoft.com/office/officeart/2005/8/layout/hProcess9"/>
    <dgm:cxn modelId="{4679EAD4-0964-4A55-9452-E19E2C257C1F}" type="presParOf" srcId="{0C21DFD9-94B8-4D8D-B362-914CBE22E490}" destId="{B794E7F9-F890-4DDD-9CC5-D2ADD2C606DA}" srcOrd="12" destOrd="0" presId="urn:microsoft.com/office/officeart/2005/8/layout/hProcess9"/>
    <dgm:cxn modelId="{3D508F9C-4AD7-449E-9401-4FF5E5B94D43}" type="presParOf" srcId="{0C21DFD9-94B8-4D8D-B362-914CBE22E490}" destId="{2B187A83-3CCE-4E0D-82C1-794CB89CBB25}" srcOrd="13" destOrd="0" presId="urn:microsoft.com/office/officeart/2005/8/layout/hProcess9"/>
    <dgm:cxn modelId="{72273CB1-05A9-4B83-AACE-377B18248799}" type="presParOf" srcId="{0C21DFD9-94B8-4D8D-B362-914CBE22E490}" destId="{1FC5FD1B-908D-49ED-9494-3D9C6735DB6D}"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B4D5C-029C-48FE-8A06-64AE05450389}">
      <dsp:nvSpPr>
        <dsp:cNvPr id="0" name=""/>
        <dsp:cNvSpPr/>
      </dsp:nvSpPr>
      <dsp:spPr>
        <a:xfrm>
          <a:off x="2" y="0"/>
          <a:ext cx="11411706" cy="5175504"/>
        </a:xfrm>
        <a:prstGeom prst="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0374B4EA-0DEB-4153-ABFE-D1271DBD5CB9}">
      <dsp:nvSpPr>
        <dsp:cNvPr id="0" name=""/>
        <dsp:cNvSpPr/>
      </dsp:nvSpPr>
      <dsp:spPr>
        <a:xfrm>
          <a:off x="5572"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1</a:t>
          </a:r>
        </a:p>
        <a:p>
          <a:pPr lvl="0" algn="ctr" defTabSz="800100">
            <a:lnSpc>
              <a:spcPct val="90000"/>
            </a:lnSpc>
            <a:spcBef>
              <a:spcPct val="0"/>
            </a:spcBef>
            <a:spcAft>
              <a:spcPct val="35000"/>
            </a:spcAft>
          </a:pPr>
          <a:r>
            <a:rPr lang="ru-RU" sz="1800" kern="1200" dirty="0" err="1">
              <a:solidFill>
                <a:schemeClr val="tx1"/>
              </a:solidFill>
              <a:latin typeface="Times New Roman" panose="02020603050405020304" pitchFamily="18" charset="0"/>
              <a:cs typeface="Times New Roman" panose="02020603050405020304" pitchFamily="18" charset="0"/>
            </a:rPr>
            <a:t>рисолати</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ташкилот</a:t>
          </a:r>
          <a:r>
            <a:rPr lang="ru-RU" sz="1800" kern="1200" dirty="0">
              <a:solidFill>
                <a:schemeClr val="tx1"/>
              </a:solidFill>
              <a:latin typeface="Times New Roman" panose="02020603050405020304" pitchFamily="18" charset="0"/>
              <a:cs typeface="Times New Roman" panose="02020603050405020304" pitchFamily="18" charset="0"/>
            </a:rPr>
            <a:t> </a:t>
          </a:r>
        </a:p>
      </dsp:txBody>
      <dsp:txXfrm>
        <a:off x="66284" y="1613363"/>
        <a:ext cx="1122274" cy="1948777"/>
      </dsp:txXfrm>
    </dsp:sp>
    <dsp:sp modelId="{8611291E-7CDF-4228-91C7-61B9E178BCA1}">
      <dsp:nvSpPr>
        <dsp:cNvPr id="0" name=""/>
        <dsp:cNvSpPr/>
      </dsp:nvSpPr>
      <dsp:spPr>
        <a:xfrm>
          <a:off x="1456553"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2. </a:t>
          </a:r>
        </a:p>
        <a:p>
          <a:pPr lvl="0" algn="ctr" defTabSz="800100">
            <a:lnSpc>
              <a:spcPct val="90000"/>
            </a:lnSpc>
            <a:spcBef>
              <a:spcPct val="0"/>
            </a:spcBef>
            <a:spcAft>
              <a:spcPct val="35000"/>
            </a:spcAft>
          </a:pPr>
          <a:r>
            <a:rPr lang="ru-RU" sz="1800" kern="1200" dirty="0" err="1">
              <a:solidFill>
                <a:schemeClr val="tx1"/>
              </a:solidFill>
              <a:latin typeface="Times New Roman" panose="02020603050405020304" pitchFamily="18" charset="0"/>
              <a:cs typeface="Times New Roman" panose="02020603050405020304" pitchFamily="18" charset="0"/>
            </a:rPr>
            <a:t>Ҳадафи</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ниҳоӣ</a:t>
          </a:r>
          <a:r>
            <a:rPr lang="ru-RU" sz="1800" kern="1200" dirty="0">
              <a:solidFill>
                <a:schemeClr val="tx1"/>
              </a:solidFill>
              <a:latin typeface="Times New Roman" panose="02020603050405020304" pitchFamily="18" charset="0"/>
              <a:cs typeface="Times New Roman" panose="02020603050405020304" pitchFamily="18" charset="0"/>
            </a:rPr>
            <a:t> </a:t>
          </a:r>
        </a:p>
      </dsp:txBody>
      <dsp:txXfrm>
        <a:off x="1517265" y="1613363"/>
        <a:ext cx="1122274" cy="1948777"/>
      </dsp:txXfrm>
    </dsp:sp>
    <dsp:sp modelId="{1FEBB0AC-D692-45FD-92DB-448EEBF7E0AA}">
      <dsp:nvSpPr>
        <dsp:cNvPr id="0" name=""/>
        <dsp:cNvSpPr/>
      </dsp:nvSpPr>
      <dsp:spPr>
        <a:xfrm>
          <a:off x="2907534"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3. </a:t>
          </a:r>
        </a:p>
        <a:p>
          <a:pPr lvl="0" algn="ctr" defTabSz="800100">
            <a:lnSpc>
              <a:spcPct val="90000"/>
            </a:lnSpc>
            <a:spcBef>
              <a:spcPct val="0"/>
            </a:spcBef>
            <a:spcAft>
              <a:spcPct val="35000"/>
            </a:spcAft>
          </a:pPr>
          <a:r>
            <a:rPr lang="ru-RU" sz="1800" kern="1200" dirty="0" err="1">
              <a:solidFill>
                <a:schemeClr val="tx1"/>
              </a:solidFill>
              <a:latin typeface="Times New Roman" panose="02020603050405020304" pitchFamily="18" charset="0"/>
              <a:cs typeface="Times New Roman" panose="02020603050405020304" pitchFamily="18" charset="0"/>
            </a:rPr>
            <a:t>Дигаргуниҳо</a:t>
          </a:r>
          <a:r>
            <a:rPr lang="ru-RU" sz="1800" kern="1200" dirty="0">
              <a:solidFill>
                <a:schemeClr val="tx1"/>
              </a:solidFill>
              <a:latin typeface="Times New Roman" panose="02020603050405020304" pitchFamily="18" charset="0"/>
              <a:cs typeface="Times New Roman" panose="02020603050405020304" pitchFamily="18" charset="0"/>
            </a:rPr>
            <a:t> дар </a:t>
          </a:r>
          <a:r>
            <a:rPr lang="ru-RU" sz="1800" kern="1200" dirty="0" err="1">
              <a:solidFill>
                <a:schemeClr val="tx1"/>
              </a:solidFill>
              <a:latin typeface="Times New Roman" panose="02020603050405020304" pitchFamily="18" charset="0"/>
              <a:cs typeface="Times New Roman" panose="02020603050405020304" pitchFamily="18" charset="0"/>
            </a:rPr>
            <a:t>мақомоти</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давлатӣ</a:t>
          </a:r>
          <a:r>
            <a:rPr lang="ru-RU" sz="1800" kern="1200" dirty="0">
              <a:solidFill>
                <a:schemeClr val="tx1"/>
              </a:solidFill>
              <a:latin typeface="Times New Roman" panose="02020603050405020304" pitchFamily="18" charset="0"/>
              <a:cs typeface="Times New Roman" panose="02020603050405020304" pitchFamily="18" charset="0"/>
            </a:rPr>
            <a:t> </a:t>
          </a:r>
        </a:p>
      </dsp:txBody>
      <dsp:txXfrm>
        <a:off x="2968246" y="1613363"/>
        <a:ext cx="1122274" cy="1948777"/>
      </dsp:txXfrm>
    </dsp:sp>
    <dsp:sp modelId="{EBB3FC46-935C-4697-B1DE-3CBC7019D0C0}">
      <dsp:nvSpPr>
        <dsp:cNvPr id="0" name=""/>
        <dsp:cNvSpPr/>
      </dsp:nvSpPr>
      <dsp:spPr>
        <a:xfrm>
          <a:off x="4358516"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4. </a:t>
          </a:r>
          <a:r>
            <a:rPr lang="ru-RU" sz="1800" kern="1200" dirty="0" err="1">
              <a:solidFill>
                <a:schemeClr val="tx1"/>
              </a:solidFill>
              <a:latin typeface="Times New Roman" panose="02020603050405020304" pitchFamily="18" charset="0"/>
              <a:cs typeface="Times New Roman" panose="02020603050405020304" pitchFamily="18" charset="0"/>
            </a:rPr>
            <a:t>Тағйирот</a:t>
          </a:r>
          <a:r>
            <a:rPr lang="ru-RU" sz="1800" kern="1200" dirty="0">
              <a:solidFill>
                <a:schemeClr val="tx1"/>
              </a:solidFill>
              <a:latin typeface="Times New Roman" panose="02020603050405020304" pitchFamily="18" charset="0"/>
              <a:cs typeface="Times New Roman" panose="02020603050405020304" pitchFamily="18" charset="0"/>
            </a:rPr>
            <a:t> дар </a:t>
          </a:r>
          <a:r>
            <a:rPr lang="ru-RU" sz="1800" kern="1200" dirty="0" err="1">
              <a:solidFill>
                <a:schemeClr val="tx1"/>
              </a:solidFill>
              <a:latin typeface="Times New Roman" panose="02020603050405020304" pitchFamily="18" charset="0"/>
              <a:cs typeface="Times New Roman" panose="02020603050405020304" pitchFamily="18" charset="0"/>
            </a:rPr>
            <a:t>буҷет</a:t>
          </a:r>
          <a:r>
            <a:rPr lang="ru-RU" sz="1800" kern="1200" dirty="0">
              <a:solidFill>
                <a:schemeClr val="tx1"/>
              </a:solidFill>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 </a:t>
          </a:r>
        </a:p>
      </dsp:txBody>
      <dsp:txXfrm>
        <a:off x="4419228" y="1613363"/>
        <a:ext cx="1122274" cy="1948777"/>
      </dsp:txXfrm>
    </dsp:sp>
    <dsp:sp modelId="{28464A37-7C22-4BD3-A225-651BD5C66553}">
      <dsp:nvSpPr>
        <dsp:cNvPr id="0" name=""/>
        <dsp:cNvSpPr/>
      </dsp:nvSpPr>
      <dsp:spPr>
        <a:xfrm>
          <a:off x="5809497"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5. </a:t>
          </a:r>
        </a:p>
        <a:p>
          <a:pPr lvl="0" algn="ctr" defTabSz="800100">
            <a:lnSpc>
              <a:spcPct val="90000"/>
            </a:lnSpc>
            <a:spcBef>
              <a:spcPct val="0"/>
            </a:spcBef>
            <a:spcAft>
              <a:spcPct val="35000"/>
            </a:spcAft>
          </a:pPr>
          <a:r>
            <a:rPr lang="ru-RU" sz="1800" kern="1200" dirty="0" err="1">
              <a:solidFill>
                <a:schemeClr val="tx1"/>
              </a:solidFill>
              <a:latin typeface="Times New Roman" panose="02020603050405020304" pitchFamily="18" charset="0"/>
              <a:cs typeface="Times New Roman" panose="02020603050405020304" pitchFamily="18" charset="0"/>
            </a:rPr>
            <a:t>Кӣ</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тасмим</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мегирад</a:t>
          </a:r>
          <a:r>
            <a:rPr lang="ru-RU" sz="1800" kern="1200" dirty="0">
              <a:solidFill>
                <a:schemeClr val="tx1"/>
              </a:solidFill>
              <a:latin typeface="Times New Roman" panose="02020603050405020304" pitchFamily="18" charset="0"/>
              <a:cs typeface="Times New Roman" panose="02020603050405020304" pitchFamily="18" charset="0"/>
            </a:rPr>
            <a:t> ?</a:t>
          </a:r>
        </a:p>
      </dsp:txBody>
      <dsp:txXfrm>
        <a:off x="5870209" y="1613363"/>
        <a:ext cx="1122274" cy="1948777"/>
      </dsp:txXfrm>
    </dsp:sp>
    <dsp:sp modelId="{3723CDF8-4CA1-4B21-A0D3-8B27E26A56A8}">
      <dsp:nvSpPr>
        <dsp:cNvPr id="0" name=""/>
        <dsp:cNvSpPr/>
      </dsp:nvSpPr>
      <dsp:spPr>
        <a:xfrm>
          <a:off x="7260478"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6. </a:t>
          </a:r>
        </a:p>
        <a:p>
          <a:pPr lvl="0" algn="ctr" defTabSz="800100">
            <a:lnSpc>
              <a:spcPct val="90000"/>
            </a:lnSpc>
            <a:spcBef>
              <a:spcPct val="0"/>
            </a:spcBef>
            <a:spcAft>
              <a:spcPct val="35000"/>
            </a:spcAft>
          </a:pPr>
          <a:r>
            <a:rPr lang="ru-RU" sz="1800" kern="1200" dirty="0" err="1">
              <a:solidFill>
                <a:schemeClr val="tx1"/>
              </a:solidFill>
              <a:latin typeface="Times New Roman" panose="02020603050405020304" pitchFamily="18" charset="0"/>
              <a:cs typeface="Times New Roman" panose="02020603050405020304" pitchFamily="18" charset="0"/>
            </a:rPr>
            <a:t>Чи</a:t>
          </a:r>
          <a:r>
            <a:rPr lang="ru-RU" sz="1800" kern="1200" dirty="0">
              <a:solidFill>
                <a:schemeClr val="tx1"/>
              </a:solidFill>
              <a:latin typeface="Times New Roman" panose="02020603050405020304" pitchFamily="18" charset="0"/>
              <a:cs typeface="Times New Roman" panose="02020603050405020304" pitchFamily="18" charset="0"/>
            </a:rPr>
            <a:t> ба </a:t>
          </a:r>
          <a:r>
            <a:rPr lang="ru-RU" sz="1800" kern="1200" dirty="0" err="1">
              <a:solidFill>
                <a:schemeClr val="tx1"/>
              </a:solidFill>
              <a:latin typeface="Times New Roman" panose="02020603050405020304" pitchFamily="18" charset="0"/>
              <a:cs typeface="Times New Roman" panose="02020603050405020304" pitchFamily="18" charset="0"/>
            </a:rPr>
            <a:t>онҳо</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таъсир</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мерасонад</a:t>
          </a:r>
          <a:r>
            <a:rPr lang="ru-RU" sz="1800" kern="1200" dirty="0">
              <a:solidFill>
                <a:schemeClr val="tx1"/>
              </a:solidFill>
              <a:latin typeface="Times New Roman" panose="02020603050405020304" pitchFamily="18" charset="0"/>
              <a:cs typeface="Times New Roman" panose="02020603050405020304" pitchFamily="18" charset="0"/>
            </a:rPr>
            <a:t> ?</a:t>
          </a:r>
        </a:p>
      </dsp:txBody>
      <dsp:txXfrm>
        <a:off x="7321190" y="1613363"/>
        <a:ext cx="1122274" cy="1948777"/>
      </dsp:txXfrm>
    </dsp:sp>
    <dsp:sp modelId="{B794E7F9-F890-4DDD-9CC5-D2ADD2C606DA}">
      <dsp:nvSpPr>
        <dsp:cNvPr id="0" name=""/>
        <dsp:cNvSpPr/>
      </dsp:nvSpPr>
      <dsp:spPr>
        <a:xfrm>
          <a:off x="8711460"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7. </a:t>
          </a:r>
        </a:p>
        <a:p>
          <a:pPr lvl="0" algn="ctr" defTabSz="800100">
            <a:lnSpc>
              <a:spcPct val="90000"/>
            </a:lnSpc>
            <a:spcBef>
              <a:spcPct val="0"/>
            </a:spcBef>
            <a:spcAft>
              <a:spcPct val="35000"/>
            </a:spcAft>
          </a:pPr>
          <a:r>
            <a:rPr lang="ru-RU" sz="1800" kern="1200" dirty="0" err="1">
              <a:solidFill>
                <a:schemeClr val="tx1"/>
              </a:solidFill>
              <a:latin typeface="Times New Roman" panose="02020603050405020304" pitchFamily="18" charset="0"/>
              <a:cs typeface="Times New Roman" panose="02020603050405020304" pitchFamily="18" charset="0"/>
            </a:rPr>
            <a:t>Шарикони</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стратегӣ</a:t>
          </a:r>
          <a:r>
            <a:rPr lang="ru-RU" sz="1800" kern="1200" dirty="0">
              <a:solidFill>
                <a:schemeClr val="tx1"/>
              </a:solidFill>
              <a:latin typeface="Times New Roman" panose="02020603050405020304" pitchFamily="18" charset="0"/>
              <a:cs typeface="Times New Roman" panose="02020603050405020304" pitchFamily="18" charset="0"/>
            </a:rPr>
            <a:t> </a:t>
          </a:r>
        </a:p>
      </dsp:txBody>
      <dsp:txXfrm>
        <a:off x="8772172" y="1613363"/>
        <a:ext cx="1122274" cy="1948777"/>
      </dsp:txXfrm>
    </dsp:sp>
    <dsp:sp modelId="{1FC5FD1B-908D-49ED-9494-3D9C6735DB6D}">
      <dsp:nvSpPr>
        <dsp:cNvPr id="0" name=""/>
        <dsp:cNvSpPr/>
      </dsp:nvSpPr>
      <dsp:spPr>
        <a:xfrm>
          <a:off x="10162441" y="1552651"/>
          <a:ext cx="1243698" cy="2070201"/>
        </a:xfrm>
        <a:prstGeom prst="roundRect">
          <a:avLst/>
        </a:prstGeom>
        <a:solidFill>
          <a:schemeClr val="bg2">
            <a:lumMod val="20000"/>
            <a:lumOff val="8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8.</a:t>
          </a:r>
        </a:p>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Кор </a:t>
          </a:r>
        </a:p>
        <a:p>
          <a:pPr lvl="0" algn="ctr" defTabSz="800100">
            <a:lnSpc>
              <a:spcPct val="90000"/>
            </a:lnSpc>
            <a:spcBef>
              <a:spcPct val="0"/>
            </a:spcBef>
            <a:spcAft>
              <a:spcPct val="35000"/>
            </a:spcAft>
          </a:pP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бо</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шарикони</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стратегӣ</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10223153" y="1613363"/>
        <a:ext cx="1122274" cy="19487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E6BAA-AC67-40EE-A807-D6B387AB8D4A}" type="datetimeFigureOut">
              <a:rPr lang="ru-RU" smtClean="0"/>
              <a:t>10.02.2019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EB4F-FAD1-46F5-B6BA-56FF171A3663}" type="slidenum">
              <a:rPr lang="ru-RU" smtClean="0"/>
              <a:t>‹#›</a:t>
            </a:fld>
            <a:endParaRPr lang="ru-RU"/>
          </a:p>
        </p:txBody>
      </p:sp>
    </p:spTree>
    <p:extLst>
      <p:ext uri="{BB962C8B-B14F-4D97-AF65-F5344CB8AC3E}">
        <p14:creationId xmlns:p14="http://schemas.microsoft.com/office/powerpoint/2010/main" val="29761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CEB4F-FAD1-46F5-B6BA-56FF171A3663}" type="slidenum">
              <a:rPr lang="ru-RU" smtClean="0"/>
              <a:t>1</a:t>
            </a:fld>
            <a:endParaRPr lang="ru-RU"/>
          </a:p>
        </p:txBody>
      </p:sp>
    </p:spTree>
    <p:extLst>
      <p:ext uri="{BB962C8B-B14F-4D97-AF65-F5344CB8AC3E}">
        <p14:creationId xmlns:p14="http://schemas.microsoft.com/office/powerpoint/2010/main" val="342337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To bring about these budget changes, action will be required from one or more specific policymakers. Who needs to make a decision, change her mind, or act differently before your desired budget changes can take place? Which specific policymakers (for example, head of the Budget Office, or chair of the Finance Committee in parliament) are you trying to influence? In some cases these policymakers may include donors or international financial institutions. The policymaker could be an individual (e.g., Minister of Finance) or an institution (e.g., Finance Committee of parliament).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Often the person or institution that is formally responsible for the issue at hand is not the right person to target with your IP. For example, sometimes another strong ministry or the President has more influence on budget allocations than the Ministry of Finance. In these cases your IP should target the real power brokers.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choice of policymaker also should be as specific as possible. Targeting the Ministry of Health is too general if the key policymaker who decides the number of midwives and the budget for it is the program head of the primary health care program.</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important to prioritize the choice of policymakers. Of course the President, Prime Minister, Minister of Health, head of the Department   of Health, program head of the primary health care program, parliament,</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donors, etc. may all have </a:t>
            </a:r>
            <a:r>
              <a:rPr lang="en-US" sz="1200" i="1" kern="1200" dirty="0">
                <a:solidFill>
                  <a:schemeClr val="tx1"/>
                </a:solidFill>
                <a:effectLst/>
                <a:latin typeface="+mn-lt"/>
                <a:ea typeface="+mn-ea"/>
                <a:cs typeface="+mn-cs"/>
              </a:rPr>
              <a:t>some </a:t>
            </a:r>
            <a:r>
              <a:rPr lang="en-US" sz="1200" kern="1200" dirty="0">
                <a:solidFill>
                  <a:schemeClr val="tx1"/>
                </a:solidFill>
                <a:effectLst/>
                <a:latin typeface="+mn-lt"/>
                <a:ea typeface="+mn-ea"/>
                <a:cs typeface="+mn-cs"/>
              </a:rPr>
              <a:t>say in deciding the number of health workers</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budget for them, but in our quest for specificity, we should strive to choose the one key actor who is most likely to give us what we want.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indicated above, it is sometimes not possible to choose only one budget change. In such cases you may also end up targeting more than one policymaker. For example, the head of the primary health program may have the final decision on the budget for health worker salaries, but the Ministry of Public Works may hold the purse strings for the construction of health facilities.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often important to target a few policymakers to get a critical mass to agree that your issue is important. So, for example, if you are trying to get the head of a primary health care program to spend more money on clinic buildings, it would be helpful to have the head of the Department of Health, the health minister, and the health portfolio committee in the legislature on your side already. It is important to distinguish, however,</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the policymaker who will make the decision that you are trying to influence and others who can influence that decision. For this component you need to state who the “decision maker” is. The “influencers” will be identified and planned for under the section dealing with strategic partners below. (See 4.7)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Above all, remember that the biggest risk in this component is not to choose the wrong policymaker; the biggest risk is to choose too many.</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find it hard to prioritize policymakers because you are not sure who the appropriate policymaker would be for this issue, you should consider doing some preliminary research. Speaking to sector experts or colleagues who work in the same area could give you enough information to make a good provisional choice of the policymaker who will make the decision.</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11</a:t>
            </a:fld>
            <a:endParaRPr lang="ru-RU"/>
          </a:p>
        </p:txBody>
      </p:sp>
    </p:spTree>
    <p:extLst>
      <p:ext uri="{BB962C8B-B14F-4D97-AF65-F5344CB8AC3E}">
        <p14:creationId xmlns:p14="http://schemas.microsoft.com/office/powerpoint/2010/main" val="38422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Председатель Областного маслихата</a:t>
            </a:r>
          </a:p>
          <a:p>
            <a:r>
              <a:rPr lang="ru-RU" dirty="0"/>
              <a:t>Председатель районного маслихата</a:t>
            </a:r>
          </a:p>
          <a:p>
            <a:r>
              <a:rPr lang="ru-RU" dirty="0"/>
              <a:t>Аким Илийского</a:t>
            </a:r>
            <a:r>
              <a:rPr lang="ru-RU" baseline="0" dirty="0"/>
              <a:t> района</a:t>
            </a: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12</a:t>
            </a:fld>
            <a:endParaRPr lang="ru-RU"/>
          </a:p>
        </p:txBody>
      </p:sp>
    </p:spTree>
    <p:extLst>
      <p:ext uri="{BB962C8B-B14F-4D97-AF65-F5344CB8AC3E}">
        <p14:creationId xmlns:p14="http://schemas.microsoft.com/office/powerpoint/2010/main" val="2381474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This component should explain what you are planning to do (research, media briefings, protest marches, and so forth) to influence your chosen policymakers.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component it is particularly important to have a reasonable theory about what will influence the relevant policymaker in the way that you desire. If all that is missing to bring about change is information, then doing research and presenting it to the right people may be enough to spark change. But if this is not the case, you may need to think about</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the pressure points of this specific policymaker are. Is it a bureaucrat who will respond to political pressure from the minister? Is it a Member of Parliament from a party that is particularly sensitive to adverse media coverage or a show of public force, such as a protest march? Is it a rational official who has a sympathetic ear for quality research?</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good technique for answering this question is to ask: why isn’t change happening already? What are the blockages? Who would oppose the change that you want? Asking these questions will help you identify what additional intervention would be needed to shift the positions of policymakers. If you plan to produce research and give it to policymakers, ask yourself: is the</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lack of such research the real reason why change is not happening? Or, if you plan to mobilize Members of Parliament, ask: is a lack of pressure from parliament the main reason why change is not happening?</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political landscape, its actors, and their incentives can and do change very rapidly. As a result this may be the component where assumptions are most precarious and will need to be revisited most often.</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13</a:t>
            </a:fld>
            <a:endParaRPr lang="ru-RU"/>
          </a:p>
        </p:txBody>
      </p:sp>
    </p:spTree>
    <p:extLst>
      <p:ext uri="{BB962C8B-B14F-4D97-AF65-F5344CB8AC3E}">
        <p14:creationId xmlns:p14="http://schemas.microsoft.com/office/powerpoint/2010/main" val="391315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a:t>
            </a:r>
            <a:r>
              <a:rPr lang="ru-RU" baseline="0" dirty="0"/>
              <a:t> проекте предусмотрено несколько встреч с Секретарем областного маслихата Алматинской обл., Секретарем Илийского малсихата и Акимом Илийского р-на, на которых будет предложено повысить потенциал депутатов и членов Общественного совета Илийского р-на в </a:t>
            </a:r>
            <a:r>
              <a:rPr lang="ru-RU" sz="1200" kern="1200" dirty="0">
                <a:solidFill>
                  <a:schemeClr val="tx1"/>
                </a:solidFill>
                <a:effectLst/>
                <a:latin typeface="+mn-lt"/>
                <a:ea typeface="+mn-ea"/>
                <a:cs typeface="+mn-cs"/>
              </a:rPr>
              <a:t>бюджетного процесса и осуществления госзакупок. Они будут заинтересованы</a:t>
            </a:r>
            <a:r>
              <a:rPr lang="ru-RU" sz="1200" kern="1200" baseline="0" dirty="0">
                <a:solidFill>
                  <a:schemeClr val="tx1"/>
                </a:solidFill>
                <a:effectLst/>
                <a:latin typeface="+mn-lt"/>
                <a:ea typeface="+mn-ea"/>
                <a:cs typeface="+mn-cs"/>
              </a:rPr>
              <a:t> в этих вопросах, так как это улучшит деятельность Общественного совета при Маслихате Илийского р-на, что будет способствовать исполнению </a:t>
            </a:r>
            <a:r>
              <a:rPr lang="ru-RU" sz="1200" kern="1200" dirty="0">
                <a:solidFill>
                  <a:schemeClr val="tx1"/>
                </a:solidFill>
                <a:effectLst/>
                <a:latin typeface="+mn-lt"/>
                <a:ea typeface="+mn-ea"/>
                <a:cs typeface="+mn-cs"/>
              </a:rPr>
              <a:t>норм Закона об общественных советах РК, а также повысит транспарентность работы гос. органов и мониторинга за их деятельностью со стороны гражданского общества.</a:t>
            </a:r>
            <a:r>
              <a:rPr lang="ru-RU" sz="1200" kern="1200" baseline="0" dirty="0">
                <a:solidFill>
                  <a:schemeClr val="tx1"/>
                </a:solidFill>
                <a:effectLst/>
                <a:latin typeface="+mn-lt"/>
                <a:ea typeface="+mn-ea"/>
                <a:cs typeface="+mn-cs"/>
              </a:rPr>
              <a:t> </a:t>
            </a:r>
            <a:r>
              <a:rPr lang="ru-RU" baseline="0" dirty="0"/>
              <a:t> </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14</a:t>
            </a:fld>
            <a:endParaRPr lang="ru-RU"/>
          </a:p>
        </p:txBody>
      </p:sp>
    </p:spTree>
    <p:extLst>
      <p:ext uri="{BB962C8B-B14F-4D97-AF65-F5344CB8AC3E}">
        <p14:creationId xmlns:p14="http://schemas.microsoft.com/office/powerpoint/2010/main" val="251551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rgbClr val="7030A0"/>
                </a:solidFill>
              </a:rPr>
              <a:t>В бюджетном процесс один в поле не воин!</a:t>
            </a:r>
          </a:p>
          <a:p>
            <a:endParaRPr lang="ru-RU" dirty="0"/>
          </a:p>
          <a:p>
            <a:r>
              <a:rPr lang="en-US" sz="1200" kern="1200" dirty="0">
                <a:solidFill>
                  <a:schemeClr val="tx1"/>
                </a:solidFill>
                <a:effectLst/>
                <a:latin typeface="+mn-lt"/>
                <a:ea typeface="+mn-ea"/>
                <a:cs typeface="+mn-cs"/>
              </a:rPr>
              <a:t>Research shows that CSOs seldom achieve impact on government budgets on their own. Successful campaigns are almost always driven by large networks of CSOs, media, legislatures, audit institutions, grassroots organizations, academics, and even sympathetic officials. In this component</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should identify the strategic partners that are most likely to help you influence the policymakers identified above. What are your strengths and weaknesses? And theirs? What can they do that you can’t?</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15</a:t>
            </a:fld>
            <a:endParaRPr lang="ru-RU"/>
          </a:p>
        </p:txBody>
      </p:sp>
    </p:spTree>
    <p:extLst>
      <p:ext uri="{BB962C8B-B14F-4D97-AF65-F5344CB8AC3E}">
        <p14:creationId xmlns:p14="http://schemas.microsoft.com/office/powerpoint/2010/main" val="158797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Донор</a:t>
            </a:r>
          </a:p>
          <a:p>
            <a:r>
              <a:rPr lang="ru-RU" sz="1200" kern="1200" dirty="0">
                <a:solidFill>
                  <a:schemeClr val="tx1"/>
                </a:solidFill>
                <a:effectLst/>
                <a:latin typeface="+mn-lt"/>
                <a:ea typeface="+mn-ea"/>
                <a:cs typeface="+mn-cs"/>
              </a:rPr>
              <a:t>Члены Общественного совета Илийского р-на (из числа представителей НПО)</a:t>
            </a:r>
            <a:endParaRPr lang="ru-RU" dirty="0"/>
          </a:p>
          <a:p>
            <a:r>
              <a:rPr lang="ru-RU" dirty="0"/>
              <a:t>Неравнодушыне депутаты</a:t>
            </a:r>
            <a:r>
              <a:rPr lang="ru-RU" baseline="0" dirty="0"/>
              <a:t> районного маслихата</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16</a:t>
            </a:fld>
            <a:endParaRPr lang="ru-RU"/>
          </a:p>
        </p:txBody>
      </p:sp>
    </p:spTree>
    <p:extLst>
      <p:ext uri="{BB962C8B-B14F-4D97-AF65-F5344CB8AC3E}">
        <p14:creationId xmlns:p14="http://schemas.microsoft.com/office/powerpoint/2010/main" val="217392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this component you should state what you are planning to do (training, coalition building, research briefings, and so forth) to inform, influence, or support the strategic partners you’ve identified.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component it is also very important to have a reasonable theory about what the interests of the relevant strategic partner are, and how you can appeal to those interests. Simply explaining the importance of</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your ultimate objective may not always be enough. What are the concerns of this specific strategic partner? Is it an auditor who is frustrated by an executive that ignores her recommendations? Is it a CSO that shares your ultimate objective? Or is it a journalist who is interested in the research that your campaign will produce?</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17</a:t>
            </a:fld>
            <a:endParaRPr lang="ru-RU"/>
          </a:p>
        </p:txBody>
      </p:sp>
    </p:spTree>
    <p:extLst>
      <p:ext uri="{BB962C8B-B14F-4D97-AF65-F5344CB8AC3E}">
        <p14:creationId xmlns:p14="http://schemas.microsoft.com/office/powerpoint/2010/main" val="219101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Письма и встречи с разъяснением цели и задачи проекта</a:t>
            </a:r>
          </a:p>
          <a:p>
            <a:r>
              <a:rPr lang="ru-RU" dirty="0"/>
              <a:t>Ссылка на Закон об</a:t>
            </a:r>
            <a:r>
              <a:rPr lang="ru-RU" baseline="0" dirty="0"/>
              <a:t> общественных советах</a:t>
            </a:r>
          </a:p>
          <a:p>
            <a:r>
              <a:rPr lang="ru-RU" baseline="0" dirty="0"/>
              <a:t>Информация по деятельности Общественного совета Илийского района за 2015 гг.  </a:t>
            </a:r>
          </a:p>
          <a:p>
            <a:r>
              <a:rPr lang="ru-RU" baseline="0" dirty="0"/>
              <a:t>Обоснование необходимости веб-сайта Маслихата Илийского района</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18</a:t>
            </a:fld>
            <a:endParaRPr lang="ru-RU"/>
          </a:p>
        </p:txBody>
      </p:sp>
    </p:spTree>
    <p:extLst>
      <p:ext uri="{BB962C8B-B14F-4D97-AF65-F5344CB8AC3E}">
        <p14:creationId xmlns:p14="http://schemas.microsoft.com/office/powerpoint/2010/main" val="375659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Sometimes a series of intermediate goals creeps in between ultimate and immediate goals. This is not a problem; in fact, it is strength of the process in that it makes you aware of what is actually required. For example, it may be that the ultimate objective is to reduce mother-to-child transmission (MTCT) of HIV/AIDS through improved supply of antiretroviral drugs (ARVs). In this example the change in government behavior would be to increase the supply of ARVs. In formulating an IP, it could emerge that there is something in between: an increase in the supply of ARVs doesn’t necessarily mean that they will be given to pregnant women. We may need to examine the assumption that pregnant women will get the ARVs just because the supply increases (maybe that is a reasonable assumption, maybe we need to have another objective like targeting the neediest primary health care clinics, maybe we just need to specify our objective further, etc.).</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there are also institutional, legal, or policy changes that need to be made before the relevant budget change can be made. For example, government may only be prepared to increase the budget for maternal mortality if there is a change in their health policy that prioritizes primary health care over tertiary care. Or government may only be prepared to</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consider direct civil society input into the formulation of the budget process if such participation is regulated by policy or legislation dealing with timing, representativeness, etc. In this component of your IP, you should formulate and strategize for such changes. And if there are none, you can leave it blank.</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and planning for such complexity is a positive result of the IP exercise and should be reflected in your IP. Once you have understood this complexity, it would still be necessary to go through the prioritization described in the steps above and below</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19</a:t>
            </a:fld>
            <a:endParaRPr lang="ru-RU"/>
          </a:p>
        </p:txBody>
      </p:sp>
    </p:spTree>
    <p:extLst>
      <p:ext uri="{BB962C8B-B14F-4D97-AF65-F5344CB8AC3E}">
        <p14:creationId xmlns:p14="http://schemas.microsoft.com/office/powerpoint/2010/main" val="85163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20</a:t>
            </a:fld>
            <a:endParaRPr lang="ru-RU"/>
          </a:p>
        </p:txBody>
      </p:sp>
    </p:spTree>
    <p:extLst>
      <p:ext uri="{BB962C8B-B14F-4D97-AF65-F5344CB8AC3E}">
        <p14:creationId xmlns:p14="http://schemas.microsoft.com/office/powerpoint/2010/main" val="294907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25ECEB4F-FAD1-46F5-B6BA-56FF171A3663}" type="slidenum">
              <a:rPr lang="ru-RU" smtClean="0"/>
              <a:t>2</a:t>
            </a:fld>
            <a:endParaRPr lang="ru-RU"/>
          </a:p>
        </p:txBody>
      </p:sp>
    </p:spTree>
    <p:extLst>
      <p:ext uri="{BB962C8B-B14F-4D97-AF65-F5344CB8AC3E}">
        <p14:creationId xmlns:p14="http://schemas.microsoft.com/office/powerpoint/2010/main" val="1527679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By way of example, imagine a CSO dedicated </a:t>
            </a:r>
            <a:r>
              <a:rPr lang="en-US" sz="1200" b="1" kern="1200" dirty="0">
                <a:solidFill>
                  <a:schemeClr val="tx1"/>
                </a:solidFill>
                <a:effectLst/>
                <a:latin typeface="+mn-lt"/>
                <a:ea typeface="+mn-ea"/>
                <a:cs typeface="+mn-cs"/>
              </a:rPr>
              <a:t>to improving the health status of poor people </a:t>
            </a:r>
            <a:r>
              <a:rPr lang="en-US" sz="1200" kern="1200" dirty="0">
                <a:solidFill>
                  <a:schemeClr val="tx1"/>
                </a:solidFill>
                <a:effectLst/>
                <a:latin typeface="+mn-lt"/>
                <a:ea typeface="+mn-ea"/>
                <a:cs typeface="+mn-cs"/>
              </a:rPr>
              <a:t>(Organizational objective).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want to </a:t>
            </a:r>
            <a:r>
              <a:rPr lang="en-US" sz="1200" b="1" kern="1200" dirty="0">
                <a:solidFill>
                  <a:schemeClr val="tx1"/>
                </a:solidFill>
                <a:effectLst/>
                <a:latin typeface="+mn-lt"/>
                <a:ea typeface="+mn-ea"/>
                <a:cs typeface="+mn-cs"/>
              </a:rPr>
              <a:t>reduce the incidence of HIV/AIDS</a:t>
            </a:r>
            <a:r>
              <a:rPr lang="en-US" sz="1200" kern="1200" dirty="0">
                <a:solidFill>
                  <a:schemeClr val="tx1"/>
                </a:solidFill>
                <a:effectLst/>
                <a:latin typeface="+mn-lt"/>
                <a:ea typeface="+mn-ea"/>
                <a:cs typeface="+mn-cs"/>
              </a:rPr>
              <a:t>. Existing research and prior experience shows that this can be done by reducing MTCT through improved availability of ARVs (Ultimate objective).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women are willing to use ARVs, but current supplies only meet half the need, and short supply seems to result from inadequate resources to pay for ARVs. For these reasons the campaign seeks a doubling of the amount of ARVs available at primary health care clinics (Change in government behavior).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finance this</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increase, the budget allocation to drugs in the primary health care program would need to increase by $150 million (Budget change).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current strategic plan for the Department of Health emphasizes prevention and does not pay sufficient attention to MTCT. The strategic plan would need to change to prioritize MTCT before government is likely to make this change to the budget (Policy change).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advocate for this change, the organization draws together a coalition of university researchers, who are working on the issue, and community groups and other CSOs, which share a concern for the issue but do not have enough influence to make government address the issue (Strategic partners).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parliament in this country is powerful and has the ability to</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make significant changes in the budget. For this reason the coalition decides to target Members of Parliament (MPs) in their campaign (Policymakers).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Their plan is to show MPs that death from HIV/AIDS has become a large enough problem to impact on future elections. Thus they hope to convince MPs to vote for the above budget changes. They undertake the relevant research on MTCT incidence and the provision of ARVs, as well as on the impact of HIV/AIDS deaths on electoral patterns (all activities to convince policymakers).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then brief the coalition members on the results of the costing and train them on how to use the findings to lobby local MPs on the issue (Activities to influence and support strategic partners). The IP that underpins this strategy can be presented as follows: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21</a:t>
            </a:fld>
            <a:endParaRPr lang="ru-RU"/>
          </a:p>
        </p:txBody>
      </p:sp>
    </p:spTree>
    <p:extLst>
      <p:ext uri="{BB962C8B-B14F-4D97-AF65-F5344CB8AC3E}">
        <p14:creationId xmlns:p14="http://schemas.microsoft.com/office/powerpoint/2010/main" val="26057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err="1"/>
              <a:t>Рисолати</a:t>
            </a:r>
            <a:r>
              <a:rPr lang="ru-RU" b="1" dirty="0"/>
              <a:t> </a:t>
            </a:r>
            <a:r>
              <a:rPr lang="ru-RU" b="1" dirty="0" err="1"/>
              <a:t>созмон</a:t>
            </a:r>
            <a:r>
              <a:rPr lang="ru-RU" b="1" dirty="0"/>
              <a:t>(</a:t>
            </a:r>
            <a:r>
              <a:rPr lang="ru-RU" sz="800" b="0" i="1" dirty="0" err="1"/>
              <a:t>беҳбуди</a:t>
            </a:r>
            <a:r>
              <a:rPr lang="ru-RU" sz="800" b="0" i="1" baseline="0" dirty="0"/>
              <a:t>  </a:t>
            </a:r>
            <a:r>
              <a:rPr lang="ru-RU" sz="800" b="0" i="1" baseline="0" dirty="0" err="1"/>
              <a:t>саломатии</a:t>
            </a:r>
            <a:r>
              <a:rPr lang="ru-RU" sz="800" b="0" i="1" baseline="0" dirty="0"/>
              <a:t> </a:t>
            </a:r>
            <a:r>
              <a:rPr lang="ru-RU" sz="800" b="0" i="1" baseline="0" dirty="0" err="1"/>
              <a:t>одамони</a:t>
            </a:r>
            <a:r>
              <a:rPr lang="ru-RU" sz="800" b="0" i="1" baseline="0" dirty="0"/>
              <a:t> </a:t>
            </a:r>
            <a:r>
              <a:rPr lang="ru-RU" sz="800" b="0" i="1" baseline="0" dirty="0" err="1"/>
              <a:t>муҳтоҷ</a:t>
            </a:r>
            <a:r>
              <a:rPr lang="ru-RU" b="1" baseline="0" dirty="0"/>
              <a:t>)</a:t>
            </a:r>
            <a:r>
              <a:rPr lang="ru-RU" b="1" dirty="0"/>
              <a:t>-</a:t>
            </a:r>
            <a:r>
              <a:rPr lang="ru-RU" dirty="0"/>
              <a:t>-----</a:t>
            </a:r>
            <a:r>
              <a:rPr lang="ru-RU" b="1" dirty="0" err="1"/>
              <a:t>Ҳадафи</a:t>
            </a:r>
            <a:r>
              <a:rPr lang="ru-RU" b="1" dirty="0"/>
              <a:t> </a:t>
            </a:r>
            <a:r>
              <a:rPr lang="ru-RU" b="1" dirty="0" err="1"/>
              <a:t>ниҳоии</a:t>
            </a:r>
            <a:r>
              <a:rPr lang="ru-RU" b="1" dirty="0"/>
              <a:t> </a:t>
            </a:r>
            <a:r>
              <a:rPr lang="ru-RU" b="1" dirty="0" err="1"/>
              <a:t>эдвокаси</a:t>
            </a:r>
            <a:r>
              <a:rPr lang="ru-RU" b="1" dirty="0"/>
              <a:t> компания</a:t>
            </a:r>
            <a:r>
              <a:rPr lang="tg-Cyrl-TJ" b="0" dirty="0"/>
              <a:t>(кам карданигирифторони ВИЧ/СПИД бо роҳи коҳиши ГМК); </a:t>
            </a:r>
            <a:r>
              <a:rPr lang="tg-Cyrl-TJ" b="1" dirty="0"/>
              <a:t>Тағйирот дар буҷет </a:t>
            </a:r>
            <a:r>
              <a:rPr lang="tg-Cyrl-TJ" b="0" dirty="0"/>
              <a:t>(</a:t>
            </a:r>
            <a:r>
              <a:rPr lang="tg-Cyrl-TJ" b="0"/>
              <a:t>афзудани маблағгузори дар </a:t>
            </a:r>
            <a:r>
              <a:rPr lang="tg-Cyrl-TJ" b="0" dirty="0"/>
              <a:t>буҷет ба миқдори 150млн долар)-</a:t>
            </a:r>
            <a:r>
              <a:rPr lang="tg-Cyrl-TJ" b="1" dirty="0"/>
              <a:t>Тағйирот дар мақомот </a:t>
            </a:r>
            <a:r>
              <a:rPr lang="tg-Cyrl-TJ" b="0" dirty="0"/>
              <a:t>(афзудани воридоти  дорувории АРВ);</a:t>
            </a:r>
            <a:r>
              <a:rPr lang="tg-Cyrl-TJ" b="1" dirty="0"/>
              <a:t>Тағйироти сиёсӣ, қонунгузорӣ ва ниҳодӣ( </a:t>
            </a:r>
            <a:r>
              <a:rPr lang="tg-Cyrl-TJ" b="0" dirty="0"/>
              <a:t>ислоҳот дар сиёсати мубриза бо ВИЧ/СПИД тавассути </a:t>
            </a:r>
            <a:r>
              <a:rPr lang="tg-Cyrl-TJ" b="0"/>
              <a:t>тақвияти ГМК, </a:t>
            </a:r>
            <a:r>
              <a:rPr lang="tg-Cyrl-TJ" b="0" dirty="0"/>
              <a:t>на  танҳо чорабиниҳои пешгирии  он)-</a:t>
            </a:r>
            <a:r>
              <a:rPr lang="tg-Cyrl-TJ" b="1" dirty="0"/>
              <a:t>Қабули қарорҳо </a:t>
            </a:r>
            <a:r>
              <a:rPr lang="tg-Cyrl-TJ" b="0" dirty="0"/>
              <a:t>(аъзои парламент аз </a:t>
            </a:r>
            <a:r>
              <a:rPr lang="tg-Cyrl-TJ" b="0"/>
              <a:t>минтақаҳои интихоботии  </a:t>
            </a:r>
            <a:r>
              <a:rPr lang="tg-Cyrl-TJ" b="0" dirty="0"/>
              <a:t>шадидан гирифтор); </a:t>
            </a:r>
            <a:r>
              <a:rPr lang="tg-Cyrl-TJ" b="1" dirty="0"/>
              <a:t>Шарикии стратегӣ</a:t>
            </a:r>
            <a:r>
              <a:rPr lang="tg-Cyrl-TJ" b="0" dirty="0"/>
              <a:t>(доираҳои акдадемикӣ,гуруҳҳои ташаббускор,ТҒҲ- </a:t>
            </a:r>
            <a:r>
              <a:rPr lang="tg-Cyrl-TJ" b="1" dirty="0"/>
              <a:t>Читавр ба онҳо таъсир расонд </a:t>
            </a:r>
            <a:r>
              <a:rPr lang="tg-Cyrl-TJ" b="0" dirty="0"/>
              <a:t>(тадқиқот ва тарғиб); </a:t>
            </a:r>
            <a:r>
              <a:rPr lang="tg-Cyrl-TJ" b="1" dirty="0"/>
              <a:t>Кор бо шарикони стратегӣ</a:t>
            </a:r>
            <a:r>
              <a:rPr lang="tg-Cyrl-TJ" b="0" dirty="0"/>
              <a:t> ( оғоз </a:t>
            </a:r>
            <a:r>
              <a:rPr lang="tg-Cyrl-TJ" b="0"/>
              <a:t>ва идоракунии </a:t>
            </a:r>
            <a:r>
              <a:rPr lang="tg-Cyrl-TJ" b="0" dirty="0"/>
              <a:t>тадқиқот, нишастҳои матбуотӣ, тренигҳо оид ба эдвокаси</a:t>
            </a:r>
            <a:endParaRPr lang="en-US" b="0" dirty="0"/>
          </a:p>
        </p:txBody>
      </p:sp>
      <p:sp>
        <p:nvSpPr>
          <p:cNvPr id="4" name="Номер слайда 3"/>
          <p:cNvSpPr>
            <a:spLocks noGrp="1"/>
          </p:cNvSpPr>
          <p:nvPr>
            <p:ph type="sldNum" sz="quarter" idx="10"/>
          </p:nvPr>
        </p:nvSpPr>
        <p:spPr/>
        <p:txBody>
          <a:bodyPr/>
          <a:lstStyle/>
          <a:p>
            <a:fld id="{25ECEB4F-FAD1-46F5-B6BA-56FF171A3663}" type="slidenum">
              <a:rPr lang="ru-RU" smtClean="0"/>
              <a:t>22</a:t>
            </a:fld>
            <a:endParaRPr lang="ru-RU"/>
          </a:p>
        </p:txBody>
      </p:sp>
    </p:spTree>
    <p:extLst>
      <p:ext uri="{BB962C8B-B14F-4D97-AF65-F5344CB8AC3E}">
        <p14:creationId xmlns:p14="http://schemas.microsoft.com/office/powerpoint/2010/main" val="187176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Assumptions</a:t>
            </a:r>
            <a:endParaRPr lang="ru-R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components of this IP are connected by a series of assumptions. We list some of them below. Have a close look at these assumptions and think about how they could be wrong. It is possible that MPs can’t or won’t amend the budget tabled by the Minister of Finance. The latter may be</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senior party member and more junior party members may not want to stand up to him or her. Or bigger allocation may not translate into more drugs being available because drugs are not distributed to clinics on the basis of need.</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23</a:t>
            </a:fld>
            <a:endParaRPr lang="ru-RU"/>
          </a:p>
        </p:txBody>
      </p:sp>
    </p:spTree>
    <p:extLst>
      <p:ext uri="{BB962C8B-B14F-4D97-AF65-F5344CB8AC3E}">
        <p14:creationId xmlns:p14="http://schemas.microsoft.com/office/powerpoint/2010/main" val="3569153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As is the case with all IPs, this second leg of their IP is also full of assumptions.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two of them:</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Employing more health workers will translate into more appropriately</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trained health workers being employed at the clinics with the greatest need.</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technical arguments that convince finance officials will also</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convince the politicians.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 you think of any more assumptions that are being made? Which of these could turn out to be wrong?</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25</a:t>
            </a:fld>
            <a:endParaRPr lang="ru-RU"/>
          </a:p>
        </p:txBody>
      </p:sp>
    </p:spTree>
    <p:extLst>
      <p:ext uri="{BB962C8B-B14F-4D97-AF65-F5344CB8AC3E}">
        <p14:creationId xmlns:p14="http://schemas.microsoft.com/office/powerpoint/2010/main" val="2294312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Изменения!б</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26</a:t>
            </a:fld>
            <a:endParaRPr lang="ru-RU"/>
          </a:p>
        </p:txBody>
      </p:sp>
    </p:spTree>
    <p:extLst>
      <p:ext uri="{BB962C8B-B14F-4D97-AF65-F5344CB8AC3E}">
        <p14:creationId xmlns:p14="http://schemas.microsoft.com/office/powerpoint/2010/main" val="763419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Возможные предположения:</a:t>
            </a:r>
          </a:p>
          <a:p>
            <a:pPr marL="171450" indent="-171450">
              <a:buFont typeface="Arial" panose="020B0604020202020204" pitchFamily="34" charset="0"/>
              <a:buChar char="•"/>
            </a:pPr>
            <a:r>
              <a:rPr lang="ru-RU" dirty="0"/>
              <a:t>Население интересует ход строительства школьной инфраструктуры до такой степени, что они будут активно принимать участие в этой кампании</a:t>
            </a:r>
          </a:p>
          <a:p>
            <a:pPr marL="171450" indent="-171450">
              <a:buFont typeface="Arial" panose="020B0604020202020204" pitchFamily="34" charset="0"/>
              <a:buChar char="•"/>
            </a:pPr>
            <a:r>
              <a:rPr lang="ru-RU" dirty="0"/>
              <a:t>Вовлеченные гос. органы будут готовы опубликовать внутреннюю информацию по расходованию средств, выделяемых на строительство школ</a:t>
            </a:r>
          </a:p>
          <a:p>
            <a:pPr marL="171450" indent="-171450">
              <a:buFont typeface="Arial" panose="020B0604020202020204" pitchFamily="34" charset="0"/>
              <a:buChar char="•"/>
            </a:pPr>
            <a:r>
              <a:rPr lang="ru-RU" dirty="0"/>
              <a:t>Подрядчик тоже будет готов поделиться его бухгалтерской информацией по осовению выделенных ему средств</a:t>
            </a:r>
          </a:p>
          <a:p>
            <a:pPr marL="171450" indent="-171450">
              <a:buFont typeface="Arial" panose="020B0604020202020204" pitchFamily="34" charset="0"/>
              <a:buChar char="•"/>
            </a:pPr>
            <a:r>
              <a:rPr lang="ru-RU" dirty="0"/>
              <a:t>Будет возможно увидеть разницу в предоставленной информации: м/у вовлеченными</a:t>
            </a:r>
            <a:r>
              <a:rPr lang="ru-RU" baseline="0" dirty="0"/>
              <a:t> сторонами</a:t>
            </a:r>
          </a:p>
          <a:p>
            <a:pPr marL="171450" indent="-171450">
              <a:buFont typeface="Arial" panose="020B0604020202020204" pitchFamily="34" charset="0"/>
              <a:buChar char="•"/>
            </a:pPr>
            <a:r>
              <a:rPr lang="ru-RU" baseline="0" dirty="0"/>
              <a:t>Управление финансами будет заинтересовано в фин. аудите со стороны ГО</a:t>
            </a:r>
          </a:p>
          <a:p>
            <a:pPr marL="171450" indent="-171450">
              <a:buFont typeface="Arial" panose="020B0604020202020204" pitchFamily="34" charset="0"/>
              <a:buChar char="•"/>
            </a:pPr>
            <a:r>
              <a:rPr lang="ru-RU" baseline="0" dirty="0"/>
              <a:t>Стратегические партнеры будут открыты к сотрудничеству с ГО и окажут влияние на Управление образования</a:t>
            </a:r>
          </a:p>
          <a:p>
            <a:pPr marL="171450" indent="-171450">
              <a:buFont typeface="Arial" panose="020B0604020202020204" pitchFamily="34" charset="0"/>
              <a:buChar char="•"/>
            </a:pPr>
            <a:r>
              <a:rPr lang="ru-RU" baseline="0" dirty="0"/>
              <a:t>Управление образование под давлением заинтересованных сторон предоставит необходимую информацию</a:t>
            </a:r>
          </a:p>
          <a:p>
            <a:pPr marL="0" indent="0">
              <a:buFont typeface="Arial" panose="020B0604020202020204" pitchFamily="34" charset="0"/>
              <a:buNone/>
            </a:pPr>
            <a:r>
              <a:rPr lang="ru-RU"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ECEB4F-FAD1-46F5-B6BA-56FF171A3663}" type="slidenum">
              <a:rPr lang="ru-RU" smtClean="0"/>
              <a:t>27</a:t>
            </a:fld>
            <a:endParaRPr lang="ru-RU"/>
          </a:p>
        </p:txBody>
      </p:sp>
    </p:spTree>
    <p:extLst>
      <p:ext uri="{BB962C8B-B14F-4D97-AF65-F5344CB8AC3E}">
        <p14:creationId xmlns:p14="http://schemas.microsoft.com/office/powerpoint/2010/main" val="1399962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Assumptions</a:t>
            </a:r>
            <a:endParaRPr lang="ru-R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was the case with the previous example, this IP is full of assumptions. See if you can name some of them. Which ones could be wrong?</a:t>
            </a:r>
            <a:endParaRPr lang="ru-RU" sz="1200" kern="1200" dirty="0">
              <a:solidFill>
                <a:schemeClr val="tx1"/>
              </a:solidFill>
              <a:effectLst/>
              <a:latin typeface="+mn-lt"/>
              <a:ea typeface="+mn-ea"/>
              <a:cs typeface="+mn-cs"/>
            </a:endParaRPr>
          </a:p>
          <a:p>
            <a:endParaRPr lang="ru-RU" dirty="0"/>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28</a:t>
            </a:fld>
            <a:endParaRPr lang="ru-RU"/>
          </a:p>
        </p:txBody>
      </p:sp>
    </p:spTree>
    <p:extLst>
      <p:ext uri="{BB962C8B-B14F-4D97-AF65-F5344CB8AC3E}">
        <p14:creationId xmlns:p14="http://schemas.microsoft.com/office/powerpoint/2010/main" val="3758260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As is the case with all IPs, this second leg of their IP is also full of assumptions.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two of them:</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Employing more health workers will translate into more appropriately</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trained health workers being employed at the clinics with the greatest need.</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technical arguments that convince finance officials will also</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convince the politicians.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 you think of any more assumptions that are being made? Which of these could turn out to be wrong?</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30</a:t>
            </a:fld>
            <a:endParaRPr lang="ru-RU"/>
          </a:p>
        </p:txBody>
      </p:sp>
    </p:spTree>
    <p:extLst>
      <p:ext uri="{BB962C8B-B14F-4D97-AF65-F5344CB8AC3E}">
        <p14:creationId xmlns:p14="http://schemas.microsoft.com/office/powerpoint/2010/main" val="153477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This is a description of the general goals of your organization. Your organization may, for example, pursue equal and quality education for all, or citizen participation in the budget and policy process. It is important to include your organization’s overall goals in your IP because it ensures alignment between the specific campaign and what your organization strives for in all its work. Such alignment will make sure that the campaign or project remains within the ambit of your organization, and this will ensure buy-in and support from colleagues not directly involved in your work.</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Записываем цели и задачи вашей организации:</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3</a:t>
            </a:fld>
            <a:endParaRPr lang="ru-RU"/>
          </a:p>
        </p:txBody>
      </p:sp>
    </p:spTree>
    <p:extLst>
      <p:ext uri="{BB962C8B-B14F-4D97-AF65-F5344CB8AC3E}">
        <p14:creationId xmlns:p14="http://schemas.microsoft.com/office/powerpoint/2010/main" val="382814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Взять  из реальной организации в Казахстане</a:t>
            </a:r>
            <a:endParaRPr lang="en-US" dirty="0"/>
          </a:p>
        </p:txBody>
      </p:sp>
      <p:sp>
        <p:nvSpPr>
          <p:cNvPr id="4" name="Slide Number Placeholder 3"/>
          <p:cNvSpPr>
            <a:spLocks noGrp="1"/>
          </p:cNvSpPr>
          <p:nvPr>
            <p:ph type="sldNum" sz="quarter" idx="10"/>
          </p:nvPr>
        </p:nvSpPr>
        <p:spPr/>
        <p:txBody>
          <a:bodyPr/>
          <a:lstStyle/>
          <a:p>
            <a:fld id="{25ECEB4F-FAD1-46F5-B6BA-56FF171A3663}" type="slidenum">
              <a:rPr lang="ru-RU" smtClean="0"/>
              <a:t>4</a:t>
            </a:fld>
            <a:endParaRPr lang="ru-RU"/>
          </a:p>
        </p:txBody>
      </p:sp>
    </p:spTree>
    <p:extLst>
      <p:ext uri="{BB962C8B-B14F-4D97-AF65-F5344CB8AC3E}">
        <p14:creationId xmlns:p14="http://schemas.microsoft.com/office/powerpoint/2010/main" val="370272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What is this specific campaign ultimately trying to achieve? While we work in the budget sector, our ultimate objective is not usually to see budget changes, but rather changes in people’s well being. Whose quality of life</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you aiming to improve, and what will these improvements look like? The answer to this question usually forms the second block in your IP.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Apart from ensuring broad alignment with your organizational goals, this first component cannot be measured for reasonableness because it is simply what your project or campaign is trying to advance. It is, however, essential to apply a framework, such as SMART (Specific, Measurable,</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Attainable, Realistic, Time bound), to it.2 The harder you work on making your ultimate objective SMART, the easier it will be to formulate specific components in the rest of your IP. A vague ultimate objective will allow for more linkages to policymakers and activities than can be usefully pursued.</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Пример:</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examples of ultimate objectives are</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to improve numeracy and literacy</a:t>
            </a:r>
            <a:r>
              <a:rPr lang="en-US" sz="1200" kern="1200" dirty="0">
                <a:solidFill>
                  <a:schemeClr val="tx1"/>
                </a:solidFill>
                <a:effectLst/>
                <a:latin typeface="+mn-lt"/>
                <a:ea typeface="+mn-ea"/>
                <a:cs typeface="+mn-cs"/>
              </a:rPr>
              <a:t>, or </a:t>
            </a:r>
            <a:endParaRPr 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to</a:t>
            </a:r>
            <a:r>
              <a:rPr lang="ru-RU"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empower poor communities to oversee the distribution of HIV/AIDS  drugs</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5</a:t>
            </a:fld>
            <a:endParaRPr lang="ru-RU"/>
          </a:p>
        </p:txBody>
      </p:sp>
    </p:spTree>
    <p:extLst>
      <p:ext uri="{BB962C8B-B14F-4D97-AF65-F5344CB8AC3E}">
        <p14:creationId xmlns:p14="http://schemas.microsoft.com/office/powerpoint/2010/main" val="175923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If you are pursuing an improvement in social development status as an ultimate objective, then this component of the IP would typically identify an area of government service delivery that could realistically bring about a change that leads toward your objective.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for </a:t>
            </a:r>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your objective is</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reduce maternal mortality, then your service delivery change may be that sufficient midwives should be available for women in specific regions.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not all campaigns pursue an ultimate objective of improving the social development status of their target population. Some try to empower people to play a bigger role in the government decisions that affect them. To do this, some campaigns want to ensure that certain kinds of government information are made publicly available. Or that certain government decisions are made in a more participatory manner.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Reality is complex, and it is unlikely that a change in a single area of government behavior would bring about the ultimate objective that you want. It is more likely that a whole web of actions combined with other factors, such as human behavior and environment, would be required.</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example</a:t>
            </a:r>
            <a:r>
              <a:rPr lang="en-US" sz="1200" kern="1200" dirty="0">
                <a:solidFill>
                  <a:schemeClr val="tx1"/>
                </a:solidFill>
                <a:effectLst/>
                <a:latin typeface="+mn-lt"/>
                <a:ea typeface="+mn-ea"/>
                <a:cs typeface="+mn-cs"/>
              </a:rPr>
              <a:t>, getting more midwives employed and deployed will not have any impact on maternal mortality if more equipment and facilities are not also provided.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as </a:t>
            </a:r>
            <a:r>
              <a:rPr lang="en-US" sz="1200" b="1" kern="1200" dirty="0">
                <a:solidFill>
                  <a:schemeClr val="tx1"/>
                </a:solidFill>
                <a:effectLst/>
                <a:latin typeface="+mn-lt"/>
                <a:ea typeface="+mn-ea"/>
                <a:cs typeface="+mn-cs"/>
              </a:rPr>
              <a:t>another example</a:t>
            </a:r>
            <a:r>
              <a:rPr lang="en-US" sz="1200" kern="1200" dirty="0">
                <a:solidFill>
                  <a:schemeClr val="tx1"/>
                </a:solidFill>
                <a:effectLst/>
                <a:latin typeface="+mn-lt"/>
                <a:ea typeface="+mn-ea"/>
                <a:cs typeface="+mn-cs"/>
              </a:rPr>
              <a:t>, even if a legislature takes recommendations formulated in community hearings seriously, the voice of the relevant community would still effectively be ignored if the Department of Finance ignores the recommendations.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come across such complexity, it doesn’t necessarily mean that you should also address this further issue. Is another organization already working on the issue? Or would another organization be better placed to</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pursue it? Only if the answer to both these questions is “no” should you start planning to address it yourself.</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it is important to be as specific as possible about the desired change in government behavior, you will sometimes have no choice but to pursue more than one change in behavior simultaneously – be it with other organizations or on your own. In such cases your IP must include all of these changes. But beware! Planning for such complexity should not be equated with not prioritizing or strategically sequencing. Pursuing two integrally linked changes in government behavior is not the same as pursuing two different changes.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component it also would be beneficial to apply the SMART framework. How much of which government service would need to be provided by when? Which government department would need to implement which recommendation from which community by when?</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7</a:t>
            </a:fld>
            <a:endParaRPr lang="ru-RU"/>
          </a:p>
        </p:txBody>
      </p:sp>
    </p:spTree>
    <p:extLst>
      <p:ext uri="{BB962C8B-B14F-4D97-AF65-F5344CB8AC3E}">
        <p14:creationId xmlns:p14="http://schemas.microsoft.com/office/powerpoint/2010/main" val="414868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If you are pursuing an improvement in social development status as an ultimate objective, then this component of the IP would typically identify an area of government service delivery that could realistically bring about a change that leads toward your objective. If, for </a:t>
            </a:r>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your objective is</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reduce maternal mortality, then your service delivery change may be that sufficient midwives should be available for women in specific regions.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not all campaigns pursue an ultimate objective of improving the social development status of their target population. Some try to empower people to play a bigger role in the government decisions that affect them. To do this, some campaigns want to ensure that certain kinds of government information are made publicly available. Or that certain government decisions are made in a more participatory manner.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Reality is complex, and it is unlikely that a change in a single area of government behavior would bring about the ultimate objective that you want. It is more likely that a whole web of actions combined with other factors, such as human behavior and environment, would be required.</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example</a:t>
            </a:r>
            <a:r>
              <a:rPr lang="en-US" sz="1200" kern="1200" dirty="0">
                <a:solidFill>
                  <a:schemeClr val="tx1"/>
                </a:solidFill>
                <a:effectLst/>
                <a:latin typeface="+mn-lt"/>
                <a:ea typeface="+mn-ea"/>
                <a:cs typeface="+mn-cs"/>
              </a:rPr>
              <a:t>, getting more midwives employed and deployed will not have any impact on maternal mortality if more equipment and facilities are not also provided.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as </a:t>
            </a:r>
            <a:r>
              <a:rPr lang="en-US" sz="1200" b="1" kern="1200" dirty="0">
                <a:solidFill>
                  <a:schemeClr val="tx1"/>
                </a:solidFill>
                <a:effectLst/>
                <a:latin typeface="+mn-lt"/>
                <a:ea typeface="+mn-ea"/>
                <a:cs typeface="+mn-cs"/>
              </a:rPr>
              <a:t>another example</a:t>
            </a:r>
            <a:r>
              <a:rPr lang="en-US" sz="1200" kern="1200" dirty="0">
                <a:solidFill>
                  <a:schemeClr val="tx1"/>
                </a:solidFill>
                <a:effectLst/>
                <a:latin typeface="+mn-lt"/>
                <a:ea typeface="+mn-ea"/>
                <a:cs typeface="+mn-cs"/>
              </a:rPr>
              <a:t>, even if a legislature takes recommendations formulated in community hearings seriously, the voice of the relevant community would still effectively be ignored if the Department of Finance ignores the recommendations.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come across such complexity, it doesn’t necessarily mean that you should also address this further issue. Is another organization already working on the issue? Or would another organization be better placed to</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pursue it? Only if the answer to both these questions is “no” should you start planning to address it yourself.</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it is important to be as specific as possible about the desired change in government behavior, you will sometimes have no choice but to pursue more than one change in behavior simultaneously – be it with other organizations or on your own. In such cases your IP must include all of these changes. But beware! Planning for such complexity should not be equated with not prioritizing or strategically sequencing. Pursuing two integrally linked changes in government behavior is not the same as pursuing two different changes.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component it also would be beneficial to apply the SMART framework. How much of which government service would need to be provided by when? Which government department would need to implement which recommendation from which community by when?</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8</a:t>
            </a:fld>
            <a:endParaRPr lang="ru-RU"/>
          </a:p>
        </p:txBody>
      </p:sp>
    </p:spTree>
    <p:extLst>
      <p:ext uri="{BB962C8B-B14F-4D97-AF65-F5344CB8AC3E}">
        <p14:creationId xmlns:p14="http://schemas.microsoft.com/office/powerpoint/2010/main" val="87202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To achieve change in government behavior, it is often necessary to bring about some changes to the budget process (participation, budget transparency) and/or to budget policy (increased allocations, improved implementation, reduced corruption). And remember that you should be looking for  a </a:t>
            </a:r>
            <a:r>
              <a:rPr lang="en-US" sz="1200" i="1" kern="1200" dirty="0">
                <a:solidFill>
                  <a:schemeClr val="tx1"/>
                </a:solidFill>
                <a:effectLst/>
                <a:latin typeface="+mn-lt"/>
                <a:ea typeface="+mn-ea"/>
                <a:cs typeface="+mn-cs"/>
              </a:rPr>
              <a:t>reasonable </a:t>
            </a:r>
            <a:r>
              <a:rPr lang="en-US" sz="1200" kern="1200" dirty="0">
                <a:solidFill>
                  <a:schemeClr val="tx1"/>
                </a:solidFill>
                <a:effectLst/>
                <a:latin typeface="+mn-lt"/>
                <a:ea typeface="+mn-ea"/>
                <a:cs typeface="+mn-cs"/>
              </a:rPr>
              <a:t>link between these budget changes and the change in government behavior that you seek. Again the SMART framework could be used.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more midwives, for </a:t>
            </a:r>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then an increase in the personnel budget of the primary health care budget of the Ministry of Health may help; whereas a reduction in corruption in the procurement of medicines may not help directly (but it may free up money that could be reallocated in this way). Or if citizens want to play a role in the formulation of the budget and discover that their preferred channel for doing so, the legislature, does not have the technical capacity necessary, then citizens may campaign for the creation of a parliamentary budget office.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indicated in the previous section, you will sometimes have no choice but to pursue two linked budget changes at the same time.</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9</a:t>
            </a:fld>
            <a:endParaRPr lang="ru-RU"/>
          </a:p>
        </p:txBody>
      </p:sp>
    </p:spTree>
    <p:extLst>
      <p:ext uri="{BB962C8B-B14F-4D97-AF65-F5344CB8AC3E}">
        <p14:creationId xmlns:p14="http://schemas.microsoft.com/office/powerpoint/2010/main" val="161669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a typeface="Times New Roman" panose="02020603050405020304" pitchFamily="18" charset="0"/>
              </a:rPr>
              <a:t>Проектом предлагается оказать техническое содействие членам Общественного совета Илийского р-на Алматинской области, проведя обучение по следующим темам:</a:t>
            </a:r>
          </a:p>
          <a:p>
            <a:pPr marL="285750" indent="-285750">
              <a:buFont typeface="Arial" panose="020B0604020202020204" pitchFamily="34" charset="0"/>
              <a:buChar char="•"/>
            </a:pPr>
            <a:r>
              <a:rPr lang="ru-RU" sz="1200" dirty="0"/>
              <a:t>бюджетный анализ, </a:t>
            </a:r>
          </a:p>
          <a:p>
            <a:pPr marL="285750" indent="-285750">
              <a:buFont typeface="Arial" panose="020B0604020202020204" pitchFamily="34" charset="0"/>
              <a:buChar char="•"/>
            </a:pPr>
            <a:r>
              <a:rPr lang="ru-RU" sz="1200" dirty="0"/>
              <a:t>мониторинг и оценка бюджетных программ и проектов, </a:t>
            </a:r>
          </a:p>
          <a:p>
            <a:pPr marL="285750" indent="-285750">
              <a:buFont typeface="Arial" panose="020B0604020202020204" pitchFamily="34" charset="0"/>
              <a:buChar char="•"/>
            </a:pPr>
            <a:r>
              <a:rPr lang="ru-RU" sz="1200" dirty="0"/>
              <a:t>вовлечение населения к участию в этих процессах, </a:t>
            </a:r>
          </a:p>
          <a:p>
            <a:pPr marL="285750" indent="-285750">
              <a:buFont typeface="Arial" panose="020B0604020202020204" pitchFamily="34" charset="0"/>
              <a:buChar char="•"/>
            </a:pPr>
            <a:r>
              <a:rPr lang="ru-RU" sz="1200" dirty="0"/>
              <a:t>функционировании системы госзакупок в Республике Казахстан</a:t>
            </a: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10</a:t>
            </a:fld>
            <a:endParaRPr lang="ru-RU"/>
          </a:p>
        </p:txBody>
      </p:sp>
    </p:spTree>
    <p:extLst>
      <p:ext uri="{BB962C8B-B14F-4D97-AF65-F5344CB8AC3E}">
        <p14:creationId xmlns:p14="http://schemas.microsoft.com/office/powerpoint/2010/main" val="402267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09637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89935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407259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S-Logo Only">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2"/>
          <p:cNvSpPr>
            <a:spLocks noGrp="1"/>
          </p:cNvSpPr>
          <p:nvPr>
            <p:ph type="body" sz="quarter" idx="12" hasCustomPrompt="1"/>
          </p:nvPr>
        </p:nvSpPr>
        <p:spPr>
          <a:xfrm>
            <a:off x="711200" y="2057400"/>
            <a:ext cx="10058400" cy="4191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rgbClr val="005789"/>
                </a:solidFill>
                <a:latin typeface="Verdana" pitchFamily="34" charset="0"/>
              </a:defRPr>
            </a:lvl1pPr>
          </a:lstStyle>
          <a:p>
            <a:pPr lvl="0"/>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p:txBody>
      </p:sp>
      <p:sp>
        <p:nvSpPr>
          <p:cNvPr id="7" name="Text Placeholder 4"/>
          <p:cNvSpPr>
            <a:spLocks noGrp="1"/>
          </p:cNvSpPr>
          <p:nvPr>
            <p:ph type="body" sz="quarter" idx="13" hasCustomPrompt="1"/>
          </p:nvPr>
        </p:nvSpPr>
        <p:spPr>
          <a:xfrm>
            <a:off x="711200" y="1371600"/>
            <a:ext cx="10160000" cy="533400"/>
          </a:xfrm>
          <a:prstGeom prst="rect">
            <a:avLst/>
          </a:prstGeom>
        </p:spPr>
        <p:txBody>
          <a:bodyPr/>
          <a:lstStyle>
            <a:lvl1pPr marL="0" indent="0">
              <a:buNone/>
              <a:defRPr sz="2400" baseline="0">
                <a:solidFill>
                  <a:srgbClr val="005789"/>
                </a:solidFill>
                <a:latin typeface="Verdana" pitchFamily="34" charset="0"/>
              </a:defRPr>
            </a:lvl1pPr>
          </a:lstStyle>
          <a:p>
            <a:pPr lvl="0"/>
            <a:r>
              <a:rPr lang="en-US" dirty="0" err="1"/>
              <a:t>Lorem</a:t>
            </a:r>
            <a:r>
              <a:rPr lang="en-US" dirty="0"/>
              <a:t> </a:t>
            </a:r>
            <a:r>
              <a:rPr lang="en-US" dirty="0" err="1"/>
              <a:t>Ipsum</a:t>
            </a:r>
            <a:r>
              <a:rPr lang="en-US" dirty="0"/>
              <a:t> Dolor Sit </a:t>
            </a:r>
            <a:r>
              <a:rPr lang="en-US" dirty="0" err="1"/>
              <a:t>Amet</a:t>
            </a:r>
            <a:endParaRPr lang="en-US" dirty="0"/>
          </a:p>
        </p:txBody>
      </p:sp>
    </p:spTree>
    <p:extLst>
      <p:ext uri="{BB962C8B-B14F-4D97-AF65-F5344CB8AC3E}">
        <p14:creationId xmlns:p14="http://schemas.microsoft.com/office/powerpoint/2010/main" val="106820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Sub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802" y="1473694"/>
            <a:ext cx="11365429"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Rectangle 6"/>
          <p:cNvSpPr>
            <a:spLocks noGrp="1" noChangeArrowheads="1"/>
          </p:cNvSpPr>
          <p:nvPr>
            <p:ph type="sldNum" sz="quarter" idx="10"/>
          </p:nvPr>
        </p:nvSpPr>
        <p:spPr>
          <a:xfrm>
            <a:off x="4673600" y="6447147"/>
            <a:ext cx="2844800" cy="476250"/>
          </a:xfrm>
          <a:ln/>
        </p:spPr>
        <p:txBody>
          <a:bodyPr/>
          <a:lstStyle>
            <a:lvl1pPr algn="ctr">
              <a:defRPr sz="1000">
                <a:solidFill>
                  <a:schemeClr val="bg1"/>
                </a:solidFill>
                <a:latin typeface="+mn-lt"/>
              </a:defRPr>
            </a:lvl1pPr>
          </a:lstStyle>
          <a:p>
            <a:fld id="{C3FE760F-0A7B-46DE-BC86-8008D926EC66}" type="slidenum">
              <a:rPr lang="ru-RU" smtClean="0"/>
              <a:t>‹#›</a:t>
            </a:fld>
            <a:endParaRPr lang="ru-RU"/>
          </a:p>
        </p:txBody>
      </p:sp>
      <p:sp>
        <p:nvSpPr>
          <p:cNvPr id="12" name="Text Placeholder 11"/>
          <p:cNvSpPr>
            <a:spLocks noGrp="1"/>
          </p:cNvSpPr>
          <p:nvPr>
            <p:ph type="body" sz="quarter" idx="11"/>
          </p:nvPr>
        </p:nvSpPr>
        <p:spPr>
          <a:xfrm>
            <a:off x="449801" y="812274"/>
            <a:ext cx="11167872" cy="501727"/>
          </a:xfrm>
        </p:spPr>
        <p:txBody>
          <a:bodyPr anchor="t"/>
          <a:lstStyle>
            <a:lvl1pPr marL="0" indent="0">
              <a:buNone/>
              <a:defRPr sz="1600" cap="all" baseline="0">
                <a:latin typeface="Arial" pitchFamily="34" charset="0"/>
                <a:cs typeface="Arial" pitchFamily="34" charset="0"/>
              </a:defRPr>
            </a:lvl1pPr>
          </a:lstStyle>
          <a:p>
            <a:pPr lvl="0"/>
            <a:r>
              <a:rPr lang="ru-RU"/>
              <a:t>Образец текста</a:t>
            </a:r>
          </a:p>
        </p:txBody>
      </p:sp>
      <p:sp>
        <p:nvSpPr>
          <p:cNvPr id="8" name="Title 1"/>
          <p:cNvSpPr>
            <a:spLocks noGrp="1"/>
          </p:cNvSpPr>
          <p:nvPr>
            <p:ph type="title"/>
          </p:nvPr>
        </p:nvSpPr>
        <p:spPr>
          <a:xfrm>
            <a:off x="449801" y="304153"/>
            <a:ext cx="11172816" cy="582612"/>
          </a:xfrm>
          <a:prstGeom prst="rect">
            <a:avLst/>
          </a:prstGeom>
        </p:spPr>
        <p:txBody>
          <a:bodyPr anchor="t"/>
          <a:lstStyle>
            <a:lvl1pPr>
              <a:defRPr b="1" cap="none" baseline="0">
                <a:solidFill>
                  <a:schemeClr val="accent1"/>
                </a:solidFill>
              </a:defRPr>
            </a:lvl1pPr>
          </a:lstStyle>
          <a:p>
            <a:r>
              <a:rPr lang="ru-RU"/>
              <a:t>Образец заголовка</a:t>
            </a:r>
            <a:endParaRPr lang="en-US" dirty="0"/>
          </a:p>
        </p:txBody>
      </p:sp>
      <p:sp>
        <p:nvSpPr>
          <p:cNvPr id="9" name="Footer Placeholder 4"/>
          <p:cNvSpPr>
            <a:spLocks noGrp="1"/>
          </p:cNvSpPr>
          <p:nvPr>
            <p:ph type="ftr" sz="quarter" idx="14"/>
          </p:nvPr>
        </p:nvSpPr>
        <p:spPr>
          <a:xfrm>
            <a:off x="449801" y="5977660"/>
            <a:ext cx="3860800" cy="238414"/>
          </a:xfrm>
          <a:prstGeom prst="rect">
            <a:avLst/>
          </a:prstGeom>
        </p:spPr>
        <p:txBody>
          <a:bodyPr/>
          <a:lstStyle>
            <a:lvl1pPr>
              <a:defRPr sz="1000">
                <a:latin typeface="+mn-lt"/>
              </a:defRPr>
            </a:lvl1pPr>
          </a:lstStyle>
          <a:p>
            <a:endParaRPr lang="ru-RU"/>
          </a:p>
        </p:txBody>
      </p:sp>
    </p:spTree>
    <p:extLst>
      <p:ext uri="{BB962C8B-B14F-4D97-AF65-F5344CB8AC3E}">
        <p14:creationId xmlns:p14="http://schemas.microsoft.com/office/powerpoint/2010/main" val="377882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Sub Title">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a:xfrm>
            <a:off x="4673600" y="6447147"/>
            <a:ext cx="2844800" cy="476250"/>
          </a:xfrm>
          <a:ln/>
        </p:spPr>
        <p:txBody>
          <a:bodyPr/>
          <a:lstStyle>
            <a:lvl1pPr algn="ctr">
              <a:defRPr sz="1000">
                <a:solidFill>
                  <a:schemeClr val="bg1"/>
                </a:solidFill>
                <a:latin typeface="+mn-lt"/>
              </a:defRPr>
            </a:lvl1pPr>
          </a:lstStyle>
          <a:p>
            <a:fld id="{C3FE760F-0A7B-46DE-BC86-8008D926EC66}" type="slidenum">
              <a:rPr lang="ru-RU" smtClean="0"/>
              <a:t>‹#›</a:t>
            </a:fld>
            <a:endParaRPr lang="ru-RU"/>
          </a:p>
        </p:txBody>
      </p:sp>
      <p:sp>
        <p:nvSpPr>
          <p:cNvPr id="6" name="Text Placeholder 11"/>
          <p:cNvSpPr>
            <a:spLocks noGrp="1"/>
          </p:cNvSpPr>
          <p:nvPr>
            <p:ph type="body" sz="quarter" idx="11"/>
          </p:nvPr>
        </p:nvSpPr>
        <p:spPr>
          <a:xfrm>
            <a:off x="449801" y="812274"/>
            <a:ext cx="11167872" cy="501727"/>
          </a:xfrm>
        </p:spPr>
        <p:txBody>
          <a:bodyPr anchor="t"/>
          <a:lstStyle>
            <a:lvl1pPr marL="0" indent="0">
              <a:buNone/>
              <a:defRPr sz="1600" cap="all" baseline="0">
                <a:latin typeface="Arial" pitchFamily="34" charset="0"/>
                <a:cs typeface="Arial" pitchFamily="34" charset="0"/>
              </a:defRPr>
            </a:lvl1pPr>
          </a:lstStyle>
          <a:p>
            <a:pPr lvl="0"/>
            <a:r>
              <a:rPr lang="ru-RU"/>
              <a:t>Образец текста</a:t>
            </a:r>
          </a:p>
        </p:txBody>
      </p:sp>
      <p:sp>
        <p:nvSpPr>
          <p:cNvPr id="8" name="Title 1"/>
          <p:cNvSpPr>
            <a:spLocks noGrp="1"/>
          </p:cNvSpPr>
          <p:nvPr>
            <p:ph type="title"/>
          </p:nvPr>
        </p:nvSpPr>
        <p:spPr>
          <a:xfrm>
            <a:off x="449801" y="304153"/>
            <a:ext cx="11172816" cy="582612"/>
          </a:xfrm>
          <a:prstGeom prst="rect">
            <a:avLst/>
          </a:prstGeom>
        </p:spPr>
        <p:txBody>
          <a:bodyPr anchor="t"/>
          <a:lstStyle>
            <a:lvl1pPr>
              <a:defRPr b="1" cap="none" baseline="0">
                <a:solidFill>
                  <a:schemeClr val="accent1"/>
                </a:solidFill>
              </a:defRPr>
            </a:lvl1pPr>
          </a:lstStyle>
          <a:p>
            <a:r>
              <a:rPr lang="ru-RU"/>
              <a:t>Образец заголовка</a:t>
            </a:r>
            <a:endParaRPr lang="en-US" dirty="0"/>
          </a:p>
        </p:txBody>
      </p:sp>
      <p:sp>
        <p:nvSpPr>
          <p:cNvPr id="7" name="Footer Placeholder 4"/>
          <p:cNvSpPr>
            <a:spLocks noGrp="1"/>
          </p:cNvSpPr>
          <p:nvPr>
            <p:ph type="ftr" sz="quarter" idx="14"/>
          </p:nvPr>
        </p:nvSpPr>
        <p:spPr>
          <a:xfrm>
            <a:off x="449801" y="5977660"/>
            <a:ext cx="3860800" cy="238414"/>
          </a:xfrm>
          <a:prstGeom prst="rect">
            <a:avLst/>
          </a:prstGeom>
        </p:spPr>
        <p:txBody>
          <a:bodyPr/>
          <a:lstStyle>
            <a:lvl1pPr>
              <a:defRPr sz="1000">
                <a:latin typeface="+mn-lt"/>
              </a:defRPr>
            </a:lvl1pPr>
          </a:lstStyle>
          <a:p>
            <a:endParaRPr lang="ru-RU"/>
          </a:p>
        </p:txBody>
      </p:sp>
    </p:spTree>
    <p:extLst>
      <p:ext uri="{BB962C8B-B14F-4D97-AF65-F5344CB8AC3E}">
        <p14:creationId xmlns:p14="http://schemas.microsoft.com/office/powerpoint/2010/main" val="114377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18938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226080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864759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403050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80702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803721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068539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71993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477630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61879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435878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1978478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550489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3124002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641925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52622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771126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406426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2716455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2457076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33574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614666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2896388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727839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95916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2582930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02054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314979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914056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756886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2371433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3040107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241503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3515938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3425433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2621517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3FE760F-0A7B-46DE-BC86-8008D926EC66}" type="slidenum">
              <a:rPr lang="ru-RU" smtClean="0"/>
              <a:t>‹#›</a:t>
            </a:fld>
            <a:endParaRPr lang="ru-RU"/>
          </a:p>
        </p:txBody>
      </p:sp>
    </p:spTree>
    <p:extLst>
      <p:ext uri="{BB962C8B-B14F-4D97-AF65-F5344CB8AC3E}">
        <p14:creationId xmlns:p14="http://schemas.microsoft.com/office/powerpoint/2010/main" val="415269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24002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09A2D7D8-F2D2-4803-8A63-193B05D35B17}" type="datetimeFigureOut">
              <a:rPr lang="ru-RU" smtClean="0"/>
              <a:t>10.02.2019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309558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09A2D7D8-F2D2-4803-8A63-193B05D35B17}" type="datetimeFigureOut">
              <a:rPr lang="ru-RU" smtClean="0"/>
              <a:t>10.02.2019</a:t>
            </a:fld>
            <a:endParaRPr lang="ru-RU"/>
          </a:p>
        </p:txBody>
      </p:sp>
      <p:sp>
        <p:nvSpPr>
          <p:cNvPr id="8" name="Slide Number Placeholder 7"/>
          <p:cNvSpPr>
            <a:spLocks noGrp="1"/>
          </p:cNvSpPr>
          <p:nvPr>
            <p:ph type="sldNum" sz="quarter" idx="11"/>
          </p:nvPr>
        </p:nvSpPr>
        <p:spPr/>
        <p:txBody>
          <a:bodyPr/>
          <a:lstStyle/>
          <a:p>
            <a:fld id="{C3FE760F-0A7B-46DE-BC86-8008D926EC66}"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extLst>
      <p:ext uri="{BB962C8B-B14F-4D97-AF65-F5344CB8AC3E}">
        <p14:creationId xmlns:p14="http://schemas.microsoft.com/office/powerpoint/2010/main" val="3179445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667549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a:t>Образец текста</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9A2D7D8-F2D2-4803-8A63-193B05D35B17}" type="datetimeFigureOut">
              <a:rPr lang="ru-RU" smtClean="0"/>
              <a:t>10.02.2019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75507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A2D7D8-F2D2-4803-8A63-193B05D35B17}" type="datetimeFigureOut">
              <a:rPr lang="ru-RU" smtClean="0"/>
              <a:t>10.02.2019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1222088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2D7D8-F2D2-4803-8A63-193B05D35B17}" type="datetimeFigureOut">
              <a:rPr lang="ru-RU" smtClean="0"/>
              <a:t>10.02.2019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668081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773258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3FE760F-0A7B-46DE-BC86-8008D926EC66}" type="slidenum">
              <a:rPr lang="ru-RU" smtClean="0"/>
              <a:t>‹#›</a:t>
            </a:fld>
            <a:endParaRPr lang="ru-RU"/>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ru-RU"/>
              <a:t>Образец заголовка</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3384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91454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787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A2D7D8-F2D2-4803-8A63-193B05D35B17}" type="datetimeFigureOut">
              <a:rPr lang="ru-RU" smtClean="0"/>
              <a:t>10.02.2019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163606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2D7D8-F2D2-4803-8A63-193B05D35B17}" type="datetimeFigureOut">
              <a:rPr lang="ru-RU" smtClean="0"/>
              <a:t>10.02.2019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95782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400960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88394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2D7D8-F2D2-4803-8A63-193B05D35B17}" type="datetimeFigureOut">
              <a:rPr lang="ru-RU" smtClean="0"/>
              <a:t>10.02.2019</a:t>
            </a:fld>
            <a:endParaRPr lang="ru-R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E760F-0A7B-46DE-BC86-8008D926EC66}" type="slidenum">
              <a:rPr lang="ru-RU" smtClean="0"/>
              <a:t>‹#›</a:t>
            </a:fld>
            <a:endParaRPr lang="ru-RU"/>
          </a:p>
        </p:txBody>
      </p:sp>
    </p:spTree>
    <p:extLst>
      <p:ext uri="{BB962C8B-B14F-4D97-AF65-F5344CB8AC3E}">
        <p14:creationId xmlns:p14="http://schemas.microsoft.com/office/powerpoint/2010/main" val="155199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4B5C-403C-F64D-A5CF-AAFC8EF04D17}" type="slidenum">
              <a:rPr lang="en-US" smtClean="0"/>
              <a:t>‹#›</a:t>
            </a:fld>
            <a:endParaRPr lang="en-US"/>
          </a:p>
        </p:txBody>
      </p:sp>
    </p:spTree>
    <p:extLst>
      <p:ext uri="{BB962C8B-B14F-4D97-AF65-F5344CB8AC3E}">
        <p14:creationId xmlns:p14="http://schemas.microsoft.com/office/powerpoint/2010/main" val="14526806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17AAB-5A3A-4542-91D2-2C881D7152C4}" type="slidenum">
              <a:rPr lang="en-US" smtClean="0"/>
              <a:t>‹#›</a:t>
            </a:fld>
            <a:endParaRPr lang="en-US"/>
          </a:p>
        </p:txBody>
      </p:sp>
    </p:spTree>
    <p:extLst>
      <p:ext uri="{BB962C8B-B14F-4D97-AF65-F5344CB8AC3E}">
        <p14:creationId xmlns:p14="http://schemas.microsoft.com/office/powerpoint/2010/main" val="23334509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2BC56-8C10-E648-B00E-19EF38E590F4}" type="slidenum">
              <a:rPr lang="en-US" smtClean="0"/>
              <a:t>‹#›</a:t>
            </a:fld>
            <a:endParaRPr lang="en-US"/>
          </a:p>
        </p:txBody>
      </p:sp>
    </p:spTree>
    <p:extLst>
      <p:ext uri="{BB962C8B-B14F-4D97-AF65-F5344CB8AC3E}">
        <p14:creationId xmlns:p14="http://schemas.microsoft.com/office/powerpoint/2010/main" val="40977154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09A2D7D8-F2D2-4803-8A63-193B05D35B17}" type="datetimeFigureOut">
              <a:rPr lang="ru-RU" smtClean="0"/>
              <a:t>10.02.2019</a:t>
            </a:fld>
            <a:endParaRPr lang="ru-RU"/>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C3FE760F-0A7B-46DE-BC86-8008D926EC66}" type="slidenum">
              <a:rPr lang="ru-RU" smtClean="0"/>
              <a:t>‹#›</a:t>
            </a:fld>
            <a:endParaRPr lang="ru-RU"/>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66764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0" y="2340251"/>
            <a:ext cx="10363200" cy="2750666"/>
          </a:xfrm>
        </p:spPr>
        <p:txBody>
          <a:bodyPr/>
          <a:lstStyle/>
          <a:p>
            <a:pPr algn="ctr"/>
            <a:r>
              <a:rPr lang="tg-Cyrl-TJ" sz="4000" dirty="0">
                <a:solidFill>
                  <a:srgbClr val="0070C0"/>
                </a:solidFill>
                <a:latin typeface="Times New Roman" panose="02020603050405020304" pitchFamily="18" charset="0"/>
                <a:cs typeface="Times New Roman" panose="02020603050405020304" pitchFamily="18" charset="0"/>
              </a:rPr>
              <a:t>Таҳияи нақшаи таъсиррасонӣ барои татбиқи чорабинӣ оид ба </a:t>
            </a:r>
            <a:r>
              <a:rPr lang="ru-RU" sz="4000" dirty="0">
                <a:solidFill>
                  <a:srgbClr val="0070C0"/>
                </a:solidFill>
                <a:latin typeface="Times New Roman" panose="02020603050405020304" pitchFamily="18" charset="0"/>
                <a:cs typeface="Times New Roman" panose="02020603050405020304" pitchFamily="18" charset="0"/>
              </a:rPr>
              <a:t> </a:t>
            </a:r>
            <a:r>
              <a:rPr lang="ru-RU" sz="4000" dirty="0" err="1">
                <a:solidFill>
                  <a:srgbClr val="0070C0"/>
                </a:solidFill>
                <a:latin typeface="Times New Roman" panose="02020603050405020304" pitchFamily="18" charset="0"/>
                <a:cs typeface="Times New Roman" panose="02020603050405020304" pitchFamily="18" charset="0"/>
              </a:rPr>
              <a:t>эдвокаси</a:t>
            </a:r>
            <a:r>
              <a:rPr lang="ru-RU" sz="4000" dirty="0">
                <a:solidFill>
                  <a:srgbClr val="0070C0"/>
                </a:solidFill>
                <a:latin typeface="Times New Roman" panose="02020603050405020304" pitchFamily="18" charset="0"/>
                <a:cs typeface="Times New Roman" panose="02020603050405020304" pitchFamily="18" charset="0"/>
              </a:rPr>
              <a:t> </a:t>
            </a:r>
            <a:r>
              <a:rPr lang="en-US" sz="4000" dirty="0">
                <a:solidFill>
                  <a:srgbClr val="0070C0"/>
                </a:solidFill>
                <a:latin typeface="Times New Roman" panose="02020603050405020304" pitchFamily="18" charset="0"/>
                <a:cs typeface="Times New Roman" panose="02020603050405020304" pitchFamily="18" charset="0"/>
              </a:rPr>
              <a:t/>
            </a:r>
            <a:br>
              <a:rPr lang="en-US" sz="4000" dirty="0">
                <a:solidFill>
                  <a:srgbClr val="0070C0"/>
                </a:solidFill>
                <a:latin typeface="Times New Roman" panose="02020603050405020304" pitchFamily="18" charset="0"/>
                <a:cs typeface="Times New Roman" panose="02020603050405020304" pitchFamily="18" charset="0"/>
              </a:rPr>
            </a:br>
            <a:r>
              <a:rPr lang="ru-RU" sz="4000" dirty="0">
                <a:solidFill>
                  <a:srgbClr val="0070C0"/>
                </a:solidFill>
                <a:latin typeface="Times New Roman" panose="02020603050405020304" pitchFamily="18" charset="0"/>
                <a:cs typeface="Times New Roman" panose="02020603050405020304" pitchFamily="18" charset="0"/>
              </a:rPr>
              <a:t>(</a:t>
            </a:r>
            <a:r>
              <a:rPr lang="en-US" sz="4000" dirty="0">
                <a:solidFill>
                  <a:srgbClr val="0070C0"/>
                </a:solidFill>
                <a:latin typeface="Times New Roman" panose="02020603050405020304" pitchFamily="18" charset="0"/>
                <a:cs typeface="Times New Roman" panose="02020603050405020304" pitchFamily="18" charset="0"/>
              </a:rPr>
              <a:t>Impact plan</a:t>
            </a:r>
            <a:r>
              <a:rPr lang="ru-RU" sz="2400" dirty="0">
                <a:solidFill>
                  <a:srgbClr val="0070C0"/>
                </a:solidFill>
                <a:latin typeface="Times New Roman" panose="02020603050405020304" pitchFamily="18" charset="0"/>
                <a:cs typeface="Times New Roman" panose="02020603050405020304" pitchFamily="18" charset="0"/>
              </a:rPr>
              <a:t>)</a:t>
            </a:r>
            <a:endParaRPr lang="ru-RU" sz="3600"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828800" y="5027425"/>
            <a:ext cx="9144000" cy="431119"/>
          </a:xfrm>
        </p:spPr>
        <p:txBody>
          <a:bodyPr>
            <a:normAutofit/>
          </a:bodyPr>
          <a:lstStyle/>
          <a:p>
            <a:pPr algn="r"/>
            <a:r>
              <a:rPr lang="ru-RU" sz="2200" dirty="0">
                <a:latin typeface="Times New Roman" panose="02020603050405020304" pitchFamily="18" charset="0"/>
                <a:cs typeface="Times New Roman" panose="02020603050405020304" pitchFamily="18" charset="0"/>
              </a:rPr>
              <a:t>Хайдар </a:t>
            </a:r>
            <a:r>
              <a:rPr lang="ru-RU" sz="2200" dirty="0" err="1">
                <a:latin typeface="Times New Roman" panose="02020603050405020304" pitchFamily="18" charset="0"/>
                <a:cs typeface="Times New Roman" panose="02020603050405020304" pitchFamily="18" charset="0"/>
              </a:rPr>
              <a:t>Уали</a:t>
            </a:r>
            <a:r>
              <a:rPr lang="ru-RU" sz="2200" dirty="0">
                <a:latin typeface="Times New Roman" panose="02020603050405020304" pitchFamily="18" charset="0"/>
                <a:cs typeface="Times New Roman" panose="02020603050405020304" pitchFamily="18" charset="0"/>
              </a:rPr>
              <a:t>, РМР</a:t>
            </a:r>
          </a:p>
        </p:txBody>
      </p:sp>
      <p:sp>
        <p:nvSpPr>
          <p:cNvPr id="4" name="Подзаголовок 2"/>
          <p:cNvSpPr txBox="1">
            <a:spLocks/>
          </p:cNvSpPr>
          <p:nvPr/>
        </p:nvSpPr>
        <p:spPr>
          <a:xfrm>
            <a:off x="1524000" y="6154738"/>
            <a:ext cx="9144000" cy="431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a:t>2017</a:t>
            </a:r>
          </a:p>
        </p:txBody>
      </p:sp>
    </p:spTree>
    <p:extLst>
      <p:ext uri="{BB962C8B-B14F-4D97-AF65-F5344CB8AC3E}">
        <p14:creationId xmlns:p14="http://schemas.microsoft.com/office/powerpoint/2010/main" val="357628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1240" y="5696395"/>
            <a:ext cx="10160000" cy="954107"/>
          </a:xfrm>
          <a:prstGeom prst="rect">
            <a:avLst/>
          </a:prstGeom>
        </p:spPr>
        <p:txBody>
          <a:bodyPr wrap="square">
            <a:spAutoFit/>
          </a:bodyPr>
          <a:lstStyle/>
          <a:p>
            <a:r>
              <a:rPr lang="ru-RU" sz="2800" b="1" dirty="0" err="1">
                <a:solidFill>
                  <a:srgbClr val="0070C0"/>
                </a:solidFill>
              </a:rPr>
              <a:t>Тағйироти</a:t>
            </a:r>
            <a:r>
              <a:rPr lang="ru-RU" sz="2800" b="1" dirty="0">
                <a:solidFill>
                  <a:srgbClr val="0070C0"/>
                </a:solidFill>
              </a:rPr>
              <a:t> </a:t>
            </a:r>
            <a:r>
              <a:rPr lang="ru-RU" sz="2800" b="1" dirty="0" err="1">
                <a:solidFill>
                  <a:srgbClr val="0070C0"/>
                </a:solidFill>
              </a:rPr>
              <a:t>буҷетие</a:t>
            </a:r>
            <a:r>
              <a:rPr lang="ru-RU" sz="2800" b="1" dirty="0">
                <a:solidFill>
                  <a:srgbClr val="0070C0"/>
                </a:solidFill>
              </a:rPr>
              <a:t>, </a:t>
            </a:r>
            <a:r>
              <a:rPr lang="ru-RU" sz="2800" b="1" dirty="0" err="1">
                <a:solidFill>
                  <a:srgbClr val="0070C0"/>
                </a:solidFill>
              </a:rPr>
              <a:t>ки</a:t>
            </a:r>
            <a:r>
              <a:rPr lang="ru-RU" sz="2800" b="1" dirty="0">
                <a:solidFill>
                  <a:srgbClr val="0070C0"/>
                </a:solidFill>
              </a:rPr>
              <a:t>  </a:t>
            </a:r>
            <a:r>
              <a:rPr lang="ru-RU" sz="2800" b="1" dirty="0" err="1">
                <a:solidFill>
                  <a:srgbClr val="0070C0"/>
                </a:solidFill>
              </a:rPr>
              <a:t>эдвокаси-компанияи</a:t>
            </a:r>
            <a:r>
              <a:rPr lang="ru-RU" sz="2800" b="1" dirty="0">
                <a:solidFill>
                  <a:srgbClr val="0070C0"/>
                </a:solidFill>
              </a:rPr>
              <a:t> </a:t>
            </a:r>
            <a:r>
              <a:rPr lang="ru-RU" sz="2800" b="1" dirty="0" err="1">
                <a:solidFill>
                  <a:srgbClr val="0070C0"/>
                </a:solidFill>
              </a:rPr>
              <a:t>шумо</a:t>
            </a:r>
            <a:r>
              <a:rPr lang="ru-RU" sz="2800" b="1" dirty="0">
                <a:solidFill>
                  <a:srgbClr val="0070C0"/>
                </a:solidFill>
              </a:rPr>
              <a:t> ба он </a:t>
            </a:r>
            <a:r>
              <a:rPr lang="ru-RU" sz="2800" b="1" dirty="0" err="1">
                <a:solidFill>
                  <a:srgbClr val="0070C0"/>
                </a:solidFill>
              </a:rPr>
              <a:t>ноил</a:t>
            </a:r>
            <a:r>
              <a:rPr lang="ru-RU" sz="2800" b="1" dirty="0">
                <a:solidFill>
                  <a:srgbClr val="0070C0"/>
                </a:solidFill>
              </a:rPr>
              <a:t> </a:t>
            </a:r>
            <a:r>
              <a:rPr lang="ru-RU" sz="2800" b="1" dirty="0" err="1">
                <a:solidFill>
                  <a:srgbClr val="0070C0"/>
                </a:solidFill>
              </a:rPr>
              <a:t>шудан</a:t>
            </a:r>
            <a:r>
              <a:rPr lang="ru-RU" sz="2800" b="1" dirty="0">
                <a:solidFill>
                  <a:srgbClr val="0070C0"/>
                </a:solidFill>
              </a:rPr>
              <a:t> </a:t>
            </a:r>
            <a:r>
              <a:rPr lang="ru-RU" sz="2800" b="1" dirty="0" err="1">
                <a:solidFill>
                  <a:srgbClr val="0070C0"/>
                </a:solidFill>
              </a:rPr>
              <a:t>мехоҳад</a:t>
            </a:r>
            <a:r>
              <a:rPr lang="ru-RU" sz="2800" b="1" dirty="0">
                <a:solidFill>
                  <a:srgbClr val="0070C0"/>
                </a:solidFill>
              </a:rPr>
              <a:t>:</a:t>
            </a:r>
            <a:r>
              <a:rPr lang="ru-RU" sz="2400" dirty="0">
                <a:solidFill>
                  <a:srgbClr val="0070C0"/>
                </a:solidFill>
              </a:rPr>
              <a:t>_______________________________</a:t>
            </a:r>
          </a:p>
        </p:txBody>
      </p:sp>
      <p:sp>
        <p:nvSpPr>
          <p:cNvPr id="5" name="Заголовок 1"/>
          <p:cNvSpPr>
            <a:spLocks noGrp="1"/>
          </p:cNvSpPr>
          <p:nvPr>
            <p:ph type="title"/>
          </p:nvPr>
        </p:nvSpPr>
        <p:spPr>
          <a:xfrm>
            <a:off x="609600" y="438912"/>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4.Тағйироти </a:t>
            </a:r>
            <a:r>
              <a:rPr lang="ru-RU" dirty="0" err="1">
                <a:latin typeface="Times New Roman" panose="02020603050405020304" pitchFamily="18" charset="0"/>
                <a:cs typeface="Times New Roman" panose="02020603050405020304" pitchFamily="18" charset="0"/>
              </a:rPr>
              <a:t>буҷетӣ</a:t>
            </a:r>
            <a:r>
              <a:rPr lang="ru-RU" dirty="0">
                <a:latin typeface="Times New Roman" panose="02020603050405020304" pitchFamily="18" charset="0"/>
                <a:cs typeface="Times New Roman" panose="02020603050405020304" pitchFamily="18" charset="0"/>
              </a:rPr>
              <a:t> </a:t>
            </a:r>
          </a:p>
        </p:txBody>
      </p:sp>
      <p:sp>
        <p:nvSpPr>
          <p:cNvPr id="2" name="Rectangle 1"/>
          <p:cNvSpPr/>
          <p:nvPr/>
        </p:nvSpPr>
        <p:spPr>
          <a:xfrm>
            <a:off x="707136" y="1172080"/>
            <a:ext cx="10905744" cy="4247317"/>
          </a:xfrm>
          <a:prstGeom prst="rect">
            <a:avLst/>
          </a:prstGeom>
        </p:spPr>
        <p:txBody>
          <a:bodyPr wrap="square">
            <a:spAutoFit/>
          </a:bodyPr>
          <a:lstStyle/>
          <a:p>
            <a:r>
              <a:rPr lang="ru-RU" dirty="0" err="1">
                <a:ea typeface="Times New Roman" panose="02020603050405020304" pitchFamily="18" charset="0"/>
              </a:rPr>
              <a:t>Лоиҳа</a:t>
            </a:r>
            <a:r>
              <a:rPr lang="ru-RU" dirty="0">
                <a:ea typeface="Times New Roman" panose="02020603050405020304" pitchFamily="18" charset="0"/>
              </a:rPr>
              <a:t> </a:t>
            </a:r>
            <a:r>
              <a:rPr lang="ru-RU" dirty="0" err="1">
                <a:ea typeface="Times New Roman" panose="02020603050405020304" pitchFamily="18" charset="0"/>
              </a:rPr>
              <a:t>амалӣ</a:t>
            </a:r>
            <a:r>
              <a:rPr lang="ru-RU" dirty="0">
                <a:ea typeface="Times New Roman" panose="02020603050405020304" pitchFamily="18" charset="0"/>
              </a:rPr>
              <a:t> </a:t>
            </a:r>
            <a:r>
              <a:rPr lang="ru-RU" dirty="0" err="1">
                <a:ea typeface="Times New Roman" panose="02020603050405020304" pitchFamily="18" charset="0"/>
              </a:rPr>
              <a:t>намудани</a:t>
            </a:r>
            <a:r>
              <a:rPr lang="ru-RU" dirty="0">
                <a:ea typeface="Times New Roman" panose="02020603050405020304" pitchFamily="18" charset="0"/>
              </a:rPr>
              <a:t> </a:t>
            </a:r>
            <a:r>
              <a:rPr lang="ru-RU" dirty="0" err="1">
                <a:ea typeface="Times New Roman" panose="02020603050405020304" pitchFamily="18" charset="0"/>
              </a:rPr>
              <a:t>мусоидати</a:t>
            </a:r>
            <a:r>
              <a:rPr lang="ru-RU" dirty="0">
                <a:ea typeface="Times New Roman" panose="02020603050405020304" pitchFamily="18" charset="0"/>
              </a:rPr>
              <a:t> </a:t>
            </a:r>
            <a:r>
              <a:rPr lang="ru-RU" dirty="0" err="1">
                <a:ea typeface="Times New Roman" panose="02020603050405020304" pitchFamily="18" charset="0"/>
              </a:rPr>
              <a:t>техникиро</a:t>
            </a:r>
            <a:r>
              <a:rPr lang="ru-RU" dirty="0">
                <a:ea typeface="Times New Roman" panose="02020603050405020304" pitchFamily="18" charset="0"/>
              </a:rPr>
              <a:t> ба </a:t>
            </a:r>
            <a:r>
              <a:rPr lang="ru-RU" dirty="0" err="1">
                <a:ea typeface="Times New Roman" panose="02020603050405020304" pitchFamily="18" charset="0"/>
              </a:rPr>
              <a:t>аъзои</a:t>
            </a:r>
            <a:r>
              <a:rPr lang="ru-RU" dirty="0">
                <a:ea typeface="Times New Roman" panose="02020603050405020304" pitchFamily="18" charset="0"/>
              </a:rPr>
              <a:t> </a:t>
            </a:r>
            <a:r>
              <a:rPr lang="ru-RU" dirty="0" err="1">
                <a:ea typeface="Times New Roman" panose="02020603050405020304" pitchFamily="18" charset="0"/>
              </a:rPr>
              <a:t>Шурои</a:t>
            </a:r>
            <a:r>
              <a:rPr lang="ru-RU" dirty="0">
                <a:ea typeface="Times New Roman" panose="02020603050405020304" pitchFamily="18" charset="0"/>
              </a:rPr>
              <a:t> </a:t>
            </a:r>
            <a:r>
              <a:rPr lang="ru-RU" dirty="0" err="1">
                <a:ea typeface="Times New Roman" panose="02020603050405020304" pitchFamily="18" charset="0"/>
              </a:rPr>
              <a:t>ҷамъиятии</a:t>
            </a:r>
            <a:r>
              <a:rPr lang="ru-RU" dirty="0">
                <a:ea typeface="Times New Roman" panose="02020603050405020304" pitchFamily="18" charset="0"/>
              </a:rPr>
              <a:t> </a:t>
            </a:r>
            <a:r>
              <a:rPr lang="ru-RU" dirty="0" err="1">
                <a:ea typeface="Times New Roman" panose="02020603050405020304" pitchFamily="18" charset="0"/>
              </a:rPr>
              <a:t>ноҳияи</a:t>
            </a:r>
            <a:r>
              <a:rPr lang="ru-RU" dirty="0">
                <a:ea typeface="Times New Roman" panose="02020603050405020304" pitchFamily="18" charset="0"/>
              </a:rPr>
              <a:t> </a:t>
            </a:r>
            <a:r>
              <a:rPr lang="ru-RU" dirty="0" err="1">
                <a:ea typeface="Times New Roman" panose="02020603050405020304" pitchFamily="18" charset="0"/>
              </a:rPr>
              <a:t>Илийски</a:t>
            </a:r>
            <a:r>
              <a:rPr lang="ru-RU" dirty="0">
                <a:ea typeface="Times New Roman" panose="02020603050405020304" pitchFamily="18" charset="0"/>
              </a:rPr>
              <a:t> </a:t>
            </a:r>
            <a:r>
              <a:rPr lang="ru-RU" dirty="0" err="1">
                <a:ea typeface="Times New Roman" panose="02020603050405020304" pitchFamily="18" charset="0"/>
              </a:rPr>
              <a:t>вилояти</a:t>
            </a:r>
            <a:r>
              <a:rPr lang="ru-RU" dirty="0">
                <a:ea typeface="Times New Roman" panose="02020603050405020304" pitchFamily="18" charset="0"/>
              </a:rPr>
              <a:t> </a:t>
            </a:r>
            <a:r>
              <a:rPr lang="ru-RU" dirty="0" err="1">
                <a:ea typeface="Times New Roman" panose="02020603050405020304" pitchFamily="18" charset="0"/>
              </a:rPr>
              <a:t>Алмаато</a:t>
            </a:r>
            <a:r>
              <a:rPr lang="ru-RU" dirty="0">
                <a:ea typeface="Times New Roman" panose="02020603050405020304" pitchFamily="18" charset="0"/>
              </a:rPr>
              <a:t> </a:t>
            </a:r>
            <a:r>
              <a:rPr lang="ru-RU" dirty="0" err="1">
                <a:ea typeface="Times New Roman" panose="02020603050405020304" pitchFamily="18" charset="0"/>
              </a:rPr>
              <a:t>бо</a:t>
            </a:r>
            <a:r>
              <a:rPr lang="ru-RU" dirty="0">
                <a:ea typeface="Times New Roman" panose="02020603050405020304" pitchFamily="18" charset="0"/>
              </a:rPr>
              <a:t> </a:t>
            </a:r>
            <a:r>
              <a:rPr lang="ru-RU" dirty="0" err="1">
                <a:ea typeface="Times New Roman" panose="02020603050405020304" pitchFamily="18" charset="0"/>
              </a:rPr>
              <a:t>гузаронидани</a:t>
            </a:r>
            <a:r>
              <a:rPr lang="ru-RU" dirty="0">
                <a:ea typeface="Times New Roman" panose="02020603050405020304" pitchFamily="18" charset="0"/>
              </a:rPr>
              <a:t> </a:t>
            </a:r>
            <a:r>
              <a:rPr lang="ru-RU" dirty="0" err="1">
                <a:ea typeface="Times New Roman" panose="02020603050405020304" pitchFamily="18" charset="0"/>
              </a:rPr>
              <a:t>омузишҳо</a:t>
            </a:r>
            <a:r>
              <a:rPr lang="ru-RU" dirty="0">
                <a:ea typeface="Times New Roman" panose="02020603050405020304" pitchFamily="18" charset="0"/>
              </a:rPr>
              <a:t> дар </a:t>
            </a:r>
            <a:r>
              <a:rPr lang="ru-RU" dirty="0" err="1">
                <a:ea typeface="Times New Roman" panose="02020603050405020304" pitchFamily="18" charset="0"/>
              </a:rPr>
              <a:t>мавзуҳои</a:t>
            </a:r>
            <a:r>
              <a:rPr lang="ru-RU" dirty="0">
                <a:ea typeface="Times New Roman" panose="02020603050405020304" pitchFamily="18" charset="0"/>
              </a:rPr>
              <a:t> </a:t>
            </a:r>
            <a:r>
              <a:rPr lang="ru-RU" dirty="0" err="1">
                <a:ea typeface="Times New Roman" panose="02020603050405020304" pitchFamily="18" charset="0"/>
              </a:rPr>
              <a:t>зер</a:t>
            </a:r>
            <a:r>
              <a:rPr lang="ru-RU" dirty="0">
                <a:ea typeface="Times New Roman" panose="02020603050405020304" pitchFamily="18" charset="0"/>
              </a:rPr>
              <a:t>  дар </a:t>
            </a:r>
            <a:r>
              <a:rPr lang="ru-RU" dirty="0" err="1">
                <a:ea typeface="Times New Roman" panose="02020603050405020304" pitchFamily="18" charset="0"/>
              </a:rPr>
              <a:t>назар</a:t>
            </a:r>
            <a:r>
              <a:rPr lang="ru-RU" dirty="0">
                <a:ea typeface="Times New Roman" panose="02020603050405020304" pitchFamily="18" charset="0"/>
              </a:rPr>
              <a:t> </a:t>
            </a:r>
            <a:r>
              <a:rPr lang="ru-RU" dirty="0" err="1">
                <a:ea typeface="Times New Roman" panose="02020603050405020304" pitchFamily="18" charset="0"/>
              </a:rPr>
              <a:t>дорад</a:t>
            </a:r>
            <a:r>
              <a:rPr lang="ru-RU" dirty="0">
                <a:ea typeface="Times New Roman" panose="02020603050405020304" pitchFamily="18" charset="0"/>
              </a:rPr>
              <a:t>  :</a:t>
            </a:r>
          </a:p>
          <a:p>
            <a:pPr marL="285750" indent="-285750">
              <a:buFont typeface="Arial" panose="020B0604020202020204" pitchFamily="34" charset="0"/>
              <a:buChar char="•"/>
            </a:pPr>
            <a:r>
              <a:rPr lang="ru-RU" dirty="0" err="1"/>
              <a:t>Таҳлили</a:t>
            </a:r>
            <a:r>
              <a:rPr lang="ru-RU" dirty="0"/>
              <a:t> </a:t>
            </a:r>
            <a:r>
              <a:rPr lang="ru-RU" dirty="0" err="1"/>
              <a:t>буҷет</a:t>
            </a:r>
            <a:r>
              <a:rPr lang="ru-RU" dirty="0"/>
              <a:t>, </a:t>
            </a:r>
          </a:p>
          <a:p>
            <a:pPr marL="285750" indent="-285750">
              <a:buFont typeface="Arial" panose="020B0604020202020204" pitchFamily="34" charset="0"/>
              <a:buChar char="•"/>
            </a:pPr>
            <a:r>
              <a:rPr lang="ru-RU" dirty="0" err="1"/>
              <a:t>Назорат</a:t>
            </a:r>
            <a:r>
              <a:rPr lang="ru-RU" dirty="0"/>
              <a:t> </a:t>
            </a:r>
            <a:r>
              <a:rPr lang="ru-RU" dirty="0" err="1"/>
              <a:t>ва</a:t>
            </a:r>
            <a:r>
              <a:rPr lang="ru-RU" dirty="0"/>
              <a:t> </a:t>
            </a:r>
            <a:r>
              <a:rPr lang="ru-RU" dirty="0" err="1"/>
              <a:t>арзёбии</a:t>
            </a:r>
            <a:r>
              <a:rPr lang="ru-RU" dirty="0"/>
              <a:t> </a:t>
            </a:r>
            <a:r>
              <a:rPr lang="ru-RU" dirty="0" err="1"/>
              <a:t>барнома</a:t>
            </a:r>
            <a:r>
              <a:rPr lang="ru-RU" dirty="0"/>
              <a:t> </a:t>
            </a:r>
            <a:r>
              <a:rPr lang="ru-RU" dirty="0" err="1"/>
              <a:t>ва</a:t>
            </a:r>
            <a:r>
              <a:rPr lang="ru-RU" dirty="0"/>
              <a:t> </a:t>
            </a:r>
            <a:r>
              <a:rPr lang="ru-RU" dirty="0" err="1"/>
              <a:t>лоиҳаҳои</a:t>
            </a:r>
            <a:r>
              <a:rPr lang="ru-RU" dirty="0"/>
              <a:t> </a:t>
            </a:r>
            <a:r>
              <a:rPr lang="ru-RU" dirty="0" err="1"/>
              <a:t>буҷетӣ</a:t>
            </a:r>
            <a:r>
              <a:rPr lang="ru-RU" dirty="0"/>
              <a:t> , </a:t>
            </a:r>
          </a:p>
          <a:p>
            <a:pPr marL="285750" indent="-285750">
              <a:buFont typeface="Arial" panose="020B0604020202020204" pitchFamily="34" charset="0"/>
              <a:buChar char="•"/>
            </a:pPr>
            <a:r>
              <a:rPr lang="ru-RU" dirty="0" err="1"/>
              <a:t>Ҷалби</a:t>
            </a:r>
            <a:r>
              <a:rPr lang="ru-RU" dirty="0"/>
              <a:t> </a:t>
            </a:r>
            <a:r>
              <a:rPr lang="ru-RU" dirty="0" err="1"/>
              <a:t>аҳолӣ</a:t>
            </a:r>
            <a:r>
              <a:rPr lang="ru-RU" dirty="0"/>
              <a:t> </a:t>
            </a:r>
            <a:r>
              <a:rPr lang="ru-RU" dirty="0" err="1"/>
              <a:t>барои</a:t>
            </a:r>
            <a:r>
              <a:rPr lang="ru-RU" dirty="0"/>
              <a:t> </a:t>
            </a:r>
            <a:r>
              <a:rPr lang="ru-RU" dirty="0" err="1"/>
              <a:t>иштирок</a:t>
            </a:r>
            <a:r>
              <a:rPr lang="ru-RU" dirty="0"/>
              <a:t> дар ин </a:t>
            </a:r>
            <a:r>
              <a:rPr lang="ru-RU" dirty="0" err="1"/>
              <a:t>равандҳо</a:t>
            </a:r>
            <a:r>
              <a:rPr lang="ru-RU" dirty="0"/>
              <a:t> , </a:t>
            </a:r>
          </a:p>
          <a:p>
            <a:pPr marL="285750" indent="-285750">
              <a:buFont typeface="Arial" panose="020B0604020202020204" pitchFamily="34" charset="0"/>
              <a:buChar char="•"/>
            </a:pPr>
            <a:r>
              <a:rPr lang="ru-RU" dirty="0" err="1"/>
              <a:t>Амалкарди</a:t>
            </a:r>
            <a:r>
              <a:rPr lang="ru-RU" dirty="0"/>
              <a:t> </a:t>
            </a:r>
            <a:r>
              <a:rPr lang="ru-RU" dirty="0" err="1"/>
              <a:t>низоми</a:t>
            </a:r>
            <a:r>
              <a:rPr lang="ru-RU" dirty="0"/>
              <a:t> </a:t>
            </a:r>
            <a:r>
              <a:rPr lang="ru-RU" dirty="0" err="1"/>
              <a:t>хариди</a:t>
            </a:r>
            <a:r>
              <a:rPr lang="ru-RU" dirty="0"/>
              <a:t> </a:t>
            </a:r>
            <a:r>
              <a:rPr lang="ru-RU" dirty="0" err="1"/>
              <a:t>давлатӣ</a:t>
            </a:r>
            <a:r>
              <a:rPr lang="ru-RU" dirty="0"/>
              <a:t> дар </a:t>
            </a:r>
            <a:r>
              <a:rPr lang="ru-RU" dirty="0" err="1"/>
              <a:t>Ҷумҳурии</a:t>
            </a:r>
            <a:r>
              <a:rPr lang="ru-RU" dirty="0"/>
              <a:t> </a:t>
            </a:r>
            <a:r>
              <a:rPr lang="ru-RU" dirty="0" err="1"/>
              <a:t>Қазоқистон</a:t>
            </a:r>
            <a:r>
              <a:rPr lang="ru-RU" dirty="0"/>
              <a:t> </a:t>
            </a:r>
          </a:p>
          <a:p>
            <a:r>
              <a:rPr lang="ru-RU" dirty="0"/>
              <a:t>Дар </a:t>
            </a:r>
            <a:r>
              <a:rPr lang="ru-RU" dirty="0" err="1"/>
              <a:t>натиҷа</a:t>
            </a:r>
            <a:r>
              <a:rPr lang="ru-RU" dirty="0"/>
              <a:t> , </a:t>
            </a:r>
            <a:r>
              <a:rPr lang="ru-RU" dirty="0" err="1"/>
              <a:t>аъзои</a:t>
            </a:r>
            <a:r>
              <a:rPr lang="ru-RU" dirty="0"/>
              <a:t> </a:t>
            </a:r>
            <a:r>
              <a:rPr lang="ru-RU" dirty="0" err="1"/>
              <a:t>Шурои</a:t>
            </a:r>
            <a:r>
              <a:rPr lang="ru-RU" dirty="0"/>
              <a:t> </a:t>
            </a:r>
            <a:r>
              <a:rPr lang="ru-RU" dirty="0" err="1"/>
              <a:t>ҷамъиятӣ</a:t>
            </a:r>
            <a:r>
              <a:rPr lang="ru-RU" dirty="0"/>
              <a:t>, </a:t>
            </a:r>
            <a:r>
              <a:rPr lang="ru-RU" dirty="0" err="1"/>
              <a:t>ки</a:t>
            </a:r>
            <a:r>
              <a:rPr lang="ru-RU" dirty="0"/>
              <a:t> аз </a:t>
            </a:r>
            <a:r>
              <a:rPr lang="ru-RU" dirty="0" err="1"/>
              <a:t>намояндагони</a:t>
            </a:r>
            <a:r>
              <a:rPr lang="ru-RU" dirty="0"/>
              <a:t> </a:t>
            </a:r>
            <a:r>
              <a:rPr lang="ru-RU" dirty="0" err="1"/>
              <a:t>созмонҳои</a:t>
            </a:r>
            <a:r>
              <a:rPr lang="ru-RU" dirty="0"/>
              <a:t> </a:t>
            </a:r>
            <a:r>
              <a:rPr lang="ru-RU" dirty="0" err="1"/>
              <a:t>ғайриҳукуматӣ</a:t>
            </a:r>
            <a:r>
              <a:rPr lang="ru-RU" dirty="0"/>
              <a:t>, </a:t>
            </a:r>
            <a:r>
              <a:rPr lang="ru-RU" dirty="0" err="1"/>
              <a:t>вакилони</a:t>
            </a:r>
            <a:r>
              <a:rPr lang="ru-RU" dirty="0"/>
              <a:t> </a:t>
            </a:r>
            <a:r>
              <a:rPr lang="ru-RU" dirty="0" err="1"/>
              <a:t>Маслиҳати</a:t>
            </a:r>
            <a:r>
              <a:rPr lang="ru-RU" dirty="0"/>
              <a:t> </a:t>
            </a:r>
            <a:r>
              <a:rPr lang="ru-RU" dirty="0" err="1"/>
              <a:t>ноҳия</a:t>
            </a:r>
            <a:r>
              <a:rPr lang="ru-RU" dirty="0"/>
              <a:t> </a:t>
            </a:r>
            <a:r>
              <a:rPr lang="ru-RU" dirty="0" err="1"/>
              <a:t>ва</a:t>
            </a:r>
            <a:r>
              <a:rPr lang="ru-RU" dirty="0"/>
              <a:t> </a:t>
            </a:r>
            <a:r>
              <a:rPr lang="ru-RU" dirty="0" err="1"/>
              <a:t>хидматчиёни</a:t>
            </a:r>
            <a:r>
              <a:rPr lang="ru-RU" dirty="0"/>
              <a:t> </a:t>
            </a:r>
            <a:r>
              <a:rPr lang="ru-RU" dirty="0" err="1"/>
              <a:t>давлатанд</a:t>
            </a:r>
            <a:r>
              <a:rPr lang="ru-RU" dirty="0"/>
              <a:t>, ба </a:t>
            </a:r>
            <a:r>
              <a:rPr lang="ru-RU" dirty="0" err="1"/>
              <a:t>масъалаҳои</a:t>
            </a:r>
            <a:r>
              <a:rPr lang="ru-RU" dirty="0"/>
              <a:t> </a:t>
            </a:r>
            <a:r>
              <a:rPr lang="ru-RU" dirty="0" err="1"/>
              <a:t>буҷет</a:t>
            </a:r>
            <a:r>
              <a:rPr lang="ru-RU" dirty="0"/>
              <a:t> </a:t>
            </a:r>
            <a:r>
              <a:rPr lang="ru-RU" dirty="0" err="1"/>
              <a:t>беҳтар</a:t>
            </a:r>
            <a:r>
              <a:rPr lang="ru-RU" dirty="0"/>
              <a:t> </a:t>
            </a:r>
            <a:r>
              <a:rPr lang="ru-RU" dirty="0" err="1"/>
              <a:t>сафаҳм</a:t>
            </a:r>
            <a:r>
              <a:rPr lang="ru-RU" dirty="0"/>
              <a:t> </a:t>
            </a:r>
            <a:r>
              <a:rPr lang="ru-RU" dirty="0" err="1"/>
              <a:t>хоҳанд</a:t>
            </a:r>
            <a:r>
              <a:rPr lang="ru-RU" dirty="0"/>
              <a:t> </a:t>
            </a:r>
            <a:r>
              <a:rPr lang="ru-RU" dirty="0" err="1"/>
              <a:t>рафт</a:t>
            </a:r>
            <a:r>
              <a:rPr lang="ru-RU" dirty="0"/>
              <a:t> </a:t>
            </a:r>
            <a:r>
              <a:rPr lang="ru-RU" dirty="0" err="1"/>
              <a:t>ва</a:t>
            </a:r>
            <a:r>
              <a:rPr lang="ru-RU" dirty="0"/>
              <a:t> </a:t>
            </a:r>
            <a:r>
              <a:rPr lang="ru-RU" dirty="0" err="1"/>
              <a:t>метавонанд</a:t>
            </a:r>
            <a:r>
              <a:rPr lang="ru-RU" dirty="0"/>
              <a:t> </a:t>
            </a:r>
            <a:r>
              <a:rPr lang="ru-RU" dirty="0" err="1"/>
              <a:t>ҳангоми</a:t>
            </a:r>
            <a:r>
              <a:rPr lang="ru-RU" dirty="0"/>
              <a:t> </a:t>
            </a:r>
            <a:r>
              <a:rPr lang="ru-RU" dirty="0" err="1"/>
              <a:t>баррасӣ</a:t>
            </a:r>
            <a:r>
              <a:rPr lang="ru-RU" dirty="0"/>
              <a:t> </a:t>
            </a:r>
            <a:r>
              <a:rPr lang="ru-RU" dirty="0" err="1"/>
              <a:t>ва</a:t>
            </a:r>
            <a:r>
              <a:rPr lang="ru-RU" dirty="0"/>
              <a:t> </a:t>
            </a:r>
            <a:r>
              <a:rPr lang="ru-RU" dirty="0" err="1"/>
              <a:t>тасдиқи</a:t>
            </a:r>
            <a:r>
              <a:rPr lang="ru-RU" dirty="0"/>
              <a:t> </a:t>
            </a:r>
            <a:r>
              <a:rPr lang="ru-RU" dirty="0" err="1"/>
              <a:t>раванд,қарорҳои</a:t>
            </a:r>
            <a:r>
              <a:rPr lang="ru-RU" dirty="0"/>
              <a:t> </a:t>
            </a:r>
            <a:r>
              <a:rPr lang="ru-RU" dirty="0" err="1"/>
              <a:t>оқилона</a:t>
            </a:r>
            <a:r>
              <a:rPr lang="ru-RU" dirty="0"/>
              <a:t>  </a:t>
            </a:r>
            <a:r>
              <a:rPr lang="ru-RU" dirty="0" err="1"/>
              <a:t>қабул</a:t>
            </a:r>
            <a:r>
              <a:rPr lang="ru-RU" dirty="0"/>
              <a:t> </a:t>
            </a:r>
            <a:r>
              <a:rPr lang="ru-RU" dirty="0" err="1"/>
              <a:t>намоянд</a:t>
            </a:r>
            <a:r>
              <a:rPr lang="ru-RU" dirty="0"/>
              <a:t> .</a:t>
            </a:r>
          </a:p>
          <a:p>
            <a:endParaRPr lang="ru-RU" dirty="0"/>
          </a:p>
          <a:p>
            <a:r>
              <a:rPr lang="ru-RU" dirty="0" err="1"/>
              <a:t>Ҷузъи</a:t>
            </a:r>
            <a:r>
              <a:rPr lang="ru-RU" dirty="0"/>
              <a:t> </a:t>
            </a:r>
            <a:r>
              <a:rPr lang="ru-RU" dirty="0" err="1"/>
              <a:t>дуюм</a:t>
            </a:r>
            <a:r>
              <a:rPr lang="ru-RU" dirty="0"/>
              <a:t> </a:t>
            </a:r>
            <a:r>
              <a:rPr lang="ru-RU" dirty="0" err="1"/>
              <a:t>ва</a:t>
            </a:r>
            <a:r>
              <a:rPr lang="ru-RU" dirty="0"/>
              <a:t> </a:t>
            </a:r>
            <a:r>
              <a:rPr lang="ru-RU" dirty="0" err="1"/>
              <a:t>муҳими</a:t>
            </a:r>
            <a:r>
              <a:rPr lang="ru-RU" dirty="0"/>
              <a:t>  </a:t>
            </a:r>
            <a:r>
              <a:rPr lang="ru-RU" dirty="0" err="1"/>
              <a:t>лоиҳа</a:t>
            </a:r>
            <a:r>
              <a:rPr lang="ru-RU" dirty="0"/>
              <a:t> </a:t>
            </a:r>
            <a:r>
              <a:rPr lang="ru-RU" dirty="0" err="1"/>
              <a:t>сохтани</a:t>
            </a:r>
            <a:r>
              <a:rPr lang="ru-RU" dirty="0"/>
              <a:t> </a:t>
            </a:r>
            <a:r>
              <a:rPr lang="ru-RU" dirty="0" err="1"/>
              <a:t>сомонаи</a:t>
            </a:r>
            <a:r>
              <a:rPr lang="ru-RU" dirty="0"/>
              <a:t> </a:t>
            </a:r>
            <a:r>
              <a:rPr lang="ru-RU" dirty="0" err="1"/>
              <a:t>Маслиҳати</a:t>
            </a:r>
            <a:r>
              <a:rPr lang="ru-RU" dirty="0"/>
              <a:t> </a:t>
            </a:r>
            <a:r>
              <a:rPr lang="ru-RU" dirty="0" err="1"/>
              <a:t>ноҳияи</a:t>
            </a:r>
            <a:r>
              <a:rPr lang="ru-RU" dirty="0"/>
              <a:t> </a:t>
            </a:r>
            <a:r>
              <a:rPr lang="ru-RU" dirty="0" err="1"/>
              <a:t>Илийск</a:t>
            </a:r>
            <a:r>
              <a:rPr lang="ru-RU" dirty="0"/>
              <a:t> </a:t>
            </a:r>
            <a:r>
              <a:rPr lang="ru-RU" dirty="0" err="1"/>
              <a:t>аст</a:t>
            </a:r>
            <a:r>
              <a:rPr lang="ru-RU" dirty="0"/>
              <a:t>, </a:t>
            </a:r>
            <a:r>
              <a:rPr lang="ru-RU" dirty="0" err="1"/>
              <a:t>ки</a:t>
            </a:r>
            <a:r>
              <a:rPr lang="ru-RU" dirty="0"/>
              <a:t> дар он ба таври </a:t>
            </a:r>
            <a:r>
              <a:rPr lang="ru-RU" dirty="0" err="1"/>
              <a:t>доимӣ</a:t>
            </a:r>
            <a:r>
              <a:rPr lang="ru-RU" dirty="0"/>
              <a:t> </a:t>
            </a:r>
            <a:r>
              <a:rPr lang="ru-RU" dirty="0" err="1"/>
              <a:t>маводҳо</a:t>
            </a:r>
            <a:r>
              <a:rPr lang="ru-RU" dirty="0"/>
              <a:t> </a:t>
            </a:r>
            <a:r>
              <a:rPr lang="ru-RU" dirty="0" err="1"/>
              <a:t>оид</a:t>
            </a:r>
            <a:r>
              <a:rPr lang="ru-RU" dirty="0"/>
              <a:t> ба </a:t>
            </a:r>
            <a:r>
              <a:rPr lang="ru-RU" dirty="0" err="1"/>
              <a:t>фаъолияти</a:t>
            </a:r>
            <a:r>
              <a:rPr lang="ru-RU" dirty="0"/>
              <a:t> </a:t>
            </a:r>
            <a:r>
              <a:rPr lang="ru-RU" dirty="0" err="1"/>
              <a:t>Маслиҳат</a:t>
            </a:r>
            <a:r>
              <a:rPr lang="ru-RU" dirty="0"/>
              <a:t>, </a:t>
            </a:r>
            <a:r>
              <a:rPr lang="ru-RU" dirty="0" err="1"/>
              <a:t>ҳамкории</a:t>
            </a:r>
            <a:r>
              <a:rPr lang="ru-RU" dirty="0"/>
              <a:t> он </a:t>
            </a:r>
            <a:r>
              <a:rPr lang="ru-RU" dirty="0" err="1"/>
              <a:t>бо</a:t>
            </a:r>
            <a:r>
              <a:rPr lang="ru-RU" dirty="0"/>
              <a:t> </a:t>
            </a:r>
            <a:r>
              <a:rPr lang="ru-RU" dirty="0" err="1"/>
              <a:t>Шурои</a:t>
            </a:r>
            <a:r>
              <a:rPr lang="ru-RU" dirty="0"/>
              <a:t> </a:t>
            </a:r>
            <a:r>
              <a:rPr lang="ru-RU" dirty="0" err="1"/>
              <a:t>ҷамъиятӣ</a:t>
            </a:r>
            <a:r>
              <a:rPr lang="ru-RU" dirty="0"/>
              <a:t>, </a:t>
            </a:r>
            <a:r>
              <a:rPr lang="ru-RU" dirty="0" err="1"/>
              <a:t>маълумот</a:t>
            </a:r>
            <a:r>
              <a:rPr lang="ru-RU" dirty="0"/>
              <a:t> дар бори </a:t>
            </a:r>
            <a:r>
              <a:rPr lang="ru-RU" dirty="0" err="1"/>
              <a:t>буҷети</a:t>
            </a:r>
            <a:r>
              <a:rPr lang="ru-RU" dirty="0"/>
              <a:t> </a:t>
            </a:r>
            <a:r>
              <a:rPr lang="ru-RU" dirty="0" err="1"/>
              <a:t>ноҳия</a:t>
            </a:r>
            <a:r>
              <a:rPr lang="ru-RU" dirty="0"/>
              <a:t> </a:t>
            </a:r>
            <a:r>
              <a:rPr lang="ru-RU" dirty="0" err="1"/>
              <a:t>ва</a:t>
            </a:r>
            <a:r>
              <a:rPr lang="ru-RU" dirty="0"/>
              <a:t> </a:t>
            </a:r>
            <a:r>
              <a:rPr lang="ru-RU" dirty="0" err="1"/>
              <a:t>дигар</a:t>
            </a:r>
            <a:r>
              <a:rPr lang="ru-RU" dirty="0"/>
              <a:t>  </a:t>
            </a:r>
            <a:r>
              <a:rPr lang="ru-RU" dirty="0" err="1"/>
              <a:t>масъалаҳои</a:t>
            </a:r>
            <a:r>
              <a:rPr lang="ru-RU" dirty="0"/>
              <a:t> </a:t>
            </a:r>
            <a:r>
              <a:rPr lang="ru-RU" dirty="0" err="1"/>
              <a:t>марбут</a:t>
            </a:r>
            <a:r>
              <a:rPr lang="ru-RU" dirty="0"/>
              <a:t> ба </a:t>
            </a:r>
            <a:r>
              <a:rPr lang="ru-RU" dirty="0" err="1"/>
              <a:t>мавзуъ</a:t>
            </a:r>
            <a:r>
              <a:rPr lang="ru-RU" dirty="0"/>
              <a:t> </a:t>
            </a:r>
            <a:r>
              <a:rPr lang="ru-RU" dirty="0" err="1"/>
              <a:t>дарҷ</a:t>
            </a:r>
            <a:r>
              <a:rPr lang="ru-RU" dirty="0"/>
              <a:t> </a:t>
            </a:r>
            <a:r>
              <a:rPr lang="ru-RU" dirty="0" err="1"/>
              <a:t>мегарданд</a:t>
            </a:r>
            <a:r>
              <a:rPr lang="ru-RU" dirty="0"/>
              <a:t> . </a:t>
            </a:r>
            <a:r>
              <a:rPr lang="ru-RU" dirty="0" err="1"/>
              <a:t>Ҳамин</a:t>
            </a:r>
            <a:r>
              <a:rPr lang="ru-RU" dirty="0"/>
              <a:t> тавр </a:t>
            </a:r>
            <a:r>
              <a:rPr lang="ru-RU" dirty="0" err="1"/>
              <a:t>дастрасии</a:t>
            </a:r>
            <a:r>
              <a:rPr lang="ru-RU" dirty="0"/>
              <a:t> </a:t>
            </a:r>
            <a:r>
              <a:rPr lang="ru-RU" dirty="0" err="1"/>
              <a:t>шаҳрвандон</a:t>
            </a:r>
            <a:r>
              <a:rPr lang="ru-RU" dirty="0"/>
              <a:t> ба </a:t>
            </a:r>
            <a:r>
              <a:rPr lang="ru-RU" dirty="0" err="1"/>
              <a:t>маълумот</a:t>
            </a:r>
            <a:r>
              <a:rPr lang="ru-RU" dirty="0"/>
              <a:t> </a:t>
            </a:r>
            <a:r>
              <a:rPr lang="ru-RU" dirty="0" err="1"/>
              <a:t>оид</a:t>
            </a:r>
            <a:r>
              <a:rPr lang="ru-RU" dirty="0"/>
              <a:t> ба </a:t>
            </a:r>
            <a:r>
              <a:rPr lang="ru-RU" dirty="0" err="1"/>
              <a:t>фаъолияти</a:t>
            </a:r>
            <a:r>
              <a:rPr lang="ru-RU" dirty="0"/>
              <a:t> </a:t>
            </a:r>
            <a:r>
              <a:rPr lang="ru-RU" dirty="0" err="1"/>
              <a:t>мақомоти</a:t>
            </a:r>
            <a:r>
              <a:rPr lang="ru-RU" dirty="0"/>
              <a:t> </a:t>
            </a:r>
            <a:r>
              <a:rPr lang="ru-RU" dirty="0" err="1"/>
              <a:t>иҷроия</a:t>
            </a:r>
            <a:r>
              <a:rPr lang="ru-RU" dirty="0"/>
              <a:t> </a:t>
            </a:r>
            <a:r>
              <a:rPr lang="ru-RU" dirty="0" err="1"/>
              <a:t>ва</a:t>
            </a:r>
            <a:r>
              <a:rPr lang="ru-RU" dirty="0"/>
              <a:t> </a:t>
            </a:r>
            <a:r>
              <a:rPr lang="ru-RU" dirty="0" err="1"/>
              <a:t>намояндагии</a:t>
            </a:r>
            <a:r>
              <a:rPr lang="ru-RU" dirty="0"/>
              <a:t> </a:t>
            </a:r>
            <a:r>
              <a:rPr lang="ru-RU" dirty="0" err="1"/>
              <a:t>ҳокимият</a:t>
            </a:r>
            <a:r>
              <a:rPr lang="ru-RU" dirty="0"/>
              <a:t> </a:t>
            </a:r>
            <a:r>
              <a:rPr lang="ru-RU" dirty="0" err="1"/>
              <a:t>ва</a:t>
            </a:r>
            <a:r>
              <a:rPr lang="ru-RU" dirty="0"/>
              <a:t> </a:t>
            </a:r>
            <a:r>
              <a:rPr lang="ru-RU" dirty="0" err="1"/>
              <a:t>имкони</a:t>
            </a:r>
            <a:r>
              <a:rPr lang="ru-RU" dirty="0"/>
              <a:t> </a:t>
            </a:r>
            <a:r>
              <a:rPr lang="ru-RU" dirty="0" err="1"/>
              <a:t>таъсиррасонӣ</a:t>
            </a:r>
            <a:r>
              <a:rPr lang="ru-RU" dirty="0"/>
              <a:t> ба </a:t>
            </a:r>
            <a:r>
              <a:rPr lang="ru-RU" dirty="0" err="1"/>
              <a:t>тасмимоти</a:t>
            </a:r>
            <a:r>
              <a:rPr lang="ru-RU" dirty="0"/>
              <a:t> </a:t>
            </a:r>
            <a:r>
              <a:rPr lang="ru-RU" dirty="0" err="1"/>
              <a:t>онҳо</a:t>
            </a:r>
            <a:r>
              <a:rPr lang="ru-RU" dirty="0"/>
              <a:t> </a:t>
            </a:r>
            <a:r>
              <a:rPr lang="ru-RU" dirty="0" err="1"/>
              <a:t>меафзояд</a:t>
            </a:r>
            <a:r>
              <a:rPr lang="ru-RU" dirty="0"/>
              <a:t> </a:t>
            </a:r>
          </a:p>
        </p:txBody>
      </p:sp>
    </p:spTree>
    <p:extLst>
      <p:ext uri="{BB962C8B-B14F-4D97-AF65-F5344CB8AC3E}">
        <p14:creationId xmlns:p14="http://schemas.microsoft.com/office/powerpoint/2010/main" val="10637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72650"/>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5.Кӣ </a:t>
            </a:r>
            <a:r>
              <a:rPr lang="ru-RU" dirty="0" err="1">
                <a:latin typeface="Times New Roman" panose="02020603050405020304" pitchFamily="18" charset="0"/>
                <a:cs typeface="Times New Roman" panose="02020603050405020304" pitchFamily="18" charset="0"/>
              </a:rPr>
              <a:t>тасмим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мегирад</a:t>
            </a:r>
            <a:r>
              <a:rPr lang="ru-RU"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860082" y="2913890"/>
            <a:ext cx="10160000" cy="3590542"/>
          </a:xfrm>
        </p:spPr>
        <p:txBody>
          <a:bodyPr>
            <a:normAutofit fontScale="92500" lnSpcReduction="10000"/>
          </a:bodyPr>
          <a:lstStyle/>
          <a:p>
            <a:r>
              <a:rPr lang="ru-RU" sz="2400" dirty="0" err="1">
                <a:solidFill>
                  <a:srgbClr val="0070C0"/>
                </a:solidFill>
              </a:rPr>
              <a:t>Саволҳо</a:t>
            </a:r>
            <a:r>
              <a:rPr lang="ru-RU" sz="2400" dirty="0">
                <a:solidFill>
                  <a:srgbClr val="0070C0"/>
                </a:solidFill>
              </a:rPr>
              <a:t> :</a:t>
            </a:r>
          </a:p>
          <a:p>
            <a:pPr marL="342900" lvl="0" indent="-342900">
              <a:buFont typeface="Arial" panose="020B0604020202020204" pitchFamily="34" charset="0"/>
              <a:buChar char="•"/>
            </a:pPr>
            <a:r>
              <a:rPr lang="ru-RU" sz="2400" b="0" dirty="0" err="1"/>
              <a:t>Кӣ</a:t>
            </a:r>
            <a:r>
              <a:rPr lang="ru-RU" sz="2400" b="0" dirty="0"/>
              <a:t> </a:t>
            </a:r>
            <a:r>
              <a:rPr lang="ru-RU" sz="2400" b="0" dirty="0" err="1"/>
              <a:t>бояд</a:t>
            </a:r>
            <a:r>
              <a:rPr lang="ru-RU" sz="2400" b="0" dirty="0"/>
              <a:t> </a:t>
            </a:r>
            <a:r>
              <a:rPr lang="ru-RU" sz="2400" b="0" dirty="0" err="1"/>
              <a:t>тасмим</a:t>
            </a:r>
            <a:r>
              <a:rPr lang="ru-RU" sz="2400" b="0" dirty="0"/>
              <a:t> </a:t>
            </a:r>
            <a:r>
              <a:rPr lang="ru-RU" sz="2400" b="0" dirty="0" err="1"/>
              <a:t>бигирад</a:t>
            </a:r>
            <a:r>
              <a:rPr lang="ru-RU" sz="2400" b="0" dirty="0"/>
              <a:t>, </a:t>
            </a:r>
            <a:r>
              <a:rPr lang="ru-RU" sz="2400" b="0" dirty="0" err="1"/>
              <a:t>андешаҳояшро</a:t>
            </a:r>
            <a:r>
              <a:rPr lang="ru-RU" sz="2400" b="0" dirty="0"/>
              <a:t> </a:t>
            </a:r>
            <a:r>
              <a:rPr lang="ru-RU" sz="2400" b="0" dirty="0" err="1"/>
              <a:t>бозбинӣ</a:t>
            </a:r>
            <a:r>
              <a:rPr lang="ru-RU" sz="2400" b="0" dirty="0"/>
              <a:t> </a:t>
            </a:r>
            <a:r>
              <a:rPr lang="ru-RU" sz="2400" b="0" dirty="0" err="1"/>
              <a:t>намояд</a:t>
            </a:r>
            <a:r>
              <a:rPr lang="ru-RU" sz="2400" b="0" dirty="0"/>
              <a:t> ё ба </a:t>
            </a:r>
            <a:r>
              <a:rPr lang="ru-RU" sz="2400" b="0" dirty="0" err="1"/>
              <a:t>гунаи</a:t>
            </a:r>
            <a:r>
              <a:rPr lang="ru-RU" sz="2400" b="0" dirty="0"/>
              <a:t> </a:t>
            </a:r>
            <a:r>
              <a:rPr lang="ru-RU" sz="2400" b="0" dirty="0" err="1"/>
              <a:t>дигар</a:t>
            </a:r>
            <a:r>
              <a:rPr lang="ru-RU" sz="2400" b="0" dirty="0"/>
              <a:t> </a:t>
            </a:r>
            <a:r>
              <a:rPr lang="ru-RU" sz="2400" b="0" dirty="0" err="1"/>
              <a:t>рафтор</a:t>
            </a:r>
            <a:r>
              <a:rPr lang="ru-RU" sz="2400" b="0" dirty="0"/>
              <a:t> </a:t>
            </a:r>
            <a:r>
              <a:rPr lang="ru-RU" sz="2400" b="0" dirty="0" err="1"/>
              <a:t>кунад</a:t>
            </a:r>
            <a:r>
              <a:rPr lang="ru-RU" sz="2400" b="0" dirty="0"/>
              <a:t>, </a:t>
            </a:r>
            <a:r>
              <a:rPr lang="ru-RU" sz="2400" b="0" dirty="0" err="1"/>
              <a:t>қабл</a:t>
            </a:r>
            <a:r>
              <a:rPr lang="ru-RU" sz="2400" b="0" dirty="0"/>
              <a:t> аз </a:t>
            </a:r>
            <a:r>
              <a:rPr lang="ru-RU" sz="2400" b="0" dirty="0" err="1"/>
              <a:t>он,ки</a:t>
            </a:r>
            <a:r>
              <a:rPr lang="ru-RU" sz="2400" b="0" dirty="0"/>
              <a:t> </a:t>
            </a:r>
            <a:r>
              <a:rPr lang="ru-RU" sz="2400" b="0" dirty="0" err="1"/>
              <a:t>тағйироти</a:t>
            </a:r>
            <a:r>
              <a:rPr lang="ru-RU" sz="2400" b="0" dirty="0"/>
              <a:t> </a:t>
            </a:r>
            <a:r>
              <a:rPr lang="ru-RU" sz="2400" b="0" dirty="0" err="1"/>
              <a:t>буҷетии</a:t>
            </a:r>
            <a:r>
              <a:rPr lang="ru-RU" sz="2400" b="0" dirty="0"/>
              <a:t> </a:t>
            </a:r>
            <a:r>
              <a:rPr lang="ru-RU" sz="2400" b="0" dirty="0" err="1"/>
              <a:t>дилхоҳи</a:t>
            </a:r>
            <a:r>
              <a:rPr lang="ru-RU" sz="2400" b="0" dirty="0"/>
              <a:t> </a:t>
            </a:r>
            <a:r>
              <a:rPr lang="ru-RU" sz="2400" b="0" dirty="0" err="1"/>
              <a:t>шумо</a:t>
            </a:r>
            <a:r>
              <a:rPr lang="ru-RU" sz="2400" b="0" dirty="0"/>
              <a:t> ба  </a:t>
            </a:r>
            <a:r>
              <a:rPr lang="ru-RU" sz="2400" b="0" dirty="0" err="1"/>
              <a:t>ҳукми</a:t>
            </a:r>
            <a:r>
              <a:rPr lang="ru-RU" sz="2400" b="0" dirty="0"/>
              <a:t> </a:t>
            </a:r>
            <a:r>
              <a:rPr lang="ru-RU" sz="2400" b="0" dirty="0" err="1"/>
              <a:t>қувва</a:t>
            </a:r>
            <a:r>
              <a:rPr lang="ru-RU" sz="2400" b="0" dirty="0"/>
              <a:t> </a:t>
            </a:r>
            <a:r>
              <a:rPr lang="ru-RU" sz="2400" b="0" dirty="0" err="1"/>
              <a:t>табдил</a:t>
            </a:r>
            <a:r>
              <a:rPr lang="ru-RU" sz="2400" b="0" dirty="0"/>
              <a:t> </a:t>
            </a:r>
            <a:r>
              <a:rPr lang="ru-RU" sz="2400" b="0" dirty="0" err="1"/>
              <a:t>ёбанд</a:t>
            </a:r>
            <a:r>
              <a:rPr lang="ru-RU" sz="2400" b="0" dirty="0"/>
              <a:t>?</a:t>
            </a:r>
            <a:r>
              <a:rPr lang="tg-Cyrl-TJ" sz="2400" b="0" dirty="0"/>
              <a:t> </a:t>
            </a:r>
            <a:endParaRPr lang="ru-RU" sz="2400" b="0" dirty="0"/>
          </a:p>
          <a:p>
            <a:pPr marL="342900" lvl="0" indent="-342900">
              <a:buFont typeface="Arial" panose="020B0604020202020204" pitchFamily="34" charset="0"/>
              <a:buChar char="•"/>
            </a:pPr>
            <a:r>
              <a:rPr lang="ru-RU" sz="2400" b="0" dirty="0"/>
              <a:t>Дар ин </a:t>
            </a:r>
            <a:r>
              <a:rPr lang="ru-RU" sz="2400" b="0" dirty="0" err="1"/>
              <a:t>эдвокаси</a:t>
            </a:r>
            <a:r>
              <a:rPr lang="ru-RU" sz="2400" b="0" dirty="0"/>
              <a:t>-кампания </a:t>
            </a:r>
            <a:r>
              <a:rPr lang="ru-RU" sz="2400" b="0" dirty="0" err="1"/>
              <a:t>мушахассан</a:t>
            </a:r>
            <a:r>
              <a:rPr lang="ru-RU" sz="2400" b="0" dirty="0"/>
              <a:t> </a:t>
            </a:r>
            <a:r>
              <a:rPr lang="ru-RU" sz="2400" b="0" dirty="0" err="1"/>
              <a:t>таъсири</a:t>
            </a:r>
            <a:r>
              <a:rPr lang="ru-RU" sz="2400" b="0" dirty="0"/>
              <a:t> </a:t>
            </a:r>
            <a:r>
              <a:rPr lang="ru-RU" sz="2400" b="0" dirty="0" err="1"/>
              <a:t>худро</a:t>
            </a:r>
            <a:r>
              <a:rPr lang="ru-RU" sz="2400" b="0" dirty="0"/>
              <a:t> ба </a:t>
            </a:r>
            <a:r>
              <a:rPr lang="ru-RU" sz="2400" b="0" dirty="0" err="1"/>
              <a:t>кӣ</a:t>
            </a:r>
            <a:r>
              <a:rPr lang="ru-RU" sz="2400" b="0" dirty="0"/>
              <a:t> </a:t>
            </a:r>
            <a:r>
              <a:rPr lang="ru-RU" sz="2400" b="0" dirty="0" err="1"/>
              <a:t>расонидан</a:t>
            </a:r>
            <a:r>
              <a:rPr lang="ru-RU" sz="2400" b="0" dirty="0"/>
              <a:t> </a:t>
            </a:r>
            <a:r>
              <a:rPr lang="ru-RU" sz="2400" b="0" dirty="0" err="1"/>
              <a:t>мехоҳед</a:t>
            </a:r>
            <a:r>
              <a:rPr lang="en-US" sz="2400" b="0" dirty="0"/>
              <a:t> (</a:t>
            </a:r>
            <a:r>
              <a:rPr lang="tg-Cyrl-TJ" sz="2400" b="0" dirty="0"/>
              <a:t>масалан, бамсардори шуъбаи молия, роҳбари кумитаи буҷет ё сардори комиссияи  парлумонӣ оид ба буҷет ва ғайра)</a:t>
            </a:r>
            <a:r>
              <a:rPr lang="en-US" sz="2400" b="0" dirty="0"/>
              <a:t>, </a:t>
            </a:r>
            <a:r>
              <a:rPr lang="tg-Cyrl-TJ" sz="2200" b="0" dirty="0"/>
              <a:t> </a:t>
            </a:r>
            <a:endParaRPr lang="ru-RU" sz="2400" b="0" dirty="0"/>
          </a:p>
          <a:p>
            <a:pPr marL="342900" indent="-342900">
              <a:buFont typeface="Arial" panose="020B0604020202020204" pitchFamily="34" charset="0"/>
              <a:buChar char="•"/>
            </a:pPr>
            <a:r>
              <a:rPr lang="ru-RU" sz="2400" b="0" dirty="0" err="1"/>
              <a:t>Онҳое</a:t>
            </a:r>
            <a:r>
              <a:rPr lang="ru-RU" sz="2400" b="0" dirty="0"/>
              <a:t> </a:t>
            </a:r>
            <a:r>
              <a:rPr lang="ru-RU" sz="2400" b="0" dirty="0" err="1"/>
              <a:t>ки</a:t>
            </a:r>
            <a:r>
              <a:rPr lang="ru-RU" sz="2400" b="0" dirty="0"/>
              <a:t> </a:t>
            </a:r>
            <a:r>
              <a:rPr lang="ru-RU" sz="2400" b="0" dirty="0" err="1"/>
              <a:t>шумо</a:t>
            </a:r>
            <a:r>
              <a:rPr lang="ru-RU" sz="2400" b="0" dirty="0"/>
              <a:t> </a:t>
            </a:r>
            <a:r>
              <a:rPr lang="ru-RU" sz="2400" b="0" dirty="0" err="1"/>
              <a:t>барои</a:t>
            </a:r>
            <a:r>
              <a:rPr lang="ru-RU" sz="2400" b="0" dirty="0"/>
              <a:t> </a:t>
            </a:r>
            <a:r>
              <a:rPr lang="ru-RU" sz="2400" b="0" dirty="0" err="1"/>
              <a:t>таъсиррасонӣ</a:t>
            </a:r>
            <a:r>
              <a:rPr lang="ru-RU" sz="2400" b="0" dirty="0"/>
              <a:t> </a:t>
            </a:r>
            <a:r>
              <a:rPr lang="ru-RU" sz="2400" b="0" dirty="0" err="1"/>
              <a:t>интихоб</a:t>
            </a:r>
            <a:r>
              <a:rPr lang="ru-RU" sz="2400" b="0" dirty="0"/>
              <a:t> </a:t>
            </a:r>
            <a:r>
              <a:rPr lang="ru-RU" sz="2400" b="0" dirty="0" err="1"/>
              <a:t>намудаед</a:t>
            </a:r>
            <a:r>
              <a:rPr lang="ru-RU" sz="2400" b="0" dirty="0"/>
              <a:t>, </a:t>
            </a:r>
            <a:r>
              <a:rPr lang="ru-RU" sz="2400" b="0" dirty="0" err="1"/>
              <a:t>оё</a:t>
            </a:r>
            <a:r>
              <a:rPr lang="ru-RU" sz="2400" b="0" dirty="0"/>
              <a:t>  </a:t>
            </a:r>
            <a:r>
              <a:rPr lang="ru-RU" sz="2400" b="0" dirty="0" err="1"/>
              <a:t>қудрати</a:t>
            </a:r>
            <a:r>
              <a:rPr lang="ru-RU" sz="2400" b="0" dirty="0"/>
              <a:t> </a:t>
            </a:r>
            <a:r>
              <a:rPr lang="ru-RU" sz="2400" b="0" dirty="0" err="1"/>
              <a:t>воқеӣ</a:t>
            </a:r>
            <a:r>
              <a:rPr lang="ru-RU" sz="2400" b="0" dirty="0"/>
              <a:t> </a:t>
            </a:r>
            <a:r>
              <a:rPr lang="ru-RU" sz="2400" b="0" dirty="0" err="1"/>
              <a:t>доранд?Оё</a:t>
            </a:r>
            <a:r>
              <a:rPr lang="ru-RU" sz="2400" b="0" dirty="0"/>
              <a:t> ба </a:t>
            </a:r>
            <a:r>
              <a:rPr lang="ru-RU" sz="2400" b="0" dirty="0" err="1"/>
              <a:t>қарори</a:t>
            </a:r>
            <a:r>
              <a:rPr lang="ru-RU" sz="2400" b="0" dirty="0"/>
              <a:t> </a:t>
            </a:r>
            <a:r>
              <a:rPr lang="ru-RU" sz="2400" b="0" dirty="0" err="1"/>
              <a:t>онҳо</a:t>
            </a:r>
            <a:r>
              <a:rPr lang="ru-RU" sz="2400" b="0" dirty="0"/>
              <a:t> </a:t>
            </a:r>
            <a:r>
              <a:rPr lang="ru-RU" sz="2400" b="0" dirty="0" err="1"/>
              <a:t>нафари</a:t>
            </a:r>
            <a:r>
              <a:rPr lang="ru-RU" sz="2400" b="0" dirty="0"/>
              <a:t> </a:t>
            </a:r>
            <a:r>
              <a:rPr lang="ru-RU" sz="2400" b="0" dirty="0" err="1"/>
              <a:t>дигаре</a:t>
            </a:r>
            <a:r>
              <a:rPr lang="ru-RU" sz="2400" b="0" dirty="0"/>
              <a:t> </a:t>
            </a:r>
            <a:r>
              <a:rPr lang="ru-RU" sz="2400" b="0" dirty="0" err="1"/>
              <a:t>метавонад</a:t>
            </a:r>
            <a:r>
              <a:rPr lang="ru-RU" sz="2400" b="0" dirty="0"/>
              <a:t> </a:t>
            </a:r>
            <a:r>
              <a:rPr lang="ru-RU" sz="2400" b="0" dirty="0" err="1"/>
              <a:t>сахт</a:t>
            </a:r>
            <a:r>
              <a:rPr lang="ru-RU" sz="2400" b="0" dirty="0"/>
              <a:t> </a:t>
            </a:r>
            <a:r>
              <a:rPr lang="ru-RU" sz="2400" b="0" dirty="0" err="1"/>
              <a:t>таъсир</a:t>
            </a:r>
            <a:r>
              <a:rPr lang="ru-RU" sz="2400" b="0" dirty="0"/>
              <a:t> </a:t>
            </a:r>
            <a:r>
              <a:rPr lang="ru-RU" sz="2400" b="0" dirty="0" err="1"/>
              <a:t>расонад</a:t>
            </a:r>
            <a:r>
              <a:rPr lang="tg-Cyrl-TJ" sz="2400" b="0" dirty="0"/>
              <a:t> </a:t>
            </a:r>
            <a:endParaRPr lang="ru-RU" sz="2400" b="0" dirty="0"/>
          </a:p>
        </p:txBody>
      </p:sp>
      <p:sp>
        <p:nvSpPr>
          <p:cNvPr id="27" name="Прямоугольник 26"/>
          <p:cNvSpPr/>
          <p:nvPr/>
        </p:nvSpPr>
        <p:spPr>
          <a:xfrm>
            <a:off x="1202397" y="1315350"/>
            <a:ext cx="9817685" cy="1323439"/>
          </a:xfrm>
          <a:prstGeom prst="rect">
            <a:avLst/>
          </a:prstGeom>
        </p:spPr>
        <p:txBody>
          <a:bodyPr wrap="square">
            <a:spAutoFit/>
          </a:bodyPr>
          <a:lstStyle/>
          <a:p>
            <a:pPr algn="ctr"/>
            <a:r>
              <a:rPr lang="ru-RU" sz="2000" b="1" dirty="0">
                <a:solidFill>
                  <a:srgbClr val="7030A0"/>
                </a:solidFill>
              </a:rPr>
              <a:t>Он </a:t>
            </a:r>
            <a:r>
              <a:rPr lang="ru-RU" sz="2000" b="1" dirty="0" err="1">
                <a:solidFill>
                  <a:srgbClr val="7030A0"/>
                </a:solidFill>
              </a:rPr>
              <a:t>метавонад</a:t>
            </a:r>
            <a:r>
              <a:rPr lang="ru-RU" sz="2000" b="1" dirty="0">
                <a:solidFill>
                  <a:srgbClr val="7030A0"/>
                </a:solidFill>
              </a:rPr>
              <a:t> </a:t>
            </a:r>
            <a:r>
              <a:rPr lang="ru-RU" sz="2000" b="1" dirty="0" err="1">
                <a:solidFill>
                  <a:srgbClr val="7030A0"/>
                </a:solidFill>
              </a:rPr>
              <a:t>шахси</a:t>
            </a:r>
            <a:r>
              <a:rPr lang="ru-RU" sz="2000" b="1" dirty="0">
                <a:solidFill>
                  <a:srgbClr val="7030A0"/>
                </a:solidFill>
              </a:rPr>
              <a:t> </a:t>
            </a:r>
            <a:r>
              <a:rPr lang="ru-RU" sz="2000" b="1" dirty="0" err="1">
                <a:solidFill>
                  <a:srgbClr val="7030A0"/>
                </a:solidFill>
              </a:rPr>
              <a:t>алоҳида</a:t>
            </a:r>
            <a:r>
              <a:rPr lang="ru-RU" sz="2000" b="1" dirty="0">
                <a:solidFill>
                  <a:srgbClr val="7030A0"/>
                </a:solidFill>
              </a:rPr>
              <a:t> ё </a:t>
            </a:r>
            <a:r>
              <a:rPr lang="ru-RU" sz="2000" b="1" dirty="0" err="1">
                <a:solidFill>
                  <a:srgbClr val="7030A0"/>
                </a:solidFill>
              </a:rPr>
              <a:t>ташкилот</a:t>
            </a:r>
            <a:r>
              <a:rPr lang="ru-RU" sz="2000" b="1" dirty="0">
                <a:solidFill>
                  <a:srgbClr val="7030A0"/>
                </a:solidFill>
              </a:rPr>
              <a:t> </a:t>
            </a:r>
            <a:r>
              <a:rPr lang="ru-RU" sz="2000" b="1" dirty="0" err="1">
                <a:solidFill>
                  <a:srgbClr val="7030A0"/>
                </a:solidFill>
              </a:rPr>
              <a:t>бошад</a:t>
            </a:r>
            <a:r>
              <a:rPr lang="ru-RU" sz="2000" b="1" dirty="0">
                <a:solidFill>
                  <a:srgbClr val="7030A0"/>
                </a:solidFill>
              </a:rPr>
              <a:t>. </a:t>
            </a:r>
            <a:r>
              <a:rPr lang="ru-RU" sz="2000" b="1" dirty="0" err="1">
                <a:solidFill>
                  <a:srgbClr val="7030A0"/>
                </a:solidFill>
              </a:rPr>
              <a:t>Хатари</a:t>
            </a:r>
            <a:r>
              <a:rPr lang="ru-RU" sz="2000" b="1" dirty="0">
                <a:solidFill>
                  <a:srgbClr val="7030A0"/>
                </a:solidFill>
              </a:rPr>
              <a:t> </a:t>
            </a:r>
            <a:r>
              <a:rPr lang="ru-RU" sz="2000" b="1" dirty="0" err="1">
                <a:solidFill>
                  <a:srgbClr val="7030A0"/>
                </a:solidFill>
              </a:rPr>
              <a:t>асосӣ</a:t>
            </a:r>
            <a:r>
              <a:rPr lang="ru-RU" sz="2000" b="1" dirty="0">
                <a:solidFill>
                  <a:srgbClr val="7030A0"/>
                </a:solidFill>
              </a:rPr>
              <a:t> на дар он </a:t>
            </a:r>
            <a:r>
              <a:rPr lang="ru-RU" sz="2000" b="1" dirty="0" err="1">
                <a:solidFill>
                  <a:srgbClr val="7030A0"/>
                </a:solidFill>
              </a:rPr>
              <a:t>аст,ки</a:t>
            </a:r>
            <a:r>
              <a:rPr lang="ru-RU" sz="2000" b="1" dirty="0">
                <a:solidFill>
                  <a:srgbClr val="7030A0"/>
                </a:solidFill>
              </a:rPr>
              <a:t> ин </a:t>
            </a:r>
            <a:r>
              <a:rPr lang="ru-RU" sz="2000" b="1" dirty="0" err="1">
                <a:solidFill>
                  <a:srgbClr val="7030A0"/>
                </a:solidFill>
              </a:rPr>
              <a:t>шахс</a:t>
            </a:r>
            <a:r>
              <a:rPr lang="ru-RU" sz="2000" b="1" dirty="0">
                <a:solidFill>
                  <a:srgbClr val="7030A0"/>
                </a:solidFill>
              </a:rPr>
              <a:t>/</a:t>
            </a:r>
            <a:r>
              <a:rPr lang="ru-RU" sz="2000" b="1" dirty="0" err="1">
                <a:solidFill>
                  <a:srgbClr val="7030A0"/>
                </a:solidFill>
              </a:rPr>
              <a:t>ташкилот</a:t>
            </a:r>
            <a:r>
              <a:rPr lang="ru-RU" sz="2000" b="1" dirty="0">
                <a:solidFill>
                  <a:srgbClr val="7030A0"/>
                </a:solidFill>
              </a:rPr>
              <a:t> </a:t>
            </a:r>
            <a:r>
              <a:rPr lang="ru-RU" sz="2000" b="1" dirty="0" err="1">
                <a:solidFill>
                  <a:srgbClr val="7030A0"/>
                </a:solidFill>
              </a:rPr>
              <a:t>нодуруст</a:t>
            </a:r>
            <a:r>
              <a:rPr lang="ru-RU" sz="2000" b="1" dirty="0">
                <a:solidFill>
                  <a:srgbClr val="7030A0"/>
                </a:solidFill>
              </a:rPr>
              <a:t> </a:t>
            </a:r>
            <a:r>
              <a:rPr lang="ru-RU" sz="2000" b="1" dirty="0" err="1">
                <a:solidFill>
                  <a:srgbClr val="7030A0"/>
                </a:solidFill>
              </a:rPr>
              <a:t>муайян</a:t>
            </a:r>
            <a:r>
              <a:rPr lang="ru-RU" sz="2000" b="1" dirty="0">
                <a:solidFill>
                  <a:srgbClr val="7030A0"/>
                </a:solidFill>
              </a:rPr>
              <a:t> </a:t>
            </a:r>
            <a:r>
              <a:rPr lang="ru-RU" sz="2000" b="1" dirty="0" err="1">
                <a:solidFill>
                  <a:srgbClr val="7030A0"/>
                </a:solidFill>
              </a:rPr>
              <a:t>мешавад</a:t>
            </a:r>
            <a:r>
              <a:rPr lang="ru-RU" sz="2000" b="1" dirty="0">
                <a:solidFill>
                  <a:srgbClr val="7030A0"/>
                </a:solidFill>
              </a:rPr>
              <a:t>, балки дар он </a:t>
            </a:r>
            <a:r>
              <a:rPr lang="ru-RU" sz="2000" b="1" dirty="0" err="1">
                <a:solidFill>
                  <a:srgbClr val="7030A0"/>
                </a:solidFill>
              </a:rPr>
              <a:t>аст</a:t>
            </a:r>
            <a:r>
              <a:rPr lang="ru-RU" sz="2000" b="1" dirty="0">
                <a:solidFill>
                  <a:srgbClr val="7030A0"/>
                </a:solidFill>
              </a:rPr>
              <a:t>, </a:t>
            </a:r>
            <a:r>
              <a:rPr lang="ru-RU" sz="2000" b="1" dirty="0" err="1">
                <a:solidFill>
                  <a:srgbClr val="7030A0"/>
                </a:solidFill>
              </a:rPr>
              <a:t>ки</a:t>
            </a:r>
            <a:r>
              <a:rPr lang="ru-RU" sz="2000" b="1" dirty="0">
                <a:solidFill>
                  <a:srgbClr val="7030A0"/>
                </a:solidFill>
              </a:rPr>
              <a:t> </a:t>
            </a:r>
            <a:r>
              <a:rPr lang="ru-RU" sz="2000" b="1" dirty="0" err="1">
                <a:solidFill>
                  <a:srgbClr val="7030A0"/>
                </a:solidFill>
              </a:rPr>
              <a:t>бисёр</a:t>
            </a:r>
            <a:r>
              <a:rPr lang="ru-RU" sz="2000" b="1" dirty="0">
                <a:solidFill>
                  <a:srgbClr val="7030A0"/>
                </a:solidFill>
              </a:rPr>
              <a:t> </a:t>
            </a:r>
            <a:r>
              <a:rPr lang="ru-RU" sz="2000" b="1" dirty="0" err="1">
                <a:solidFill>
                  <a:srgbClr val="7030A0"/>
                </a:solidFill>
              </a:rPr>
              <a:t>умумӣ</a:t>
            </a:r>
            <a:r>
              <a:rPr lang="ru-RU" sz="2000" b="1" dirty="0">
                <a:solidFill>
                  <a:srgbClr val="7030A0"/>
                </a:solidFill>
              </a:rPr>
              <a:t> ё аз </a:t>
            </a:r>
            <a:r>
              <a:rPr lang="ru-RU" sz="2000" b="1" dirty="0" err="1">
                <a:solidFill>
                  <a:srgbClr val="7030A0"/>
                </a:solidFill>
              </a:rPr>
              <a:t>ҳад</a:t>
            </a:r>
            <a:r>
              <a:rPr lang="ru-RU" sz="2000" b="1" dirty="0">
                <a:solidFill>
                  <a:srgbClr val="7030A0"/>
                </a:solidFill>
              </a:rPr>
              <a:t> </a:t>
            </a:r>
            <a:r>
              <a:rPr lang="ru-RU" sz="2000" b="1" dirty="0" err="1">
                <a:solidFill>
                  <a:srgbClr val="7030A0"/>
                </a:solidFill>
              </a:rPr>
              <a:t>зиёданд</a:t>
            </a:r>
            <a:r>
              <a:rPr lang="ru-RU" sz="2000" b="1" dirty="0">
                <a:solidFill>
                  <a:srgbClr val="7030A0"/>
                </a:solidFill>
              </a:rPr>
              <a:t> . </a:t>
            </a:r>
            <a:r>
              <a:rPr lang="ru-RU" sz="2000" b="1" dirty="0" err="1">
                <a:solidFill>
                  <a:srgbClr val="7030A0"/>
                </a:solidFill>
              </a:rPr>
              <a:t>Мушаххас</a:t>
            </a:r>
            <a:r>
              <a:rPr lang="ru-RU" sz="2000" b="1" dirty="0">
                <a:solidFill>
                  <a:srgbClr val="7030A0"/>
                </a:solidFill>
              </a:rPr>
              <a:t> : </a:t>
            </a:r>
            <a:r>
              <a:rPr lang="ru-RU" sz="2000" b="1" dirty="0" err="1">
                <a:solidFill>
                  <a:srgbClr val="7030A0"/>
                </a:solidFill>
              </a:rPr>
              <a:t>кӣ</a:t>
            </a:r>
            <a:r>
              <a:rPr lang="ru-RU" sz="2000" b="1" dirty="0">
                <a:solidFill>
                  <a:srgbClr val="7030A0"/>
                </a:solidFill>
              </a:rPr>
              <a:t>? </a:t>
            </a:r>
            <a:r>
              <a:rPr lang="ru-RU" sz="2000" b="1" dirty="0" err="1">
                <a:solidFill>
                  <a:srgbClr val="7030A0"/>
                </a:solidFill>
              </a:rPr>
              <a:t>чӣ</a:t>
            </a:r>
            <a:r>
              <a:rPr lang="ru-RU" sz="2000" b="1" dirty="0">
                <a:solidFill>
                  <a:srgbClr val="7030A0"/>
                </a:solidFill>
              </a:rPr>
              <a:t>? </a:t>
            </a:r>
            <a:r>
              <a:rPr lang="ru-RU" sz="2000" b="1" dirty="0" err="1">
                <a:solidFill>
                  <a:srgbClr val="7030A0"/>
                </a:solidFill>
              </a:rPr>
              <a:t>ҳокимияти</a:t>
            </a:r>
            <a:r>
              <a:rPr lang="ru-RU" sz="2000" b="1" dirty="0">
                <a:solidFill>
                  <a:srgbClr val="7030A0"/>
                </a:solidFill>
              </a:rPr>
              <a:t> </a:t>
            </a:r>
            <a:r>
              <a:rPr lang="ru-RU" sz="2000" b="1" dirty="0" err="1">
                <a:solidFill>
                  <a:srgbClr val="7030A0"/>
                </a:solidFill>
              </a:rPr>
              <a:t>воқеиро</a:t>
            </a:r>
            <a:r>
              <a:rPr lang="ru-RU" sz="2000" b="1" dirty="0">
                <a:solidFill>
                  <a:srgbClr val="7030A0"/>
                </a:solidFill>
              </a:rPr>
              <a:t> </a:t>
            </a:r>
            <a:r>
              <a:rPr lang="ru-RU" sz="2000" b="1" dirty="0" err="1">
                <a:solidFill>
                  <a:srgbClr val="7030A0"/>
                </a:solidFill>
              </a:rPr>
              <a:t>кӣ</a:t>
            </a:r>
            <a:r>
              <a:rPr lang="ru-RU" sz="2000" b="1" dirty="0">
                <a:solidFill>
                  <a:srgbClr val="7030A0"/>
                </a:solidFill>
              </a:rPr>
              <a:t> </a:t>
            </a:r>
            <a:r>
              <a:rPr lang="ru-RU" sz="2000" b="1" dirty="0" err="1">
                <a:solidFill>
                  <a:srgbClr val="7030A0"/>
                </a:solidFill>
              </a:rPr>
              <a:t>дорад</a:t>
            </a:r>
            <a:r>
              <a:rPr lang="ru-RU" sz="2000" b="1" dirty="0">
                <a:solidFill>
                  <a:srgbClr val="7030A0"/>
                </a:solidFill>
              </a:rPr>
              <a:t>?</a:t>
            </a:r>
          </a:p>
        </p:txBody>
      </p:sp>
    </p:spTree>
    <p:extLst>
      <p:ext uri="{BB962C8B-B14F-4D97-AF65-F5344CB8AC3E}">
        <p14:creationId xmlns:p14="http://schemas.microsoft.com/office/powerpoint/2010/main" val="351439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1240" y="4599115"/>
            <a:ext cx="10160000" cy="1015663"/>
          </a:xfrm>
          <a:prstGeom prst="rect">
            <a:avLst/>
          </a:prstGeom>
        </p:spPr>
        <p:txBody>
          <a:bodyPr wrap="square">
            <a:spAutoFit/>
          </a:bodyPr>
          <a:lstStyle/>
          <a:p>
            <a:r>
              <a:rPr lang="ru-RU" sz="3200" b="1" dirty="0" err="1">
                <a:solidFill>
                  <a:srgbClr val="0070C0"/>
                </a:solidFill>
              </a:rPr>
              <a:t>Ҳадафи</a:t>
            </a:r>
            <a:r>
              <a:rPr lang="ru-RU" sz="3200" b="1" dirty="0">
                <a:solidFill>
                  <a:srgbClr val="0070C0"/>
                </a:solidFill>
              </a:rPr>
              <a:t> </a:t>
            </a:r>
            <a:r>
              <a:rPr lang="ru-RU" sz="3200" b="1" dirty="0" err="1">
                <a:solidFill>
                  <a:srgbClr val="0070C0"/>
                </a:solidFill>
              </a:rPr>
              <a:t>эдвокаси-кампанияи</a:t>
            </a:r>
            <a:r>
              <a:rPr lang="ru-RU" sz="3200" b="1" dirty="0">
                <a:solidFill>
                  <a:srgbClr val="0070C0"/>
                </a:solidFill>
              </a:rPr>
              <a:t> </a:t>
            </a:r>
            <a:r>
              <a:rPr lang="ru-RU" sz="3200" b="1" dirty="0" err="1">
                <a:solidFill>
                  <a:srgbClr val="0070C0"/>
                </a:solidFill>
              </a:rPr>
              <a:t>Шумо</a:t>
            </a:r>
            <a:r>
              <a:rPr lang="ru-RU" sz="3200" b="1" dirty="0">
                <a:solidFill>
                  <a:srgbClr val="0070C0"/>
                </a:solidFill>
              </a:rPr>
              <a:t> кист:</a:t>
            </a:r>
          </a:p>
          <a:p>
            <a:r>
              <a:rPr lang="ru-RU" sz="2800" dirty="0">
                <a:solidFill>
                  <a:srgbClr val="0070C0"/>
                </a:solidFill>
              </a:rPr>
              <a:t>__________________________________________________</a:t>
            </a:r>
          </a:p>
        </p:txBody>
      </p:sp>
      <p:sp>
        <p:nvSpPr>
          <p:cNvPr id="5" name="Заголовок 1"/>
          <p:cNvSpPr>
            <a:spLocks noGrp="1"/>
          </p:cNvSpPr>
          <p:nvPr>
            <p:ph type="title"/>
          </p:nvPr>
        </p:nvSpPr>
        <p:spPr>
          <a:xfrm>
            <a:off x="609600" y="438912"/>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5. Ки </a:t>
            </a:r>
            <a:r>
              <a:rPr lang="ru-RU" dirty="0" err="1">
                <a:latin typeface="Times New Roman" panose="02020603050405020304" pitchFamily="18" charset="0"/>
                <a:cs typeface="Times New Roman" panose="02020603050405020304" pitchFamily="18" charset="0"/>
              </a:rPr>
              <a:t>тасмим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мегирад</a:t>
            </a:r>
            <a:r>
              <a:rPr lang="ru-RU" dirty="0">
                <a:latin typeface="Times New Roman" panose="02020603050405020304" pitchFamily="18" charset="0"/>
                <a:cs typeface="Times New Roman" panose="02020603050405020304" pitchFamily="18" charset="0"/>
              </a:rPr>
              <a:t> ?</a:t>
            </a:r>
          </a:p>
        </p:txBody>
      </p:sp>
      <p:sp>
        <p:nvSpPr>
          <p:cNvPr id="2" name="Rectangle 1"/>
          <p:cNvSpPr/>
          <p:nvPr/>
        </p:nvSpPr>
        <p:spPr>
          <a:xfrm>
            <a:off x="1625598" y="1849441"/>
            <a:ext cx="7535333" cy="1569660"/>
          </a:xfrm>
          <a:prstGeom prst="rect">
            <a:avLst/>
          </a:prstGeom>
        </p:spPr>
        <p:txBody>
          <a:bodyPr wrap="square">
            <a:spAutoFit/>
          </a:bodyPr>
          <a:lstStyle/>
          <a:p>
            <a:pPr>
              <a:lnSpc>
                <a:spcPct val="150000"/>
              </a:lnSpc>
            </a:pPr>
            <a:r>
              <a:rPr lang="ru-RU" sz="3200" b="1" dirty="0" err="1"/>
              <a:t>Котиби</a:t>
            </a:r>
            <a:r>
              <a:rPr lang="ru-RU" sz="3200" b="1" dirty="0"/>
              <a:t> </a:t>
            </a:r>
            <a:r>
              <a:rPr lang="ru-RU" sz="3200" b="1" dirty="0" err="1"/>
              <a:t>вилоятии</a:t>
            </a:r>
            <a:r>
              <a:rPr lang="ru-RU" sz="3200" b="1" dirty="0"/>
              <a:t> </a:t>
            </a:r>
            <a:r>
              <a:rPr lang="ru-RU" sz="3200" b="1" dirty="0" err="1"/>
              <a:t>маслиҳат</a:t>
            </a:r>
            <a:endParaRPr lang="ru-RU" sz="3200" b="1" dirty="0"/>
          </a:p>
          <a:p>
            <a:pPr>
              <a:lnSpc>
                <a:spcPct val="150000"/>
              </a:lnSpc>
            </a:pPr>
            <a:r>
              <a:rPr lang="ru-RU" sz="3200" b="1" dirty="0" err="1"/>
              <a:t>Котиби</a:t>
            </a:r>
            <a:r>
              <a:rPr lang="ru-RU" sz="3200" b="1" dirty="0"/>
              <a:t> </a:t>
            </a:r>
            <a:r>
              <a:rPr lang="ru-RU" sz="3200" b="1" dirty="0" err="1"/>
              <a:t>ноҳиявии</a:t>
            </a:r>
            <a:r>
              <a:rPr lang="ru-RU" sz="3200" b="1" dirty="0"/>
              <a:t> </a:t>
            </a:r>
            <a:r>
              <a:rPr lang="ru-RU" sz="3200" b="1" dirty="0" err="1"/>
              <a:t>маслиҳат</a:t>
            </a:r>
            <a:r>
              <a:rPr lang="ru-RU" sz="3200" b="1" dirty="0"/>
              <a:t> </a:t>
            </a:r>
          </a:p>
        </p:txBody>
      </p:sp>
    </p:spTree>
    <p:extLst>
      <p:ext uri="{BB962C8B-B14F-4D97-AF65-F5344CB8AC3E}">
        <p14:creationId xmlns:p14="http://schemas.microsoft.com/office/powerpoint/2010/main" val="174161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495677"/>
            <a:ext cx="11003280" cy="964280"/>
          </a:xfrm>
        </p:spPr>
        <p:txBody>
          <a:bodyPr>
            <a:noAutofit/>
          </a:bodyPr>
          <a:lstStyle/>
          <a:p>
            <a:pPr algn="ctr"/>
            <a:r>
              <a:rPr lang="ru-RU" sz="3000" dirty="0">
                <a:latin typeface="Times New Roman" panose="02020603050405020304" pitchFamily="18" charset="0"/>
                <a:cs typeface="Times New Roman" panose="02020603050405020304" pitchFamily="18" charset="0"/>
              </a:rPr>
              <a:t>6. </a:t>
            </a:r>
            <a:r>
              <a:rPr lang="ru-RU" sz="3000" dirty="0" err="1">
                <a:latin typeface="Times New Roman" panose="02020603050405020304" pitchFamily="18" charset="0"/>
                <a:cs typeface="Times New Roman" panose="02020603050405020304" pitchFamily="18" charset="0"/>
              </a:rPr>
              <a:t>Барои</a:t>
            </a:r>
            <a:r>
              <a:rPr lang="ru-RU" sz="3000" dirty="0">
                <a:latin typeface="Times New Roman" panose="02020603050405020304" pitchFamily="18" charset="0"/>
                <a:cs typeface="Times New Roman" panose="02020603050405020304" pitchFamily="18" charset="0"/>
              </a:rPr>
              <a:t> ба </a:t>
            </a:r>
            <a:r>
              <a:rPr lang="ru-RU" sz="3000" dirty="0" err="1">
                <a:latin typeface="Times New Roman" panose="02020603050405020304" pitchFamily="18" charset="0"/>
                <a:cs typeface="Times New Roman" panose="02020603050405020304" pitchFamily="18" charset="0"/>
              </a:rPr>
              <a:t>онҳо</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таъсир</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гузоштан</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чӣ</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бояд</a:t>
            </a:r>
            <a:r>
              <a:rPr lang="ru-RU" sz="3000" dirty="0">
                <a:latin typeface="Times New Roman" panose="02020603050405020304" pitchFamily="18" charset="0"/>
                <a:cs typeface="Times New Roman" panose="02020603050405020304" pitchFamily="18" charset="0"/>
              </a:rPr>
              <a:t> кард ?</a:t>
            </a:r>
          </a:p>
        </p:txBody>
      </p:sp>
      <p:sp>
        <p:nvSpPr>
          <p:cNvPr id="3" name="Объект 2"/>
          <p:cNvSpPr>
            <a:spLocks noGrp="1"/>
          </p:cNvSpPr>
          <p:nvPr>
            <p:ph idx="1"/>
          </p:nvPr>
        </p:nvSpPr>
        <p:spPr>
          <a:xfrm>
            <a:off x="860082" y="3133346"/>
            <a:ext cx="10160000" cy="3084574"/>
          </a:xfrm>
        </p:spPr>
        <p:txBody>
          <a:bodyPr>
            <a:normAutofit lnSpcReduction="10000"/>
          </a:bodyPr>
          <a:lstStyle/>
          <a:p>
            <a:r>
              <a:rPr lang="ru-RU" sz="2400" dirty="0" err="1">
                <a:solidFill>
                  <a:srgbClr val="0070C0"/>
                </a:solidFill>
              </a:rPr>
              <a:t>Саволҳо</a:t>
            </a:r>
            <a:r>
              <a:rPr lang="ru-RU" sz="2400" dirty="0">
                <a:solidFill>
                  <a:srgbClr val="0070C0"/>
                </a:solidFill>
              </a:rPr>
              <a:t> :</a:t>
            </a:r>
          </a:p>
          <a:p>
            <a:pPr marL="342900" lvl="0" indent="-342900">
              <a:buFont typeface="Arial" panose="020B0604020202020204" pitchFamily="34" charset="0"/>
              <a:buChar char="•"/>
            </a:pPr>
            <a:r>
              <a:rPr lang="ru-RU" sz="2400" b="0" dirty="0" err="1"/>
              <a:t>Омили</a:t>
            </a:r>
            <a:r>
              <a:rPr lang="ru-RU" sz="2400" b="0" dirty="0"/>
              <a:t> </a:t>
            </a:r>
            <a:r>
              <a:rPr lang="ru-RU" sz="2400" b="0" dirty="0" err="1"/>
              <a:t>агнгезаи</a:t>
            </a:r>
            <a:r>
              <a:rPr lang="ru-RU" sz="2400" b="0" dirty="0"/>
              <a:t> </a:t>
            </a:r>
            <a:r>
              <a:rPr lang="ru-RU" sz="2400" b="0" dirty="0" err="1"/>
              <a:t>шумо</a:t>
            </a:r>
            <a:r>
              <a:rPr lang="ru-RU" sz="2400" b="0" dirty="0"/>
              <a:t> дар </a:t>
            </a:r>
            <a:r>
              <a:rPr lang="ru-RU" sz="2400" b="0" dirty="0" err="1"/>
              <a:t>интихоби</a:t>
            </a:r>
            <a:r>
              <a:rPr lang="ru-RU" sz="2400" b="0" dirty="0"/>
              <a:t> ин </a:t>
            </a:r>
            <a:r>
              <a:rPr lang="ru-RU" sz="2400" b="0" dirty="0" err="1"/>
              <a:t>шахсиятҳо</a:t>
            </a:r>
            <a:r>
              <a:rPr lang="ru-RU" sz="2400" b="0" dirty="0"/>
              <a:t> чист? </a:t>
            </a:r>
            <a:r>
              <a:rPr lang="ru-RU" sz="2400" b="0" dirty="0" err="1"/>
              <a:t>Чи</a:t>
            </a:r>
            <a:r>
              <a:rPr lang="ru-RU" sz="2400" b="0" dirty="0"/>
              <a:t> тавр </a:t>
            </a:r>
            <a:r>
              <a:rPr lang="ru-RU" sz="2400" b="0" dirty="0" err="1"/>
              <a:t>онҳоро</a:t>
            </a:r>
            <a:r>
              <a:rPr lang="ru-RU" sz="2400" b="0" dirty="0"/>
              <a:t> </a:t>
            </a:r>
            <a:r>
              <a:rPr lang="ru-RU" sz="2400" b="0" dirty="0" err="1"/>
              <a:t>барои</a:t>
            </a:r>
            <a:r>
              <a:rPr lang="ru-RU" sz="2400" b="0" dirty="0"/>
              <a:t> </a:t>
            </a:r>
            <a:r>
              <a:rPr lang="ru-RU" sz="2400" b="0" dirty="0" err="1"/>
              <a:t>қабули</a:t>
            </a:r>
            <a:r>
              <a:rPr lang="ru-RU" sz="2400" b="0" dirty="0"/>
              <a:t> </a:t>
            </a:r>
            <a:r>
              <a:rPr lang="ru-RU" sz="2400" b="0" dirty="0" err="1"/>
              <a:t>пешниҳодҳоятон</a:t>
            </a:r>
            <a:r>
              <a:rPr lang="ru-RU" sz="2400" b="0" dirty="0"/>
              <a:t> </a:t>
            </a:r>
            <a:r>
              <a:rPr lang="ru-RU" sz="2400" b="0" dirty="0" err="1"/>
              <a:t>қонеъ</a:t>
            </a:r>
            <a:r>
              <a:rPr lang="ru-RU" sz="2400" b="0" dirty="0"/>
              <a:t> </a:t>
            </a:r>
            <a:r>
              <a:rPr lang="ru-RU" sz="2400" b="0" dirty="0" err="1"/>
              <a:t>мекунед</a:t>
            </a:r>
            <a:r>
              <a:rPr lang="ru-RU" sz="2400" b="0" dirty="0"/>
              <a:t>?</a:t>
            </a:r>
            <a:r>
              <a:rPr lang="tg-Cyrl-TJ" sz="2400" b="0" dirty="0"/>
              <a:t> </a:t>
            </a:r>
            <a:endParaRPr lang="ru-RU" sz="2400" b="0" dirty="0"/>
          </a:p>
          <a:p>
            <a:pPr marL="342900" lvl="0" indent="-342900">
              <a:buFont typeface="Arial" panose="020B0604020202020204" pitchFamily="34" charset="0"/>
              <a:buChar char="•"/>
            </a:pPr>
            <a:r>
              <a:rPr lang="ru-RU" sz="2400" b="0" dirty="0" err="1"/>
              <a:t>Чаро</a:t>
            </a:r>
            <a:r>
              <a:rPr lang="ru-RU" sz="2400" b="0" dirty="0"/>
              <a:t> </a:t>
            </a:r>
            <a:r>
              <a:rPr lang="ru-RU" sz="2400" b="0" dirty="0" err="1"/>
              <a:t>тағйирот</a:t>
            </a:r>
            <a:r>
              <a:rPr lang="ru-RU" sz="2400" b="0" dirty="0"/>
              <a:t> то </a:t>
            </a:r>
            <a:r>
              <a:rPr lang="ru-RU" sz="2400" b="0" dirty="0" err="1"/>
              <a:t>ҳол</a:t>
            </a:r>
            <a:r>
              <a:rPr lang="ru-RU" sz="2400" b="0" dirty="0"/>
              <a:t> </a:t>
            </a:r>
            <a:r>
              <a:rPr lang="ru-RU" sz="2400" b="0" dirty="0" err="1"/>
              <a:t>сурат</a:t>
            </a:r>
            <a:r>
              <a:rPr lang="ru-RU" sz="2400" b="0" dirty="0"/>
              <a:t> </a:t>
            </a:r>
            <a:r>
              <a:rPr lang="ru-RU" sz="2400" b="0" dirty="0" err="1"/>
              <a:t>нагирифтааст</a:t>
            </a:r>
            <a:r>
              <a:rPr lang="ru-RU" sz="2400" b="0" dirty="0"/>
              <a:t>? </a:t>
            </a:r>
            <a:r>
              <a:rPr lang="ru-RU" sz="2400" b="0" dirty="0" err="1"/>
              <a:t>Садди</a:t>
            </a:r>
            <a:r>
              <a:rPr lang="ru-RU" sz="2400" b="0" dirty="0"/>
              <a:t> </a:t>
            </a:r>
            <a:r>
              <a:rPr lang="ru-RU" sz="2400" b="0" dirty="0" err="1"/>
              <a:t>роҳаш</a:t>
            </a:r>
            <a:r>
              <a:rPr lang="ru-RU" sz="2400" b="0" dirty="0"/>
              <a:t> чист?</a:t>
            </a:r>
            <a:r>
              <a:rPr lang="tg-Cyrl-TJ" sz="2400" b="0" dirty="0"/>
              <a:t> </a:t>
            </a:r>
            <a:endParaRPr lang="ru-RU" sz="2400" b="0" dirty="0"/>
          </a:p>
          <a:p>
            <a:pPr marL="342900" indent="-342900">
              <a:buFont typeface="Arial" panose="020B0604020202020204" pitchFamily="34" charset="0"/>
              <a:buChar char="•"/>
            </a:pPr>
            <a:r>
              <a:rPr lang="ru-RU" sz="2400" b="0" dirty="0"/>
              <a:t>Ба </a:t>
            </a:r>
            <a:r>
              <a:rPr lang="ru-RU" sz="2400" b="0" dirty="0" err="1"/>
              <a:t>гумони</a:t>
            </a:r>
            <a:r>
              <a:rPr lang="ru-RU" sz="2400" b="0" dirty="0"/>
              <a:t> </a:t>
            </a:r>
            <a:r>
              <a:rPr lang="ru-RU" sz="2400" b="0" dirty="0" err="1"/>
              <a:t>ағлаб</a:t>
            </a:r>
            <a:r>
              <a:rPr lang="ru-RU" sz="2400" b="0" dirty="0"/>
              <a:t>, </a:t>
            </a:r>
            <a:r>
              <a:rPr lang="ru-RU" sz="2400" b="0" dirty="0" err="1"/>
              <a:t>кӣ</a:t>
            </a:r>
            <a:r>
              <a:rPr lang="ru-RU" sz="2400" b="0" dirty="0"/>
              <a:t> </a:t>
            </a:r>
            <a:r>
              <a:rPr lang="ru-RU" sz="2400" b="0" dirty="0" err="1"/>
              <a:t>муқобили</a:t>
            </a:r>
            <a:r>
              <a:rPr lang="ru-RU" sz="2400" b="0" dirty="0"/>
              <a:t> </a:t>
            </a:r>
            <a:r>
              <a:rPr lang="ru-RU" sz="2400" b="0" dirty="0" err="1"/>
              <a:t>тағйиротҳои</a:t>
            </a:r>
            <a:r>
              <a:rPr lang="ru-RU" sz="2400" b="0" dirty="0"/>
              <a:t> </a:t>
            </a:r>
            <a:r>
              <a:rPr lang="ru-RU" sz="2400" b="0" dirty="0" err="1"/>
              <a:t>пешниҳоднамудаи</a:t>
            </a:r>
            <a:r>
              <a:rPr lang="ru-RU" sz="2400" b="0" dirty="0"/>
              <a:t>  </a:t>
            </a:r>
            <a:r>
              <a:rPr lang="ru-RU" sz="2400" b="0" dirty="0" err="1"/>
              <a:t>шумост</a:t>
            </a:r>
            <a:r>
              <a:rPr lang="ru-RU" sz="2400" b="0" dirty="0"/>
              <a:t>? Аз он </a:t>
            </a:r>
            <a:r>
              <a:rPr lang="ru-RU" sz="2400" b="0" dirty="0" err="1"/>
              <a:t>чи</a:t>
            </a:r>
            <a:r>
              <a:rPr lang="ru-RU" sz="2400" b="0" dirty="0"/>
              <a:t> тавр </a:t>
            </a:r>
            <a:r>
              <a:rPr lang="ru-RU" sz="2400" b="0" dirty="0" err="1"/>
              <a:t>сарфи</a:t>
            </a:r>
            <a:r>
              <a:rPr lang="ru-RU" sz="2400" b="0" dirty="0"/>
              <a:t> </a:t>
            </a:r>
            <a:r>
              <a:rPr lang="ru-RU" sz="2400" b="0" dirty="0" err="1"/>
              <a:t>назар</a:t>
            </a:r>
            <a:r>
              <a:rPr lang="ru-RU" sz="2400" b="0" dirty="0"/>
              <a:t> </a:t>
            </a:r>
            <a:r>
              <a:rPr lang="ru-RU" sz="2400" b="0" dirty="0" err="1"/>
              <a:t>мекунед</a:t>
            </a:r>
            <a:r>
              <a:rPr lang="ru-RU" sz="2400" b="0" dirty="0"/>
              <a:t>,?</a:t>
            </a:r>
            <a:r>
              <a:rPr lang="tg-Cyrl-TJ" sz="2400" b="0" dirty="0"/>
              <a:t> Кадом роҳи ҳаллро интихоб мекунед?</a:t>
            </a:r>
            <a:endParaRPr lang="ru-RU" sz="2400" b="0" dirty="0"/>
          </a:p>
        </p:txBody>
      </p:sp>
      <p:sp>
        <p:nvSpPr>
          <p:cNvPr id="27" name="Прямоугольник 26"/>
          <p:cNvSpPr/>
          <p:nvPr/>
        </p:nvSpPr>
        <p:spPr>
          <a:xfrm>
            <a:off x="1202397" y="1599019"/>
            <a:ext cx="9817685" cy="1015663"/>
          </a:xfrm>
          <a:prstGeom prst="rect">
            <a:avLst/>
          </a:prstGeom>
        </p:spPr>
        <p:txBody>
          <a:bodyPr wrap="square">
            <a:spAutoFit/>
          </a:bodyPr>
          <a:lstStyle/>
          <a:p>
            <a:pPr algn="ctr"/>
            <a:r>
              <a:rPr lang="ru-RU" sz="2000" b="1" dirty="0">
                <a:solidFill>
                  <a:srgbClr val="7030A0"/>
                </a:solidFill>
              </a:rPr>
              <a:t>Ин  компонент </a:t>
            </a:r>
            <a:r>
              <a:rPr lang="ru-RU" sz="2000" b="1" dirty="0" err="1">
                <a:solidFill>
                  <a:srgbClr val="7030A0"/>
                </a:solidFill>
              </a:rPr>
              <a:t>бояд</a:t>
            </a:r>
            <a:r>
              <a:rPr lang="ru-RU" sz="2000" b="1" dirty="0">
                <a:solidFill>
                  <a:srgbClr val="7030A0"/>
                </a:solidFill>
              </a:rPr>
              <a:t> </a:t>
            </a:r>
            <a:r>
              <a:rPr lang="ru-RU" sz="2000" b="1" dirty="0" err="1">
                <a:solidFill>
                  <a:srgbClr val="7030A0"/>
                </a:solidFill>
              </a:rPr>
              <a:t>нишон</a:t>
            </a:r>
            <a:r>
              <a:rPr lang="ru-RU" sz="2000" b="1" dirty="0">
                <a:solidFill>
                  <a:srgbClr val="7030A0"/>
                </a:solidFill>
              </a:rPr>
              <a:t> </a:t>
            </a:r>
            <a:r>
              <a:rPr lang="ru-RU" sz="2000" b="1" dirty="0" err="1">
                <a:solidFill>
                  <a:srgbClr val="7030A0"/>
                </a:solidFill>
              </a:rPr>
              <a:t>диҳад</a:t>
            </a:r>
            <a:r>
              <a:rPr lang="ru-RU" sz="2000" b="1" dirty="0">
                <a:solidFill>
                  <a:srgbClr val="7030A0"/>
                </a:solidFill>
              </a:rPr>
              <a:t>, </a:t>
            </a:r>
            <a:r>
              <a:rPr lang="ru-RU" sz="2000" b="1" dirty="0" err="1">
                <a:solidFill>
                  <a:srgbClr val="7030A0"/>
                </a:solidFill>
              </a:rPr>
              <a:t>ки</a:t>
            </a:r>
            <a:r>
              <a:rPr lang="ru-RU" sz="2000" b="1" dirty="0">
                <a:solidFill>
                  <a:srgbClr val="7030A0"/>
                </a:solidFill>
              </a:rPr>
              <a:t> </a:t>
            </a:r>
            <a:r>
              <a:rPr lang="ru-RU" sz="2000" b="1" dirty="0" err="1">
                <a:solidFill>
                  <a:srgbClr val="7030A0"/>
                </a:solidFill>
              </a:rPr>
              <a:t>шумо</a:t>
            </a:r>
            <a:r>
              <a:rPr lang="ru-RU" sz="2000" b="1" dirty="0">
                <a:solidFill>
                  <a:srgbClr val="7030A0"/>
                </a:solidFill>
              </a:rPr>
              <a:t> </a:t>
            </a:r>
            <a:r>
              <a:rPr lang="ru-RU" sz="2000" b="1" dirty="0" err="1">
                <a:solidFill>
                  <a:srgbClr val="7030A0"/>
                </a:solidFill>
              </a:rPr>
              <a:t>барои</a:t>
            </a:r>
            <a:r>
              <a:rPr lang="ru-RU" sz="2000" b="1" dirty="0">
                <a:solidFill>
                  <a:srgbClr val="7030A0"/>
                </a:solidFill>
              </a:rPr>
              <a:t> </a:t>
            </a:r>
            <a:r>
              <a:rPr lang="ru-RU" sz="2000" b="1" dirty="0" err="1">
                <a:solidFill>
                  <a:srgbClr val="7030A0"/>
                </a:solidFill>
              </a:rPr>
              <a:t>таъсир</a:t>
            </a:r>
            <a:r>
              <a:rPr lang="ru-RU" sz="2000" b="1" dirty="0">
                <a:solidFill>
                  <a:srgbClr val="7030A0"/>
                </a:solidFill>
              </a:rPr>
              <a:t> </a:t>
            </a:r>
            <a:r>
              <a:rPr lang="ru-RU" sz="2000" b="1" dirty="0" err="1">
                <a:solidFill>
                  <a:srgbClr val="7030A0"/>
                </a:solidFill>
              </a:rPr>
              <a:t>расондан</a:t>
            </a:r>
            <a:r>
              <a:rPr lang="ru-RU" sz="2000" b="1" dirty="0">
                <a:solidFill>
                  <a:srgbClr val="7030A0"/>
                </a:solidFill>
              </a:rPr>
              <a:t> ба </a:t>
            </a:r>
            <a:r>
              <a:rPr lang="ru-RU" sz="2000" b="1" dirty="0" err="1">
                <a:solidFill>
                  <a:srgbClr val="7030A0"/>
                </a:solidFill>
              </a:rPr>
              <a:t>шахсон</a:t>
            </a:r>
            <a:r>
              <a:rPr lang="ru-RU" sz="2000" b="1" dirty="0">
                <a:solidFill>
                  <a:srgbClr val="7030A0"/>
                </a:solidFill>
              </a:rPr>
              <a:t> ё </a:t>
            </a:r>
            <a:r>
              <a:rPr lang="ru-RU" sz="2000" b="1" dirty="0" err="1">
                <a:solidFill>
                  <a:srgbClr val="7030A0"/>
                </a:solidFill>
              </a:rPr>
              <a:t>ташкилоти</a:t>
            </a:r>
            <a:r>
              <a:rPr lang="ru-RU" sz="2000" b="1" dirty="0">
                <a:solidFill>
                  <a:srgbClr val="7030A0"/>
                </a:solidFill>
              </a:rPr>
              <a:t> </a:t>
            </a:r>
            <a:r>
              <a:rPr lang="ru-RU" sz="2000" b="1" dirty="0" err="1">
                <a:solidFill>
                  <a:srgbClr val="7030A0"/>
                </a:solidFill>
              </a:rPr>
              <a:t>интихобкардаатон</a:t>
            </a:r>
            <a:r>
              <a:rPr lang="ru-RU" sz="2000" b="1" dirty="0">
                <a:solidFill>
                  <a:srgbClr val="7030A0"/>
                </a:solidFill>
              </a:rPr>
              <a:t>, </a:t>
            </a:r>
            <a:r>
              <a:rPr lang="ru-RU" sz="2000" b="1" dirty="0" err="1">
                <a:solidFill>
                  <a:srgbClr val="7030A0"/>
                </a:solidFill>
              </a:rPr>
              <a:t>ки</a:t>
            </a:r>
            <a:r>
              <a:rPr lang="ru-RU" sz="2000" b="1" dirty="0">
                <a:solidFill>
                  <a:srgbClr val="7030A0"/>
                </a:solidFill>
              </a:rPr>
              <a:t> </a:t>
            </a:r>
            <a:r>
              <a:rPr lang="ru-RU" sz="2000" b="1" dirty="0" err="1">
                <a:solidFill>
                  <a:srgbClr val="7030A0"/>
                </a:solidFill>
              </a:rPr>
              <a:t>қарорқабулкунандаанд</a:t>
            </a:r>
            <a:r>
              <a:rPr lang="ru-RU" sz="2000" b="1" dirty="0">
                <a:solidFill>
                  <a:srgbClr val="7030A0"/>
                </a:solidFill>
              </a:rPr>
              <a:t>, </a:t>
            </a:r>
            <a:r>
              <a:rPr lang="ru-RU" sz="2000" b="1" dirty="0" err="1">
                <a:solidFill>
                  <a:srgbClr val="7030A0"/>
                </a:solidFill>
              </a:rPr>
              <a:t>чи</a:t>
            </a:r>
            <a:r>
              <a:rPr lang="ru-RU" sz="2000" b="1" dirty="0">
                <a:solidFill>
                  <a:srgbClr val="7030A0"/>
                </a:solidFill>
              </a:rPr>
              <a:t> </a:t>
            </a:r>
            <a:r>
              <a:rPr lang="ru-RU" sz="2000" b="1" dirty="0" err="1">
                <a:solidFill>
                  <a:srgbClr val="7030A0"/>
                </a:solidFill>
              </a:rPr>
              <a:t>нақша</a:t>
            </a:r>
            <a:r>
              <a:rPr lang="ru-RU" sz="2000" b="1" dirty="0">
                <a:solidFill>
                  <a:srgbClr val="7030A0"/>
                </a:solidFill>
              </a:rPr>
              <a:t> </a:t>
            </a:r>
            <a:r>
              <a:rPr lang="ru-RU" sz="2000" b="1" dirty="0" err="1">
                <a:solidFill>
                  <a:srgbClr val="7030A0"/>
                </a:solidFill>
              </a:rPr>
              <a:t>доред</a:t>
            </a:r>
            <a:r>
              <a:rPr lang="ru-RU" sz="2000" b="1" dirty="0">
                <a:solidFill>
                  <a:srgbClr val="7030A0"/>
                </a:solidFill>
              </a:rPr>
              <a:t> </a:t>
            </a:r>
          </a:p>
        </p:txBody>
      </p:sp>
    </p:spTree>
    <p:extLst>
      <p:ext uri="{BB962C8B-B14F-4D97-AF65-F5344CB8AC3E}">
        <p14:creationId xmlns:p14="http://schemas.microsoft.com/office/powerpoint/2010/main" val="50668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1240" y="5652766"/>
            <a:ext cx="10160000" cy="954107"/>
          </a:xfrm>
          <a:prstGeom prst="rect">
            <a:avLst/>
          </a:prstGeom>
        </p:spPr>
        <p:txBody>
          <a:bodyPr wrap="square">
            <a:spAutoFit/>
          </a:bodyPr>
          <a:lstStyle/>
          <a:p>
            <a:pPr algn="ctr"/>
            <a:r>
              <a:rPr lang="ru-RU" sz="2800" b="1" dirty="0" err="1">
                <a:solidFill>
                  <a:srgbClr val="0070C0"/>
                </a:solidFill>
              </a:rPr>
              <a:t>Фаъолият</a:t>
            </a:r>
            <a:r>
              <a:rPr lang="ru-RU" sz="2800" b="1" dirty="0">
                <a:solidFill>
                  <a:srgbClr val="0070C0"/>
                </a:solidFill>
              </a:rPr>
              <a:t> дар </a:t>
            </a:r>
            <a:r>
              <a:rPr lang="ru-RU" sz="2800" b="1" dirty="0" err="1">
                <a:solidFill>
                  <a:srgbClr val="0070C0"/>
                </a:solidFill>
              </a:rPr>
              <a:t>нисбати</a:t>
            </a:r>
            <a:r>
              <a:rPr lang="ru-RU" sz="2800" b="1" dirty="0">
                <a:solidFill>
                  <a:srgbClr val="0070C0"/>
                </a:solidFill>
              </a:rPr>
              <a:t> </a:t>
            </a:r>
            <a:r>
              <a:rPr lang="ru-RU" sz="2800" b="1" dirty="0" err="1">
                <a:solidFill>
                  <a:srgbClr val="0070C0"/>
                </a:solidFill>
              </a:rPr>
              <a:t>қарорқабулкунандагон</a:t>
            </a:r>
            <a:r>
              <a:rPr lang="ru-RU" sz="2400" dirty="0">
                <a:solidFill>
                  <a:srgbClr val="0070C0"/>
                </a:solidFill>
              </a:rPr>
              <a:t>______________________________</a:t>
            </a:r>
          </a:p>
        </p:txBody>
      </p:sp>
      <p:sp>
        <p:nvSpPr>
          <p:cNvPr id="5" name="Заголовок 1"/>
          <p:cNvSpPr>
            <a:spLocks noGrp="1"/>
          </p:cNvSpPr>
          <p:nvPr>
            <p:ph type="title"/>
          </p:nvPr>
        </p:nvSpPr>
        <p:spPr>
          <a:xfrm>
            <a:off x="609600" y="329184"/>
            <a:ext cx="11003280" cy="662708"/>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6. </a:t>
            </a:r>
            <a:r>
              <a:rPr lang="ru-RU" dirty="0" err="1">
                <a:latin typeface="Times New Roman" panose="02020603050405020304" pitchFamily="18" charset="0"/>
                <a:cs typeface="Times New Roman" panose="02020603050405020304" pitchFamily="18" charset="0"/>
              </a:rPr>
              <a:t>Барои</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онҳо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таъсир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гузоштан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бояд</a:t>
            </a:r>
            <a:r>
              <a:rPr lang="ru-RU" dirty="0">
                <a:latin typeface="Times New Roman" panose="02020603050405020304" pitchFamily="18" charset="0"/>
                <a:cs typeface="Times New Roman" panose="02020603050405020304" pitchFamily="18" charset="0"/>
              </a:rPr>
              <a:t> кард  ?</a:t>
            </a:r>
          </a:p>
        </p:txBody>
      </p:sp>
      <p:sp>
        <p:nvSpPr>
          <p:cNvPr id="2" name="Rectangle 1"/>
          <p:cNvSpPr/>
          <p:nvPr/>
        </p:nvSpPr>
        <p:spPr>
          <a:xfrm>
            <a:off x="738188" y="1677428"/>
            <a:ext cx="11003280" cy="3785652"/>
          </a:xfrm>
          <a:prstGeom prst="rect">
            <a:avLst/>
          </a:prstGeom>
        </p:spPr>
        <p:txBody>
          <a:bodyPr wrap="square">
            <a:spAutoFit/>
          </a:bodyPr>
          <a:lstStyle/>
          <a:p>
            <a:r>
              <a:rPr lang="ru-RU" sz="2400" dirty="0"/>
              <a:t>Дар </a:t>
            </a:r>
            <a:r>
              <a:rPr lang="ru-RU" sz="2400" dirty="0" err="1"/>
              <a:t>лоиҳа</a:t>
            </a:r>
            <a:r>
              <a:rPr lang="ru-RU" sz="2400" dirty="0"/>
              <a:t> </a:t>
            </a:r>
            <a:r>
              <a:rPr lang="ru-RU" sz="2400" dirty="0" err="1"/>
              <a:t>якчанд</a:t>
            </a:r>
            <a:r>
              <a:rPr lang="ru-RU" sz="2400" dirty="0"/>
              <a:t> </a:t>
            </a:r>
            <a:r>
              <a:rPr lang="ru-RU" sz="2400" dirty="0" err="1"/>
              <a:t>вохурӣ</a:t>
            </a:r>
            <a:r>
              <a:rPr lang="ru-RU" sz="2400" dirty="0"/>
              <a:t> </a:t>
            </a:r>
            <a:r>
              <a:rPr lang="ru-RU" sz="2400" dirty="0" err="1"/>
              <a:t>бо</a:t>
            </a:r>
            <a:r>
              <a:rPr lang="ru-RU" sz="2400" dirty="0"/>
              <a:t> </a:t>
            </a:r>
            <a:r>
              <a:rPr lang="ru-RU" sz="2400" dirty="0" err="1"/>
              <a:t>Котиби</a:t>
            </a:r>
            <a:r>
              <a:rPr lang="ru-RU" sz="2400" dirty="0"/>
              <a:t> </a:t>
            </a:r>
            <a:r>
              <a:rPr lang="ru-RU" sz="2400" dirty="0" err="1"/>
              <a:t>вилоятии</a:t>
            </a:r>
            <a:r>
              <a:rPr lang="ru-RU" sz="2400" dirty="0"/>
              <a:t> </a:t>
            </a:r>
            <a:r>
              <a:rPr lang="ru-RU" sz="2400" dirty="0" err="1"/>
              <a:t>маслиҳати</a:t>
            </a:r>
            <a:r>
              <a:rPr lang="ru-RU" sz="2400" dirty="0"/>
              <a:t> </a:t>
            </a:r>
            <a:r>
              <a:rPr lang="ru-RU" sz="2400" dirty="0" err="1"/>
              <a:t>вилояти</a:t>
            </a:r>
            <a:r>
              <a:rPr lang="ru-RU" sz="2400" dirty="0"/>
              <a:t> </a:t>
            </a:r>
            <a:r>
              <a:rPr lang="ru-RU" sz="2400" dirty="0" err="1"/>
              <a:t>Алмаато</a:t>
            </a:r>
            <a:r>
              <a:rPr lang="ru-RU" sz="2400" dirty="0"/>
              <a:t>, </a:t>
            </a:r>
            <a:r>
              <a:rPr lang="ru-RU" sz="2400" dirty="0" err="1"/>
              <a:t>Котиби</a:t>
            </a:r>
            <a:r>
              <a:rPr lang="ru-RU" sz="2400" dirty="0"/>
              <a:t> </a:t>
            </a:r>
            <a:r>
              <a:rPr lang="ru-RU" sz="2400" dirty="0" err="1"/>
              <a:t>ноҳиявии</a:t>
            </a:r>
            <a:r>
              <a:rPr lang="ru-RU" sz="2400" dirty="0"/>
              <a:t> </a:t>
            </a:r>
            <a:r>
              <a:rPr lang="ru-RU" sz="2400" dirty="0" err="1"/>
              <a:t>маслиҳати</a:t>
            </a:r>
            <a:r>
              <a:rPr lang="ru-RU" sz="2400" dirty="0"/>
              <a:t> </a:t>
            </a:r>
            <a:r>
              <a:rPr lang="ru-RU" sz="2400" dirty="0" err="1"/>
              <a:t>Илииск</a:t>
            </a:r>
            <a:r>
              <a:rPr lang="ru-RU" sz="2400" dirty="0"/>
              <a:t> </a:t>
            </a:r>
            <a:r>
              <a:rPr lang="ru-RU" sz="2400" dirty="0" err="1"/>
              <a:t>ва</a:t>
            </a:r>
            <a:r>
              <a:rPr lang="ru-RU" sz="2400" dirty="0"/>
              <a:t> </a:t>
            </a:r>
            <a:r>
              <a:rPr lang="ru-RU" sz="2400" dirty="0" err="1"/>
              <a:t>Акими</a:t>
            </a:r>
            <a:r>
              <a:rPr lang="ru-RU" sz="2400" dirty="0"/>
              <a:t> </a:t>
            </a:r>
            <a:r>
              <a:rPr lang="ru-RU" sz="2400" dirty="0" err="1"/>
              <a:t>ноҳия</a:t>
            </a:r>
            <a:r>
              <a:rPr lang="ru-RU" sz="2400" dirty="0"/>
              <a:t> дар </a:t>
            </a:r>
            <a:r>
              <a:rPr lang="ru-RU" sz="2400" dirty="0" err="1"/>
              <a:t>назар</a:t>
            </a:r>
            <a:r>
              <a:rPr lang="ru-RU" sz="2400" dirty="0"/>
              <a:t> </a:t>
            </a:r>
            <a:r>
              <a:rPr lang="ru-RU" sz="2400" dirty="0" err="1"/>
              <a:t>аст</a:t>
            </a:r>
            <a:r>
              <a:rPr lang="ru-RU" sz="2400" dirty="0"/>
              <a:t>. Дар ин </a:t>
            </a:r>
            <a:r>
              <a:rPr lang="ru-RU" sz="2400" dirty="0" err="1"/>
              <a:t>мулоқотҳо</a:t>
            </a:r>
            <a:r>
              <a:rPr lang="ru-RU" sz="2400" dirty="0"/>
              <a:t> </a:t>
            </a:r>
            <a:r>
              <a:rPr lang="ru-RU" sz="2400" dirty="0" err="1"/>
              <a:t>оид</a:t>
            </a:r>
            <a:r>
              <a:rPr lang="ru-RU" sz="2400" dirty="0"/>
              <a:t>  ба баланд </a:t>
            </a:r>
            <a:r>
              <a:rPr lang="ru-RU" sz="2400" dirty="0" err="1"/>
              <a:t>бардоштани</a:t>
            </a:r>
            <a:r>
              <a:rPr lang="ru-RU" sz="2400" dirty="0"/>
              <a:t>  </a:t>
            </a:r>
            <a:r>
              <a:rPr lang="ru-RU" sz="2400" dirty="0" err="1"/>
              <a:t>зарфияти</a:t>
            </a:r>
            <a:r>
              <a:rPr lang="ru-RU" sz="2400" dirty="0"/>
              <a:t> </a:t>
            </a:r>
            <a:r>
              <a:rPr lang="ru-RU" sz="2400" dirty="0" err="1"/>
              <a:t>аъзои</a:t>
            </a:r>
            <a:r>
              <a:rPr lang="ru-RU" sz="2400" dirty="0"/>
              <a:t> </a:t>
            </a:r>
            <a:r>
              <a:rPr lang="ru-RU" sz="2400" dirty="0" err="1"/>
              <a:t>Шурои</a:t>
            </a:r>
            <a:r>
              <a:rPr lang="ru-RU" sz="2400" dirty="0"/>
              <a:t> </a:t>
            </a:r>
            <a:r>
              <a:rPr lang="ru-RU" sz="2400" dirty="0" err="1"/>
              <a:t>ҷамъиятӣ</a:t>
            </a:r>
            <a:r>
              <a:rPr lang="ru-RU" sz="2400" dirty="0"/>
              <a:t> дар </a:t>
            </a:r>
            <a:r>
              <a:rPr lang="ru-RU" sz="2400" dirty="0" err="1"/>
              <a:t>раванди</a:t>
            </a:r>
            <a:r>
              <a:rPr lang="ru-RU" sz="2400" dirty="0"/>
              <a:t> </a:t>
            </a:r>
            <a:r>
              <a:rPr lang="ru-RU" sz="2400" dirty="0" err="1"/>
              <a:t>буҷет</a:t>
            </a:r>
            <a:r>
              <a:rPr lang="ru-RU" sz="2400" dirty="0"/>
              <a:t> </a:t>
            </a:r>
            <a:r>
              <a:rPr lang="ru-RU" sz="2400" dirty="0" err="1"/>
              <a:t>ва</a:t>
            </a:r>
            <a:r>
              <a:rPr lang="ru-RU" sz="2400" dirty="0"/>
              <a:t> </a:t>
            </a:r>
            <a:r>
              <a:rPr lang="ru-RU" sz="2400" dirty="0" err="1"/>
              <a:t>барпо</a:t>
            </a:r>
            <a:r>
              <a:rPr lang="ru-RU" sz="2400" dirty="0"/>
              <a:t> </a:t>
            </a:r>
            <a:r>
              <a:rPr lang="ru-RU" sz="2400" dirty="0" err="1"/>
              <a:t>намудани</a:t>
            </a:r>
            <a:r>
              <a:rPr lang="ru-RU" sz="2400" dirty="0"/>
              <a:t> </a:t>
            </a:r>
            <a:r>
              <a:rPr lang="ru-RU" sz="2400" dirty="0" err="1"/>
              <a:t>харидҳои</a:t>
            </a:r>
            <a:r>
              <a:rPr lang="ru-RU" sz="2400" dirty="0"/>
              <a:t> </a:t>
            </a:r>
            <a:r>
              <a:rPr lang="ru-RU" sz="2400" dirty="0" err="1"/>
              <a:t>давлатӣ</a:t>
            </a:r>
            <a:r>
              <a:rPr lang="ru-RU" sz="2400" dirty="0"/>
              <a:t> </a:t>
            </a:r>
            <a:r>
              <a:rPr lang="ru-RU" sz="2400" dirty="0" err="1"/>
              <a:t>пешниҳод</a:t>
            </a:r>
            <a:r>
              <a:rPr lang="ru-RU" sz="2400" dirty="0"/>
              <a:t> </a:t>
            </a:r>
            <a:r>
              <a:rPr lang="ru-RU" sz="2400" dirty="0" err="1"/>
              <a:t>хоҳад</a:t>
            </a:r>
            <a:r>
              <a:rPr lang="ru-RU" sz="2400" dirty="0"/>
              <a:t> </a:t>
            </a:r>
            <a:r>
              <a:rPr lang="ru-RU" sz="2400" dirty="0" err="1"/>
              <a:t>шуд</a:t>
            </a:r>
            <a:r>
              <a:rPr lang="ru-RU" sz="2400" dirty="0"/>
              <a:t>  . </a:t>
            </a:r>
            <a:r>
              <a:rPr lang="ru-RU" sz="2400" dirty="0" err="1"/>
              <a:t>Онҳо</a:t>
            </a:r>
            <a:r>
              <a:rPr lang="ru-RU" sz="2400" dirty="0"/>
              <a:t> ба ин </a:t>
            </a:r>
            <a:r>
              <a:rPr lang="ru-RU" sz="2400" dirty="0" err="1"/>
              <a:t>масъалаҳо</a:t>
            </a:r>
            <a:r>
              <a:rPr lang="ru-RU" sz="2400" dirty="0"/>
              <a:t> </a:t>
            </a:r>
            <a:r>
              <a:rPr lang="ru-RU" sz="2400" dirty="0" err="1"/>
              <a:t>мароқ</a:t>
            </a:r>
            <a:r>
              <a:rPr lang="ru-RU" sz="2400" dirty="0"/>
              <a:t> </a:t>
            </a:r>
            <a:r>
              <a:rPr lang="ru-RU" sz="2400" dirty="0" err="1"/>
              <a:t>зоҳир</a:t>
            </a:r>
            <a:r>
              <a:rPr lang="ru-RU" sz="2400" dirty="0"/>
              <a:t> </a:t>
            </a:r>
            <a:r>
              <a:rPr lang="ru-RU" sz="2400" dirty="0" err="1"/>
              <a:t>мекунанд</a:t>
            </a:r>
            <a:r>
              <a:rPr lang="ru-RU" sz="2400" dirty="0"/>
              <a:t>, зеро ин </a:t>
            </a:r>
            <a:r>
              <a:rPr lang="ru-RU" sz="2400" dirty="0" err="1"/>
              <a:t>кор</a:t>
            </a:r>
            <a:r>
              <a:rPr lang="ru-RU" sz="2400" dirty="0"/>
              <a:t> </a:t>
            </a:r>
            <a:r>
              <a:rPr lang="ru-RU" sz="2400" dirty="0" err="1"/>
              <a:t>фаъолияти</a:t>
            </a:r>
            <a:r>
              <a:rPr lang="ru-RU" sz="2400" dirty="0"/>
              <a:t> </a:t>
            </a:r>
            <a:r>
              <a:rPr lang="ru-RU" sz="2400" dirty="0" err="1"/>
              <a:t>Шурои</a:t>
            </a:r>
            <a:r>
              <a:rPr lang="ru-RU" sz="2400" dirty="0"/>
              <a:t> </a:t>
            </a:r>
            <a:r>
              <a:rPr lang="ru-RU" sz="2400" dirty="0" err="1"/>
              <a:t>ҷамъиятии</a:t>
            </a:r>
            <a:r>
              <a:rPr lang="ru-RU" sz="2400" dirty="0"/>
              <a:t> </a:t>
            </a:r>
            <a:r>
              <a:rPr lang="ru-RU" sz="2400" dirty="0" err="1"/>
              <a:t>ноҳияи</a:t>
            </a:r>
            <a:r>
              <a:rPr lang="ru-RU" sz="2400" dirty="0"/>
              <a:t> </a:t>
            </a:r>
            <a:r>
              <a:rPr lang="ru-RU" sz="2400" dirty="0" err="1"/>
              <a:t>Илийскро</a:t>
            </a:r>
            <a:r>
              <a:rPr lang="ru-RU" sz="2400" dirty="0"/>
              <a:t> </a:t>
            </a:r>
            <a:r>
              <a:rPr lang="ru-RU" sz="2400" dirty="0" err="1"/>
              <a:t>беҳтар</a:t>
            </a:r>
            <a:r>
              <a:rPr lang="ru-RU" sz="2400" dirty="0"/>
              <a:t> </a:t>
            </a:r>
            <a:r>
              <a:rPr lang="ru-RU" sz="2400" dirty="0" err="1"/>
              <a:t>мекунад</a:t>
            </a:r>
            <a:r>
              <a:rPr lang="ru-RU" sz="2400" dirty="0"/>
              <a:t> </a:t>
            </a:r>
            <a:r>
              <a:rPr lang="ru-RU" sz="2400" dirty="0" err="1"/>
              <a:t>ва</a:t>
            </a:r>
            <a:r>
              <a:rPr lang="ru-RU" sz="2400" dirty="0"/>
              <a:t> он дар </a:t>
            </a:r>
            <a:r>
              <a:rPr lang="ru-RU" sz="2400" dirty="0" err="1"/>
              <a:t>навбати</a:t>
            </a:r>
            <a:r>
              <a:rPr lang="ru-RU" sz="2400" dirty="0"/>
              <a:t> худ ба </a:t>
            </a:r>
            <a:r>
              <a:rPr lang="ru-RU" sz="2400" dirty="0" err="1"/>
              <a:t>иҷрои</a:t>
            </a:r>
            <a:r>
              <a:rPr lang="ru-RU" sz="2400" dirty="0"/>
              <a:t> </a:t>
            </a:r>
            <a:r>
              <a:rPr lang="ru-RU" sz="2400" dirty="0" err="1"/>
              <a:t>меъёрҳои</a:t>
            </a:r>
            <a:r>
              <a:rPr lang="ru-RU" sz="2400" dirty="0"/>
              <a:t> </a:t>
            </a:r>
            <a:r>
              <a:rPr lang="ru-RU" sz="2400" dirty="0" err="1"/>
              <a:t>Қонун</a:t>
            </a:r>
            <a:r>
              <a:rPr lang="ru-RU" sz="2400" dirty="0"/>
              <a:t> дар </a:t>
            </a:r>
            <a:r>
              <a:rPr lang="ru-RU" sz="2400" dirty="0" err="1"/>
              <a:t>бораи</a:t>
            </a:r>
            <a:r>
              <a:rPr lang="ru-RU" sz="2400" dirty="0"/>
              <a:t> </a:t>
            </a:r>
            <a:r>
              <a:rPr lang="ru-RU" sz="2400" dirty="0" err="1"/>
              <a:t>шуроҳои</a:t>
            </a:r>
            <a:r>
              <a:rPr lang="ru-RU" sz="2400" dirty="0"/>
              <a:t> </a:t>
            </a:r>
            <a:r>
              <a:rPr lang="ru-RU" sz="2400" dirty="0" err="1"/>
              <a:t>ҷамътяти</a:t>
            </a:r>
            <a:r>
              <a:rPr lang="ru-RU" sz="2400" dirty="0"/>
              <a:t> ҶҚ </a:t>
            </a:r>
            <a:r>
              <a:rPr lang="ru-RU" sz="2400" dirty="0" err="1"/>
              <a:t>мусоидат</a:t>
            </a:r>
            <a:r>
              <a:rPr lang="ru-RU" sz="2400" dirty="0"/>
              <a:t> </a:t>
            </a:r>
            <a:r>
              <a:rPr lang="ru-RU" sz="2400" dirty="0" err="1"/>
              <a:t>менамояд</a:t>
            </a:r>
            <a:r>
              <a:rPr lang="ru-RU" sz="2400" dirty="0"/>
              <a:t> . </a:t>
            </a:r>
            <a:r>
              <a:rPr lang="ru-RU" sz="2400" dirty="0" err="1"/>
              <a:t>Ҳамчунин</a:t>
            </a:r>
            <a:r>
              <a:rPr lang="ru-RU" sz="2400" dirty="0"/>
              <a:t> </a:t>
            </a:r>
            <a:r>
              <a:rPr lang="ru-RU" sz="2400" dirty="0" err="1"/>
              <a:t>шафоффияти</a:t>
            </a:r>
            <a:r>
              <a:rPr lang="ru-RU" sz="2400" dirty="0"/>
              <a:t> кори </a:t>
            </a:r>
            <a:r>
              <a:rPr lang="ru-RU" sz="2400" dirty="0" err="1"/>
              <a:t>мақомоти</a:t>
            </a:r>
            <a:r>
              <a:rPr lang="ru-RU" sz="2400" dirty="0"/>
              <a:t> </a:t>
            </a:r>
            <a:r>
              <a:rPr lang="ru-RU" sz="2400" dirty="0" err="1"/>
              <a:t>давлатӣ</a:t>
            </a:r>
            <a:r>
              <a:rPr lang="ru-RU" sz="2400" dirty="0"/>
              <a:t> </a:t>
            </a:r>
            <a:r>
              <a:rPr lang="ru-RU" sz="2400" dirty="0" err="1"/>
              <a:t>ва</a:t>
            </a:r>
            <a:r>
              <a:rPr lang="ru-RU" sz="2400" dirty="0"/>
              <a:t> </a:t>
            </a:r>
            <a:r>
              <a:rPr lang="ru-RU" sz="2400" dirty="0" err="1"/>
              <a:t>назорат</a:t>
            </a:r>
            <a:r>
              <a:rPr lang="ru-RU" sz="2400" dirty="0"/>
              <a:t> аз </a:t>
            </a:r>
            <a:r>
              <a:rPr lang="ru-RU" sz="2400" dirty="0" err="1"/>
              <a:t>болои</a:t>
            </a:r>
            <a:r>
              <a:rPr lang="ru-RU" sz="2400" dirty="0"/>
              <a:t> </a:t>
            </a:r>
            <a:r>
              <a:rPr lang="ru-RU" sz="2400" dirty="0" err="1"/>
              <a:t>фаъолияташонро</a:t>
            </a:r>
            <a:r>
              <a:rPr lang="ru-RU" sz="2400" dirty="0"/>
              <a:t> аз </a:t>
            </a:r>
            <a:r>
              <a:rPr lang="ru-RU" sz="2400" dirty="0" err="1"/>
              <a:t>ҷониби</a:t>
            </a:r>
            <a:r>
              <a:rPr lang="ru-RU" sz="2400" dirty="0"/>
              <a:t> </a:t>
            </a:r>
            <a:r>
              <a:rPr lang="ru-RU" sz="2400" dirty="0" err="1"/>
              <a:t>ҷомеаи</a:t>
            </a:r>
            <a:r>
              <a:rPr lang="ru-RU" sz="2400" dirty="0"/>
              <a:t> </a:t>
            </a:r>
            <a:r>
              <a:rPr lang="ru-RU" sz="2400" dirty="0" err="1"/>
              <a:t>шаҳрвандӣ</a:t>
            </a:r>
            <a:r>
              <a:rPr lang="ru-RU" sz="2400" dirty="0"/>
              <a:t> баланд </a:t>
            </a:r>
            <a:r>
              <a:rPr lang="ru-RU" sz="2400" dirty="0" err="1"/>
              <a:t>мебардорад</a:t>
            </a:r>
            <a:r>
              <a:rPr lang="ru-RU" sz="2400" dirty="0"/>
              <a:t> </a:t>
            </a:r>
            <a:endParaRPr lang="en-US" sz="2400" dirty="0"/>
          </a:p>
        </p:txBody>
      </p:sp>
    </p:spTree>
    <p:extLst>
      <p:ext uri="{BB962C8B-B14F-4D97-AF65-F5344CB8AC3E}">
        <p14:creationId xmlns:p14="http://schemas.microsoft.com/office/powerpoint/2010/main" val="15246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21600"/>
            <a:ext cx="11003280" cy="796210"/>
          </a:xfrm>
        </p:spPr>
        <p:txBody>
          <a:bodyPr>
            <a:noAutofit/>
          </a:bodyPr>
          <a:lstStyle/>
          <a:p>
            <a:pPr algn="ctr"/>
            <a:r>
              <a:rPr lang="ru-RU" sz="3200" dirty="0">
                <a:latin typeface="Times New Roman" panose="02020603050405020304" pitchFamily="18" charset="0"/>
                <a:cs typeface="Times New Roman" panose="02020603050405020304" pitchFamily="18" charset="0"/>
              </a:rPr>
              <a:t>7. </a:t>
            </a:r>
            <a:r>
              <a:rPr lang="ru-RU" sz="3200" dirty="0" err="1">
                <a:latin typeface="Times New Roman" panose="02020603050405020304" pitchFamily="18" charset="0"/>
                <a:cs typeface="Times New Roman" panose="02020603050405020304" pitchFamily="18" charset="0"/>
              </a:rPr>
              <a:t>Шарикони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Стратегӣ</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60082" y="3019046"/>
            <a:ext cx="10160000" cy="3322318"/>
          </a:xfrm>
        </p:spPr>
        <p:txBody>
          <a:bodyPr>
            <a:normAutofit fontScale="70000" lnSpcReduction="20000"/>
          </a:bodyPr>
          <a:lstStyle/>
          <a:p>
            <a:r>
              <a:rPr lang="ru-RU" sz="2400" dirty="0" err="1">
                <a:solidFill>
                  <a:srgbClr val="0070C0"/>
                </a:solidFill>
              </a:rPr>
              <a:t>Саволҳо</a:t>
            </a:r>
            <a:r>
              <a:rPr lang="ru-RU" sz="2400" dirty="0">
                <a:solidFill>
                  <a:srgbClr val="0070C0"/>
                </a:solidFill>
              </a:rPr>
              <a:t> :</a:t>
            </a:r>
          </a:p>
          <a:p>
            <a:pPr marL="342900" lvl="0" indent="-342900">
              <a:buFont typeface="Arial" panose="020B0604020202020204" pitchFamily="34" charset="0"/>
              <a:buChar char="•"/>
            </a:pPr>
            <a:r>
              <a:rPr lang="ru-RU" sz="2400" b="0" dirty="0"/>
              <a:t>Аз </a:t>
            </a:r>
            <a:r>
              <a:rPr lang="ru-RU" sz="2400" b="0" dirty="0" err="1"/>
              <a:t>иштирокчиёни</a:t>
            </a:r>
            <a:r>
              <a:rPr lang="ru-RU" sz="2400" b="0" dirty="0"/>
              <a:t> </a:t>
            </a:r>
            <a:r>
              <a:rPr lang="ru-RU" sz="2400" b="0" dirty="0" err="1"/>
              <a:t>берунаи</a:t>
            </a:r>
            <a:r>
              <a:rPr lang="ru-RU" sz="2400" b="0" dirty="0"/>
              <a:t> </a:t>
            </a:r>
            <a:r>
              <a:rPr lang="ru-RU" sz="2400" b="0" dirty="0" err="1"/>
              <a:t>равандҳои</a:t>
            </a:r>
            <a:r>
              <a:rPr lang="ru-RU" sz="2400" b="0" dirty="0"/>
              <a:t> </a:t>
            </a:r>
            <a:r>
              <a:rPr lang="ru-RU" sz="2400" b="0" dirty="0" err="1"/>
              <a:t>сиёсӣ</a:t>
            </a:r>
            <a:r>
              <a:rPr lang="ru-RU" sz="2400" b="0" dirty="0"/>
              <a:t> ё </a:t>
            </a:r>
            <a:r>
              <a:rPr lang="ru-RU" sz="2400" b="0" dirty="0" err="1"/>
              <a:t>буҷетӣ</a:t>
            </a:r>
            <a:r>
              <a:rPr lang="ru-RU" sz="2400" b="0" dirty="0"/>
              <a:t>  </a:t>
            </a:r>
            <a:r>
              <a:rPr lang="ru-RU" sz="2400" b="0" dirty="0" err="1"/>
              <a:t>кӣ</a:t>
            </a:r>
            <a:r>
              <a:rPr lang="ru-RU" sz="2400" b="0" dirty="0"/>
              <a:t> ба </a:t>
            </a:r>
            <a:r>
              <a:rPr lang="ru-RU" sz="2400" b="0" dirty="0" err="1"/>
              <a:t>шумо</a:t>
            </a:r>
            <a:r>
              <a:rPr lang="ru-RU" sz="2400" b="0" dirty="0"/>
              <a:t> дар </a:t>
            </a:r>
            <a:r>
              <a:rPr lang="ru-RU" sz="2400" b="0" dirty="0" err="1"/>
              <a:t>таъсир</a:t>
            </a:r>
            <a:r>
              <a:rPr lang="ru-RU" sz="2400" b="0" dirty="0"/>
              <a:t> </a:t>
            </a:r>
            <a:r>
              <a:rPr lang="ru-RU" sz="2400" b="0" dirty="0" err="1"/>
              <a:t>расонидан</a:t>
            </a:r>
            <a:r>
              <a:rPr lang="ru-RU" sz="2400" b="0" dirty="0"/>
              <a:t> ба </a:t>
            </a:r>
            <a:r>
              <a:rPr lang="ru-RU" sz="2400" b="0" dirty="0" err="1"/>
              <a:t>қарорқабулкунандагон</a:t>
            </a:r>
            <a:r>
              <a:rPr lang="ru-RU" sz="2400" b="0" dirty="0"/>
              <a:t> </a:t>
            </a:r>
            <a:r>
              <a:rPr lang="ru-RU" sz="2400" b="0" dirty="0" err="1"/>
              <a:t>ёрӣ</a:t>
            </a:r>
            <a:r>
              <a:rPr lang="ru-RU" sz="2400" b="0" dirty="0"/>
              <a:t> </a:t>
            </a:r>
            <a:r>
              <a:rPr lang="ru-RU" sz="2400" b="0" dirty="0" err="1"/>
              <a:t>расондан</a:t>
            </a:r>
            <a:r>
              <a:rPr lang="ru-RU" sz="2400" b="0" dirty="0"/>
              <a:t> </a:t>
            </a:r>
            <a:r>
              <a:rPr lang="ru-RU" sz="2400" b="0" dirty="0" err="1"/>
              <a:t>метавонад</a:t>
            </a:r>
            <a:r>
              <a:rPr lang="ru-RU" sz="2400" b="0" dirty="0"/>
              <a:t>(ТҒД,ВАО, </a:t>
            </a:r>
            <a:r>
              <a:rPr lang="ru-RU" sz="2400" b="0" dirty="0" err="1"/>
              <a:t>Иттиҳодияҳо</a:t>
            </a:r>
            <a:r>
              <a:rPr lang="ru-RU" sz="2400" b="0" dirty="0"/>
              <a:t> </a:t>
            </a:r>
            <a:r>
              <a:rPr lang="ru-RU" sz="2400" b="0" dirty="0" err="1"/>
              <a:t>касбӣ</a:t>
            </a:r>
            <a:r>
              <a:rPr lang="ru-RU" sz="2400" b="0" dirty="0"/>
              <a:t>..</a:t>
            </a:r>
            <a:r>
              <a:rPr lang="ru-RU" sz="2400" b="0" dirty="0" err="1"/>
              <a:t>ва</a:t>
            </a:r>
            <a:r>
              <a:rPr lang="ru-RU" sz="2400" b="0" dirty="0"/>
              <a:t> ғ) </a:t>
            </a:r>
            <a:r>
              <a:rPr lang="ru-RU" sz="2400" b="0" dirty="0" err="1"/>
              <a:t>Барои</a:t>
            </a:r>
            <a:r>
              <a:rPr lang="ru-RU" sz="2400" b="0" dirty="0"/>
              <a:t> </a:t>
            </a:r>
            <a:r>
              <a:rPr lang="ru-RU" sz="2400" b="0" dirty="0" err="1"/>
              <a:t>таъсиррасонии</a:t>
            </a:r>
            <a:r>
              <a:rPr lang="ru-RU" sz="2400" b="0" dirty="0"/>
              <a:t> </a:t>
            </a:r>
            <a:r>
              <a:rPr lang="ru-RU" sz="2400" b="0" dirty="0" err="1"/>
              <a:t>шумо</a:t>
            </a:r>
            <a:r>
              <a:rPr lang="ru-RU" sz="2400" b="0" dirty="0"/>
              <a:t> ба </a:t>
            </a:r>
            <a:r>
              <a:rPr lang="ru-RU" sz="2400" b="0" dirty="0" err="1"/>
              <a:t>сиёсатмадорон</a:t>
            </a:r>
            <a:r>
              <a:rPr lang="ru-RU" sz="2400" b="0" dirty="0"/>
              <a:t> </a:t>
            </a:r>
            <a:r>
              <a:rPr lang="ru-RU" sz="2400" b="0" dirty="0" err="1"/>
              <a:t>онҳо</a:t>
            </a:r>
            <a:r>
              <a:rPr lang="ru-RU" sz="2400" b="0" dirty="0"/>
              <a:t> </a:t>
            </a:r>
            <a:r>
              <a:rPr lang="ru-RU" sz="2400" b="0" dirty="0" err="1"/>
              <a:t>чи</a:t>
            </a:r>
            <a:r>
              <a:rPr lang="ru-RU" sz="2400" b="0" dirty="0"/>
              <a:t> </a:t>
            </a:r>
            <a:r>
              <a:rPr lang="ru-RU" sz="2400" b="0" dirty="0" err="1"/>
              <a:t>кор</a:t>
            </a:r>
            <a:r>
              <a:rPr lang="ru-RU" sz="2400" b="0" dirty="0"/>
              <a:t> кардан </a:t>
            </a:r>
            <a:r>
              <a:rPr lang="ru-RU" sz="2400" b="0" dirty="0" err="1"/>
              <a:t>метавонанд</a:t>
            </a:r>
            <a:r>
              <a:rPr lang="ru-RU" sz="2400" b="0" dirty="0"/>
              <a:t>?</a:t>
            </a:r>
            <a:r>
              <a:rPr lang="tg-Cyrl-TJ" sz="2400" b="0" dirty="0"/>
              <a:t> </a:t>
            </a:r>
            <a:endParaRPr lang="ru-RU" sz="2400" b="0" dirty="0"/>
          </a:p>
          <a:p>
            <a:pPr marL="342900" indent="-342900">
              <a:buFont typeface="Arial" pitchFamily="34" charset="0"/>
              <a:buChar char="•"/>
            </a:pPr>
            <a:r>
              <a:rPr lang="ru-RU" sz="2400" b="0" dirty="0"/>
              <a:t>Аз </a:t>
            </a:r>
            <a:r>
              <a:rPr lang="ru-RU" sz="2400" b="0" dirty="0" err="1"/>
              <a:t>иштирокчиёни</a:t>
            </a:r>
            <a:r>
              <a:rPr lang="ru-RU" sz="2400" b="0" dirty="0"/>
              <a:t> </a:t>
            </a:r>
            <a:r>
              <a:rPr lang="ru-RU" sz="2400" b="0" dirty="0" err="1"/>
              <a:t>дохилии</a:t>
            </a:r>
            <a:r>
              <a:rPr lang="ru-RU" sz="2400" b="0" dirty="0"/>
              <a:t> </a:t>
            </a:r>
            <a:r>
              <a:rPr lang="ru-RU" sz="2400" b="0" dirty="0" err="1"/>
              <a:t>равандҳои</a:t>
            </a:r>
            <a:r>
              <a:rPr lang="ru-RU" sz="2400" b="0" dirty="0"/>
              <a:t> </a:t>
            </a:r>
            <a:r>
              <a:rPr lang="ru-RU" sz="2400" b="0" dirty="0" err="1"/>
              <a:t>сиёсӣ</a:t>
            </a:r>
            <a:r>
              <a:rPr lang="ru-RU" sz="2400" b="0" dirty="0"/>
              <a:t> ё </a:t>
            </a:r>
            <a:r>
              <a:rPr lang="ru-RU" sz="2400" b="0" dirty="0" err="1"/>
              <a:t>буҷетӣ</a:t>
            </a:r>
            <a:r>
              <a:rPr lang="ru-RU" sz="2400" b="0" dirty="0"/>
              <a:t>  </a:t>
            </a:r>
            <a:r>
              <a:rPr lang="ru-RU" sz="2400" b="0" dirty="0" err="1"/>
              <a:t>кӣ</a:t>
            </a:r>
            <a:r>
              <a:rPr lang="ru-RU" sz="2400" b="0" dirty="0"/>
              <a:t> ба </a:t>
            </a:r>
            <a:r>
              <a:rPr lang="ru-RU" sz="2400" b="0" dirty="0" err="1"/>
              <a:t>шумо</a:t>
            </a:r>
            <a:r>
              <a:rPr lang="ru-RU" sz="2400" b="0" dirty="0"/>
              <a:t> дар </a:t>
            </a:r>
            <a:r>
              <a:rPr lang="ru-RU" sz="2400" b="0" dirty="0" err="1"/>
              <a:t>таъсир</a:t>
            </a:r>
            <a:r>
              <a:rPr lang="ru-RU" sz="2400" b="0" dirty="0"/>
              <a:t> </a:t>
            </a:r>
            <a:r>
              <a:rPr lang="ru-RU" sz="2400" b="0" dirty="0" err="1"/>
              <a:t>расонидан</a:t>
            </a:r>
            <a:r>
              <a:rPr lang="ru-RU" sz="2400" b="0" dirty="0"/>
              <a:t> ба </a:t>
            </a:r>
            <a:r>
              <a:rPr lang="ru-RU" sz="2400" b="0" dirty="0" err="1"/>
              <a:t>қарорқабулкунандагон</a:t>
            </a:r>
            <a:r>
              <a:rPr lang="ru-RU" sz="2400" b="0" dirty="0"/>
              <a:t> </a:t>
            </a:r>
            <a:r>
              <a:rPr lang="ru-RU" sz="2400" b="0" dirty="0" err="1"/>
              <a:t>ёрӣ</a:t>
            </a:r>
            <a:r>
              <a:rPr lang="ru-RU" sz="2400" b="0" dirty="0"/>
              <a:t> </a:t>
            </a:r>
            <a:r>
              <a:rPr lang="ru-RU" sz="2400" b="0" dirty="0" err="1"/>
              <a:t>расондан</a:t>
            </a:r>
            <a:r>
              <a:rPr lang="ru-RU" sz="2400" b="0" dirty="0"/>
              <a:t> </a:t>
            </a:r>
            <a:r>
              <a:rPr lang="ru-RU" sz="2400" b="0" dirty="0" err="1"/>
              <a:t>метавонад</a:t>
            </a:r>
            <a:r>
              <a:rPr lang="ru-RU" sz="2400" b="0" dirty="0"/>
              <a:t>(</a:t>
            </a:r>
            <a:r>
              <a:rPr lang="ru-RU" sz="2400" b="0" dirty="0" err="1"/>
              <a:t>қонунгузорон,аудиторҳо</a:t>
            </a:r>
            <a:r>
              <a:rPr lang="ru-RU" sz="2400" b="0" dirty="0"/>
              <a:t> </a:t>
            </a:r>
            <a:r>
              <a:rPr lang="ru-RU" sz="2400" b="0" dirty="0" err="1"/>
              <a:t>ва</a:t>
            </a:r>
            <a:r>
              <a:rPr lang="ru-RU" sz="2400" b="0" dirty="0"/>
              <a:t> </a:t>
            </a:r>
            <a:r>
              <a:rPr lang="ru-RU" sz="2400" b="0" dirty="0" err="1"/>
              <a:t>дигар</a:t>
            </a:r>
            <a:r>
              <a:rPr lang="ru-RU" sz="2400" b="0" dirty="0"/>
              <a:t> </a:t>
            </a:r>
            <a:r>
              <a:rPr lang="ru-RU" sz="2400" b="0" dirty="0" err="1"/>
              <a:t>мансабдорон</a:t>
            </a:r>
            <a:r>
              <a:rPr lang="ru-RU" sz="2400" b="0" dirty="0"/>
              <a:t>..) </a:t>
            </a:r>
            <a:r>
              <a:rPr lang="ru-RU" sz="2400" b="0" dirty="0" err="1"/>
              <a:t>барои</a:t>
            </a:r>
            <a:r>
              <a:rPr lang="ru-RU" sz="2400" b="0" dirty="0"/>
              <a:t> </a:t>
            </a:r>
            <a:r>
              <a:rPr lang="ru-RU" sz="2400" b="0" dirty="0" err="1"/>
              <a:t>таъсиррасонии</a:t>
            </a:r>
            <a:r>
              <a:rPr lang="ru-RU" sz="2400" b="0" dirty="0"/>
              <a:t> </a:t>
            </a:r>
            <a:r>
              <a:rPr lang="ru-RU" sz="2400" b="0" dirty="0" err="1"/>
              <a:t>шумо</a:t>
            </a:r>
            <a:r>
              <a:rPr lang="ru-RU" sz="2400" b="0" dirty="0"/>
              <a:t> ба </a:t>
            </a:r>
            <a:r>
              <a:rPr lang="ru-RU" sz="2400" b="0" dirty="0" err="1"/>
              <a:t>сиёсатмадорон</a:t>
            </a:r>
            <a:r>
              <a:rPr lang="ru-RU" sz="2400" b="0" dirty="0"/>
              <a:t> </a:t>
            </a:r>
            <a:r>
              <a:rPr lang="ru-RU" sz="2400" b="0" dirty="0" err="1"/>
              <a:t>онҳо</a:t>
            </a:r>
            <a:r>
              <a:rPr lang="ru-RU" sz="2400" b="0" dirty="0"/>
              <a:t> </a:t>
            </a:r>
            <a:r>
              <a:rPr lang="ru-RU" sz="2400" b="0" dirty="0" err="1"/>
              <a:t>чи</a:t>
            </a:r>
            <a:r>
              <a:rPr lang="ru-RU" sz="2400" b="0" dirty="0"/>
              <a:t> </a:t>
            </a:r>
            <a:r>
              <a:rPr lang="ru-RU" sz="2400" b="0" dirty="0" err="1"/>
              <a:t>кор</a:t>
            </a:r>
            <a:r>
              <a:rPr lang="ru-RU" sz="2400" b="0" dirty="0"/>
              <a:t> кардан </a:t>
            </a:r>
            <a:r>
              <a:rPr lang="ru-RU" sz="2400" b="0" dirty="0" err="1"/>
              <a:t>метавонанд</a:t>
            </a:r>
            <a:r>
              <a:rPr lang="ru-RU" sz="2400" b="0" dirty="0"/>
              <a:t>?</a:t>
            </a:r>
            <a:r>
              <a:rPr lang="tg-Cyrl-TJ" sz="2400" b="0" dirty="0"/>
              <a:t> </a:t>
            </a:r>
            <a:endParaRPr lang="ru-RU" sz="2400" b="0" dirty="0"/>
          </a:p>
          <a:p>
            <a:pPr marL="342900" lvl="0" indent="-342900">
              <a:buFont typeface="Arial" panose="020B0604020202020204" pitchFamily="34" charset="0"/>
              <a:buChar char="•"/>
            </a:pPr>
            <a:r>
              <a:rPr lang="tg-Cyrl-TJ" sz="2400" b="0" dirty="0"/>
              <a:t>  </a:t>
            </a:r>
            <a:endParaRPr lang="ru-RU" sz="2400" b="0" dirty="0"/>
          </a:p>
          <a:p>
            <a:pPr marL="342900" indent="-342900">
              <a:buFont typeface="Arial" panose="020B0604020202020204" pitchFamily="34" charset="0"/>
              <a:buChar char="•"/>
            </a:pPr>
            <a:r>
              <a:rPr lang="ru-RU" sz="2400" b="0" dirty="0" err="1"/>
              <a:t>Ҷанбаҳои</a:t>
            </a:r>
            <a:r>
              <a:rPr lang="ru-RU" sz="2400" b="0" dirty="0"/>
              <a:t> </a:t>
            </a:r>
            <a:r>
              <a:rPr lang="ru-RU" sz="2400" b="0" dirty="0" err="1"/>
              <a:t>қавӣ</a:t>
            </a:r>
            <a:r>
              <a:rPr lang="ru-RU" sz="2400" b="0" dirty="0"/>
              <a:t> </a:t>
            </a:r>
            <a:r>
              <a:rPr lang="ru-RU" sz="2400" b="0" dirty="0" err="1"/>
              <a:t>ва</a:t>
            </a:r>
            <a:r>
              <a:rPr lang="ru-RU" sz="2400" b="0" dirty="0"/>
              <a:t> </a:t>
            </a:r>
            <a:r>
              <a:rPr lang="ru-RU" sz="2400" b="0" dirty="0" err="1"/>
              <a:t>заъифи</a:t>
            </a:r>
            <a:r>
              <a:rPr lang="ru-RU" sz="2400" b="0" dirty="0"/>
              <a:t> ин </a:t>
            </a:r>
            <a:r>
              <a:rPr lang="ru-RU" sz="2400" b="0" dirty="0" err="1"/>
              <a:t>гуруҳҳо</a:t>
            </a:r>
            <a:r>
              <a:rPr lang="ru-RU" sz="2400" b="0" dirty="0"/>
              <a:t> дар чист?  </a:t>
            </a:r>
            <a:r>
              <a:rPr lang="ru-RU" sz="2400" b="0" dirty="0" err="1"/>
              <a:t>Чи</a:t>
            </a:r>
            <a:r>
              <a:rPr lang="ru-RU" sz="2400" b="0" dirty="0"/>
              <a:t> тавр </a:t>
            </a:r>
            <a:r>
              <a:rPr lang="ru-RU" sz="2400" b="0" dirty="0" err="1"/>
              <a:t>онҳо</a:t>
            </a:r>
            <a:r>
              <a:rPr lang="ru-RU" sz="2400" b="0" dirty="0"/>
              <a:t> </a:t>
            </a:r>
            <a:r>
              <a:rPr lang="ru-RU" sz="2400" b="0" dirty="0" err="1"/>
              <a:t>метавонанд</a:t>
            </a:r>
            <a:r>
              <a:rPr lang="ru-RU" sz="2400" b="0" dirty="0"/>
              <a:t> </a:t>
            </a:r>
            <a:r>
              <a:rPr lang="ru-RU" sz="2400" b="0" dirty="0" err="1"/>
              <a:t>ҷанбаҳои</a:t>
            </a:r>
            <a:r>
              <a:rPr lang="ru-RU" sz="2400" b="0" dirty="0"/>
              <a:t> </a:t>
            </a:r>
            <a:r>
              <a:rPr lang="ru-RU" sz="2400" b="0" dirty="0" err="1"/>
              <a:t>қавӣ</a:t>
            </a:r>
            <a:r>
              <a:rPr lang="ru-RU" sz="2400" b="0" dirty="0"/>
              <a:t> </a:t>
            </a:r>
            <a:r>
              <a:rPr lang="ru-RU" sz="2400" b="0" dirty="0" err="1"/>
              <a:t>ва</a:t>
            </a:r>
            <a:r>
              <a:rPr lang="ru-RU" sz="2400" b="0" dirty="0"/>
              <a:t> </a:t>
            </a:r>
            <a:r>
              <a:rPr lang="ru-RU" sz="2400" b="0" dirty="0" err="1"/>
              <a:t>заъифи</a:t>
            </a:r>
            <a:r>
              <a:rPr lang="ru-RU" sz="2400" b="0" dirty="0"/>
              <a:t> </a:t>
            </a:r>
            <a:r>
              <a:rPr lang="ru-RU" sz="2400" b="0" dirty="0" err="1"/>
              <a:t>шуморо</a:t>
            </a:r>
            <a:r>
              <a:rPr lang="ru-RU" sz="2400" b="0" dirty="0"/>
              <a:t> </a:t>
            </a:r>
            <a:r>
              <a:rPr lang="ru-RU" sz="2400" b="0" dirty="0" err="1"/>
              <a:t>тақвият</a:t>
            </a:r>
            <a:r>
              <a:rPr lang="ru-RU" sz="2400" b="0" dirty="0"/>
              <a:t> </a:t>
            </a:r>
            <a:r>
              <a:rPr lang="ru-RU" sz="2400" b="0" dirty="0" err="1"/>
              <a:t>бахшанд</a:t>
            </a:r>
            <a:r>
              <a:rPr lang="ru-RU" sz="2400" b="0" dirty="0"/>
              <a:t>?</a:t>
            </a:r>
            <a:r>
              <a:rPr lang="tg-Cyrl-TJ" sz="2400" b="0" dirty="0"/>
              <a:t> </a:t>
            </a:r>
            <a:endParaRPr lang="ru-RU" sz="2400" b="0" dirty="0"/>
          </a:p>
        </p:txBody>
      </p:sp>
      <p:sp>
        <p:nvSpPr>
          <p:cNvPr id="27" name="Прямоугольник 26"/>
          <p:cNvSpPr/>
          <p:nvPr/>
        </p:nvSpPr>
        <p:spPr>
          <a:xfrm>
            <a:off x="1202397" y="1309970"/>
            <a:ext cx="9817685" cy="1384995"/>
          </a:xfrm>
          <a:prstGeom prst="rect">
            <a:avLst/>
          </a:prstGeom>
        </p:spPr>
        <p:txBody>
          <a:bodyPr wrap="square">
            <a:spAutoFit/>
          </a:bodyPr>
          <a:lstStyle/>
          <a:p>
            <a:pPr algn="ctr"/>
            <a:r>
              <a:rPr lang="ru-RU" sz="2100" b="1" dirty="0" err="1">
                <a:solidFill>
                  <a:srgbClr val="7030A0"/>
                </a:solidFill>
              </a:rPr>
              <a:t>Эдвокаси-кампанияҳои</a:t>
            </a:r>
            <a:r>
              <a:rPr lang="ru-RU" sz="2100" b="1" dirty="0">
                <a:solidFill>
                  <a:srgbClr val="7030A0"/>
                </a:solidFill>
              </a:rPr>
              <a:t> </a:t>
            </a:r>
            <a:r>
              <a:rPr lang="ru-RU" sz="2100" b="1" dirty="0" err="1">
                <a:solidFill>
                  <a:srgbClr val="7030A0"/>
                </a:solidFill>
              </a:rPr>
              <a:t>муваффақ</a:t>
            </a:r>
            <a:r>
              <a:rPr lang="ru-RU" sz="2100" b="1" dirty="0">
                <a:solidFill>
                  <a:srgbClr val="7030A0"/>
                </a:solidFill>
              </a:rPr>
              <a:t> </a:t>
            </a:r>
            <a:r>
              <a:rPr lang="ru-RU" sz="2100" b="1" dirty="0" err="1">
                <a:solidFill>
                  <a:srgbClr val="7030A0"/>
                </a:solidFill>
              </a:rPr>
              <a:t>тақрибан</a:t>
            </a:r>
            <a:r>
              <a:rPr lang="ru-RU" sz="2100" b="1" dirty="0">
                <a:solidFill>
                  <a:srgbClr val="7030A0"/>
                </a:solidFill>
              </a:rPr>
              <a:t> </a:t>
            </a:r>
            <a:r>
              <a:rPr lang="ru-RU" sz="2100" b="1" dirty="0" err="1">
                <a:solidFill>
                  <a:srgbClr val="7030A0"/>
                </a:solidFill>
              </a:rPr>
              <a:t>ҳамеша</a:t>
            </a:r>
            <a:r>
              <a:rPr lang="ru-RU" sz="2100" b="1" dirty="0">
                <a:solidFill>
                  <a:srgbClr val="7030A0"/>
                </a:solidFill>
              </a:rPr>
              <a:t> </a:t>
            </a:r>
            <a:r>
              <a:rPr lang="ru-RU" sz="2100" b="1" dirty="0" err="1">
                <a:solidFill>
                  <a:srgbClr val="7030A0"/>
                </a:solidFill>
              </a:rPr>
              <a:t>бо</a:t>
            </a:r>
            <a:r>
              <a:rPr lang="ru-RU" sz="2100" b="1" dirty="0">
                <a:solidFill>
                  <a:srgbClr val="7030A0"/>
                </a:solidFill>
              </a:rPr>
              <a:t> </a:t>
            </a:r>
            <a:r>
              <a:rPr lang="ru-RU" sz="2100" b="1" dirty="0" err="1">
                <a:solidFill>
                  <a:srgbClr val="7030A0"/>
                </a:solidFill>
              </a:rPr>
              <a:t>қувваи</a:t>
            </a:r>
            <a:r>
              <a:rPr lang="ru-RU" sz="2100" b="1" dirty="0">
                <a:solidFill>
                  <a:srgbClr val="7030A0"/>
                </a:solidFill>
              </a:rPr>
              <a:t> </a:t>
            </a:r>
            <a:r>
              <a:rPr lang="ru-RU" sz="2100" b="1" dirty="0" err="1">
                <a:solidFill>
                  <a:srgbClr val="7030A0"/>
                </a:solidFill>
              </a:rPr>
              <a:t>эътилофҳои</a:t>
            </a:r>
            <a:r>
              <a:rPr lang="ru-RU" sz="2100" b="1" dirty="0">
                <a:solidFill>
                  <a:srgbClr val="7030A0"/>
                </a:solidFill>
              </a:rPr>
              <a:t> </a:t>
            </a:r>
            <a:r>
              <a:rPr lang="ru-RU" sz="2100" b="1" dirty="0" err="1">
                <a:solidFill>
                  <a:srgbClr val="7030A0"/>
                </a:solidFill>
              </a:rPr>
              <a:t>бузурги</a:t>
            </a:r>
            <a:r>
              <a:rPr lang="ru-RU" sz="2100" b="1" dirty="0">
                <a:solidFill>
                  <a:srgbClr val="7030A0"/>
                </a:solidFill>
              </a:rPr>
              <a:t> ТҒҲ, </a:t>
            </a:r>
            <a:r>
              <a:rPr lang="ru-RU" sz="2100" b="1" dirty="0" err="1">
                <a:solidFill>
                  <a:srgbClr val="7030A0"/>
                </a:solidFill>
              </a:rPr>
              <a:t>расонаҳо</a:t>
            </a:r>
            <a:r>
              <a:rPr lang="ru-RU" sz="2100" b="1" dirty="0">
                <a:solidFill>
                  <a:srgbClr val="7030A0"/>
                </a:solidFill>
              </a:rPr>
              <a:t>, </a:t>
            </a:r>
            <a:r>
              <a:rPr lang="ru-RU" sz="2100" b="1" dirty="0" err="1">
                <a:solidFill>
                  <a:srgbClr val="7030A0"/>
                </a:solidFill>
              </a:rPr>
              <a:t>мақомоти</a:t>
            </a:r>
            <a:r>
              <a:rPr lang="ru-RU" sz="2100" b="1" dirty="0">
                <a:solidFill>
                  <a:srgbClr val="7030A0"/>
                </a:solidFill>
              </a:rPr>
              <a:t> </a:t>
            </a:r>
            <a:r>
              <a:rPr lang="ru-RU" sz="2100" b="1" dirty="0" err="1">
                <a:solidFill>
                  <a:srgbClr val="7030A0"/>
                </a:solidFill>
              </a:rPr>
              <a:t>қонунгузор</a:t>
            </a:r>
            <a:r>
              <a:rPr lang="ru-RU" sz="2100" b="1" dirty="0">
                <a:solidFill>
                  <a:srgbClr val="7030A0"/>
                </a:solidFill>
              </a:rPr>
              <a:t>, </a:t>
            </a:r>
            <a:r>
              <a:rPr lang="ru-RU" sz="2100" b="1" dirty="0" err="1">
                <a:solidFill>
                  <a:srgbClr val="7030A0"/>
                </a:solidFill>
              </a:rPr>
              <a:t>корхонаҳои</a:t>
            </a:r>
            <a:r>
              <a:rPr lang="ru-RU" sz="2100" b="1" dirty="0">
                <a:solidFill>
                  <a:srgbClr val="7030A0"/>
                </a:solidFill>
              </a:rPr>
              <a:t> </a:t>
            </a:r>
            <a:r>
              <a:rPr lang="ru-RU" sz="2100" b="1" dirty="0" err="1">
                <a:solidFill>
                  <a:srgbClr val="7030A0"/>
                </a:solidFill>
              </a:rPr>
              <a:t>аудиторӣ</a:t>
            </a:r>
            <a:r>
              <a:rPr lang="ru-RU" sz="2100" b="1" dirty="0">
                <a:solidFill>
                  <a:srgbClr val="7030A0"/>
                </a:solidFill>
              </a:rPr>
              <a:t>, </a:t>
            </a:r>
            <a:r>
              <a:rPr lang="ru-RU" sz="2100" b="1" dirty="0" err="1">
                <a:solidFill>
                  <a:srgbClr val="7030A0"/>
                </a:solidFill>
              </a:rPr>
              <a:t>гуруҳҳои</a:t>
            </a:r>
            <a:r>
              <a:rPr lang="ru-RU" sz="2100" b="1" dirty="0">
                <a:solidFill>
                  <a:srgbClr val="7030A0"/>
                </a:solidFill>
              </a:rPr>
              <a:t> </a:t>
            </a:r>
            <a:r>
              <a:rPr lang="ru-RU" sz="2100" b="1" dirty="0" err="1">
                <a:solidFill>
                  <a:srgbClr val="7030A0"/>
                </a:solidFill>
              </a:rPr>
              <a:t>ташаббускор</a:t>
            </a:r>
            <a:r>
              <a:rPr lang="ru-RU" sz="2100" b="1" dirty="0">
                <a:solidFill>
                  <a:srgbClr val="7030A0"/>
                </a:solidFill>
              </a:rPr>
              <a:t>, </a:t>
            </a:r>
            <a:r>
              <a:rPr lang="ru-RU" sz="2100" b="1" dirty="0" err="1">
                <a:solidFill>
                  <a:srgbClr val="7030A0"/>
                </a:solidFill>
              </a:rPr>
              <a:t>муҳити</a:t>
            </a:r>
            <a:r>
              <a:rPr lang="ru-RU" sz="2100" b="1" dirty="0">
                <a:solidFill>
                  <a:srgbClr val="7030A0"/>
                </a:solidFill>
              </a:rPr>
              <a:t> </a:t>
            </a:r>
            <a:r>
              <a:rPr lang="ru-RU" sz="2100" b="1" dirty="0" err="1">
                <a:solidFill>
                  <a:srgbClr val="7030A0"/>
                </a:solidFill>
              </a:rPr>
              <a:t>академикӣ</a:t>
            </a:r>
            <a:r>
              <a:rPr lang="ru-RU" sz="2100" b="1" dirty="0">
                <a:solidFill>
                  <a:srgbClr val="7030A0"/>
                </a:solidFill>
              </a:rPr>
              <a:t> </a:t>
            </a:r>
            <a:r>
              <a:rPr lang="ru-RU" sz="2100" b="1" dirty="0" err="1">
                <a:solidFill>
                  <a:srgbClr val="7030A0"/>
                </a:solidFill>
              </a:rPr>
              <a:t>ва</a:t>
            </a:r>
            <a:r>
              <a:rPr lang="ru-RU" sz="2100" b="1" dirty="0">
                <a:solidFill>
                  <a:srgbClr val="7030A0"/>
                </a:solidFill>
              </a:rPr>
              <a:t> </a:t>
            </a:r>
            <a:r>
              <a:rPr lang="ru-RU" sz="2100" b="1" dirty="0" err="1">
                <a:solidFill>
                  <a:srgbClr val="7030A0"/>
                </a:solidFill>
              </a:rPr>
              <a:t>ҳатто</a:t>
            </a:r>
            <a:r>
              <a:rPr lang="ru-RU" sz="2100" b="1" dirty="0">
                <a:solidFill>
                  <a:srgbClr val="7030A0"/>
                </a:solidFill>
              </a:rPr>
              <a:t> </a:t>
            </a:r>
            <a:r>
              <a:rPr lang="ru-RU" sz="2100" b="1" dirty="0" err="1">
                <a:solidFill>
                  <a:srgbClr val="7030A0"/>
                </a:solidFill>
              </a:rPr>
              <a:t>мансабдорони</a:t>
            </a:r>
            <a:r>
              <a:rPr lang="ru-RU" sz="2100" b="1" dirty="0">
                <a:solidFill>
                  <a:srgbClr val="7030A0"/>
                </a:solidFill>
              </a:rPr>
              <a:t> </a:t>
            </a:r>
            <a:r>
              <a:rPr lang="ru-RU" sz="2100" b="1" dirty="0" err="1">
                <a:solidFill>
                  <a:srgbClr val="7030A0"/>
                </a:solidFill>
              </a:rPr>
              <a:t>шавқмандон</a:t>
            </a:r>
            <a:r>
              <a:rPr lang="ru-RU" sz="2100" b="1" dirty="0">
                <a:solidFill>
                  <a:srgbClr val="7030A0"/>
                </a:solidFill>
              </a:rPr>
              <a:t> </a:t>
            </a:r>
            <a:r>
              <a:rPr lang="ru-RU" sz="2100" b="1" dirty="0" err="1">
                <a:solidFill>
                  <a:srgbClr val="7030A0"/>
                </a:solidFill>
              </a:rPr>
              <a:t>амалӣ</a:t>
            </a:r>
            <a:r>
              <a:rPr lang="ru-RU" sz="2100" b="1" dirty="0">
                <a:solidFill>
                  <a:srgbClr val="7030A0"/>
                </a:solidFill>
              </a:rPr>
              <a:t> </a:t>
            </a:r>
            <a:r>
              <a:rPr lang="ru-RU" sz="2100" b="1" dirty="0" err="1">
                <a:solidFill>
                  <a:srgbClr val="7030A0"/>
                </a:solidFill>
              </a:rPr>
              <a:t>мешавад</a:t>
            </a:r>
            <a:r>
              <a:rPr lang="ru-RU" sz="2100" b="1" dirty="0">
                <a:solidFill>
                  <a:srgbClr val="7030A0"/>
                </a:solidFill>
              </a:rPr>
              <a:t> </a:t>
            </a:r>
          </a:p>
        </p:txBody>
      </p:sp>
    </p:spTree>
    <p:extLst>
      <p:ext uri="{BB962C8B-B14F-4D97-AF65-F5344CB8AC3E}">
        <p14:creationId xmlns:p14="http://schemas.microsoft.com/office/powerpoint/2010/main" val="99881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1240" y="5268499"/>
            <a:ext cx="10160000" cy="1261884"/>
          </a:xfrm>
          <a:prstGeom prst="rect">
            <a:avLst/>
          </a:prstGeom>
        </p:spPr>
        <p:txBody>
          <a:bodyPr wrap="square">
            <a:spAutoFit/>
          </a:bodyPr>
          <a:lstStyle/>
          <a:p>
            <a:pPr algn="ctr"/>
            <a:r>
              <a:rPr lang="ru-RU" sz="2800" b="1" dirty="0" err="1">
                <a:solidFill>
                  <a:srgbClr val="0070C0"/>
                </a:solidFill>
              </a:rPr>
              <a:t>Шарикони</a:t>
            </a:r>
            <a:r>
              <a:rPr lang="ru-RU" sz="2800" b="1" dirty="0">
                <a:solidFill>
                  <a:srgbClr val="0070C0"/>
                </a:solidFill>
              </a:rPr>
              <a:t> стратегии </a:t>
            </a:r>
            <a:r>
              <a:rPr lang="ru-RU" sz="2800" b="1" dirty="0" err="1">
                <a:solidFill>
                  <a:srgbClr val="0070C0"/>
                </a:solidFill>
              </a:rPr>
              <a:t>эдвокаси-кампанияи</a:t>
            </a:r>
            <a:r>
              <a:rPr lang="ru-RU" sz="2800" b="1" dirty="0">
                <a:solidFill>
                  <a:srgbClr val="0070C0"/>
                </a:solidFill>
              </a:rPr>
              <a:t> </a:t>
            </a:r>
            <a:r>
              <a:rPr lang="ru-RU" sz="2800" b="1" dirty="0" err="1">
                <a:solidFill>
                  <a:srgbClr val="0070C0"/>
                </a:solidFill>
              </a:rPr>
              <a:t>шумо</a:t>
            </a:r>
            <a:r>
              <a:rPr lang="ru-RU" sz="2800" b="1" dirty="0">
                <a:solidFill>
                  <a:srgbClr val="0070C0"/>
                </a:solidFill>
              </a:rPr>
              <a:t>:</a:t>
            </a:r>
          </a:p>
          <a:p>
            <a:pPr algn="ctr"/>
            <a:r>
              <a:rPr lang="ru-RU" sz="2400" dirty="0">
                <a:solidFill>
                  <a:srgbClr val="0070C0"/>
                </a:solidFill>
              </a:rPr>
              <a:t>__________________________________________________</a:t>
            </a:r>
          </a:p>
          <a:p>
            <a:pPr algn="ctr"/>
            <a:r>
              <a:rPr lang="ru-RU" sz="2400" dirty="0">
                <a:solidFill>
                  <a:srgbClr val="0070C0"/>
                </a:solidFill>
              </a:rPr>
              <a:t>(</a:t>
            </a:r>
            <a:r>
              <a:rPr lang="ru-RU" sz="2400" dirty="0" err="1">
                <a:solidFill>
                  <a:srgbClr val="0070C0"/>
                </a:solidFill>
              </a:rPr>
              <a:t>таҷриба</a:t>
            </a:r>
            <a:r>
              <a:rPr lang="ru-RU" sz="2400" dirty="0">
                <a:solidFill>
                  <a:srgbClr val="0070C0"/>
                </a:solidFill>
              </a:rPr>
              <a:t>)</a:t>
            </a:r>
          </a:p>
        </p:txBody>
      </p:sp>
      <p:sp>
        <p:nvSpPr>
          <p:cNvPr id="5" name="Заголовок 1"/>
          <p:cNvSpPr>
            <a:spLocks noGrp="1"/>
          </p:cNvSpPr>
          <p:nvPr>
            <p:ph type="title"/>
          </p:nvPr>
        </p:nvSpPr>
        <p:spPr>
          <a:xfrm>
            <a:off x="609600" y="420624"/>
            <a:ext cx="11003280" cy="939102"/>
          </a:xfrm>
        </p:spPr>
        <p:txBody>
          <a:bodyPr>
            <a:normAutofit/>
          </a:bodyPr>
          <a:lstStyle/>
          <a:p>
            <a:pPr algn="ctr"/>
            <a:r>
              <a:rPr lang="ru-RU" dirty="0">
                <a:latin typeface="Times New Roman" panose="02020603050405020304" pitchFamily="18" charset="0"/>
                <a:cs typeface="Times New Roman" panose="02020603050405020304" pitchFamily="18" charset="0"/>
              </a:rPr>
              <a:t>7. </a:t>
            </a:r>
            <a:r>
              <a:rPr lang="ru-RU" dirty="0" err="1">
                <a:latin typeface="Times New Roman" panose="02020603050405020304" pitchFamily="18" charset="0"/>
                <a:cs typeface="Times New Roman" panose="02020603050405020304" pitchFamily="18" charset="0"/>
              </a:rPr>
              <a:t>Шарикони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Стратегӣ</a:t>
            </a:r>
            <a:endParaRPr lang="ru-RU" dirty="0">
              <a:latin typeface="Times New Roman" panose="02020603050405020304" pitchFamily="18" charset="0"/>
              <a:cs typeface="Times New Roman" panose="02020603050405020304" pitchFamily="18" charset="0"/>
            </a:endParaRPr>
          </a:p>
        </p:txBody>
      </p:sp>
      <p:sp>
        <p:nvSpPr>
          <p:cNvPr id="2" name="Rectangle 1"/>
          <p:cNvSpPr/>
          <p:nvPr/>
        </p:nvSpPr>
        <p:spPr>
          <a:xfrm>
            <a:off x="1149773" y="1692033"/>
            <a:ext cx="10041467" cy="3323987"/>
          </a:xfrm>
          <a:prstGeom prst="rect">
            <a:avLst/>
          </a:prstGeom>
        </p:spPr>
        <p:txBody>
          <a:bodyPr wrap="square">
            <a:spAutoFit/>
          </a:bodyPr>
          <a:lstStyle/>
          <a:p>
            <a:pPr marL="342900" indent="-342900">
              <a:lnSpc>
                <a:spcPct val="150000"/>
              </a:lnSpc>
              <a:buFont typeface="Arial" panose="020B0604020202020204" pitchFamily="34" charset="0"/>
              <a:buChar char="•"/>
            </a:pPr>
            <a:r>
              <a:rPr lang="ru-RU" sz="2800" b="1" dirty="0" err="1"/>
              <a:t>Кумаккунанда</a:t>
            </a:r>
            <a:r>
              <a:rPr lang="ru-RU" sz="2800" b="1" dirty="0"/>
              <a:t> </a:t>
            </a:r>
          </a:p>
          <a:p>
            <a:pPr marL="342900" indent="-342900">
              <a:lnSpc>
                <a:spcPct val="150000"/>
              </a:lnSpc>
              <a:buFont typeface="Arial" panose="020B0604020202020204" pitchFamily="34" charset="0"/>
              <a:buChar char="•"/>
            </a:pPr>
            <a:r>
              <a:rPr lang="ru-RU" sz="2800" b="1" dirty="0" err="1"/>
              <a:t>Аъзои</a:t>
            </a:r>
            <a:r>
              <a:rPr lang="ru-RU" sz="2800" b="1" dirty="0"/>
              <a:t>  </a:t>
            </a:r>
            <a:r>
              <a:rPr lang="ru-RU" sz="2800" b="1" dirty="0" err="1"/>
              <a:t>Шурои</a:t>
            </a:r>
            <a:r>
              <a:rPr lang="ru-RU" sz="2800" b="1" dirty="0"/>
              <a:t> </a:t>
            </a:r>
            <a:r>
              <a:rPr lang="ru-RU" sz="2800" b="1" dirty="0" err="1"/>
              <a:t>ҷамъиятии</a:t>
            </a:r>
            <a:r>
              <a:rPr lang="ru-RU" sz="2800" b="1" dirty="0"/>
              <a:t> н. </a:t>
            </a:r>
            <a:r>
              <a:rPr lang="ru-RU" sz="2800" b="1" dirty="0" err="1"/>
              <a:t>Илийск</a:t>
            </a:r>
            <a:r>
              <a:rPr lang="ru-RU" sz="2800" b="1" dirty="0"/>
              <a:t> </a:t>
            </a:r>
            <a:r>
              <a:rPr lang="ru-RU" sz="2800" dirty="0"/>
              <a:t>(аз </a:t>
            </a:r>
            <a:r>
              <a:rPr lang="ru-RU" sz="2800" dirty="0" err="1"/>
              <a:t>намояндагони</a:t>
            </a:r>
            <a:r>
              <a:rPr lang="ru-RU" sz="2800" dirty="0"/>
              <a:t> ТҒҲ)</a:t>
            </a:r>
          </a:p>
          <a:p>
            <a:pPr marL="342900" indent="-342900">
              <a:lnSpc>
                <a:spcPct val="150000"/>
              </a:lnSpc>
              <a:buFont typeface="Arial" panose="020B0604020202020204" pitchFamily="34" charset="0"/>
              <a:buChar char="•"/>
            </a:pPr>
            <a:r>
              <a:rPr lang="ru-RU" sz="2800" b="1" dirty="0" err="1"/>
              <a:t>Вакилони</a:t>
            </a:r>
            <a:r>
              <a:rPr lang="ru-RU" sz="2800" b="1" dirty="0"/>
              <a:t> </a:t>
            </a:r>
            <a:r>
              <a:rPr lang="ru-RU" sz="2800" b="1" dirty="0" err="1"/>
              <a:t>дилсузи</a:t>
            </a:r>
            <a:r>
              <a:rPr lang="ru-RU" sz="2800" b="1" dirty="0"/>
              <a:t> </a:t>
            </a:r>
            <a:r>
              <a:rPr lang="ru-RU" sz="2800" b="1" dirty="0" err="1"/>
              <a:t>Маслиҳати</a:t>
            </a:r>
            <a:r>
              <a:rPr lang="ru-RU" sz="2800" b="1" dirty="0"/>
              <a:t> </a:t>
            </a:r>
            <a:r>
              <a:rPr lang="ru-RU" sz="2800" b="1" dirty="0" err="1"/>
              <a:t>ноҳия</a:t>
            </a:r>
            <a:r>
              <a:rPr lang="ru-RU" sz="2800" b="1" dirty="0"/>
              <a:t> </a:t>
            </a:r>
          </a:p>
          <a:p>
            <a:pPr marL="342900" indent="-342900">
              <a:lnSpc>
                <a:spcPct val="150000"/>
              </a:lnSpc>
              <a:buFont typeface="Arial" panose="020B0604020202020204" pitchFamily="34" charset="0"/>
              <a:buChar char="•"/>
            </a:pPr>
            <a:r>
              <a:rPr lang="ru-RU" sz="2800" b="1" dirty="0" err="1"/>
              <a:t>Акими</a:t>
            </a:r>
            <a:r>
              <a:rPr lang="ru-RU" sz="2800" b="1" dirty="0"/>
              <a:t> </a:t>
            </a:r>
            <a:r>
              <a:rPr lang="ru-RU" sz="2800" b="1" dirty="0" err="1"/>
              <a:t>ноҳияи</a:t>
            </a:r>
            <a:r>
              <a:rPr lang="ru-RU" sz="2800" b="1" dirty="0"/>
              <a:t>  </a:t>
            </a:r>
            <a:r>
              <a:rPr lang="ru-RU" sz="2800" b="1" dirty="0" err="1"/>
              <a:t>Илийск</a:t>
            </a:r>
            <a:endParaRPr lang="ru-RU" sz="2800" b="1" dirty="0"/>
          </a:p>
        </p:txBody>
      </p:sp>
    </p:spTree>
    <p:extLst>
      <p:ext uri="{BB962C8B-B14F-4D97-AF65-F5344CB8AC3E}">
        <p14:creationId xmlns:p14="http://schemas.microsoft.com/office/powerpoint/2010/main" val="291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25614"/>
            <a:ext cx="11003280" cy="1117810"/>
          </a:xfrm>
        </p:spPr>
        <p:txBody>
          <a:bodyPr>
            <a:noAutofit/>
          </a:bodyPr>
          <a:lstStyle/>
          <a:p>
            <a:pPr algn="ctr"/>
            <a:r>
              <a:rPr lang="ru-RU" sz="2800" dirty="0">
                <a:latin typeface="Times New Roman" panose="02020603050405020304" pitchFamily="18" charset="0"/>
                <a:cs typeface="Times New Roman" panose="02020603050405020304" pitchFamily="18" charset="0"/>
              </a:rPr>
              <a:t>8. </a:t>
            </a:r>
            <a:r>
              <a:rPr lang="ru-RU" sz="2800" dirty="0" err="1">
                <a:latin typeface="Times New Roman" panose="02020603050405020304" pitchFamily="18" charset="0"/>
                <a:cs typeface="Times New Roman" panose="02020603050405020304" pitchFamily="18" charset="0"/>
              </a:rPr>
              <a:t>Фаъолият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оид</a:t>
            </a:r>
            <a:r>
              <a:rPr lang="ru-RU" sz="2800" dirty="0">
                <a:latin typeface="Times New Roman" panose="02020603050405020304" pitchFamily="18" charset="0"/>
                <a:cs typeface="Times New Roman" panose="02020603050405020304" pitchFamily="18" charset="0"/>
              </a:rPr>
              <a:t> ба </a:t>
            </a:r>
            <a:r>
              <a:rPr lang="ru-RU" sz="2800" dirty="0" err="1">
                <a:latin typeface="Times New Roman" panose="02020603050405020304" pitchFamily="18" charset="0"/>
                <a:cs typeface="Times New Roman" panose="02020603050405020304" pitchFamily="18" charset="0"/>
              </a:rPr>
              <a:t>таъсиррасонӣ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пуштибонӣ</a:t>
            </a:r>
            <a:r>
              <a:rPr lang="ru-RU" sz="2800" dirty="0">
                <a:latin typeface="Times New Roman" panose="02020603050405020304" pitchFamily="18" charset="0"/>
                <a:cs typeface="Times New Roman" panose="02020603050405020304" pitchFamily="18" charset="0"/>
              </a:rPr>
              <a:t> аз </a:t>
            </a:r>
            <a:r>
              <a:rPr lang="ru-RU" sz="2800" dirty="0" err="1">
                <a:latin typeface="Times New Roman" panose="02020603050405020304" pitchFamily="18" charset="0"/>
                <a:cs typeface="Times New Roman" panose="02020603050405020304" pitchFamily="18" charset="0"/>
              </a:rPr>
              <a:t>ҷониби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шарикони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стратегӣ</a:t>
            </a:r>
            <a:r>
              <a:rPr lang="ru-RU" sz="2800"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860082" y="3290312"/>
            <a:ext cx="10160000" cy="3322318"/>
          </a:xfrm>
        </p:spPr>
        <p:txBody>
          <a:bodyPr>
            <a:normAutofit fontScale="92500" lnSpcReduction="10000"/>
          </a:bodyPr>
          <a:lstStyle/>
          <a:p>
            <a:r>
              <a:rPr lang="ru-RU" sz="2400" dirty="0" err="1">
                <a:solidFill>
                  <a:srgbClr val="0070C0"/>
                </a:solidFill>
              </a:rPr>
              <a:t>Саволҳо</a:t>
            </a:r>
            <a:r>
              <a:rPr lang="ru-RU" sz="2400" dirty="0">
                <a:solidFill>
                  <a:srgbClr val="0070C0"/>
                </a:solidFill>
              </a:rPr>
              <a:t>:</a:t>
            </a:r>
          </a:p>
          <a:p>
            <a:pPr marL="342900" lvl="0" indent="-342900">
              <a:buFont typeface="Arial" panose="020B0604020202020204" pitchFamily="34" charset="0"/>
              <a:buChar char="•"/>
            </a:pPr>
            <a:r>
              <a:rPr lang="ru-RU" sz="2400" b="0" dirty="0"/>
              <a:t> </a:t>
            </a:r>
            <a:r>
              <a:rPr lang="ru-RU" sz="2400" b="0" dirty="0" err="1"/>
              <a:t>Манфиатҳо</a:t>
            </a:r>
            <a:r>
              <a:rPr lang="ru-RU" sz="2400" b="0" dirty="0"/>
              <a:t> </a:t>
            </a:r>
            <a:r>
              <a:rPr lang="ru-RU" sz="2400" b="0" dirty="0" err="1"/>
              <a:t>ва</a:t>
            </a:r>
            <a:r>
              <a:rPr lang="ru-RU" sz="2400" b="0" dirty="0"/>
              <a:t> </a:t>
            </a:r>
            <a:r>
              <a:rPr lang="ru-RU" sz="2400" b="0" dirty="0" err="1"/>
              <a:t>мушкилоти</a:t>
            </a:r>
            <a:r>
              <a:rPr lang="ru-RU" sz="2400" b="0" dirty="0"/>
              <a:t> </a:t>
            </a:r>
            <a:r>
              <a:rPr lang="ru-RU" sz="2400" b="0" dirty="0" err="1"/>
              <a:t>шарикони</a:t>
            </a:r>
            <a:r>
              <a:rPr lang="ru-RU" sz="2400" b="0" dirty="0"/>
              <a:t> стратегии </a:t>
            </a:r>
            <a:r>
              <a:rPr lang="ru-RU" sz="2400" b="0" dirty="0" err="1"/>
              <a:t>шумо</a:t>
            </a:r>
            <a:r>
              <a:rPr lang="ru-RU" sz="2400" b="0" dirty="0"/>
              <a:t> </a:t>
            </a:r>
            <a:r>
              <a:rPr lang="ru-RU" sz="2400" b="0" dirty="0" err="1"/>
              <a:t>кадомҳоанд</a:t>
            </a:r>
            <a:r>
              <a:rPr lang="ru-RU" sz="2400" b="0" dirty="0"/>
              <a:t>? </a:t>
            </a:r>
            <a:r>
              <a:rPr lang="tg-Cyrl-TJ" sz="2400" b="0" dirty="0"/>
              <a:t> </a:t>
            </a:r>
            <a:endParaRPr lang="ru-RU" sz="2400" b="0" dirty="0"/>
          </a:p>
          <a:p>
            <a:pPr marL="342900" lvl="0" indent="-342900">
              <a:buFont typeface="Arial" panose="020B0604020202020204" pitchFamily="34" charset="0"/>
              <a:buChar char="•"/>
            </a:pPr>
            <a:r>
              <a:rPr lang="ru-RU" sz="2400" b="0" dirty="0"/>
              <a:t>Ба  </a:t>
            </a:r>
            <a:r>
              <a:rPr lang="ru-RU" sz="2400" b="0" dirty="0" err="1"/>
              <a:t>мушкилот</a:t>
            </a:r>
            <a:r>
              <a:rPr lang="ru-RU" sz="2400" b="0" dirty="0"/>
              <a:t> </a:t>
            </a:r>
            <a:r>
              <a:rPr lang="ru-RU" sz="2400" b="0" dirty="0" err="1"/>
              <a:t>ва</a:t>
            </a:r>
            <a:r>
              <a:rPr lang="ru-RU" sz="2400" b="0" dirty="0"/>
              <a:t> </a:t>
            </a:r>
            <a:r>
              <a:rPr lang="ru-RU" sz="2400" b="0" dirty="0" err="1"/>
              <a:t>манфиатҳои</a:t>
            </a:r>
            <a:r>
              <a:rPr lang="ru-RU" sz="2400" b="0" dirty="0"/>
              <a:t> </a:t>
            </a:r>
            <a:r>
              <a:rPr lang="ru-RU" sz="2400" b="0" dirty="0" err="1"/>
              <a:t>онҳо</a:t>
            </a:r>
            <a:r>
              <a:rPr lang="ru-RU" sz="2400" b="0" dirty="0"/>
              <a:t> </a:t>
            </a:r>
            <a:r>
              <a:rPr lang="ru-RU" sz="2400" b="0" dirty="0" err="1"/>
              <a:t>чи</a:t>
            </a:r>
            <a:r>
              <a:rPr lang="ru-RU" sz="2400" b="0" dirty="0"/>
              <a:t> </a:t>
            </a:r>
            <a:r>
              <a:rPr lang="ru-RU" sz="2400" b="0" dirty="0" err="1"/>
              <a:t>гуна</a:t>
            </a:r>
            <a:r>
              <a:rPr lang="ru-RU" sz="2400" b="0" dirty="0"/>
              <a:t> </a:t>
            </a:r>
            <a:r>
              <a:rPr lang="ru-RU" sz="2400" b="0" dirty="0" err="1"/>
              <a:t>бархурд</a:t>
            </a:r>
            <a:r>
              <a:rPr lang="ru-RU" sz="2400" b="0" dirty="0"/>
              <a:t> </a:t>
            </a:r>
            <a:r>
              <a:rPr lang="ru-RU" sz="2400" b="0" dirty="0" err="1"/>
              <a:t>хоҳед</a:t>
            </a:r>
            <a:r>
              <a:rPr lang="ru-RU" sz="2400" b="0" dirty="0"/>
              <a:t> кард???</a:t>
            </a:r>
            <a:r>
              <a:rPr lang="tg-Cyrl-TJ" sz="2400" b="0" dirty="0"/>
              <a:t> </a:t>
            </a:r>
            <a:endParaRPr lang="ru-RU" sz="2400" b="0" dirty="0"/>
          </a:p>
          <a:p>
            <a:pPr marL="342900" lvl="0" indent="-342900">
              <a:buFont typeface="Arial" panose="020B0604020202020204" pitchFamily="34" charset="0"/>
              <a:buChar char="•"/>
            </a:pPr>
            <a:r>
              <a:rPr lang="ru-RU" sz="2400" b="0" dirty="0"/>
              <a:t> </a:t>
            </a:r>
            <a:r>
              <a:rPr lang="ru-RU" sz="2400" b="0" dirty="0" err="1"/>
              <a:t>Метавонед</a:t>
            </a:r>
            <a:r>
              <a:rPr lang="ru-RU" sz="2400" b="0" dirty="0"/>
              <a:t> </a:t>
            </a:r>
            <a:r>
              <a:rPr lang="ru-RU" sz="2400" b="0" dirty="0" err="1"/>
              <a:t>эдвокаси</a:t>
            </a:r>
            <a:r>
              <a:rPr lang="ru-RU" sz="2400" b="0" dirty="0"/>
              <a:t> </a:t>
            </a:r>
            <a:r>
              <a:rPr lang="ru-RU" sz="2400" b="0" dirty="0" err="1"/>
              <a:t>копанияатонро</a:t>
            </a:r>
            <a:r>
              <a:rPr lang="ru-RU" sz="2400" b="0" dirty="0"/>
              <a:t> тавре </a:t>
            </a:r>
            <a:r>
              <a:rPr lang="ru-RU" sz="2400" b="0" dirty="0" err="1"/>
              <a:t>пешниҳод</a:t>
            </a:r>
            <a:r>
              <a:rPr lang="ru-RU" sz="2400" b="0" dirty="0"/>
              <a:t> </a:t>
            </a:r>
            <a:r>
              <a:rPr lang="ru-RU" sz="2400" b="0" dirty="0" err="1"/>
              <a:t>намоед</a:t>
            </a:r>
            <a:r>
              <a:rPr lang="ru-RU" sz="2400" b="0" dirty="0"/>
              <a:t>, </a:t>
            </a:r>
            <a:r>
              <a:rPr lang="ru-RU" sz="2400" b="0" dirty="0" err="1"/>
              <a:t>ки</a:t>
            </a:r>
            <a:r>
              <a:rPr lang="ru-RU" sz="2400" b="0" dirty="0"/>
              <a:t> </a:t>
            </a:r>
            <a:r>
              <a:rPr lang="ru-RU" sz="2400" b="0" dirty="0" err="1"/>
              <a:t>алоқаи</a:t>
            </a:r>
            <a:r>
              <a:rPr lang="ru-RU" sz="2400" b="0" dirty="0"/>
              <a:t> </a:t>
            </a:r>
            <a:r>
              <a:rPr lang="ru-RU" sz="2400" b="0" dirty="0" err="1"/>
              <a:t>байни</a:t>
            </a:r>
            <a:r>
              <a:rPr lang="ru-RU" sz="2400" b="0" dirty="0"/>
              <a:t> </a:t>
            </a:r>
            <a:r>
              <a:rPr lang="ru-RU" sz="2400" b="0" dirty="0" err="1"/>
              <a:t>манфиатҳои</a:t>
            </a:r>
            <a:r>
              <a:rPr lang="ru-RU" sz="2400" b="0" dirty="0"/>
              <a:t> </a:t>
            </a:r>
            <a:r>
              <a:rPr lang="ru-RU" sz="2400" b="0" dirty="0" err="1"/>
              <a:t>шумо</a:t>
            </a:r>
            <a:r>
              <a:rPr lang="ru-RU" sz="2400" b="0" dirty="0"/>
              <a:t> </a:t>
            </a:r>
            <a:r>
              <a:rPr lang="ru-RU" sz="2400" b="0" dirty="0" err="1"/>
              <a:t>ва</a:t>
            </a:r>
            <a:r>
              <a:rPr lang="ru-RU" sz="2400" b="0" dirty="0"/>
              <a:t> </a:t>
            </a:r>
            <a:r>
              <a:rPr lang="ru-RU" sz="2400" b="0" dirty="0" err="1"/>
              <a:t>онҳоро</a:t>
            </a:r>
            <a:r>
              <a:rPr lang="ru-RU" sz="2400" b="0" dirty="0"/>
              <a:t> </a:t>
            </a:r>
            <a:r>
              <a:rPr lang="ru-RU" sz="2400" b="0" dirty="0" err="1"/>
              <a:t>нишон</a:t>
            </a:r>
            <a:r>
              <a:rPr lang="ru-RU" sz="2400" b="0" dirty="0"/>
              <a:t> </a:t>
            </a:r>
            <a:r>
              <a:rPr lang="ru-RU" sz="2400" b="0" dirty="0" err="1"/>
              <a:t>диҳад</a:t>
            </a:r>
            <a:r>
              <a:rPr lang="ru-RU" sz="2400" b="0" dirty="0"/>
              <a:t>  </a:t>
            </a:r>
            <a:r>
              <a:rPr lang="en-US" sz="2400" b="0" dirty="0"/>
              <a:t>?</a:t>
            </a:r>
            <a:endParaRPr lang="ru-RU" sz="2400" b="0" dirty="0"/>
          </a:p>
          <a:p>
            <a:pPr marL="342900" lvl="0" indent="-342900">
              <a:buFont typeface="Arial" panose="020B0604020202020204" pitchFamily="34" charset="0"/>
              <a:buChar char="•"/>
            </a:pPr>
            <a:r>
              <a:rPr lang="ru-RU" sz="2400" b="0" dirty="0" err="1"/>
              <a:t>Шумо</a:t>
            </a:r>
            <a:r>
              <a:rPr lang="ru-RU" sz="2400" b="0" dirty="0"/>
              <a:t> </a:t>
            </a:r>
            <a:r>
              <a:rPr lang="ru-RU" sz="2400" b="0" dirty="0" err="1"/>
              <a:t>ҳадафҳои</a:t>
            </a:r>
            <a:r>
              <a:rPr lang="ru-RU" sz="2400" b="0" dirty="0"/>
              <a:t> </a:t>
            </a:r>
            <a:r>
              <a:rPr lang="ru-RU" sz="2400" b="0" dirty="0" err="1"/>
              <a:t>якхеле</a:t>
            </a:r>
            <a:r>
              <a:rPr lang="ru-RU" sz="2400" b="0" dirty="0"/>
              <a:t> </a:t>
            </a:r>
            <a:r>
              <a:rPr lang="ru-RU" sz="2400" b="0" dirty="0" err="1"/>
              <a:t>доред</a:t>
            </a:r>
            <a:r>
              <a:rPr lang="ru-RU" sz="2400" b="0" dirty="0"/>
              <a:t>?  Ё  </a:t>
            </a:r>
            <a:r>
              <a:rPr lang="ru-RU" sz="2400" b="0" dirty="0" err="1"/>
              <a:t>оё</a:t>
            </a:r>
            <a:r>
              <a:rPr lang="ru-RU" sz="2400" b="0" dirty="0"/>
              <a:t> </a:t>
            </a:r>
            <a:r>
              <a:rPr lang="ru-RU" sz="2400" b="0" dirty="0" err="1"/>
              <a:t>ташкилоти</a:t>
            </a:r>
            <a:r>
              <a:rPr lang="ru-RU" sz="2400" b="0" dirty="0"/>
              <a:t> </a:t>
            </a:r>
            <a:r>
              <a:rPr lang="ru-RU" sz="2400" b="0" dirty="0" err="1"/>
              <a:t>шумо</a:t>
            </a:r>
            <a:r>
              <a:rPr lang="ru-RU" sz="2400" b="0" dirty="0"/>
              <a:t> ба </a:t>
            </a:r>
            <a:r>
              <a:rPr lang="ru-RU" sz="2400" b="0" dirty="0" err="1"/>
              <a:t>онҳо</a:t>
            </a:r>
            <a:r>
              <a:rPr lang="ru-RU" sz="2400" b="0" dirty="0"/>
              <a:t> </a:t>
            </a:r>
            <a:r>
              <a:rPr lang="ru-RU" sz="2400" b="0" dirty="0" err="1"/>
              <a:t>барои</a:t>
            </a:r>
            <a:r>
              <a:rPr lang="ru-RU" sz="2400" b="0" dirty="0"/>
              <a:t> </a:t>
            </a:r>
            <a:r>
              <a:rPr lang="ru-RU" sz="2400" b="0" dirty="0" err="1"/>
              <a:t>расидан</a:t>
            </a:r>
            <a:r>
              <a:rPr lang="ru-RU" sz="2400" b="0" dirty="0"/>
              <a:t> ба </a:t>
            </a:r>
            <a:r>
              <a:rPr lang="ru-RU" sz="2400" b="0" dirty="0" err="1"/>
              <a:t>ҳадафашон</a:t>
            </a:r>
            <a:r>
              <a:rPr lang="ru-RU" sz="2400" b="0" dirty="0"/>
              <a:t> </a:t>
            </a:r>
            <a:r>
              <a:rPr lang="ru-RU" sz="2400" b="0" dirty="0" err="1"/>
              <a:t>метавонад</a:t>
            </a:r>
            <a:r>
              <a:rPr lang="ru-RU" sz="2400" b="0" dirty="0"/>
              <a:t> </a:t>
            </a:r>
            <a:r>
              <a:rPr lang="ru-RU" sz="2400" b="0" dirty="0" err="1"/>
              <a:t>кумак</a:t>
            </a:r>
            <a:r>
              <a:rPr lang="ru-RU" sz="2400" b="0" dirty="0"/>
              <a:t> </a:t>
            </a:r>
            <a:r>
              <a:rPr lang="ru-RU" sz="2400" b="0" dirty="0" err="1"/>
              <a:t>кунад</a:t>
            </a:r>
            <a:r>
              <a:rPr lang="ru-RU" sz="2400" b="0" dirty="0"/>
              <a:t>? </a:t>
            </a:r>
            <a:r>
              <a:rPr lang="ru-RU" sz="2400" b="0" dirty="0" err="1"/>
              <a:t>Миёни</a:t>
            </a:r>
            <a:r>
              <a:rPr lang="ru-RU" sz="2400" b="0" dirty="0"/>
              <a:t> кори </a:t>
            </a:r>
            <a:r>
              <a:rPr lang="ru-RU" sz="2400" b="0" dirty="0" err="1"/>
              <a:t>шумо</a:t>
            </a:r>
            <a:r>
              <a:rPr lang="ru-RU" sz="2400" b="0" dirty="0"/>
              <a:t> </a:t>
            </a:r>
            <a:r>
              <a:rPr lang="ru-RU" sz="2400" b="0" dirty="0" err="1"/>
              <a:t>ва</a:t>
            </a:r>
            <a:r>
              <a:rPr lang="ru-RU" sz="2400" b="0" dirty="0"/>
              <a:t> </a:t>
            </a:r>
            <a:r>
              <a:rPr lang="ru-RU" sz="2400" b="0" dirty="0" err="1"/>
              <a:t>онҳо</a:t>
            </a:r>
            <a:r>
              <a:rPr lang="ru-RU" sz="2400" b="0" dirty="0"/>
              <a:t> </a:t>
            </a:r>
            <a:r>
              <a:rPr lang="ru-RU" sz="2400" b="0" dirty="0" err="1"/>
              <a:t>алоқамандиҳое</a:t>
            </a:r>
            <a:r>
              <a:rPr lang="ru-RU" sz="2400" b="0" dirty="0"/>
              <a:t>  </a:t>
            </a:r>
            <a:r>
              <a:rPr lang="ru-RU" sz="2400" b="0" dirty="0" err="1"/>
              <a:t>ҳаст</a:t>
            </a:r>
            <a:r>
              <a:rPr lang="ru-RU" sz="2400" b="0" dirty="0"/>
              <a:t>, </a:t>
            </a:r>
            <a:r>
              <a:rPr lang="ru-RU" sz="2400" b="0" dirty="0" err="1"/>
              <a:t>ки</a:t>
            </a:r>
            <a:r>
              <a:rPr lang="ru-RU" sz="2400" b="0" dirty="0"/>
              <a:t> </a:t>
            </a:r>
            <a:r>
              <a:rPr lang="ru-RU" sz="2400" b="0" dirty="0" err="1"/>
              <a:t>онҳо</a:t>
            </a:r>
            <a:r>
              <a:rPr lang="ru-RU" sz="2400" b="0" dirty="0"/>
              <a:t> </a:t>
            </a:r>
            <a:r>
              <a:rPr lang="ru-RU" sz="2400" b="0" dirty="0" err="1"/>
              <a:t>дарак</a:t>
            </a:r>
            <a:r>
              <a:rPr lang="ru-RU" sz="2400" b="0" dirty="0"/>
              <a:t> </a:t>
            </a:r>
            <a:r>
              <a:rPr lang="ru-RU" sz="2400" b="0" dirty="0" err="1"/>
              <a:t>накардаанд</a:t>
            </a:r>
            <a:r>
              <a:rPr lang="ru-RU" sz="2400" b="0" dirty="0"/>
              <a:t> </a:t>
            </a:r>
            <a:r>
              <a:rPr lang="tg-Cyrl-TJ" sz="2400" b="0" dirty="0"/>
              <a:t> </a:t>
            </a:r>
            <a:endParaRPr lang="ru-RU" sz="2400" b="0" dirty="0"/>
          </a:p>
        </p:txBody>
      </p:sp>
      <p:sp>
        <p:nvSpPr>
          <p:cNvPr id="27" name="Прямоугольник 26"/>
          <p:cNvSpPr/>
          <p:nvPr/>
        </p:nvSpPr>
        <p:spPr>
          <a:xfrm>
            <a:off x="860082" y="1502130"/>
            <a:ext cx="10410483" cy="1846659"/>
          </a:xfrm>
          <a:prstGeom prst="rect">
            <a:avLst/>
          </a:prstGeom>
        </p:spPr>
        <p:txBody>
          <a:bodyPr wrap="square">
            <a:spAutoFit/>
          </a:bodyPr>
          <a:lstStyle/>
          <a:p>
            <a:pPr algn="ctr"/>
            <a:r>
              <a:rPr lang="ru-RU" sz="1900" b="1" dirty="0" err="1">
                <a:solidFill>
                  <a:srgbClr val="7030A0"/>
                </a:solidFill>
              </a:rPr>
              <a:t>Бояд</a:t>
            </a:r>
            <a:r>
              <a:rPr lang="ru-RU" sz="1900" b="1" dirty="0">
                <a:solidFill>
                  <a:srgbClr val="7030A0"/>
                </a:solidFill>
              </a:rPr>
              <a:t> </a:t>
            </a:r>
            <a:r>
              <a:rPr lang="ru-RU" sz="1900" b="1" dirty="0" err="1">
                <a:solidFill>
                  <a:srgbClr val="7030A0"/>
                </a:solidFill>
              </a:rPr>
              <a:t>нишон</a:t>
            </a:r>
            <a:r>
              <a:rPr lang="ru-RU" sz="1900" b="1" dirty="0">
                <a:solidFill>
                  <a:srgbClr val="7030A0"/>
                </a:solidFill>
              </a:rPr>
              <a:t> </a:t>
            </a:r>
            <a:r>
              <a:rPr lang="ru-RU" sz="1900" b="1" dirty="0" err="1">
                <a:solidFill>
                  <a:srgbClr val="7030A0"/>
                </a:solidFill>
              </a:rPr>
              <a:t>диҳед</a:t>
            </a:r>
            <a:r>
              <a:rPr lang="ru-RU" sz="1900" b="1" dirty="0">
                <a:solidFill>
                  <a:srgbClr val="7030A0"/>
                </a:solidFill>
              </a:rPr>
              <a:t>, </a:t>
            </a:r>
            <a:r>
              <a:rPr lang="ru-RU" sz="1900" b="1" dirty="0" err="1">
                <a:solidFill>
                  <a:srgbClr val="7030A0"/>
                </a:solidFill>
              </a:rPr>
              <a:t>ки</a:t>
            </a:r>
            <a:r>
              <a:rPr lang="ru-RU" sz="1900" b="1" dirty="0">
                <a:solidFill>
                  <a:srgbClr val="7030A0"/>
                </a:solidFill>
              </a:rPr>
              <a:t> </a:t>
            </a:r>
            <a:r>
              <a:rPr lang="ru-RU" sz="1900" b="1" dirty="0" err="1">
                <a:solidFill>
                  <a:srgbClr val="7030A0"/>
                </a:solidFill>
              </a:rPr>
              <a:t>барои</a:t>
            </a:r>
            <a:r>
              <a:rPr lang="ru-RU" sz="1900" b="1" dirty="0">
                <a:solidFill>
                  <a:srgbClr val="7030A0"/>
                </a:solidFill>
              </a:rPr>
              <a:t> </a:t>
            </a:r>
            <a:r>
              <a:rPr lang="ru-RU" sz="1900" b="1" dirty="0" err="1">
                <a:solidFill>
                  <a:srgbClr val="7030A0"/>
                </a:solidFill>
              </a:rPr>
              <a:t>додани</a:t>
            </a:r>
            <a:r>
              <a:rPr lang="ru-RU" sz="1900" b="1" dirty="0">
                <a:solidFill>
                  <a:srgbClr val="7030A0"/>
                </a:solidFill>
              </a:rPr>
              <a:t> </a:t>
            </a:r>
            <a:r>
              <a:rPr lang="ru-RU" sz="1900" b="1" dirty="0" err="1">
                <a:solidFill>
                  <a:srgbClr val="7030A0"/>
                </a:solidFill>
              </a:rPr>
              <a:t>маълумот</a:t>
            </a:r>
            <a:r>
              <a:rPr lang="ru-RU" sz="1900" b="1" dirty="0">
                <a:solidFill>
                  <a:srgbClr val="7030A0"/>
                </a:solidFill>
              </a:rPr>
              <a:t>, </a:t>
            </a:r>
            <a:r>
              <a:rPr lang="ru-RU" sz="1900" b="1" dirty="0" err="1">
                <a:solidFill>
                  <a:srgbClr val="7030A0"/>
                </a:solidFill>
              </a:rPr>
              <a:t>таъсир</a:t>
            </a:r>
            <a:r>
              <a:rPr lang="ru-RU" sz="1900" b="1" dirty="0">
                <a:solidFill>
                  <a:srgbClr val="7030A0"/>
                </a:solidFill>
              </a:rPr>
              <a:t> ё </a:t>
            </a:r>
            <a:r>
              <a:rPr lang="ru-RU" sz="1900" b="1" dirty="0" err="1">
                <a:solidFill>
                  <a:srgbClr val="7030A0"/>
                </a:solidFill>
              </a:rPr>
              <a:t>дарфёти</a:t>
            </a:r>
            <a:r>
              <a:rPr lang="ru-RU" sz="1900" b="1" dirty="0">
                <a:solidFill>
                  <a:srgbClr val="7030A0"/>
                </a:solidFill>
              </a:rPr>
              <a:t> </a:t>
            </a:r>
            <a:r>
              <a:rPr lang="ru-RU" sz="1900" b="1" dirty="0" err="1">
                <a:solidFill>
                  <a:srgbClr val="7030A0"/>
                </a:solidFill>
              </a:rPr>
              <a:t>мусоидат</a:t>
            </a:r>
            <a:r>
              <a:rPr lang="ru-RU" sz="1900" b="1" dirty="0">
                <a:solidFill>
                  <a:srgbClr val="7030A0"/>
                </a:solidFill>
              </a:rPr>
              <a:t> аз </a:t>
            </a:r>
            <a:r>
              <a:rPr lang="ru-RU" sz="1900" b="1" dirty="0" err="1">
                <a:solidFill>
                  <a:srgbClr val="7030A0"/>
                </a:solidFill>
              </a:rPr>
              <a:t>шарикони</a:t>
            </a:r>
            <a:r>
              <a:rPr lang="ru-RU" sz="1900" b="1" dirty="0">
                <a:solidFill>
                  <a:srgbClr val="7030A0"/>
                </a:solidFill>
              </a:rPr>
              <a:t> </a:t>
            </a:r>
            <a:r>
              <a:rPr lang="ru-RU" sz="1900" b="1" dirty="0" err="1">
                <a:solidFill>
                  <a:srgbClr val="7030A0"/>
                </a:solidFill>
              </a:rPr>
              <a:t>стратегие</a:t>
            </a:r>
            <a:r>
              <a:rPr lang="ru-RU" sz="1900" b="1" dirty="0">
                <a:solidFill>
                  <a:srgbClr val="7030A0"/>
                </a:solidFill>
              </a:rPr>
              <a:t>, </a:t>
            </a:r>
            <a:r>
              <a:rPr lang="ru-RU" sz="1900" b="1" dirty="0" err="1">
                <a:solidFill>
                  <a:srgbClr val="7030A0"/>
                </a:solidFill>
              </a:rPr>
              <a:t>ки</a:t>
            </a:r>
            <a:r>
              <a:rPr lang="ru-RU" sz="1900" b="1" dirty="0">
                <a:solidFill>
                  <a:srgbClr val="7030A0"/>
                </a:solidFill>
              </a:rPr>
              <a:t> </a:t>
            </a:r>
            <a:r>
              <a:rPr lang="ru-RU" sz="1900" b="1" dirty="0" err="1">
                <a:solidFill>
                  <a:srgbClr val="7030A0"/>
                </a:solidFill>
              </a:rPr>
              <a:t>бароятон</a:t>
            </a:r>
            <a:r>
              <a:rPr lang="ru-RU" sz="1900" b="1" dirty="0">
                <a:solidFill>
                  <a:srgbClr val="7030A0"/>
                </a:solidFill>
              </a:rPr>
              <a:t> </a:t>
            </a:r>
            <a:r>
              <a:rPr lang="ru-RU" sz="1900" b="1" dirty="0" err="1">
                <a:solidFill>
                  <a:srgbClr val="7030A0"/>
                </a:solidFill>
              </a:rPr>
              <a:t>муайян</a:t>
            </a:r>
            <a:r>
              <a:rPr lang="ru-RU" sz="1900" b="1" dirty="0">
                <a:solidFill>
                  <a:srgbClr val="7030A0"/>
                </a:solidFill>
              </a:rPr>
              <a:t> </a:t>
            </a:r>
            <a:r>
              <a:rPr lang="ru-RU" sz="1900" b="1" dirty="0" err="1">
                <a:solidFill>
                  <a:srgbClr val="7030A0"/>
                </a:solidFill>
              </a:rPr>
              <a:t>кардаед</a:t>
            </a:r>
            <a:r>
              <a:rPr lang="ru-RU" sz="1900" b="1" dirty="0">
                <a:solidFill>
                  <a:srgbClr val="7030A0"/>
                </a:solidFill>
              </a:rPr>
              <a:t>, </a:t>
            </a:r>
            <a:r>
              <a:rPr lang="ru-RU" sz="1900" b="1" dirty="0" err="1">
                <a:solidFill>
                  <a:srgbClr val="7030A0"/>
                </a:solidFill>
              </a:rPr>
              <a:t>тибқи</a:t>
            </a:r>
            <a:r>
              <a:rPr lang="ru-RU" sz="1900" b="1" dirty="0">
                <a:solidFill>
                  <a:srgbClr val="7030A0"/>
                </a:solidFill>
              </a:rPr>
              <a:t> </a:t>
            </a:r>
            <a:r>
              <a:rPr lang="ru-RU" sz="1900" b="1" dirty="0" err="1">
                <a:solidFill>
                  <a:srgbClr val="7030A0"/>
                </a:solidFill>
              </a:rPr>
              <a:t>нақшаатон</a:t>
            </a:r>
            <a:r>
              <a:rPr lang="ru-RU" sz="1900" b="1" dirty="0">
                <a:solidFill>
                  <a:srgbClr val="7030A0"/>
                </a:solidFill>
              </a:rPr>
              <a:t> </a:t>
            </a:r>
            <a:r>
              <a:rPr lang="ru-RU" sz="1900" b="1" dirty="0" err="1">
                <a:solidFill>
                  <a:srgbClr val="7030A0"/>
                </a:solidFill>
              </a:rPr>
              <a:t>чи</a:t>
            </a:r>
            <a:r>
              <a:rPr lang="ru-RU" sz="1900" b="1" dirty="0">
                <a:solidFill>
                  <a:srgbClr val="7030A0"/>
                </a:solidFill>
              </a:rPr>
              <a:t> </a:t>
            </a:r>
            <a:r>
              <a:rPr lang="ru-RU" sz="1900" b="1" dirty="0" err="1">
                <a:solidFill>
                  <a:srgbClr val="7030A0"/>
                </a:solidFill>
              </a:rPr>
              <a:t>кор</a:t>
            </a:r>
            <a:r>
              <a:rPr lang="ru-RU" sz="1900" b="1" dirty="0">
                <a:solidFill>
                  <a:srgbClr val="7030A0"/>
                </a:solidFill>
              </a:rPr>
              <a:t> </a:t>
            </a:r>
            <a:r>
              <a:rPr lang="ru-RU" sz="1900" b="1" dirty="0" err="1">
                <a:solidFill>
                  <a:srgbClr val="7030A0"/>
                </a:solidFill>
              </a:rPr>
              <a:t>бояд</a:t>
            </a:r>
            <a:r>
              <a:rPr lang="ru-RU" sz="1900" b="1" dirty="0">
                <a:solidFill>
                  <a:srgbClr val="7030A0"/>
                </a:solidFill>
              </a:rPr>
              <a:t> </a:t>
            </a:r>
            <a:r>
              <a:rPr lang="ru-RU" sz="1900" b="1" dirty="0" err="1">
                <a:solidFill>
                  <a:srgbClr val="7030A0"/>
                </a:solidFill>
              </a:rPr>
              <a:t>кунед</a:t>
            </a:r>
            <a:r>
              <a:rPr lang="ru-RU" sz="1900" b="1" dirty="0">
                <a:solidFill>
                  <a:srgbClr val="7030A0"/>
                </a:solidFill>
              </a:rPr>
              <a:t>  (</a:t>
            </a:r>
            <a:r>
              <a:rPr lang="ru-RU" sz="1900" b="1" i="1" dirty="0" err="1">
                <a:solidFill>
                  <a:srgbClr val="7030A0"/>
                </a:solidFill>
              </a:rPr>
              <a:t>тренингҳо</a:t>
            </a:r>
            <a:r>
              <a:rPr lang="ru-RU" sz="1900" b="1" i="1" dirty="0">
                <a:solidFill>
                  <a:srgbClr val="7030A0"/>
                </a:solidFill>
              </a:rPr>
              <a:t>, дар </a:t>
            </a:r>
            <a:r>
              <a:rPr lang="ru-RU" sz="1900" b="1" i="1" dirty="0" err="1">
                <a:solidFill>
                  <a:srgbClr val="7030A0"/>
                </a:solidFill>
              </a:rPr>
              <a:t>эътилоф</a:t>
            </a:r>
            <a:r>
              <a:rPr lang="ru-RU" sz="1900" b="1" i="1" dirty="0">
                <a:solidFill>
                  <a:srgbClr val="7030A0"/>
                </a:solidFill>
              </a:rPr>
              <a:t> </a:t>
            </a:r>
            <a:r>
              <a:rPr lang="ru-RU" sz="1900" b="1" i="1" dirty="0" err="1">
                <a:solidFill>
                  <a:srgbClr val="7030A0"/>
                </a:solidFill>
              </a:rPr>
              <a:t>якҷоя</a:t>
            </a:r>
            <a:r>
              <a:rPr lang="ru-RU" sz="1900" b="1" i="1" dirty="0">
                <a:solidFill>
                  <a:srgbClr val="7030A0"/>
                </a:solidFill>
              </a:rPr>
              <a:t> </a:t>
            </a:r>
            <a:r>
              <a:rPr lang="ru-RU" sz="1900" b="1" i="1" dirty="0" err="1">
                <a:solidFill>
                  <a:srgbClr val="7030A0"/>
                </a:solidFill>
              </a:rPr>
              <a:t>шудан</a:t>
            </a:r>
            <a:r>
              <a:rPr lang="ru-RU" sz="1900" b="1" i="1" dirty="0">
                <a:solidFill>
                  <a:srgbClr val="7030A0"/>
                </a:solidFill>
              </a:rPr>
              <a:t>, </a:t>
            </a:r>
            <a:r>
              <a:rPr lang="ru-RU" sz="1900" b="1" i="1" dirty="0" err="1">
                <a:solidFill>
                  <a:srgbClr val="7030A0"/>
                </a:solidFill>
              </a:rPr>
              <a:t>нишастҳои</a:t>
            </a:r>
            <a:r>
              <a:rPr lang="ru-RU" sz="1900" b="1" i="1" dirty="0">
                <a:solidFill>
                  <a:srgbClr val="7030A0"/>
                </a:solidFill>
              </a:rPr>
              <a:t> </a:t>
            </a:r>
            <a:r>
              <a:rPr lang="ru-RU" sz="1900" b="1" i="1" dirty="0" err="1">
                <a:solidFill>
                  <a:srgbClr val="7030A0"/>
                </a:solidFill>
              </a:rPr>
              <a:t>иттилоотӣ</a:t>
            </a:r>
            <a:r>
              <a:rPr lang="ru-RU" sz="1900" b="1" i="1" dirty="0">
                <a:solidFill>
                  <a:srgbClr val="7030A0"/>
                </a:solidFill>
              </a:rPr>
              <a:t> </a:t>
            </a:r>
            <a:r>
              <a:rPr lang="ru-RU" sz="1900" b="1" i="1" dirty="0" err="1">
                <a:solidFill>
                  <a:srgbClr val="7030A0"/>
                </a:solidFill>
              </a:rPr>
              <a:t>оид</a:t>
            </a:r>
            <a:r>
              <a:rPr lang="ru-RU" sz="1900" b="1" i="1" dirty="0">
                <a:solidFill>
                  <a:srgbClr val="7030A0"/>
                </a:solidFill>
              </a:rPr>
              <a:t> ба </a:t>
            </a:r>
            <a:r>
              <a:rPr lang="ru-RU" sz="1900" b="1" i="1" dirty="0" err="1">
                <a:solidFill>
                  <a:srgbClr val="7030A0"/>
                </a:solidFill>
              </a:rPr>
              <a:t>тадқиқот</a:t>
            </a:r>
            <a:r>
              <a:rPr lang="ru-RU" sz="1900" b="1" i="1" dirty="0">
                <a:solidFill>
                  <a:srgbClr val="7030A0"/>
                </a:solidFill>
              </a:rPr>
              <a:t> </a:t>
            </a:r>
            <a:r>
              <a:rPr lang="ru-RU" sz="1900" b="1" i="1" dirty="0" err="1">
                <a:solidFill>
                  <a:srgbClr val="7030A0"/>
                </a:solidFill>
              </a:rPr>
              <a:t>ва</a:t>
            </a:r>
            <a:r>
              <a:rPr lang="ru-RU" sz="1900" b="1" i="1" dirty="0">
                <a:solidFill>
                  <a:srgbClr val="7030A0"/>
                </a:solidFill>
              </a:rPr>
              <a:t> </a:t>
            </a:r>
            <a:r>
              <a:rPr lang="ru-RU" sz="1900" b="1" i="1" dirty="0" err="1">
                <a:solidFill>
                  <a:srgbClr val="7030A0"/>
                </a:solidFill>
              </a:rPr>
              <a:t>ғайра</a:t>
            </a:r>
            <a:r>
              <a:rPr lang="ru-RU" sz="1900" b="1" i="1" dirty="0">
                <a:solidFill>
                  <a:srgbClr val="7030A0"/>
                </a:solidFill>
              </a:rPr>
              <a:t>)  </a:t>
            </a:r>
            <a:endParaRPr lang="ru-RU" sz="1900" b="1" dirty="0">
              <a:solidFill>
                <a:srgbClr val="7030A0"/>
              </a:solidFill>
            </a:endParaRPr>
          </a:p>
          <a:p>
            <a:pPr algn="ctr"/>
            <a:r>
              <a:rPr lang="ru-RU" sz="1900" b="1" dirty="0" err="1">
                <a:solidFill>
                  <a:srgbClr val="7030A0"/>
                </a:solidFill>
              </a:rPr>
              <a:t>Фаромуш</a:t>
            </a:r>
            <a:r>
              <a:rPr lang="ru-RU" sz="1900" b="1" dirty="0">
                <a:solidFill>
                  <a:srgbClr val="7030A0"/>
                </a:solidFill>
              </a:rPr>
              <a:t> </a:t>
            </a:r>
            <a:r>
              <a:rPr lang="ru-RU" sz="1900" b="1" dirty="0" err="1">
                <a:solidFill>
                  <a:srgbClr val="7030A0"/>
                </a:solidFill>
              </a:rPr>
              <a:t>накунед</a:t>
            </a:r>
            <a:r>
              <a:rPr lang="ru-RU" sz="1900" b="1" dirty="0">
                <a:solidFill>
                  <a:srgbClr val="7030A0"/>
                </a:solidFill>
              </a:rPr>
              <a:t>, </a:t>
            </a:r>
            <a:r>
              <a:rPr lang="ru-RU" sz="1900" b="1" dirty="0" err="1">
                <a:solidFill>
                  <a:srgbClr val="7030A0"/>
                </a:solidFill>
              </a:rPr>
              <a:t>ки</a:t>
            </a:r>
            <a:r>
              <a:rPr lang="ru-RU" sz="1900" b="1" dirty="0">
                <a:solidFill>
                  <a:srgbClr val="7030A0"/>
                </a:solidFill>
              </a:rPr>
              <a:t> </a:t>
            </a:r>
            <a:r>
              <a:rPr lang="ru-RU" sz="1900" b="1" dirty="0" err="1">
                <a:solidFill>
                  <a:srgbClr val="7030A0"/>
                </a:solidFill>
              </a:rPr>
              <a:t>шарҳи</a:t>
            </a:r>
            <a:r>
              <a:rPr lang="ru-RU" sz="1900" b="1" dirty="0">
                <a:solidFill>
                  <a:srgbClr val="7030A0"/>
                </a:solidFill>
              </a:rPr>
              <a:t> </a:t>
            </a:r>
            <a:r>
              <a:rPr lang="ru-RU" sz="1900" b="1" dirty="0" err="1">
                <a:solidFill>
                  <a:srgbClr val="7030A0"/>
                </a:solidFill>
              </a:rPr>
              <a:t>содаи</a:t>
            </a:r>
            <a:r>
              <a:rPr lang="ru-RU" sz="1900" b="1" dirty="0">
                <a:solidFill>
                  <a:srgbClr val="7030A0"/>
                </a:solidFill>
              </a:rPr>
              <a:t> он, </a:t>
            </a:r>
            <a:r>
              <a:rPr lang="ru-RU" sz="1900" b="1" dirty="0" err="1">
                <a:solidFill>
                  <a:srgbClr val="7030A0"/>
                </a:solidFill>
              </a:rPr>
              <a:t>ки</a:t>
            </a:r>
            <a:r>
              <a:rPr lang="ru-RU" sz="1900" b="1" dirty="0">
                <a:solidFill>
                  <a:srgbClr val="7030A0"/>
                </a:solidFill>
              </a:rPr>
              <a:t> ба </a:t>
            </a:r>
            <a:r>
              <a:rPr lang="ru-RU" sz="1900" b="1" dirty="0" err="1">
                <a:solidFill>
                  <a:srgbClr val="7030A0"/>
                </a:solidFill>
              </a:rPr>
              <a:t>чи</a:t>
            </a:r>
            <a:r>
              <a:rPr lang="ru-RU" sz="1900" b="1" dirty="0">
                <a:solidFill>
                  <a:srgbClr val="7030A0"/>
                </a:solidFill>
              </a:rPr>
              <a:t> </a:t>
            </a:r>
            <a:r>
              <a:rPr lang="ru-RU" sz="1900" b="1" dirty="0" err="1">
                <a:solidFill>
                  <a:srgbClr val="7030A0"/>
                </a:solidFill>
              </a:rPr>
              <a:t>ниёз</a:t>
            </a:r>
            <a:r>
              <a:rPr lang="ru-RU" sz="1900" b="1" dirty="0">
                <a:solidFill>
                  <a:srgbClr val="7030A0"/>
                </a:solidFill>
              </a:rPr>
              <a:t> </a:t>
            </a:r>
            <a:r>
              <a:rPr lang="ru-RU" sz="1900" b="1" dirty="0" err="1">
                <a:solidFill>
                  <a:srgbClr val="7030A0"/>
                </a:solidFill>
              </a:rPr>
              <a:t>доред</a:t>
            </a:r>
            <a:r>
              <a:rPr lang="ru-RU" sz="1900" b="1" dirty="0">
                <a:solidFill>
                  <a:srgbClr val="7030A0"/>
                </a:solidFill>
              </a:rPr>
              <a:t>, на </a:t>
            </a:r>
            <a:r>
              <a:rPr lang="ru-RU" sz="1900" b="1" dirty="0" err="1">
                <a:solidFill>
                  <a:srgbClr val="7030A0"/>
                </a:solidFill>
              </a:rPr>
              <a:t>ҳамеша</a:t>
            </a:r>
            <a:r>
              <a:rPr lang="ru-RU" sz="1900" b="1" dirty="0">
                <a:solidFill>
                  <a:srgbClr val="7030A0"/>
                </a:solidFill>
              </a:rPr>
              <a:t> </a:t>
            </a:r>
            <a:r>
              <a:rPr lang="ru-RU" sz="1900" b="1" dirty="0" err="1">
                <a:solidFill>
                  <a:srgbClr val="7030A0"/>
                </a:solidFill>
              </a:rPr>
              <a:t>комёб</a:t>
            </a:r>
            <a:r>
              <a:rPr lang="ru-RU" sz="1900" b="1" dirty="0">
                <a:solidFill>
                  <a:srgbClr val="7030A0"/>
                </a:solidFill>
              </a:rPr>
              <a:t> </a:t>
            </a:r>
            <a:r>
              <a:rPr lang="ru-RU" sz="1900" b="1" dirty="0" err="1">
                <a:solidFill>
                  <a:srgbClr val="7030A0"/>
                </a:solidFill>
              </a:rPr>
              <a:t>мешавад</a:t>
            </a:r>
            <a:r>
              <a:rPr lang="ru-RU" sz="1900" b="1" dirty="0">
                <a:solidFill>
                  <a:srgbClr val="7030A0"/>
                </a:solidFill>
              </a:rPr>
              <a:t>. </a:t>
            </a:r>
          </a:p>
        </p:txBody>
      </p:sp>
    </p:spTree>
    <p:extLst>
      <p:ext uri="{BB962C8B-B14F-4D97-AF65-F5344CB8AC3E}">
        <p14:creationId xmlns:p14="http://schemas.microsoft.com/office/powerpoint/2010/main" val="12221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37302" y="5788608"/>
            <a:ext cx="10160000" cy="830997"/>
          </a:xfrm>
          <a:prstGeom prst="rect">
            <a:avLst/>
          </a:prstGeom>
        </p:spPr>
        <p:txBody>
          <a:bodyPr wrap="square">
            <a:spAutoFit/>
          </a:bodyPr>
          <a:lstStyle/>
          <a:p>
            <a:r>
              <a:rPr lang="ru-RU" sz="2400" b="1" dirty="0">
                <a:solidFill>
                  <a:srgbClr val="0070C0"/>
                </a:solidFill>
              </a:rPr>
              <a:t>Ба </a:t>
            </a:r>
            <a:r>
              <a:rPr lang="ru-RU" sz="2400" b="1" dirty="0" err="1">
                <a:solidFill>
                  <a:srgbClr val="0070C0"/>
                </a:solidFill>
              </a:rPr>
              <a:t>шарикони</a:t>
            </a:r>
            <a:r>
              <a:rPr lang="ru-RU" sz="2400" b="1" dirty="0">
                <a:solidFill>
                  <a:srgbClr val="0070C0"/>
                </a:solidFill>
              </a:rPr>
              <a:t> </a:t>
            </a:r>
            <a:r>
              <a:rPr lang="ru-RU" sz="2400" b="1" dirty="0" err="1">
                <a:solidFill>
                  <a:srgbClr val="0070C0"/>
                </a:solidFill>
              </a:rPr>
              <a:t>стратегӣ</a:t>
            </a:r>
            <a:r>
              <a:rPr lang="ru-RU" sz="2400" b="1" dirty="0">
                <a:solidFill>
                  <a:srgbClr val="0070C0"/>
                </a:solidFill>
              </a:rPr>
              <a:t> </a:t>
            </a:r>
            <a:r>
              <a:rPr lang="ru-RU" sz="2400" b="1" dirty="0" err="1">
                <a:solidFill>
                  <a:srgbClr val="0070C0"/>
                </a:solidFill>
              </a:rPr>
              <a:t>чи</a:t>
            </a:r>
            <a:r>
              <a:rPr lang="ru-RU" sz="2400" b="1" dirty="0">
                <a:solidFill>
                  <a:srgbClr val="0070C0"/>
                </a:solidFill>
              </a:rPr>
              <a:t> тавр </a:t>
            </a:r>
            <a:r>
              <a:rPr lang="ru-RU" sz="2400" b="1" dirty="0" err="1">
                <a:solidFill>
                  <a:srgbClr val="0070C0"/>
                </a:solidFill>
              </a:rPr>
              <a:t>таъсир</a:t>
            </a:r>
            <a:r>
              <a:rPr lang="ru-RU" sz="2400" b="1" dirty="0">
                <a:solidFill>
                  <a:srgbClr val="0070C0"/>
                </a:solidFill>
              </a:rPr>
              <a:t> </a:t>
            </a:r>
            <a:r>
              <a:rPr lang="ru-RU" sz="2400" b="1" dirty="0" err="1">
                <a:solidFill>
                  <a:srgbClr val="0070C0"/>
                </a:solidFill>
              </a:rPr>
              <a:t>мерасонед</a:t>
            </a:r>
            <a:r>
              <a:rPr lang="ru-RU" sz="2400" b="1" dirty="0">
                <a:solidFill>
                  <a:srgbClr val="0070C0"/>
                </a:solidFill>
              </a:rPr>
              <a:t> ё </a:t>
            </a:r>
            <a:r>
              <a:rPr lang="ru-RU" sz="2400" b="1" dirty="0" err="1">
                <a:solidFill>
                  <a:srgbClr val="0070C0"/>
                </a:solidFill>
              </a:rPr>
              <a:t>кафолати</a:t>
            </a:r>
            <a:r>
              <a:rPr lang="ru-RU" sz="2400" b="1" dirty="0">
                <a:solidFill>
                  <a:srgbClr val="0070C0"/>
                </a:solidFill>
              </a:rPr>
              <a:t> </a:t>
            </a:r>
            <a:r>
              <a:rPr lang="ru-RU" sz="2400" b="1" dirty="0" err="1">
                <a:solidFill>
                  <a:srgbClr val="0070C0"/>
                </a:solidFill>
              </a:rPr>
              <a:t>ҳимояи</a:t>
            </a:r>
            <a:r>
              <a:rPr lang="ru-RU" sz="2400" b="1" dirty="0">
                <a:solidFill>
                  <a:srgbClr val="0070C0"/>
                </a:solidFill>
              </a:rPr>
              <a:t> </a:t>
            </a:r>
            <a:r>
              <a:rPr lang="ru-RU" sz="2400" b="1" dirty="0" err="1">
                <a:solidFill>
                  <a:srgbClr val="0070C0"/>
                </a:solidFill>
              </a:rPr>
              <a:t>онҳоро</a:t>
            </a:r>
            <a:r>
              <a:rPr lang="ru-RU" sz="2400" b="1" dirty="0">
                <a:solidFill>
                  <a:srgbClr val="0070C0"/>
                </a:solidFill>
              </a:rPr>
              <a:t> </a:t>
            </a:r>
            <a:r>
              <a:rPr lang="ru-RU" sz="2400" b="1" dirty="0" err="1">
                <a:solidFill>
                  <a:srgbClr val="0070C0"/>
                </a:solidFill>
              </a:rPr>
              <a:t>чи</a:t>
            </a:r>
            <a:r>
              <a:rPr lang="ru-RU" sz="2400" b="1" dirty="0">
                <a:solidFill>
                  <a:srgbClr val="0070C0"/>
                </a:solidFill>
              </a:rPr>
              <a:t> тавр </a:t>
            </a:r>
            <a:r>
              <a:rPr lang="ru-RU" sz="2400" b="1" dirty="0" err="1">
                <a:solidFill>
                  <a:srgbClr val="0070C0"/>
                </a:solidFill>
              </a:rPr>
              <a:t>сазовор</a:t>
            </a:r>
            <a:r>
              <a:rPr lang="ru-RU" sz="2400" b="1" dirty="0">
                <a:solidFill>
                  <a:srgbClr val="0070C0"/>
                </a:solidFill>
              </a:rPr>
              <a:t> </a:t>
            </a:r>
            <a:r>
              <a:rPr lang="ru-RU" sz="2400" b="1" dirty="0" err="1">
                <a:solidFill>
                  <a:srgbClr val="0070C0"/>
                </a:solidFill>
              </a:rPr>
              <a:t>мешавед</a:t>
            </a:r>
            <a:r>
              <a:rPr lang="ru-RU" sz="2400" b="1" dirty="0">
                <a:solidFill>
                  <a:srgbClr val="0070C0"/>
                </a:solidFill>
              </a:rPr>
              <a:t> </a:t>
            </a:r>
            <a:r>
              <a:rPr lang="ru-RU" sz="2000" dirty="0">
                <a:solidFill>
                  <a:srgbClr val="0070C0"/>
                </a:solidFill>
              </a:rPr>
              <a:t>________</a:t>
            </a:r>
          </a:p>
        </p:txBody>
      </p:sp>
      <p:sp>
        <p:nvSpPr>
          <p:cNvPr id="5" name="Заголовок 1"/>
          <p:cNvSpPr>
            <a:spLocks noGrp="1"/>
          </p:cNvSpPr>
          <p:nvPr>
            <p:ph type="title"/>
          </p:nvPr>
        </p:nvSpPr>
        <p:spPr>
          <a:xfrm>
            <a:off x="609600" y="201168"/>
            <a:ext cx="11003280" cy="1524318"/>
          </a:xfrm>
        </p:spPr>
        <p:txBody>
          <a:bodyPr>
            <a:normAutofit/>
          </a:bodyPr>
          <a:lstStyle/>
          <a:p>
            <a:pPr algn="ctr"/>
            <a:r>
              <a:rPr lang="ru-RU" dirty="0">
                <a:latin typeface="Times New Roman" panose="02020603050405020304" pitchFamily="18" charset="0"/>
                <a:cs typeface="Times New Roman" panose="02020603050405020304" pitchFamily="18" charset="0"/>
              </a:rPr>
              <a:t>8. </a:t>
            </a:r>
            <a:r>
              <a:rPr lang="ru-RU" dirty="0" err="1">
                <a:latin typeface="Times New Roman" panose="02020603050405020304" pitchFamily="18" charset="0"/>
                <a:cs typeface="Times New Roman" panose="02020603050405020304" pitchFamily="18" charset="0"/>
              </a:rPr>
              <a:t>Фаъолият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оид</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таъсиррасонӣ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пуштибонӣ</a:t>
            </a:r>
            <a:r>
              <a:rPr lang="ru-RU" dirty="0">
                <a:latin typeface="Times New Roman" panose="02020603050405020304" pitchFamily="18" charset="0"/>
                <a:cs typeface="Times New Roman" panose="02020603050405020304" pitchFamily="18" charset="0"/>
              </a:rPr>
              <a:t> аз </a:t>
            </a:r>
            <a:r>
              <a:rPr lang="ru-RU" dirty="0" err="1">
                <a:latin typeface="Times New Roman" panose="02020603050405020304" pitchFamily="18" charset="0"/>
                <a:cs typeface="Times New Roman" panose="02020603050405020304" pitchFamily="18" charset="0"/>
              </a:rPr>
              <a:t>ҷониби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шарикони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стратегӣ</a:t>
            </a:r>
            <a:r>
              <a:rPr lang="ru-RU" dirty="0">
                <a:latin typeface="Times New Roman" panose="02020603050405020304" pitchFamily="18" charset="0"/>
                <a:cs typeface="Times New Roman" panose="02020603050405020304" pitchFamily="18" charset="0"/>
              </a:rPr>
              <a:t>  </a:t>
            </a:r>
          </a:p>
        </p:txBody>
      </p:sp>
      <p:sp>
        <p:nvSpPr>
          <p:cNvPr id="2" name="Rectangle 1"/>
          <p:cNvSpPr/>
          <p:nvPr/>
        </p:nvSpPr>
        <p:spPr>
          <a:xfrm>
            <a:off x="1049866" y="2048887"/>
            <a:ext cx="9754769"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ru-RU" sz="2400" dirty="0" err="1"/>
              <a:t>Мактубҳо</a:t>
            </a:r>
            <a:r>
              <a:rPr lang="ru-RU" sz="2400" dirty="0"/>
              <a:t> </a:t>
            </a:r>
            <a:r>
              <a:rPr lang="ru-RU" sz="2400" dirty="0" err="1"/>
              <a:t>ва</a:t>
            </a:r>
            <a:r>
              <a:rPr lang="ru-RU" sz="2400" dirty="0"/>
              <a:t> </a:t>
            </a:r>
            <a:r>
              <a:rPr lang="ru-RU" sz="2400" dirty="0" err="1"/>
              <a:t>мулоқотҳо</a:t>
            </a:r>
            <a:r>
              <a:rPr lang="ru-RU" sz="2400" dirty="0"/>
              <a:t> </a:t>
            </a:r>
            <a:r>
              <a:rPr lang="ru-RU" sz="2400" dirty="0" err="1"/>
              <a:t>бо</a:t>
            </a:r>
            <a:r>
              <a:rPr lang="ru-RU" sz="2400" dirty="0"/>
              <a:t> </a:t>
            </a:r>
            <a:r>
              <a:rPr lang="ru-RU" sz="2400" dirty="0" err="1"/>
              <a:t>шарҳи</a:t>
            </a:r>
            <a:r>
              <a:rPr lang="ru-RU" sz="2400" dirty="0"/>
              <a:t> </a:t>
            </a:r>
            <a:r>
              <a:rPr lang="ru-RU" sz="2400" dirty="0" err="1"/>
              <a:t>ҳадафу</a:t>
            </a:r>
            <a:r>
              <a:rPr lang="ru-RU" sz="2400" dirty="0"/>
              <a:t> </a:t>
            </a:r>
            <a:r>
              <a:rPr lang="ru-RU" sz="2400" dirty="0" err="1"/>
              <a:t>вазифаҳои</a:t>
            </a:r>
            <a:r>
              <a:rPr lang="ru-RU" sz="2400" dirty="0"/>
              <a:t> </a:t>
            </a:r>
            <a:r>
              <a:rPr lang="ru-RU" sz="2400" dirty="0" err="1"/>
              <a:t>лоиҳа</a:t>
            </a:r>
            <a:r>
              <a:rPr lang="ru-RU" sz="2400" dirty="0"/>
              <a:t>  </a:t>
            </a:r>
          </a:p>
          <a:p>
            <a:pPr marL="342900" indent="-342900">
              <a:lnSpc>
                <a:spcPct val="150000"/>
              </a:lnSpc>
              <a:buFont typeface="Arial" panose="020B0604020202020204" pitchFamily="34" charset="0"/>
              <a:buChar char="•"/>
            </a:pPr>
            <a:r>
              <a:rPr lang="ru-RU" sz="2400" dirty="0" err="1"/>
              <a:t>Ишора</a:t>
            </a:r>
            <a:r>
              <a:rPr lang="ru-RU" sz="2400" dirty="0"/>
              <a:t> ба </a:t>
            </a:r>
            <a:r>
              <a:rPr lang="ru-RU" sz="2400" dirty="0" err="1"/>
              <a:t>Қонун</a:t>
            </a:r>
            <a:r>
              <a:rPr lang="ru-RU" sz="2400" dirty="0"/>
              <a:t> дар </a:t>
            </a:r>
            <a:r>
              <a:rPr lang="ru-RU" sz="2400" dirty="0" err="1"/>
              <a:t>бораи</a:t>
            </a:r>
            <a:r>
              <a:rPr lang="ru-RU" sz="2400" dirty="0"/>
              <a:t> </a:t>
            </a:r>
            <a:r>
              <a:rPr lang="ru-RU" sz="2400" dirty="0" err="1"/>
              <a:t>шуроҳоии</a:t>
            </a:r>
            <a:r>
              <a:rPr lang="ru-RU" sz="2400" dirty="0"/>
              <a:t> </a:t>
            </a:r>
            <a:r>
              <a:rPr lang="ru-RU" sz="2400" dirty="0" err="1"/>
              <a:t>ҷамъиятӣ</a:t>
            </a:r>
            <a:r>
              <a:rPr lang="ru-RU" sz="2400" dirty="0"/>
              <a:t> </a:t>
            </a:r>
          </a:p>
          <a:p>
            <a:pPr marL="342900" indent="-342900">
              <a:lnSpc>
                <a:spcPct val="150000"/>
              </a:lnSpc>
              <a:buFont typeface="Arial" panose="020B0604020202020204" pitchFamily="34" charset="0"/>
              <a:buChar char="•"/>
            </a:pPr>
            <a:r>
              <a:rPr lang="ru-RU" sz="2400" dirty="0" err="1"/>
              <a:t>Маълумо</a:t>
            </a:r>
            <a:r>
              <a:rPr lang="ru-RU" sz="2400" dirty="0"/>
              <a:t> </a:t>
            </a:r>
            <a:r>
              <a:rPr lang="ru-RU" sz="2400" dirty="0" err="1"/>
              <a:t>тоид</a:t>
            </a:r>
            <a:r>
              <a:rPr lang="ru-RU" sz="2400" dirty="0"/>
              <a:t> ба </a:t>
            </a:r>
            <a:r>
              <a:rPr lang="ru-RU" sz="2400" dirty="0" err="1"/>
              <a:t>фаъолияти</a:t>
            </a:r>
            <a:r>
              <a:rPr lang="ru-RU" sz="2400" dirty="0"/>
              <a:t> </a:t>
            </a:r>
            <a:r>
              <a:rPr lang="ru-RU" sz="2400" dirty="0" err="1"/>
              <a:t>Шурои</a:t>
            </a:r>
            <a:r>
              <a:rPr lang="ru-RU" sz="2400" dirty="0"/>
              <a:t> </a:t>
            </a:r>
            <a:r>
              <a:rPr lang="ru-RU" sz="2400" dirty="0" err="1"/>
              <a:t>ҷамъиятии</a:t>
            </a:r>
            <a:r>
              <a:rPr lang="ru-RU" sz="2400" dirty="0"/>
              <a:t> </a:t>
            </a:r>
            <a:r>
              <a:rPr lang="ru-RU" sz="2400" dirty="0" err="1"/>
              <a:t>ноҳияи</a:t>
            </a:r>
            <a:r>
              <a:rPr lang="ru-RU" sz="2400" dirty="0"/>
              <a:t> </a:t>
            </a:r>
            <a:r>
              <a:rPr lang="ru-RU" sz="2400" dirty="0" err="1"/>
              <a:t>Илийск</a:t>
            </a:r>
            <a:r>
              <a:rPr lang="ru-RU" sz="2400" dirty="0"/>
              <a:t> </a:t>
            </a:r>
            <a:r>
              <a:rPr lang="ru-RU" sz="2400" dirty="0" err="1"/>
              <a:t>барои</a:t>
            </a:r>
            <a:r>
              <a:rPr lang="ru-RU" sz="2400" dirty="0"/>
              <a:t> соли  2015 .  </a:t>
            </a:r>
          </a:p>
          <a:p>
            <a:pPr marL="342900" indent="-342900">
              <a:lnSpc>
                <a:spcPct val="150000"/>
              </a:lnSpc>
              <a:buFont typeface="Arial" panose="020B0604020202020204" pitchFamily="34" charset="0"/>
              <a:buChar char="•"/>
            </a:pPr>
            <a:r>
              <a:rPr lang="ru-RU" sz="2400" dirty="0" err="1"/>
              <a:t>Асоснок</a:t>
            </a:r>
            <a:r>
              <a:rPr lang="ru-RU" sz="2400" dirty="0"/>
              <a:t> </a:t>
            </a:r>
            <a:r>
              <a:rPr lang="ru-RU" sz="2400" dirty="0" err="1"/>
              <a:t>кардани</a:t>
            </a:r>
            <a:r>
              <a:rPr lang="ru-RU" sz="2400" dirty="0"/>
              <a:t>  </a:t>
            </a:r>
            <a:r>
              <a:rPr lang="ru-RU" sz="2400" dirty="0" err="1"/>
              <a:t>зарурати</a:t>
            </a:r>
            <a:r>
              <a:rPr lang="ru-RU" sz="2400" dirty="0"/>
              <a:t> </a:t>
            </a:r>
            <a:r>
              <a:rPr lang="ru-RU" sz="2400" dirty="0" err="1"/>
              <a:t>сохтани</a:t>
            </a:r>
            <a:r>
              <a:rPr lang="ru-RU" sz="2400" dirty="0"/>
              <a:t> </a:t>
            </a:r>
            <a:r>
              <a:rPr lang="ru-RU" sz="2400" dirty="0" err="1"/>
              <a:t>сомонаи</a:t>
            </a:r>
            <a:r>
              <a:rPr lang="ru-RU" sz="2400" dirty="0"/>
              <a:t> </a:t>
            </a:r>
            <a:r>
              <a:rPr lang="ru-RU" sz="2400" dirty="0" err="1"/>
              <a:t>Маслиҳати</a:t>
            </a:r>
            <a:r>
              <a:rPr lang="ru-RU" sz="2400" dirty="0"/>
              <a:t> </a:t>
            </a:r>
            <a:r>
              <a:rPr lang="ru-RU" sz="2400" dirty="0" err="1"/>
              <a:t>ноҳияи</a:t>
            </a:r>
            <a:r>
              <a:rPr lang="ru-RU" sz="2400" dirty="0"/>
              <a:t> </a:t>
            </a:r>
            <a:r>
              <a:rPr lang="ru-RU" sz="2400" dirty="0" err="1"/>
              <a:t>Илийск</a:t>
            </a:r>
            <a:endParaRPr lang="ru-RU" sz="2400" dirty="0"/>
          </a:p>
        </p:txBody>
      </p:sp>
    </p:spTree>
    <p:extLst>
      <p:ext uri="{BB962C8B-B14F-4D97-AF65-F5344CB8AC3E}">
        <p14:creationId xmlns:p14="http://schemas.microsoft.com/office/powerpoint/2010/main" val="290767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195" y="81008"/>
            <a:ext cx="9984421" cy="865950"/>
          </a:xfrm>
        </p:spPr>
        <p:txBody>
          <a:bodyPr>
            <a:normAutofit/>
          </a:bodyPr>
          <a:lstStyle/>
          <a:p>
            <a:pPr algn="ctr"/>
            <a:r>
              <a:rPr lang="ru-RU" dirty="0" err="1">
                <a:latin typeface="Times New Roman" panose="02020603050405020304" pitchFamily="18" charset="0"/>
                <a:cs typeface="Times New Roman" panose="02020603050405020304" pitchFamily="18" charset="0"/>
              </a:rPr>
              <a:t>Тағйироти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нақшаи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таъсиррасонӣ</a:t>
            </a:r>
            <a:r>
              <a:rPr lang="ru-RU"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737616" y="3918303"/>
            <a:ext cx="10160000" cy="2657309"/>
          </a:xfrm>
        </p:spPr>
        <p:txBody>
          <a:bodyPr>
            <a:normAutofit/>
          </a:bodyPr>
          <a:lstStyle/>
          <a:p>
            <a:r>
              <a:rPr lang="ru-RU" dirty="0" err="1">
                <a:solidFill>
                  <a:srgbClr val="0070C0"/>
                </a:solidFill>
              </a:rPr>
              <a:t>Саволҳо</a:t>
            </a:r>
            <a:r>
              <a:rPr lang="ru-RU" dirty="0">
                <a:solidFill>
                  <a:srgbClr val="0070C0"/>
                </a:solidFill>
              </a:rPr>
              <a:t> :</a:t>
            </a:r>
          </a:p>
          <a:p>
            <a:pPr marL="342900" lvl="0" indent="-342900">
              <a:buFont typeface="Arial" panose="020B0604020202020204" pitchFamily="34" charset="0"/>
              <a:buChar char="•"/>
            </a:pPr>
            <a:r>
              <a:rPr lang="ru-RU" sz="2200" b="0" dirty="0" err="1"/>
              <a:t>Оё</a:t>
            </a:r>
            <a:r>
              <a:rPr lang="ru-RU" sz="2200" b="0" dirty="0"/>
              <a:t>  </a:t>
            </a:r>
            <a:r>
              <a:rPr lang="ru-RU" sz="2200" b="0" dirty="0" err="1"/>
              <a:t>тағйироте</a:t>
            </a:r>
            <a:r>
              <a:rPr lang="ru-RU" sz="2200" b="0" dirty="0"/>
              <a:t>, </a:t>
            </a:r>
            <a:r>
              <a:rPr lang="ru-RU" sz="2200" b="0" dirty="0" err="1"/>
              <a:t>ки</a:t>
            </a:r>
            <a:r>
              <a:rPr lang="ru-RU" sz="2200" b="0" dirty="0"/>
              <a:t> </a:t>
            </a:r>
            <a:r>
              <a:rPr lang="ru-RU" sz="2200" b="0" dirty="0" err="1"/>
              <a:t>шумо</a:t>
            </a:r>
            <a:r>
              <a:rPr lang="ru-RU" sz="2200" b="0" dirty="0"/>
              <a:t> </a:t>
            </a:r>
            <a:r>
              <a:rPr lang="ru-RU" sz="2200" b="0" dirty="0" err="1"/>
              <a:t>пешниҳод</a:t>
            </a:r>
            <a:r>
              <a:rPr lang="ru-RU" sz="2200" b="0" dirty="0"/>
              <a:t> </a:t>
            </a:r>
            <a:r>
              <a:rPr lang="ru-RU" sz="2200" b="0" dirty="0" err="1"/>
              <a:t>мекунед</a:t>
            </a:r>
            <a:r>
              <a:rPr lang="ru-RU" sz="2200" b="0" dirty="0"/>
              <a:t>, </a:t>
            </a:r>
            <a:r>
              <a:rPr lang="ru-RU" sz="2200" b="0" dirty="0" err="1"/>
              <a:t>зарурати</a:t>
            </a:r>
            <a:r>
              <a:rPr lang="ru-RU" sz="2200" b="0" dirty="0"/>
              <a:t> </a:t>
            </a:r>
            <a:r>
              <a:rPr lang="ru-RU" sz="2200" b="0" dirty="0" err="1"/>
              <a:t>ворид</a:t>
            </a:r>
            <a:r>
              <a:rPr lang="ru-RU" sz="2200" b="0" dirty="0"/>
              <a:t> </a:t>
            </a:r>
            <a:r>
              <a:rPr lang="ru-RU" sz="2200" b="0" dirty="0" err="1"/>
              <a:t>намудани</a:t>
            </a:r>
            <a:r>
              <a:rPr lang="ru-RU" sz="2200" b="0" dirty="0"/>
              <a:t>  </a:t>
            </a:r>
            <a:r>
              <a:rPr lang="ru-RU" sz="2200" b="0" dirty="0" err="1"/>
              <a:t>тағйирот</a:t>
            </a:r>
            <a:r>
              <a:rPr lang="ru-RU" sz="2200" b="0" dirty="0"/>
              <a:t> дар </a:t>
            </a:r>
            <a:r>
              <a:rPr lang="ru-RU" sz="2200" b="0" dirty="0" err="1"/>
              <a:t>хидматрасониҳои</a:t>
            </a:r>
            <a:r>
              <a:rPr lang="ru-RU" sz="2200" b="0" dirty="0"/>
              <a:t> </a:t>
            </a:r>
            <a:r>
              <a:rPr lang="ru-RU" sz="2200" b="0" dirty="0" err="1"/>
              <a:t>давлатӣ</a:t>
            </a:r>
            <a:r>
              <a:rPr lang="ru-RU" sz="2200" b="0" dirty="0"/>
              <a:t> ё </a:t>
            </a:r>
            <a:r>
              <a:rPr lang="ru-RU" sz="2200" b="0" dirty="0" err="1"/>
              <a:t>тағйироти</a:t>
            </a:r>
            <a:r>
              <a:rPr lang="ru-RU" sz="2200" b="0" dirty="0"/>
              <a:t> </a:t>
            </a:r>
            <a:r>
              <a:rPr lang="ru-RU" sz="2200" b="0" dirty="0" err="1"/>
              <a:t>буҷетро</a:t>
            </a:r>
            <a:r>
              <a:rPr lang="ru-RU" sz="2200" b="0" dirty="0"/>
              <a:t>  </a:t>
            </a:r>
            <a:r>
              <a:rPr lang="ru-RU" sz="2200" b="0" dirty="0" err="1"/>
              <a:t>пешбинӣ</a:t>
            </a:r>
            <a:r>
              <a:rPr lang="ru-RU" sz="2200" b="0" dirty="0"/>
              <a:t> </a:t>
            </a:r>
            <a:r>
              <a:rPr lang="ru-RU" sz="2200" b="0" dirty="0" err="1"/>
              <a:t>мекунанд</a:t>
            </a:r>
            <a:r>
              <a:rPr lang="ru-RU" sz="2200" b="0" dirty="0"/>
              <a:t> </a:t>
            </a:r>
            <a:r>
              <a:rPr lang="en-US" sz="2200" b="0" dirty="0"/>
              <a:t>?</a:t>
            </a:r>
            <a:endParaRPr lang="ru-RU" sz="2200" b="0" dirty="0"/>
          </a:p>
          <a:p>
            <a:pPr marL="342900" indent="-342900">
              <a:buFont typeface="Arial" panose="020B0604020202020204" pitchFamily="34" charset="0"/>
              <a:buChar char="•"/>
            </a:pPr>
            <a:r>
              <a:rPr lang="ru-RU" sz="2200" b="0" dirty="0" err="1"/>
              <a:t>Қабл</a:t>
            </a:r>
            <a:r>
              <a:rPr lang="ru-RU" sz="2200" b="0" dirty="0"/>
              <a:t> аз </a:t>
            </a:r>
            <a:r>
              <a:rPr lang="ru-RU" sz="2200" b="0" dirty="0" err="1"/>
              <a:t>қабули</a:t>
            </a:r>
            <a:r>
              <a:rPr lang="ru-RU" sz="2200" b="0" dirty="0"/>
              <a:t> </a:t>
            </a:r>
            <a:r>
              <a:rPr lang="ru-RU" sz="2200" b="0" dirty="0" err="1"/>
              <a:t>тағйироти</a:t>
            </a:r>
            <a:r>
              <a:rPr lang="ru-RU" sz="2200" b="0" dirty="0"/>
              <a:t> </a:t>
            </a:r>
            <a:r>
              <a:rPr lang="ru-RU" sz="2200" b="0" dirty="0" err="1"/>
              <a:t>пешниҳоднамудаи</a:t>
            </a:r>
            <a:r>
              <a:rPr lang="ru-RU" sz="2200" b="0" dirty="0"/>
              <a:t> </a:t>
            </a:r>
            <a:r>
              <a:rPr lang="ru-RU" sz="2200" b="0" dirty="0" err="1"/>
              <a:t>шумо</a:t>
            </a:r>
            <a:r>
              <a:rPr lang="ru-RU" sz="2200" b="0" dirty="0"/>
              <a:t>, ба </a:t>
            </a:r>
            <a:r>
              <a:rPr lang="ru-RU" sz="2200" b="0" dirty="0" err="1"/>
              <a:t>кадом</a:t>
            </a:r>
            <a:r>
              <a:rPr lang="ru-RU" sz="2200" b="0" dirty="0"/>
              <a:t> </a:t>
            </a:r>
            <a:r>
              <a:rPr lang="ru-RU" sz="2200" b="0" dirty="0" err="1"/>
              <a:t>тағйироти</a:t>
            </a:r>
            <a:r>
              <a:rPr lang="ru-RU" sz="2200" b="0" dirty="0"/>
              <a:t> </a:t>
            </a:r>
            <a:r>
              <a:rPr lang="ru-RU" sz="2200" b="0" dirty="0" err="1"/>
              <a:t>ниҳодӣ,қонунгузори</a:t>
            </a:r>
            <a:r>
              <a:rPr lang="ru-RU" sz="2200" b="0" dirty="0"/>
              <a:t> ё </a:t>
            </a:r>
            <a:r>
              <a:rPr lang="ru-RU" sz="2200" b="0" dirty="0" err="1"/>
              <a:t>сиёсӣ</a:t>
            </a:r>
            <a:r>
              <a:rPr lang="ru-RU" sz="2200" b="0" dirty="0"/>
              <a:t> </a:t>
            </a:r>
            <a:r>
              <a:rPr lang="ru-RU" sz="2200" b="0" dirty="0" err="1"/>
              <a:t>зарурат</a:t>
            </a:r>
            <a:r>
              <a:rPr lang="ru-RU" sz="2200" b="0" dirty="0"/>
              <a:t> </a:t>
            </a:r>
            <a:r>
              <a:rPr lang="ru-RU" sz="2200" b="0" dirty="0" err="1"/>
              <a:t>аст</a:t>
            </a:r>
            <a:r>
              <a:rPr lang="ru-RU" sz="2200" b="0" dirty="0"/>
              <a:t>?</a:t>
            </a:r>
            <a:r>
              <a:rPr lang="tg-Cyrl-TJ" sz="2200" b="0" dirty="0"/>
              <a:t> </a:t>
            </a:r>
            <a:endParaRPr lang="ru-RU" sz="2200" b="0" dirty="0"/>
          </a:p>
        </p:txBody>
      </p:sp>
      <p:sp>
        <p:nvSpPr>
          <p:cNvPr id="4" name="Прямоугольник 3"/>
          <p:cNvSpPr/>
          <p:nvPr/>
        </p:nvSpPr>
        <p:spPr>
          <a:xfrm>
            <a:off x="1527873" y="1223854"/>
            <a:ext cx="10293139" cy="523220"/>
          </a:xfrm>
          <a:prstGeom prst="rect">
            <a:avLst/>
          </a:prstGeom>
        </p:spPr>
        <p:txBody>
          <a:bodyPr wrap="none">
            <a:spAutoFit/>
          </a:bodyPr>
          <a:lstStyle/>
          <a:p>
            <a:r>
              <a:rPr lang="ru-RU" sz="2800" b="1" dirty="0" err="1">
                <a:solidFill>
                  <a:srgbClr val="0070C0"/>
                </a:solidFill>
              </a:rPr>
              <a:t>Тағйирот</a:t>
            </a:r>
            <a:r>
              <a:rPr lang="ru-RU" sz="2800" b="1" dirty="0">
                <a:solidFill>
                  <a:srgbClr val="0070C0"/>
                </a:solidFill>
              </a:rPr>
              <a:t> </a:t>
            </a:r>
            <a:r>
              <a:rPr lang="ru-RU" sz="2800" b="1" dirty="0" err="1">
                <a:solidFill>
                  <a:srgbClr val="0070C0"/>
                </a:solidFill>
              </a:rPr>
              <a:t>метавонад</a:t>
            </a:r>
            <a:r>
              <a:rPr lang="ru-RU" sz="2800" b="1" dirty="0">
                <a:solidFill>
                  <a:srgbClr val="0070C0"/>
                </a:solidFill>
              </a:rPr>
              <a:t> зуд-зуд </a:t>
            </a:r>
            <a:r>
              <a:rPr lang="ru-RU" sz="2800" b="1" dirty="0" err="1">
                <a:solidFill>
                  <a:srgbClr val="0070C0"/>
                </a:solidFill>
              </a:rPr>
              <a:t>ва</a:t>
            </a:r>
            <a:r>
              <a:rPr lang="ru-RU" sz="2800" b="1" dirty="0">
                <a:solidFill>
                  <a:srgbClr val="0070C0"/>
                </a:solidFill>
              </a:rPr>
              <a:t> </a:t>
            </a:r>
            <a:r>
              <a:rPr lang="ru-RU" sz="2800" b="1" dirty="0" err="1">
                <a:solidFill>
                  <a:srgbClr val="0070C0"/>
                </a:solidFill>
              </a:rPr>
              <a:t>ғайринтизор</a:t>
            </a:r>
            <a:r>
              <a:rPr lang="ru-RU" sz="2800" b="1" dirty="0">
                <a:solidFill>
                  <a:srgbClr val="0070C0"/>
                </a:solidFill>
              </a:rPr>
              <a:t> </a:t>
            </a:r>
            <a:r>
              <a:rPr lang="ru-RU" sz="2800" b="1" dirty="0" err="1">
                <a:solidFill>
                  <a:srgbClr val="0070C0"/>
                </a:solidFill>
              </a:rPr>
              <a:t>рух</a:t>
            </a:r>
            <a:r>
              <a:rPr lang="ru-RU" sz="2800" b="1" dirty="0">
                <a:solidFill>
                  <a:srgbClr val="0070C0"/>
                </a:solidFill>
              </a:rPr>
              <a:t> </a:t>
            </a:r>
            <a:r>
              <a:rPr lang="ru-RU" sz="2800" b="1" dirty="0" err="1">
                <a:solidFill>
                  <a:srgbClr val="0070C0"/>
                </a:solidFill>
              </a:rPr>
              <a:t>диҳад</a:t>
            </a:r>
            <a:r>
              <a:rPr lang="ru-RU" sz="2800" b="1" dirty="0">
                <a:solidFill>
                  <a:srgbClr val="0070C0"/>
                </a:solidFill>
              </a:rPr>
              <a:t>!</a:t>
            </a:r>
          </a:p>
        </p:txBody>
      </p:sp>
      <p:sp>
        <p:nvSpPr>
          <p:cNvPr id="6" name="Прямоугольник 5"/>
          <p:cNvSpPr/>
          <p:nvPr/>
        </p:nvSpPr>
        <p:spPr>
          <a:xfrm>
            <a:off x="737616" y="2023970"/>
            <a:ext cx="10410483" cy="1631216"/>
          </a:xfrm>
          <a:prstGeom prst="rect">
            <a:avLst/>
          </a:prstGeom>
        </p:spPr>
        <p:txBody>
          <a:bodyPr wrap="square">
            <a:spAutoFit/>
          </a:bodyPr>
          <a:lstStyle/>
          <a:p>
            <a:pPr algn="ctr"/>
            <a:r>
              <a:rPr lang="ru-RU" sz="2000" b="1" dirty="0" err="1">
                <a:solidFill>
                  <a:srgbClr val="7030A0"/>
                </a:solidFill>
              </a:rPr>
              <a:t>Воқеъият</a:t>
            </a:r>
            <a:r>
              <a:rPr lang="ru-RU" sz="2000" b="1" dirty="0">
                <a:solidFill>
                  <a:srgbClr val="7030A0"/>
                </a:solidFill>
              </a:rPr>
              <a:t> </a:t>
            </a:r>
            <a:r>
              <a:rPr lang="ru-RU" sz="2000" b="1" dirty="0" err="1">
                <a:solidFill>
                  <a:srgbClr val="7030A0"/>
                </a:solidFill>
              </a:rPr>
              <a:t>падидаи</a:t>
            </a:r>
            <a:r>
              <a:rPr lang="ru-RU" sz="2000" b="1" dirty="0">
                <a:solidFill>
                  <a:srgbClr val="7030A0"/>
                </a:solidFill>
              </a:rPr>
              <a:t> </a:t>
            </a:r>
            <a:r>
              <a:rPr lang="ru-RU" sz="2000" b="1" dirty="0" err="1">
                <a:solidFill>
                  <a:srgbClr val="7030A0"/>
                </a:solidFill>
              </a:rPr>
              <a:t>печида</a:t>
            </a:r>
            <a:r>
              <a:rPr lang="ru-RU" sz="2000" b="1" dirty="0">
                <a:solidFill>
                  <a:srgbClr val="7030A0"/>
                </a:solidFill>
              </a:rPr>
              <a:t> </a:t>
            </a:r>
            <a:r>
              <a:rPr lang="ru-RU" sz="2000" b="1" dirty="0" err="1">
                <a:solidFill>
                  <a:srgbClr val="7030A0"/>
                </a:solidFill>
              </a:rPr>
              <a:t>ва</a:t>
            </a:r>
            <a:r>
              <a:rPr lang="ru-RU" sz="2000" b="1" dirty="0">
                <a:solidFill>
                  <a:srgbClr val="7030A0"/>
                </a:solidFill>
              </a:rPr>
              <a:t> </a:t>
            </a:r>
            <a:r>
              <a:rPr lang="ru-RU" sz="2000" b="1" dirty="0" err="1">
                <a:solidFill>
                  <a:srgbClr val="7030A0"/>
                </a:solidFill>
              </a:rPr>
              <a:t>мураккаб</a:t>
            </a:r>
            <a:r>
              <a:rPr lang="ru-RU" sz="2000" b="1" dirty="0">
                <a:solidFill>
                  <a:srgbClr val="7030A0"/>
                </a:solidFill>
              </a:rPr>
              <a:t> </a:t>
            </a:r>
            <a:r>
              <a:rPr lang="ru-RU" sz="2000" b="1" dirty="0" err="1">
                <a:solidFill>
                  <a:srgbClr val="7030A0"/>
                </a:solidFill>
              </a:rPr>
              <a:t>аст</a:t>
            </a:r>
            <a:r>
              <a:rPr lang="ru-RU" sz="2000" b="1" dirty="0">
                <a:solidFill>
                  <a:srgbClr val="7030A0"/>
                </a:solidFill>
              </a:rPr>
              <a:t> </a:t>
            </a:r>
            <a:r>
              <a:rPr lang="ru-RU" sz="2000" b="1" dirty="0" err="1">
                <a:solidFill>
                  <a:srgbClr val="7030A0"/>
                </a:solidFill>
              </a:rPr>
              <a:t>ва</a:t>
            </a:r>
            <a:r>
              <a:rPr lang="ru-RU" sz="2000" b="1" dirty="0">
                <a:solidFill>
                  <a:srgbClr val="7030A0"/>
                </a:solidFill>
              </a:rPr>
              <a:t> ба </a:t>
            </a:r>
            <a:r>
              <a:rPr lang="ru-RU" sz="2000" b="1" dirty="0" err="1">
                <a:solidFill>
                  <a:srgbClr val="7030A0"/>
                </a:solidFill>
              </a:rPr>
              <a:t>гумон</a:t>
            </a:r>
            <a:r>
              <a:rPr lang="ru-RU" sz="2000" b="1" dirty="0">
                <a:solidFill>
                  <a:srgbClr val="7030A0"/>
                </a:solidFill>
              </a:rPr>
              <a:t> </a:t>
            </a:r>
            <a:r>
              <a:rPr lang="ru-RU" sz="2000" b="1" dirty="0" err="1">
                <a:solidFill>
                  <a:srgbClr val="7030A0"/>
                </a:solidFill>
              </a:rPr>
              <a:t>аст</a:t>
            </a:r>
            <a:r>
              <a:rPr lang="ru-RU" sz="2000" b="1" dirty="0">
                <a:solidFill>
                  <a:srgbClr val="7030A0"/>
                </a:solidFill>
              </a:rPr>
              <a:t>, </a:t>
            </a:r>
            <a:r>
              <a:rPr lang="ru-RU" sz="2000" b="1" dirty="0" err="1">
                <a:solidFill>
                  <a:srgbClr val="7030A0"/>
                </a:solidFill>
              </a:rPr>
              <a:t>ки</a:t>
            </a:r>
            <a:r>
              <a:rPr lang="ru-RU" sz="2000" b="1" dirty="0">
                <a:solidFill>
                  <a:srgbClr val="7030A0"/>
                </a:solidFill>
              </a:rPr>
              <a:t> </a:t>
            </a:r>
            <a:r>
              <a:rPr lang="ru-RU" sz="2000" b="1" dirty="0" err="1">
                <a:solidFill>
                  <a:srgbClr val="7030A0"/>
                </a:solidFill>
              </a:rPr>
              <a:t>тағйирот</a:t>
            </a:r>
            <a:r>
              <a:rPr lang="ru-RU" sz="2000" b="1" dirty="0">
                <a:solidFill>
                  <a:srgbClr val="7030A0"/>
                </a:solidFill>
              </a:rPr>
              <a:t> дар як </a:t>
            </a:r>
            <a:r>
              <a:rPr lang="ru-RU" sz="2000" b="1" dirty="0" err="1">
                <a:solidFill>
                  <a:srgbClr val="7030A0"/>
                </a:solidFill>
              </a:rPr>
              <a:t>соҳаи</a:t>
            </a:r>
            <a:r>
              <a:rPr lang="ru-RU" sz="2000" b="1" dirty="0">
                <a:solidFill>
                  <a:srgbClr val="7030A0"/>
                </a:solidFill>
              </a:rPr>
              <a:t> </a:t>
            </a:r>
            <a:r>
              <a:rPr lang="ru-RU" sz="2000" b="1" dirty="0" err="1">
                <a:solidFill>
                  <a:srgbClr val="7030A0"/>
                </a:solidFill>
              </a:rPr>
              <a:t>мушаххаси</a:t>
            </a:r>
            <a:r>
              <a:rPr lang="ru-RU" sz="2000" b="1" dirty="0">
                <a:solidFill>
                  <a:srgbClr val="7030A0"/>
                </a:solidFill>
              </a:rPr>
              <a:t> </a:t>
            </a:r>
            <a:r>
              <a:rPr lang="ru-RU" sz="2000" b="1" dirty="0" err="1">
                <a:solidFill>
                  <a:srgbClr val="7030A0"/>
                </a:solidFill>
              </a:rPr>
              <a:t>хидматрасониҳои</a:t>
            </a:r>
            <a:r>
              <a:rPr lang="ru-RU" sz="2000" b="1" dirty="0">
                <a:solidFill>
                  <a:srgbClr val="7030A0"/>
                </a:solidFill>
              </a:rPr>
              <a:t> </a:t>
            </a:r>
            <a:r>
              <a:rPr lang="ru-RU" sz="2000" b="1" dirty="0" err="1">
                <a:solidFill>
                  <a:srgbClr val="7030A0"/>
                </a:solidFill>
              </a:rPr>
              <a:t>давлатӣ</a:t>
            </a:r>
            <a:r>
              <a:rPr lang="ru-RU" sz="2000" b="1" dirty="0">
                <a:solidFill>
                  <a:srgbClr val="7030A0"/>
                </a:solidFill>
              </a:rPr>
              <a:t> </a:t>
            </a:r>
            <a:r>
              <a:rPr lang="ru-RU" sz="2000" b="1" dirty="0" err="1">
                <a:solidFill>
                  <a:srgbClr val="7030A0"/>
                </a:solidFill>
              </a:rPr>
              <a:t>шуморо</a:t>
            </a:r>
            <a:r>
              <a:rPr lang="ru-RU" sz="2000" b="1" dirty="0">
                <a:solidFill>
                  <a:srgbClr val="7030A0"/>
                </a:solidFill>
              </a:rPr>
              <a:t> </a:t>
            </a:r>
            <a:r>
              <a:rPr lang="ru-RU" sz="2000" b="1" dirty="0" err="1">
                <a:solidFill>
                  <a:srgbClr val="7030A0"/>
                </a:solidFill>
              </a:rPr>
              <a:t>барои</a:t>
            </a:r>
            <a:r>
              <a:rPr lang="ru-RU" sz="2000" b="1" dirty="0">
                <a:solidFill>
                  <a:srgbClr val="7030A0"/>
                </a:solidFill>
              </a:rPr>
              <a:t> </a:t>
            </a:r>
            <a:r>
              <a:rPr lang="ru-RU" sz="2000" b="1" dirty="0" err="1">
                <a:solidFill>
                  <a:srgbClr val="7030A0"/>
                </a:solidFill>
              </a:rPr>
              <a:t>расидан</a:t>
            </a:r>
            <a:r>
              <a:rPr lang="ru-RU" sz="2000" b="1" dirty="0">
                <a:solidFill>
                  <a:srgbClr val="7030A0"/>
                </a:solidFill>
              </a:rPr>
              <a:t> ба </a:t>
            </a:r>
            <a:r>
              <a:rPr lang="ru-RU" sz="2000" b="1" dirty="0" err="1">
                <a:solidFill>
                  <a:srgbClr val="7030A0"/>
                </a:solidFill>
              </a:rPr>
              <a:t>ҳадафи</a:t>
            </a:r>
            <a:r>
              <a:rPr lang="ru-RU" sz="2000" b="1" dirty="0">
                <a:solidFill>
                  <a:srgbClr val="7030A0"/>
                </a:solidFill>
              </a:rPr>
              <a:t> </a:t>
            </a:r>
            <a:r>
              <a:rPr lang="ru-RU" sz="2000" b="1" dirty="0" err="1">
                <a:solidFill>
                  <a:srgbClr val="7030A0"/>
                </a:solidFill>
              </a:rPr>
              <a:t>ниҳоӣ</a:t>
            </a:r>
            <a:r>
              <a:rPr lang="ru-RU" sz="2000" b="1" dirty="0">
                <a:solidFill>
                  <a:srgbClr val="7030A0"/>
                </a:solidFill>
              </a:rPr>
              <a:t> </a:t>
            </a:r>
            <a:r>
              <a:rPr lang="ru-RU" sz="2000" b="1" dirty="0" err="1">
                <a:solidFill>
                  <a:srgbClr val="7030A0"/>
                </a:solidFill>
              </a:rPr>
              <a:t>биоварад</a:t>
            </a:r>
            <a:r>
              <a:rPr lang="ru-RU" sz="2000" b="1" dirty="0">
                <a:solidFill>
                  <a:srgbClr val="7030A0"/>
                </a:solidFill>
              </a:rPr>
              <a:t> . Ба </a:t>
            </a:r>
            <a:r>
              <a:rPr lang="ru-RU" sz="2000" b="1" dirty="0" err="1">
                <a:solidFill>
                  <a:srgbClr val="7030A0"/>
                </a:solidFill>
              </a:rPr>
              <a:t>эҳтимоли</a:t>
            </a:r>
            <a:r>
              <a:rPr lang="ru-RU" sz="2000" b="1" dirty="0">
                <a:solidFill>
                  <a:srgbClr val="7030A0"/>
                </a:solidFill>
              </a:rPr>
              <a:t> </a:t>
            </a:r>
            <a:r>
              <a:rPr lang="ru-RU" sz="2000" b="1" dirty="0" err="1">
                <a:solidFill>
                  <a:srgbClr val="7030A0"/>
                </a:solidFill>
              </a:rPr>
              <a:t>зиёд</a:t>
            </a:r>
            <a:r>
              <a:rPr lang="ru-RU" sz="2000" b="1" dirty="0">
                <a:solidFill>
                  <a:srgbClr val="7030A0"/>
                </a:solidFill>
              </a:rPr>
              <a:t> </a:t>
            </a:r>
            <a:r>
              <a:rPr lang="ru-RU" sz="2000" b="1" dirty="0" err="1">
                <a:solidFill>
                  <a:srgbClr val="7030A0"/>
                </a:solidFill>
              </a:rPr>
              <a:t>теъдоди</a:t>
            </a:r>
            <a:r>
              <a:rPr lang="ru-RU" sz="2000" b="1" dirty="0">
                <a:solidFill>
                  <a:srgbClr val="7030A0"/>
                </a:solidFill>
              </a:rPr>
              <a:t> </a:t>
            </a:r>
            <a:r>
              <a:rPr lang="ru-RU" sz="2000" b="1" dirty="0" err="1">
                <a:solidFill>
                  <a:srgbClr val="7030A0"/>
                </a:solidFill>
              </a:rPr>
              <a:t>фаъолиятҳои</a:t>
            </a:r>
            <a:r>
              <a:rPr lang="ru-RU" sz="2000" b="1" dirty="0">
                <a:solidFill>
                  <a:srgbClr val="7030A0"/>
                </a:solidFill>
              </a:rPr>
              <a:t> </a:t>
            </a:r>
            <a:r>
              <a:rPr lang="ru-RU" sz="2000" b="1" dirty="0" err="1">
                <a:solidFill>
                  <a:srgbClr val="7030A0"/>
                </a:solidFill>
              </a:rPr>
              <a:t>мухталиф</a:t>
            </a:r>
            <a:r>
              <a:rPr lang="ru-RU" sz="2000" b="1" dirty="0">
                <a:solidFill>
                  <a:srgbClr val="7030A0"/>
                </a:solidFill>
              </a:rPr>
              <a:t> </a:t>
            </a:r>
            <a:r>
              <a:rPr lang="ru-RU" sz="2000" b="1" dirty="0" err="1">
                <a:solidFill>
                  <a:srgbClr val="7030A0"/>
                </a:solidFill>
              </a:rPr>
              <a:t>бо</a:t>
            </a:r>
            <a:r>
              <a:rPr lang="ru-RU" sz="2000" b="1" dirty="0">
                <a:solidFill>
                  <a:srgbClr val="7030A0"/>
                </a:solidFill>
              </a:rPr>
              <a:t> </a:t>
            </a:r>
            <a:r>
              <a:rPr lang="ru-RU" sz="2000" b="1" dirty="0" err="1">
                <a:solidFill>
                  <a:srgbClr val="7030A0"/>
                </a:solidFill>
              </a:rPr>
              <a:t>омилҳои</a:t>
            </a:r>
            <a:r>
              <a:rPr lang="ru-RU" sz="2000" b="1" dirty="0">
                <a:solidFill>
                  <a:srgbClr val="7030A0"/>
                </a:solidFill>
              </a:rPr>
              <a:t>  </a:t>
            </a:r>
            <a:r>
              <a:rPr lang="ru-RU" sz="2000" b="1" dirty="0" err="1">
                <a:solidFill>
                  <a:srgbClr val="7030A0"/>
                </a:solidFill>
              </a:rPr>
              <a:t>афзуни</a:t>
            </a:r>
            <a:r>
              <a:rPr lang="ru-RU" sz="2000" b="1" dirty="0">
                <a:solidFill>
                  <a:srgbClr val="7030A0"/>
                </a:solidFill>
              </a:rPr>
              <a:t> </a:t>
            </a:r>
            <a:r>
              <a:rPr lang="ru-RU" sz="2000" b="1" dirty="0" err="1">
                <a:solidFill>
                  <a:srgbClr val="7030A0"/>
                </a:solidFill>
              </a:rPr>
              <a:t>таъсиррасон</a:t>
            </a:r>
            <a:r>
              <a:rPr lang="ru-RU" sz="2000" b="1" dirty="0">
                <a:solidFill>
                  <a:srgbClr val="7030A0"/>
                </a:solidFill>
              </a:rPr>
              <a:t> </a:t>
            </a:r>
            <a:r>
              <a:rPr lang="ru-RU" sz="2000" b="1" dirty="0" err="1">
                <a:solidFill>
                  <a:srgbClr val="7030A0"/>
                </a:solidFill>
              </a:rPr>
              <a:t>бояд</a:t>
            </a:r>
            <a:r>
              <a:rPr lang="ru-RU" sz="2000" b="1" dirty="0">
                <a:solidFill>
                  <a:srgbClr val="7030A0"/>
                </a:solidFill>
              </a:rPr>
              <a:t> </a:t>
            </a:r>
            <a:r>
              <a:rPr lang="ru-RU" sz="2000" b="1" dirty="0" err="1">
                <a:solidFill>
                  <a:srgbClr val="7030A0"/>
                </a:solidFill>
              </a:rPr>
              <a:t>рух</a:t>
            </a:r>
            <a:r>
              <a:rPr lang="ru-RU" sz="2000" b="1" dirty="0">
                <a:solidFill>
                  <a:srgbClr val="7030A0"/>
                </a:solidFill>
              </a:rPr>
              <a:t> </a:t>
            </a:r>
            <a:r>
              <a:rPr lang="ru-RU" sz="2000" b="1" dirty="0" err="1">
                <a:solidFill>
                  <a:srgbClr val="7030A0"/>
                </a:solidFill>
              </a:rPr>
              <a:t>диҳад</a:t>
            </a:r>
            <a:r>
              <a:rPr lang="ru-RU" sz="2000" b="1" dirty="0">
                <a:solidFill>
                  <a:srgbClr val="7030A0"/>
                </a:solidFill>
              </a:rPr>
              <a:t>,  </a:t>
            </a:r>
            <a:r>
              <a:rPr lang="ru-RU" sz="2000" b="1" dirty="0" err="1">
                <a:solidFill>
                  <a:srgbClr val="7030A0"/>
                </a:solidFill>
              </a:rPr>
              <a:t>қабл</a:t>
            </a:r>
            <a:r>
              <a:rPr lang="ru-RU" sz="2000" b="1" dirty="0">
                <a:solidFill>
                  <a:srgbClr val="7030A0"/>
                </a:solidFill>
              </a:rPr>
              <a:t> аз он </a:t>
            </a:r>
            <a:r>
              <a:rPr lang="ru-RU" sz="2000" b="1" dirty="0" err="1">
                <a:solidFill>
                  <a:srgbClr val="7030A0"/>
                </a:solidFill>
              </a:rPr>
              <a:t>ки</a:t>
            </a:r>
            <a:r>
              <a:rPr lang="ru-RU" sz="2000" b="1" dirty="0">
                <a:solidFill>
                  <a:srgbClr val="7030A0"/>
                </a:solidFill>
              </a:rPr>
              <a:t> </a:t>
            </a:r>
            <a:r>
              <a:rPr lang="ru-RU" sz="2000" b="1" dirty="0" err="1">
                <a:solidFill>
                  <a:srgbClr val="7030A0"/>
                </a:solidFill>
              </a:rPr>
              <a:t>натиҷаи</a:t>
            </a:r>
            <a:r>
              <a:rPr lang="ru-RU" sz="2000" b="1" dirty="0">
                <a:solidFill>
                  <a:srgbClr val="7030A0"/>
                </a:solidFill>
              </a:rPr>
              <a:t> </a:t>
            </a:r>
            <a:r>
              <a:rPr lang="ru-RU" sz="2000" b="1" dirty="0" err="1">
                <a:solidFill>
                  <a:srgbClr val="7030A0"/>
                </a:solidFill>
              </a:rPr>
              <a:t>дилхоҳу</a:t>
            </a:r>
            <a:r>
              <a:rPr lang="ru-RU" sz="2000" b="1" dirty="0">
                <a:solidFill>
                  <a:srgbClr val="7030A0"/>
                </a:solidFill>
              </a:rPr>
              <a:t> </a:t>
            </a:r>
            <a:r>
              <a:rPr lang="ru-RU" sz="2000" b="1" dirty="0" err="1">
                <a:solidFill>
                  <a:srgbClr val="7030A0"/>
                </a:solidFill>
              </a:rPr>
              <a:t>матлуб</a:t>
            </a:r>
            <a:r>
              <a:rPr lang="ru-RU" sz="2000" b="1" dirty="0">
                <a:solidFill>
                  <a:srgbClr val="7030A0"/>
                </a:solidFill>
              </a:rPr>
              <a:t> ба даст </a:t>
            </a:r>
            <a:r>
              <a:rPr lang="ru-RU" sz="2000" b="1" dirty="0" err="1">
                <a:solidFill>
                  <a:srgbClr val="7030A0"/>
                </a:solidFill>
              </a:rPr>
              <a:t>оваред</a:t>
            </a:r>
            <a:r>
              <a:rPr lang="ru-RU" sz="2000" b="1" dirty="0">
                <a:solidFill>
                  <a:srgbClr val="7030A0"/>
                </a:solidFill>
              </a:rPr>
              <a:t> </a:t>
            </a:r>
          </a:p>
        </p:txBody>
      </p:sp>
    </p:spTree>
    <p:extLst>
      <p:ext uri="{BB962C8B-B14F-4D97-AF65-F5344CB8AC3E}">
        <p14:creationId xmlns:p14="http://schemas.microsoft.com/office/powerpoint/2010/main" val="233823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7948" y="285959"/>
            <a:ext cx="10363200" cy="1055075"/>
          </a:xfrm>
        </p:spPr>
        <p:txBody>
          <a:bodyPr>
            <a:noAutofit/>
          </a:bodyPr>
          <a:lstStyle/>
          <a:p>
            <a:pPr algn="ctr"/>
            <a:r>
              <a:rPr lang="ru-RU" dirty="0" err="1">
                <a:latin typeface="Times New Roman" panose="02020603050405020304" pitchFamily="18" charset="0"/>
                <a:cs typeface="Times New Roman" panose="02020603050405020304" pitchFamily="18" charset="0"/>
              </a:rPr>
              <a:t>Ҳашт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хишт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таҳияи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нақшаи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таъсиррасонӣ</a:t>
            </a:r>
            <a:r>
              <a:rPr lang="ru-RU" dirty="0">
                <a:latin typeface="Times New Roman" panose="02020603050405020304" pitchFamily="18" charset="0"/>
                <a:cs typeface="Times New Roman" panose="02020603050405020304" pitchFamily="18" charset="0"/>
              </a:rPr>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6112521"/>
              </p:ext>
            </p:extLst>
          </p:nvPr>
        </p:nvGraphicFramePr>
        <p:xfrm>
          <a:off x="292608" y="1463040"/>
          <a:ext cx="11411712"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3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56997" y="3953717"/>
            <a:ext cx="10160000" cy="1384995"/>
          </a:xfrm>
          <a:prstGeom prst="rect">
            <a:avLst/>
          </a:prstGeom>
        </p:spPr>
        <p:txBody>
          <a:bodyPr wrap="square">
            <a:spAutoFit/>
          </a:bodyPr>
          <a:lstStyle/>
          <a:p>
            <a:r>
              <a:rPr lang="ru-RU" sz="2800" b="1" dirty="0" err="1">
                <a:solidFill>
                  <a:srgbClr val="0070C0"/>
                </a:solidFill>
              </a:rPr>
              <a:t>Баро</a:t>
            </a:r>
            <a:r>
              <a:rPr lang="ru-RU" sz="2800" b="1" dirty="0">
                <a:solidFill>
                  <a:srgbClr val="0070C0"/>
                </a:solidFill>
              </a:rPr>
              <a:t> </a:t>
            </a:r>
            <a:r>
              <a:rPr lang="ru-RU" sz="2800" b="1" dirty="0" err="1">
                <a:solidFill>
                  <a:srgbClr val="0070C0"/>
                </a:solidFill>
              </a:rPr>
              <a:t>қабули</a:t>
            </a:r>
            <a:r>
              <a:rPr lang="ru-RU" sz="2800" b="1" dirty="0">
                <a:solidFill>
                  <a:srgbClr val="0070C0"/>
                </a:solidFill>
              </a:rPr>
              <a:t> </a:t>
            </a:r>
            <a:r>
              <a:rPr lang="ru-RU" sz="2800" b="1" dirty="0" err="1">
                <a:solidFill>
                  <a:srgbClr val="0070C0"/>
                </a:solidFill>
              </a:rPr>
              <a:t>пешниҳодҳои</a:t>
            </a:r>
            <a:r>
              <a:rPr lang="ru-RU" sz="2800" b="1" dirty="0">
                <a:solidFill>
                  <a:srgbClr val="0070C0"/>
                </a:solidFill>
              </a:rPr>
              <a:t> </a:t>
            </a:r>
            <a:r>
              <a:rPr lang="ru-RU" sz="2800" b="1" dirty="0" err="1">
                <a:solidFill>
                  <a:srgbClr val="0070C0"/>
                </a:solidFill>
              </a:rPr>
              <a:t>шумо</a:t>
            </a:r>
            <a:r>
              <a:rPr lang="ru-RU" sz="2800" b="1" dirty="0">
                <a:solidFill>
                  <a:srgbClr val="0070C0"/>
                </a:solidFill>
              </a:rPr>
              <a:t> </a:t>
            </a:r>
            <a:r>
              <a:rPr lang="ru-RU" sz="2800" b="1" dirty="0" err="1">
                <a:solidFill>
                  <a:srgbClr val="0070C0"/>
                </a:solidFill>
              </a:rPr>
              <a:t>кадом</a:t>
            </a:r>
            <a:r>
              <a:rPr lang="ru-RU" sz="2800" b="1" dirty="0">
                <a:solidFill>
                  <a:srgbClr val="0070C0"/>
                </a:solidFill>
              </a:rPr>
              <a:t> </a:t>
            </a:r>
            <a:r>
              <a:rPr lang="ru-RU" sz="2800" b="1" dirty="0" err="1">
                <a:solidFill>
                  <a:srgbClr val="0070C0"/>
                </a:solidFill>
              </a:rPr>
              <a:t>тағйиротҳоро</a:t>
            </a:r>
            <a:r>
              <a:rPr lang="ru-RU" sz="2800" b="1" dirty="0">
                <a:solidFill>
                  <a:srgbClr val="0070C0"/>
                </a:solidFill>
              </a:rPr>
              <a:t> ба </a:t>
            </a:r>
            <a:r>
              <a:rPr lang="ru-RU" sz="2800" b="1" dirty="0" err="1">
                <a:solidFill>
                  <a:srgbClr val="0070C0"/>
                </a:solidFill>
              </a:rPr>
              <a:t>амал</a:t>
            </a:r>
            <a:r>
              <a:rPr lang="ru-RU" sz="2800" b="1" dirty="0">
                <a:solidFill>
                  <a:srgbClr val="0070C0"/>
                </a:solidFill>
              </a:rPr>
              <a:t> </a:t>
            </a:r>
            <a:r>
              <a:rPr lang="ru-RU" sz="2800" b="1" dirty="0" err="1">
                <a:solidFill>
                  <a:srgbClr val="0070C0"/>
                </a:solidFill>
              </a:rPr>
              <a:t>овардан</a:t>
            </a:r>
            <a:r>
              <a:rPr lang="ru-RU" sz="2800" b="1" dirty="0">
                <a:solidFill>
                  <a:srgbClr val="0070C0"/>
                </a:solidFill>
              </a:rPr>
              <a:t> </a:t>
            </a:r>
            <a:r>
              <a:rPr lang="ru-RU" sz="2800" b="1" dirty="0" err="1">
                <a:solidFill>
                  <a:srgbClr val="0070C0"/>
                </a:solidFill>
              </a:rPr>
              <a:t>зарур</a:t>
            </a:r>
            <a:r>
              <a:rPr lang="ru-RU" sz="2800" b="1" dirty="0">
                <a:solidFill>
                  <a:srgbClr val="0070C0"/>
                </a:solidFill>
              </a:rPr>
              <a:t> </a:t>
            </a:r>
            <a:r>
              <a:rPr lang="ru-RU" sz="2800" b="1" dirty="0" err="1">
                <a:solidFill>
                  <a:srgbClr val="0070C0"/>
                </a:solidFill>
              </a:rPr>
              <a:t>аст</a:t>
            </a:r>
            <a:r>
              <a:rPr lang="ru-RU" sz="2800" b="1" dirty="0">
                <a:solidFill>
                  <a:srgbClr val="0070C0"/>
                </a:solidFill>
              </a:rPr>
              <a:t> :</a:t>
            </a:r>
            <a:r>
              <a:rPr lang="ru-RU" sz="2400" dirty="0">
                <a:solidFill>
                  <a:srgbClr val="0070C0"/>
                </a:solidFill>
              </a:rPr>
              <a:t>____________________________________</a:t>
            </a:r>
          </a:p>
        </p:txBody>
      </p:sp>
      <p:sp>
        <p:nvSpPr>
          <p:cNvPr id="5" name="Заголовок 1"/>
          <p:cNvSpPr>
            <a:spLocks noGrp="1"/>
          </p:cNvSpPr>
          <p:nvPr>
            <p:ph type="title"/>
          </p:nvPr>
        </p:nvSpPr>
        <p:spPr>
          <a:xfrm>
            <a:off x="635357" y="517307"/>
            <a:ext cx="11003280" cy="708055"/>
          </a:xfrm>
        </p:spPr>
        <p:txBody>
          <a:bodyPr>
            <a:normAutofit/>
          </a:bodyPr>
          <a:lstStyle/>
          <a:p>
            <a:pPr algn="ctr"/>
            <a:r>
              <a:rPr lang="ru-RU" dirty="0" err="1">
                <a:latin typeface="Times New Roman" panose="02020603050405020304" pitchFamily="18" charset="0"/>
                <a:cs typeface="Times New Roman" panose="02020603050405020304" pitchFamily="18" charset="0"/>
              </a:rPr>
              <a:t>Тағйироти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нақшаи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таъсиррасонӣ</a:t>
            </a:r>
            <a:r>
              <a:rPr lang="ru-RU" dirty="0">
                <a:latin typeface="Times New Roman" panose="02020603050405020304" pitchFamily="18" charset="0"/>
                <a:cs typeface="Times New Roman" panose="02020603050405020304" pitchFamily="18" charset="0"/>
              </a:rPr>
              <a:t>  </a:t>
            </a:r>
          </a:p>
        </p:txBody>
      </p:sp>
      <p:sp>
        <p:nvSpPr>
          <p:cNvPr id="6" name="Прямоугольник 3"/>
          <p:cNvSpPr/>
          <p:nvPr/>
        </p:nvSpPr>
        <p:spPr>
          <a:xfrm>
            <a:off x="1056997" y="1897042"/>
            <a:ext cx="10160000" cy="1815882"/>
          </a:xfrm>
          <a:prstGeom prst="rect">
            <a:avLst/>
          </a:prstGeom>
        </p:spPr>
        <p:txBody>
          <a:bodyPr wrap="square">
            <a:spAutoFit/>
          </a:bodyPr>
          <a:lstStyle/>
          <a:p>
            <a:r>
              <a:rPr lang="ru-RU" sz="2800" b="1" dirty="0">
                <a:solidFill>
                  <a:srgbClr val="0070C0"/>
                </a:solidFill>
              </a:rPr>
              <a:t>Дар </a:t>
            </a:r>
            <a:r>
              <a:rPr lang="ru-RU" sz="2800" b="1" dirty="0" err="1">
                <a:solidFill>
                  <a:srgbClr val="0070C0"/>
                </a:solidFill>
              </a:rPr>
              <a:t>кадом</a:t>
            </a:r>
            <a:r>
              <a:rPr lang="ru-RU" sz="2800" b="1" dirty="0">
                <a:solidFill>
                  <a:srgbClr val="0070C0"/>
                </a:solidFill>
              </a:rPr>
              <a:t> </a:t>
            </a:r>
            <a:r>
              <a:rPr lang="ru-RU" sz="2800" b="1" dirty="0" err="1">
                <a:solidFill>
                  <a:srgbClr val="0070C0"/>
                </a:solidFill>
              </a:rPr>
              <a:t>соҳа</a:t>
            </a:r>
            <a:r>
              <a:rPr lang="ru-RU" sz="2800" b="1" dirty="0">
                <a:solidFill>
                  <a:srgbClr val="0070C0"/>
                </a:solidFill>
              </a:rPr>
              <a:t>/</a:t>
            </a:r>
            <a:r>
              <a:rPr lang="ru-RU" sz="2800" b="1" dirty="0" err="1">
                <a:solidFill>
                  <a:srgbClr val="0070C0"/>
                </a:solidFill>
              </a:rPr>
              <a:t>соҳаҳо</a:t>
            </a:r>
            <a:r>
              <a:rPr lang="ru-RU" sz="2800" b="1" dirty="0">
                <a:solidFill>
                  <a:srgbClr val="0070C0"/>
                </a:solidFill>
              </a:rPr>
              <a:t> </a:t>
            </a:r>
            <a:r>
              <a:rPr lang="ru-RU" sz="2800" b="1" dirty="0" err="1">
                <a:solidFill>
                  <a:srgbClr val="0070C0"/>
                </a:solidFill>
              </a:rPr>
              <a:t>тағйирот</a:t>
            </a:r>
            <a:r>
              <a:rPr lang="ru-RU" sz="2800" b="1" dirty="0">
                <a:solidFill>
                  <a:srgbClr val="0070C0"/>
                </a:solidFill>
              </a:rPr>
              <a:t> </a:t>
            </a:r>
            <a:r>
              <a:rPr lang="ru-RU" sz="2800" b="1" dirty="0" err="1">
                <a:solidFill>
                  <a:srgbClr val="0070C0"/>
                </a:solidFill>
              </a:rPr>
              <a:t>ворид</a:t>
            </a:r>
            <a:r>
              <a:rPr lang="ru-RU" sz="2800" b="1" dirty="0">
                <a:solidFill>
                  <a:srgbClr val="0070C0"/>
                </a:solidFill>
              </a:rPr>
              <a:t> </a:t>
            </a:r>
            <a:r>
              <a:rPr lang="ru-RU" sz="2800" b="1" dirty="0" err="1">
                <a:solidFill>
                  <a:srgbClr val="0070C0"/>
                </a:solidFill>
              </a:rPr>
              <a:t>намудан</a:t>
            </a:r>
            <a:r>
              <a:rPr lang="ru-RU" sz="2800" b="1" dirty="0">
                <a:solidFill>
                  <a:srgbClr val="0070C0"/>
                </a:solidFill>
              </a:rPr>
              <a:t> </a:t>
            </a:r>
            <a:r>
              <a:rPr lang="ru-RU" sz="2800" b="1" dirty="0" err="1">
                <a:solidFill>
                  <a:srgbClr val="0070C0"/>
                </a:solidFill>
              </a:rPr>
              <a:t>зарур</a:t>
            </a:r>
            <a:r>
              <a:rPr lang="ru-RU" sz="2800" b="1" dirty="0">
                <a:solidFill>
                  <a:srgbClr val="0070C0"/>
                </a:solidFill>
              </a:rPr>
              <a:t> </a:t>
            </a:r>
            <a:r>
              <a:rPr lang="ru-RU" sz="2800" b="1" dirty="0" err="1">
                <a:solidFill>
                  <a:srgbClr val="0070C0"/>
                </a:solidFill>
              </a:rPr>
              <a:t>аст</a:t>
            </a:r>
            <a:r>
              <a:rPr lang="ru-RU" sz="2800" b="1" dirty="0">
                <a:solidFill>
                  <a:srgbClr val="0070C0"/>
                </a:solidFill>
              </a:rPr>
              <a:t>, </a:t>
            </a:r>
            <a:r>
              <a:rPr lang="ru-RU" sz="2800" b="1" dirty="0" err="1">
                <a:solidFill>
                  <a:srgbClr val="0070C0"/>
                </a:solidFill>
              </a:rPr>
              <a:t>қабл</a:t>
            </a:r>
            <a:r>
              <a:rPr lang="ru-RU" sz="2800" b="1" dirty="0">
                <a:solidFill>
                  <a:srgbClr val="0070C0"/>
                </a:solidFill>
              </a:rPr>
              <a:t> аз он </a:t>
            </a:r>
            <a:r>
              <a:rPr lang="ru-RU" sz="2800" b="1" dirty="0" err="1">
                <a:solidFill>
                  <a:srgbClr val="0070C0"/>
                </a:solidFill>
              </a:rPr>
              <a:t>ки</a:t>
            </a:r>
            <a:r>
              <a:rPr lang="ru-RU" sz="2800" b="1" dirty="0">
                <a:solidFill>
                  <a:srgbClr val="0070C0"/>
                </a:solidFill>
              </a:rPr>
              <a:t> </a:t>
            </a:r>
            <a:r>
              <a:rPr lang="ru-RU" sz="2800" b="1" dirty="0" err="1">
                <a:solidFill>
                  <a:srgbClr val="0070C0"/>
                </a:solidFill>
              </a:rPr>
              <a:t>эҳтимол</a:t>
            </a:r>
            <a:r>
              <a:rPr lang="ru-RU" sz="2800" b="1" dirty="0">
                <a:solidFill>
                  <a:srgbClr val="0070C0"/>
                </a:solidFill>
              </a:rPr>
              <a:t> </a:t>
            </a:r>
            <a:r>
              <a:rPr lang="ru-RU" sz="2800" b="1" dirty="0" err="1">
                <a:solidFill>
                  <a:srgbClr val="0070C0"/>
                </a:solidFill>
              </a:rPr>
              <a:t>таклифҳои</a:t>
            </a:r>
            <a:r>
              <a:rPr lang="ru-RU" sz="2800" b="1" dirty="0">
                <a:solidFill>
                  <a:srgbClr val="0070C0"/>
                </a:solidFill>
              </a:rPr>
              <a:t> </a:t>
            </a:r>
            <a:r>
              <a:rPr lang="ru-RU" sz="2800" b="1" dirty="0" err="1">
                <a:solidFill>
                  <a:srgbClr val="0070C0"/>
                </a:solidFill>
              </a:rPr>
              <a:t>пешниҳоднамудаи</a:t>
            </a:r>
            <a:r>
              <a:rPr lang="ru-RU" sz="2800" b="1" dirty="0">
                <a:solidFill>
                  <a:srgbClr val="0070C0"/>
                </a:solidFill>
              </a:rPr>
              <a:t> </a:t>
            </a:r>
            <a:r>
              <a:rPr lang="ru-RU" sz="2800" b="1" dirty="0" err="1">
                <a:solidFill>
                  <a:srgbClr val="0070C0"/>
                </a:solidFill>
              </a:rPr>
              <a:t>шуморо</a:t>
            </a:r>
            <a:r>
              <a:rPr lang="ru-RU" sz="2800" b="1" dirty="0">
                <a:solidFill>
                  <a:srgbClr val="0070C0"/>
                </a:solidFill>
              </a:rPr>
              <a:t> </a:t>
            </a:r>
            <a:r>
              <a:rPr lang="ru-RU" sz="2800" b="1" dirty="0" err="1">
                <a:solidFill>
                  <a:srgbClr val="0070C0"/>
                </a:solidFill>
              </a:rPr>
              <a:t>маъқул</a:t>
            </a:r>
            <a:r>
              <a:rPr lang="ru-RU" sz="2800" b="1" dirty="0">
                <a:solidFill>
                  <a:srgbClr val="0070C0"/>
                </a:solidFill>
              </a:rPr>
              <a:t> </a:t>
            </a:r>
            <a:r>
              <a:rPr lang="ru-RU" sz="2800" b="1" dirty="0" err="1">
                <a:solidFill>
                  <a:srgbClr val="0070C0"/>
                </a:solidFill>
              </a:rPr>
              <a:t>донанд</a:t>
            </a:r>
            <a:r>
              <a:rPr lang="ru-RU" sz="2800" b="1" dirty="0">
                <a:solidFill>
                  <a:srgbClr val="0070C0"/>
                </a:solidFill>
              </a:rPr>
              <a:t>  </a:t>
            </a:r>
            <a:r>
              <a:rPr lang="ru-RU" sz="2400" dirty="0">
                <a:solidFill>
                  <a:srgbClr val="0070C0"/>
                </a:solidFill>
              </a:rPr>
              <a:t>___________________________________________</a:t>
            </a:r>
          </a:p>
        </p:txBody>
      </p:sp>
    </p:spTree>
    <p:extLst>
      <p:ext uri="{BB962C8B-B14F-4D97-AF65-F5344CB8AC3E}">
        <p14:creationId xmlns:p14="http://schemas.microsoft.com/office/powerpoint/2010/main" val="238154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896" y="205274"/>
            <a:ext cx="11594592" cy="1085406"/>
          </a:xfrm>
        </p:spPr>
        <p:txBody>
          <a:bodyPr>
            <a:normAutofit/>
          </a:bodyPr>
          <a:lstStyle/>
          <a:p>
            <a:pPr algn="ctr"/>
            <a:r>
              <a:rPr lang="ru-RU" dirty="0" err="1">
                <a:latin typeface="Times New Roman" panose="02020603050405020304" pitchFamily="18" charset="0"/>
                <a:cs typeface="Times New Roman" panose="02020603050405020304" pitchFamily="18" charset="0"/>
              </a:rPr>
              <a:t>намунаи</a:t>
            </a:r>
            <a:r>
              <a:rPr lang="ru-RU" dirty="0">
                <a:latin typeface="Times New Roman" panose="02020603050405020304" pitchFamily="18" charset="0"/>
                <a:cs typeface="Times New Roman" panose="02020603050405020304" pitchFamily="18" charset="0"/>
              </a:rPr>
              <a:t> 1: </a:t>
            </a:r>
            <a:r>
              <a:rPr lang="ru-RU" dirty="0" err="1">
                <a:latin typeface="Times New Roman" panose="02020603050405020304" pitchFamily="18" charset="0"/>
                <a:cs typeface="Times New Roman" panose="02020603050405020304" pitchFamily="18" charset="0"/>
              </a:rPr>
              <a:t>коҳиши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ҳодисаҳои</a:t>
            </a:r>
            <a:r>
              <a:rPr lang="ru-RU" dirty="0">
                <a:latin typeface="Times New Roman" panose="02020603050405020304" pitchFamily="18" charset="0"/>
                <a:cs typeface="Times New Roman" panose="02020603050405020304" pitchFamily="18" charset="0"/>
              </a:rPr>
              <a:t>  ГМК</a:t>
            </a: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tg-Cyrl-TJ" sz="2000" dirty="0">
                <a:latin typeface="Times New Roman" panose="02020603050405020304" pitchFamily="18" charset="0"/>
                <a:cs typeface="Times New Roman" panose="02020603050405020304" pitchFamily="18" charset="0"/>
              </a:rPr>
              <a:t>гузарондани  ВИЧ аз модар ба кудак</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2414" y="1456521"/>
            <a:ext cx="11056919" cy="5047536"/>
          </a:xfrm>
          <a:prstGeom prst="rect">
            <a:avLst/>
          </a:prstGeom>
        </p:spPr>
        <p:txBody>
          <a:bodyPr wrap="square">
            <a:spAutoFit/>
          </a:bodyPr>
          <a:lstStyle/>
          <a:p>
            <a:pPr marL="506095" marR="222885">
              <a:lnSpc>
                <a:spcPct val="115000"/>
              </a:lnSpc>
              <a:spcAft>
                <a:spcPts val="0"/>
              </a:spcAft>
            </a:pPr>
            <a:r>
              <a:rPr lang="kk-KZ" sz="2000" dirty="0">
                <a:solidFill>
                  <a:srgbClr val="231F20"/>
                </a:solidFill>
                <a:effectLst/>
                <a:latin typeface="Times New Roman" panose="02020603050405020304" pitchFamily="18" charset="0"/>
                <a:ea typeface="Times New Roman" panose="02020603050405020304" pitchFamily="18" charset="0"/>
              </a:rPr>
              <a:t>Дар мисоли ТҒҲ, ки ба масъалаи беҳбуди тандурустии одамони камбизоат машғул аст </a:t>
            </a:r>
            <a:r>
              <a:rPr lang="kk-KZ" sz="2000" b="1" dirty="0">
                <a:solidFill>
                  <a:srgbClr val="231F20"/>
                </a:solidFill>
                <a:effectLst/>
                <a:latin typeface="Times New Roman" panose="02020603050405020304" pitchFamily="18" charset="0"/>
                <a:ea typeface="Times New Roman" panose="02020603050405020304" pitchFamily="18" charset="0"/>
              </a:rPr>
              <a:t>(Ин рисолати ташкилот аст</a:t>
            </a:r>
            <a:r>
              <a:rPr lang="kk-KZ" sz="2000" dirty="0">
                <a:solidFill>
                  <a:srgbClr val="231F20"/>
                </a:solidFill>
                <a:effectLst/>
                <a:latin typeface="Times New Roman" panose="02020603050405020304" pitchFamily="18" charset="0"/>
                <a:ea typeface="Times New Roman" panose="02020603050405020304" pitchFamily="18" charset="0"/>
              </a:rPr>
              <a:t>). Онҳо мехоҳад ҳодисаҳои мубталошавӣ ба бемории </a:t>
            </a:r>
            <a:r>
              <a:rPr lang="tg-Cyrl-TJ" sz="2000" dirty="0">
                <a:solidFill>
                  <a:srgbClr val="231F20"/>
                </a:solidFill>
                <a:effectLst/>
                <a:latin typeface="Times New Roman" panose="02020603050405020304" pitchFamily="18" charset="0"/>
                <a:ea typeface="Times New Roman" panose="02020603050405020304" pitchFamily="18" charset="0"/>
              </a:rPr>
              <a:t> </a:t>
            </a:r>
            <a:r>
              <a:rPr lang="ru-RU" sz="2000" spc="-145" dirty="0">
                <a:solidFill>
                  <a:srgbClr val="231F20"/>
                </a:solidFill>
                <a:effectLst/>
                <a:latin typeface="Times New Roman" panose="02020603050405020304" pitchFamily="18" charset="0"/>
                <a:ea typeface="Times New Roman" panose="02020603050405020304" pitchFamily="18" charset="0"/>
              </a:rPr>
              <a:t>ВИЧ/СПИД-</a:t>
            </a:r>
            <a:r>
              <a:rPr lang="ru-RU" sz="2000" spc="-145" dirty="0" err="1">
                <a:solidFill>
                  <a:srgbClr val="231F20"/>
                </a:solidFill>
                <a:effectLst/>
                <a:latin typeface="Times New Roman" panose="02020603050405020304" pitchFamily="18" charset="0"/>
                <a:ea typeface="Times New Roman" panose="02020603050405020304" pitchFamily="18" charset="0"/>
              </a:rPr>
              <a:t>ро</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коҳиш</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диҳанд</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Тадқиқоти</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мавҷуда</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ва</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таҷрибаи</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собиқи</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онҳо</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нишон</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медиҳад</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ки</a:t>
            </a:r>
            <a:r>
              <a:rPr lang="ru-RU" sz="2000" spc="-145" dirty="0">
                <a:solidFill>
                  <a:srgbClr val="231F20"/>
                </a:solidFill>
                <a:effectLst/>
                <a:latin typeface="Times New Roman" panose="02020603050405020304" pitchFamily="18" charset="0"/>
                <a:ea typeface="Times New Roman" panose="02020603050405020304" pitchFamily="18" charset="0"/>
              </a:rPr>
              <a:t> ба ин </a:t>
            </a:r>
            <a:r>
              <a:rPr lang="ru-RU" sz="2000" spc="-145" dirty="0" err="1">
                <a:solidFill>
                  <a:srgbClr val="231F20"/>
                </a:solidFill>
                <a:effectLst/>
                <a:latin typeface="Times New Roman" panose="02020603050405020304" pitchFamily="18" charset="0"/>
                <a:ea typeface="Times New Roman" panose="02020603050405020304" pitchFamily="18" charset="0"/>
              </a:rPr>
              <a:t>тавассути</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беҳбуди</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дастрасӣ</a:t>
            </a:r>
            <a:r>
              <a:rPr lang="ru-RU" sz="2000" spc="-145" dirty="0">
                <a:solidFill>
                  <a:srgbClr val="231F20"/>
                </a:solidFill>
                <a:effectLst/>
                <a:latin typeface="Times New Roman" panose="02020603050405020304" pitchFamily="18" charset="0"/>
                <a:ea typeface="Times New Roman" panose="02020603050405020304" pitchFamily="18" charset="0"/>
              </a:rPr>
              <a:t> ба АРВ терапия </a:t>
            </a:r>
            <a:r>
              <a:rPr lang="ru-RU" sz="2000" spc="-145" dirty="0" err="1">
                <a:solidFill>
                  <a:srgbClr val="231F20"/>
                </a:solidFill>
                <a:effectLst/>
                <a:latin typeface="Times New Roman" panose="02020603050405020304" pitchFamily="18" charset="0"/>
                <a:ea typeface="Times New Roman" panose="02020603050405020304" pitchFamily="18" charset="0"/>
              </a:rPr>
              <a:t>ноил</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шудан</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имкон</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spc="-145" dirty="0" err="1">
                <a:solidFill>
                  <a:srgbClr val="231F20"/>
                </a:solidFill>
                <a:effectLst/>
                <a:latin typeface="Times New Roman" panose="02020603050405020304" pitchFamily="18" charset="0"/>
                <a:ea typeface="Times New Roman" panose="02020603050405020304" pitchFamily="18" charset="0"/>
              </a:rPr>
              <a:t>дорад</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ru-RU" sz="2000" b="1" spc="-145" dirty="0">
                <a:solidFill>
                  <a:srgbClr val="231F20"/>
                </a:solidFill>
                <a:effectLst/>
                <a:latin typeface="Times New Roman" panose="02020603050405020304" pitchFamily="18" charset="0"/>
                <a:ea typeface="Times New Roman" panose="02020603050405020304" pitchFamily="18" charset="0"/>
              </a:rPr>
              <a:t>Ин </a:t>
            </a:r>
            <a:r>
              <a:rPr lang="ru-RU" sz="2000" b="1" spc="-145" dirty="0" err="1">
                <a:solidFill>
                  <a:srgbClr val="231F20"/>
                </a:solidFill>
                <a:effectLst/>
                <a:latin typeface="Times New Roman" panose="02020603050405020304" pitchFamily="18" charset="0"/>
                <a:ea typeface="Times New Roman" panose="02020603050405020304" pitchFamily="18" charset="0"/>
              </a:rPr>
              <a:t>ҳадафи</a:t>
            </a:r>
            <a:r>
              <a:rPr lang="ru-RU" sz="2000" b="1" spc="-145" dirty="0">
                <a:solidFill>
                  <a:srgbClr val="231F20"/>
                </a:solidFill>
                <a:effectLst/>
                <a:latin typeface="Times New Roman" panose="02020603050405020304" pitchFamily="18" charset="0"/>
                <a:ea typeface="Times New Roman" panose="02020603050405020304" pitchFamily="18" charset="0"/>
              </a:rPr>
              <a:t> </a:t>
            </a:r>
            <a:r>
              <a:rPr lang="ru-RU" sz="2000" b="1" spc="-145" dirty="0" err="1">
                <a:solidFill>
                  <a:srgbClr val="231F20"/>
                </a:solidFill>
                <a:effectLst/>
                <a:latin typeface="Times New Roman" panose="02020603050405020304" pitchFamily="18" charset="0"/>
                <a:ea typeface="Times New Roman" panose="02020603050405020304" pitchFamily="18" charset="0"/>
              </a:rPr>
              <a:t>ниҳоист</a:t>
            </a:r>
            <a:r>
              <a:rPr lang="ru-RU" sz="2000" spc="-145" dirty="0">
                <a:solidFill>
                  <a:srgbClr val="231F20"/>
                </a:solidFill>
                <a:effectLst/>
                <a:latin typeface="Times New Roman" panose="02020603050405020304" pitchFamily="18" charset="0"/>
                <a:ea typeface="Times New Roman" panose="02020603050405020304" pitchFamily="18" charset="0"/>
              </a:rPr>
              <a:t>) </a:t>
            </a:r>
            <a:r>
              <a:rPr lang="tg-Cyrl-TJ" sz="2000" spc="-14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 </a:t>
            </a:r>
            <a:r>
              <a:rPr lang="tg-Cyrl-TJ" sz="2000" dirty="0">
                <a:solidFill>
                  <a:srgbClr val="231F20"/>
                </a:solidFill>
                <a:effectLst/>
                <a:latin typeface="Times New Roman" panose="02020603050405020304" pitchFamily="18" charset="0"/>
                <a:ea typeface="Times New Roman" panose="02020603050405020304" pitchFamily="18" charset="0"/>
              </a:rPr>
              <a:t> . Аксари занон барои қабули доруҳо омодаанд, вале доруворӣ ба ҳама намерасад ва ин бо он сабаб рух медиҳад, ки маблағ барои харид кофӣ нест. Аз ҳамин хотир ташкилот нияти ба роҳандозии маъракеро дорад. ки дар натиҷаи он маблағ барои хариди дору дучанд ҷудо карда шавад ва дар тамоми муасиссаҳои аввалияи тиббии кишвар дастрас бошад</a:t>
            </a:r>
            <a:r>
              <a:rPr lang="tg-Cyrl-TJ" sz="2000" b="1" dirty="0">
                <a:solidFill>
                  <a:srgbClr val="231F20"/>
                </a:solidFill>
                <a:effectLst/>
                <a:latin typeface="Times New Roman" panose="02020603050405020304" pitchFamily="18" charset="0"/>
                <a:ea typeface="Times New Roman" panose="02020603050405020304" pitchFamily="18" charset="0"/>
              </a:rPr>
              <a:t>(Ин тағйирот дар мақомоти давлатӣ аст</a:t>
            </a:r>
            <a:r>
              <a:rPr lang="tg-Cyrl-TJ" sz="2000" dirty="0">
                <a:solidFill>
                  <a:srgbClr val="231F20"/>
                </a:solidFill>
                <a:effectLst/>
                <a:latin typeface="Times New Roman" panose="02020603050405020304" pitchFamily="18" charset="0"/>
                <a:ea typeface="Times New Roman" panose="02020603050405020304" pitchFamily="18" charset="0"/>
              </a:rPr>
              <a:t>)  Барои таъмини молии чунин афзоиши ҳаҷми хариди доруворӣ мабалғгузории буҷет бояд ба миқдори </a:t>
            </a:r>
            <a:r>
              <a:rPr lang="kk-KZ" sz="20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$150 </a:t>
            </a:r>
            <a:r>
              <a:rPr lang="kk-KZ" sz="2000" dirty="0">
                <a:solidFill>
                  <a:srgbClr val="231F20"/>
                </a:solidFill>
                <a:effectLst/>
                <a:latin typeface="Times New Roman" panose="02020603050405020304" pitchFamily="18" charset="0"/>
                <a:ea typeface="Times New Roman" panose="02020603050405020304" pitchFamily="18" charset="0"/>
              </a:rPr>
              <a:t>миллион зиёд шавад.</a:t>
            </a:r>
            <a:r>
              <a:rPr lang="ru-RU" sz="20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a:t>
            </a:r>
            <a:r>
              <a:rPr lang="ru-RU" sz="2000" b="1" u="sng" dirty="0">
                <a:solidFill>
                  <a:srgbClr val="231F20"/>
                </a:solidFill>
                <a:effectLst/>
                <a:latin typeface="Times New Roman" panose="02020603050405020304" pitchFamily="18" charset="0"/>
                <a:ea typeface="Times New Roman" panose="02020603050405020304" pitchFamily="18" charset="0"/>
              </a:rPr>
              <a:t>Ин </a:t>
            </a:r>
            <a:r>
              <a:rPr lang="ru-RU" sz="2000" b="1" u="sng" dirty="0" err="1">
                <a:solidFill>
                  <a:srgbClr val="231F20"/>
                </a:solidFill>
                <a:effectLst/>
                <a:latin typeface="Times New Roman" panose="02020603050405020304" pitchFamily="18" charset="0"/>
                <a:ea typeface="Times New Roman" panose="02020603050405020304" pitchFamily="18" charset="0"/>
              </a:rPr>
              <a:t>тағйирот</a:t>
            </a:r>
            <a:r>
              <a:rPr lang="ru-RU" sz="2000" b="1" u="sng" dirty="0">
                <a:solidFill>
                  <a:srgbClr val="231F20"/>
                </a:solidFill>
                <a:effectLst/>
                <a:latin typeface="Times New Roman" panose="02020603050405020304" pitchFamily="18" charset="0"/>
                <a:ea typeface="Times New Roman" panose="02020603050405020304" pitchFamily="18" charset="0"/>
              </a:rPr>
              <a:t> дар </a:t>
            </a:r>
            <a:r>
              <a:rPr lang="ru-RU" sz="2000" b="1" u="sng" dirty="0" err="1">
                <a:solidFill>
                  <a:srgbClr val="231F20"/>
                </a:solidFill>
                <a:effectLst/>
                <a:latin typeface="Times New Roman" panose="02020603050405020304" pitchFamily="18" charset="0"/>
                <a:ea typeface="Times New Roman" panose="02020603050405020304" pitchFamily="18" charset="0"/>
              </a:rPr>
              <a:t>буҷет</a:t>
            </a:r>
            <a:r>
              <a:rPr lang="ru-RU" sz="2000" b="1" u="sng" dirty="0">
                <a:solidFill>
                  <a:srgbClr val="231F20"/>
                </a:solidFill>
                <a:effectLst/>
                <a:latin typeface="Times New Roman" panose="02020603050405020304" pitchFamily="18" charset="0"/>
                <a:ea typeface="Times New Roman" panose="02020603050405020304" pitchFamily="18" charset="0"/>
              </a:rPr>
              <a:t> </a:t>
            </a:r>
            <a:r>
              <a:rPr lang="ru-RU" sz="2000" b="1" u="sng" dirty="0" err="1">
                <a:solidFill>
                  <a:srgbClr val="231F20"/>
                </a:solidFill>
                <a:effectLst/>
                <a:latin typeface="Times New Roman" panose="02020603050405020304" pitchFamily="18" charset="0"/>
                <a:ea typeface="Times New Roman" panose="02020603050405020304" pitchFamily="18" charset="0"/>
              </a:rPr>
              <a:t>аст</a:t>
            </a:r>
            <a:r>
              <a:rPr lang="en-US" sz="2000" dirty="0">
                <a:solidFill>
                  <a:srgbClr val="231F20"/>
                </a:solidFill>
                <a:effectLst/>
                <a:latin typeface="Times New Roman" panose="02020603050405020304" pitchFamily="18" charset="0"/>
                <a:ea typeface="Times New Roman" panose="02020603050405020304" pitchFamily="18" charset="0"/>
              </a:rPr>
              <a:t>). </a:t>
            </a:r>
            <a:r>
              <a:rPr lang="tg-Cyrl-TJ" sz="2000" dirty="0">
                <a:solidFill>
                  <a:srgbClr val="231F20"/>
                </a:solidFill>
                <a:effectLst/>
                <a:latin typeface="Times New Roman" panose="02020603050405020304" pitchFamily="18" charset="0"/>
                <a:ea typeface="Times New Roman" panose="02020603050405020304" pitchFamily="18" charset="0"/>
              </a:rPr>
              <a:t>Нақшаи стратегии табобати беморон,ки саридораи тандурусти таҳия намудааст, ба пешгирии бемори такя намуда, масъалаи ГМК-ро ба назар намегирад. Қабл аз он ки ҳукумат тағийротро бипазирад, нақшаи стратегӣ бояд барои дар он ворид намудани омил ГМК иваз шавад</a:t>
            </a:r>
            <a:r>
              <a:rPr lang="ru-RU" sz="2000" dirty="0">
                <a:solidFill>
                  <a:srgbClr val="231F20"/>
                </a:solidFill>
                <a:effectLst/>
                <a:latin typeface="Times New Roman" panose="02020603050405020304" pitchFamily="18" charset="0"/>
                <a:ea typeface="Times New Roman" panose="02020603050405020304" pitchFamily="18" charset="0"/>
              </a:rPr>
              <a:t> </a:t>
            </a:r>
            <a:r>
              <a:rPr lang="tg-Cyrl-TJ" sz="20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a:t>
            </a:r>
            <a:r>
              <a:rPr lang="tg-Cyrl-TJ" sz="2000" b="1" dirty="0">
                <a:solidFill>
                  <a:srgbClr val="231F20"/>
                </a:solidFill>
                <a:latin typeface="Times New Roman" panose="02020603050405020304" pitchFamily="18" charset="0"/>
                <a:ea typeface="Times New Roman" panose="02020603050405020304" pitchFamily="18" charset="0"/>
              </a:rPr>
              <a:t>И</a:t>
            </a:r>
            <a:r>
              <a:rPr lang="tg-Cyrl-TJ" sz="2000" b="1" dirty="0">
                <a:solidFill>
                  <a:srgbClr val="231F20"/>
                </a:solidFill>
                <a:effectLst/>
                <a:latin typeface="Times New Roman" panose="02020603050405020304" pitchFamily="18" charset="0"/>
                <a:ea typeface="Times New Roman" panose="02020603050405020304" pitchFamily="18" charset="0"/>
              </a:rPr>
              <a:t>н тағйироти сиёсӣ аст</a:t>
            </a:r>
            <a:r>
              <a:rPr lang="tg-Cyrl-TJ" sz="2000" dirty="0">
                <a:solidFill>
                  <a:srgbClr val="231F20"/>
                </a:solidFill>
                <a:latin typeface="Times New Roman" panose="02020603050405020304" pitchFamily="18" charset="0"/>
                <a:ea typeface="Times New Roman" panose="02020603050405020304" pitchFamily="18" charset="0"/>
              </a:rPr>
              <a:t>)</a:t>
            </a:r>
            <a:r>
              <a:rPr lang="en-US" sz="2000" dirty="0">
                <a:solidFill>
                  <a:srgbClr val="231F2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55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661" y="5785462"/>
            <a:ext cx="4330887" cy="684563"/>
          </a:xfrm>
        </p:spPr>
        <p:txBody>
          <a:bodyPr>
            <a:normAutofit fontScale="90000"/>
          </a:bodyPr>
          <a:lstStyle/>
          <a:p>
            <a:pPr algn="ctr"/>
            <a:r>
              <a:rPr lang="ru-RU" sz="2800" dirty="0"/>
              <a:t>План воздействия </a:t>
            </a:r>
          </a:p>
        </p:txBody>
      </p:sp>
      <p:pic>
        <p:nvPicPr>
          <p:cNvPr id="4" name="Рисунок 3"/>
          <p:cNvPicPr>
            <a:picLocks noChangeAspect="1"/>
          </p:cNvPicPr>
          <p:nvPr/>
        </p:nvPicPr>
        <p:blipFill>
          <a:blip r:embed="rId3"/>
          <a:stretch>
            <a:fillRect/>
          </a:stretch>
        </p:blipFill>
        <p:spPr>
          <a:xfrm>
            <a:off x="2056974" y="190505"/>
            <a:ext cx="8509517" cy="6523645"/>
          </a:xfrm>
          <a:prstGeom prst="rect">
            <a:avLst/>
          </a:prstGeom>
        </p:spPr>
      </p:pic>
    </p:spTree>
    <p:extLst>
      <p:ext uri="{BB962C8B-B14F-4D97-AF65-F5344CB8AC3E}">
        <p14:creationId xmlns:p14="http://schemas.microsoft.com/office/powerpoint/2010/main" val="184811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6200000">
            <a:off x="-2158813" y="3047126"/>
            <a:ext cx="6237824" cy="837838"/>
          </a:xfrm>
        </p:spPr>
        <p:txBody>
          <a:bodyPr>
            <a:normAutofit fontScale="90000"/>
          </a:bodyPr>
          <a:lstStyle/>
          <a:p>
            <a:pPr algn="ctr"/>
            <a:r>
              <a:rPr lang="ru-RU" sz="2800" dirty="0"/>
              <a:t>Предположения </a:t>
            </a:r>
            <a:r>
              <a:rPr lang="ru-RU" sz="2800" dirty="0" err="1"/>
              <a:t>эдвокаси</a:t>
            </a:r>
            <a:r>
              <a:rPr lang="ru-RU" sz="2800" dirty="0"/>
              <a:t>-кампании </a:t>
            </a:r>
          </a:p>
        </p:txBody>
      </p:sp>
      <p:pic>
        <p:nvPicPr>
          <p:cNvPr id="3" name="Рисунок 2"/>
          <p:cNvPicPr>
            <a:picLocks noChangeAspect="1"/>
          </p:cNvPicPr>
          <p:nvPr/>
        </p:nvPicPr>
        <p:blipFill>
          <a:blip r:embed="rId3"/>
          <a:stretch>
            <a:fillRect/>
          </a:stretch>
        </p:blipFill>
        <p:spPr>
          <a:xfrm>
            <a:off x="1978090" y="-1"/>
            <a:ext cx="8912663" cy="6932091"/>
          </a:xfrm>
          <a:prstGeom prst="rect">
            <a:avLst/>
          </a:prstGeom>
        </p:spPr>
      </p:pic>
    </p:spTree>
    <p:extLst>
      <p:ext uri="{BB962C8B-B14F-4D97-AF65-F5344CB8AC3E}">
        <p14:creationId xmlns:p14="http://schemas.microsoft.com/office/powerpoint/2010/main" val="281188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49290"/>
            <a:ext cx="10792408" cy="815191"/>
          </a:xfrm>
        </p:spPr>
        <p:txBody>
          <a:bodyPr>
            <a:normAutofit fontScale="90000"/>
          </a:bodyPr>
          <a:lstStyle/>
          <a:p>
            <a:pPr algn="ctr"/>
            <a:r>
              <a:rPr lang="ru-RU" sz="3200" dirty="0" err="1"/>
              <a:t>Баъдан</a:t>
            </a:r>
            <a:r>
              <a:rPr lang="ru-RU" sz="3200" dirty="0"/>
              <a:t> </a:t>
            </a:r>
            <a:r>
              <a:rPr lang="ru-RU" sz="3200" dirty="0" err="1"/>
              <a:t>мушкилтар</a:t>
            </a:r>
            <a:r>
              <a:rPr lang="ru-RU" sz="3200" dirty="0"/>
              <a:t> </a:t>
            </a:r>
            <a:r>
              <a:rPr lang="ru-RU" sz="3200" dirty="0" err="1"/>
              <a:t>ва</a:t>
            </a:r>
            <a:r>
              <a:rPr lang="ru-RU" sz="3200" dirty="0"/>
              <a:t> </a:t>
            </a:r>
            <a:r>
              <a:rPr lang="ru-RU" sz="3200" dirty="0" err="1"/>
              <a:t>мушкилтар</a:t>
            </a:r>
            <a:r>
              <a:rPr lang="ru-RU" sz="3200" dirty="0"/>
              <a:t> </a:t>
            </a:r>
            <a:r>
              <a:rPr lang="ru-RU" sz="3200" dirty="0" err="1"/>
              <a:t>мешавад</a:t>
            </a:r>
            <a:r>
              <a:rPr lang="ru-RU" sz="3200" dirty="0"/>
              <a:t>…</a:t>
            </a:r>
          </a:p>
        </p:txBody>
      </p:sp>
      <p:sp>
        <p:nvSpPr>
          <p:cNvPr id="3" name="Объект 2"/>
          <p:cNvSpPr>
            <a:spLocks noGrp="1"/>
          </p:cNvSpPr>
          <p:nvPr>
            <p:ph idx="1"/>
          </p:nvPr>
        </p:nvSpPr>
        <p:spPr>
          <a:xfrm>
            <a:off x="925804" y="1248748"/>
            <a:ext cx="10160000" cy="5480665"/>
          </a:xfrm>
        </p:spPr>
        <p:txBody>
          <a:bodyPr>
            <a:normAutofit fontScale="85000" lnSpcReduction="10000"/>
          </a:bodyPr>
          <a:lstStyle/>
          <a:p>
            <a:pPr>
              <a:lnSpc>
                <a:spcPct val="120000"/>
              </a:lnSpc>
            </a:pPr>
            <a:r>
              <a:rPr lang="ru-RU" b="0" dirty="0"/>
              <a:t>Дар </a:t>
            </a:r>
            <a:r>
              <a:rPr lang="ru-RU" b="0" dirty="0" err="1"/>
              <a:t>рафти</a:t>
            </a:r>
            <a:r>
              <a:rPr lang="ru-RU" b="0" dirty="0"/>
              <a:t> </a:t>
            </a:r>
            <a:r>
              <a:rPr lang="ru-RU" b="0" dirty="0" err="1"/>
              <a:t>иҷрои</a:t>
            </a:r>
            <a:r>
              <a:rPr lang="ru-RU" b="0" dirty="0"/>
              <a:t> </a:t>
            </a:r>
            <a:r>
              <a:rPr lang="ru-RU" b="0" dirty="0" err="1"/>
              <a:t>нақшаи</a:t>
            </a:r>
            <a:r>
              <a:rPr lang="ru-RU" b="0" dirty="0"/>
              <a:t> </a:t>
            </a:r>
            <a:r>
              <a:rPr lang="ru-RU" b="0" dirty="0" err="1"/>
              <a:t>таъсиррасонӣ</a:t>
            </a:r>
            <a:r>
              <a:rPr lang="ru-RU" b="0" dirty="0"/>
              <a:t> ,</a:t>
            </a:r>
            <a:r>
              <a:rPr lang="ru-RU" b="0" dirty="0" err="1"/>
              <a:t>ташкилот</a:t>
            </a:r>
            <a:r>
              <a:rPr lang="ru-RU" b="0" dirty="0"/>
              <a:t> </a:t>
            </a:r>
            <a:r>
              <a:rPr lang="ru-RU" b="0" dirty="0" err="1"/>
              <a:t>маълум</a:t>
            </a:r>
            <a:r>
              <a:rPr lang="ru-RU" b="0" dirty="0"/>
              <a:t> </a:t>
            </a:r>
            <a:r>
              <a:rPr lang="ru-RU" b="0" dirty="0" err="1"/>
              <a:t>менамояд</a:t>
            </a:r>
            <a:r>
              <a:rPr lang="ru-RU" b="0" dirty="0"/>
              <a:t>, </a:t>
            </a:r>
            <a:r>
              <a:rPr lang="ru-RU" b="0" dirty="0" err="1"/>
              <a:t>ки</a:t>
            </a:r>
            <a:r>
              <a:rPr lang="ru-RU" b="0" dirty="0"/>
              <a:t> </a:t>
            </a:r>
            <a:r>
              <a:rPr lang="ru-RU" b="0" dirty="0" err="1"/>
              <a:t>норасоии</a:t>
            </a:r>
            <a:r>
              <a:rPr lang="ru-RU" b="0" dirty="0"/>
              <a:t> </a:t>
            </a:r>
            <a:r>
              <a:rPr lang="ru-RU" b="0" dirty="0" err="1"/>
              <a:t>дастрасӣ</a:t>
            </a:r>
            <a:r>
              <a:rPr lang="ru-RU" b="0" dirty="0"/>
              <a:t> ба </a:t>
            </a:r>
            <a:r>
              <a:rPr lang="ru-RU" b="0" dirty="0" err="1"/>
              <a:t>доруҳои</a:t>
            </a:r>
            <a:r>
              <a:rPr lang="ru-RU" b="0" dirty="0"/>
              <a:t> АРВ </a:t>
            </a:r>
            <a:r>
              <a:rPr lang="ru-RU" b="0" dirty="0" err="1"/>
              <a:t>сабаби</a:t>
            </a:r>
            <a:r>
              <a:rPr lang="ru-RU" b="0" dirty="0"/>
              <a:t> </a:t>
            </a:r>
            <a:r>
              <a:rPr lang="ru-RU" b="0" dirty="0" err="1"/>
              <a:t>ягонаи</a:t>
            </a:r>
            <a:r>
              <a:rPr lang="ru-RU" b="0" dirty="0"/>
              <a:t> </a:t>
            </a:r>
            <a:r>
              <a:rPr lang="ru-RU" b="0" dirty="0" err="1"/>
              <a:t>мушкилоти</a:t>
            </a:r>
            <a:r>
              <a:rPr lang="ru-RU" b="0" dirty="0"/>
              <a:t> </a:t>
            </a:r>
            <a:r>
              <a:rPr lang="ru-RU" b="0" dirty="0" err="1"/>
              <a:t>беморони</a:t>
            </a:r>
            <a:r>
              <a:rPr lang="ru-RU" b="0" dirty="0"/>
              <a:t> </a:t>
            </a:r>
            <a:r>
              <a:rPr lang="ru-RU" b="0" dirty="0" err="1"/>
              <a:t>мубталои</a:t>
            </a:r>
            <a:r>
              <a:rPr lang="ru-RU" b="0" dirty="0"/>
              <a:t> ГМК </a:t>
            </a:r>
            <a:r>
              <a:rPr lang="ru-RU" b="0" dirty="0" err="1"/>
              <a:t>нест</a:t>
            </a:r>
            <a:r>
              <a:rPr lang="ru-RU" b="0" dirty="0"/>
              <a:t>. </a:t>
            </a:r>
            <a:r>
              <a:rPr lang="ru-RU" b="0" dirty="0" err="1"/>
              <a:t>Барои</a:t>
            </a:r>
            <a:r>
              <a:rPr lang="ru-RU" b="0" dirty="0"/>
              <a:t> </a:t>
            </a:r>
            <a:r>
              <a:rPr lang="ru-RU" b="0" dirty="0" err="1"/>
              <a:t>самаранок</a:t>
            </a:r>
            <a:r>
              <a:rPr lang="ru-RU" b="0" dirty="0"/>
              <a:t> </a:t>
            </a:r>
            <a:r>
              <a:rPr lang="ru-RU" b="0" dirty="0" err="1"/>
              <a:t>гузаронидани</a:t>
            </a:r>
            <a:r>
              <a:rPr lang="ru-RU" b="0" dirty="0"/>
              <a:t> АРВ терапия  дар </a:t>
            </a:r>
            <a:r>
              <a:rPr lang="ru-RU" b="0" dirty="0" err="1"/>
              <a:t>муассисаҳои</a:t>
            </a:r>
            <a:r>
              <a:rPr lang="ru-RU" b="0" dirty="0"/>
              <a:t> </a:t>
            </a:r>
            <a:r>
              <a:rPr lang="ru-RU" b="0" dirty="0" err="1"/>
              <a:t>аввалияи</a:t>
            </a:r>
            <a:r>
              <a:rPr lang="ru-RU" b="0" dirty="0"/>
              <a:t> </a:t>
            </a:r>
            <a:r>
              <a:rPr lang="ru-RU" b="0" dirty="0" err="1"/>
              <a:t>тиббӣ</a:t>
            </a:r>
            <a:r>
              <a:rPr lang="ru-RU" b="0" dirty="0"/>
              <a:t> </a:t>
            </a:r>
            <a:r>
              <a:rPr lang="ru-RU" b="0" dirty="0" err="1"/>
              <a:t>ҳамшираҳои</a:t>
            </a:r>
            <a:r>
              <a:rPr lang="ru-RU" b="0" dirty="0"/>
              <a:t> </a:t>
            </a:r>
            <a:r>
              <a:rPr lang="ru-RU" b="0" dirty="0" err="1"/>
              <a:t>таълимдида</a:t>
            </a:r>
            <a:r>
              <a:rPr lang="ru-RU" b="0" dirty="0"/>
              <a:t> </a:t>
            </a:r>
            <a:r>
              <a:rPr lang="ru-RU" b="0" dirty="0" err="1"/>
              <a:t>намерасанд</a:t>
            </a:r>
            <a:r>
              <a:rPr lang="ru-RU" b="0" dirty="0"/>
              <a:t>. Дар </a:t>
            </a:r>
            <a:r>
              <a:rPr lang="ru-RU" b="0" dirty="0" err="1"/>
              <a:t>натиҷа</a:t>
            </a:r>
            <a:r>
              <a:rPr lang="ru-RU" b="0" dirty="0"/>
              <a:t> </a:t>
            </a:r>
            <a:r>
              <a:rPr lang="ru-RU" b="0" dirty="0" err="1"/>
              <a:t>ташкилот</a:t>
            </a:r>
            <a:r>
              <a:rPr lang="ru-RU" b="0" dirty="0"/>
              <a:t> </a:t>
            </a:r>
            <a:r>
              <a:rPr lang="ru-RU" b="0" dirty="0" err="1"/>
              <a:t>тадқиқоти</a:t>
            </a:r>
            <a:r>
              <a:rPr lang="ru-RU" b="0" dirty="0"/>
              <a:t> </a:t>
            </a:r>
            <a:r>
              <a:rPr lang="ru-RU" b="0" dirty="0" err="1"/>
              <a:t>нав</a:t>
            </a:r>
            <a:r>
              <a:rPr lang="ru-RU" b="0" dirty="0"/>
              <a:t> </a:t>
            </a:r>
            <a:r>
              <a:rPr lang="ru-RU" b="0" dirty="0" err="1"/>
              <a:t>мегузаронад</a:t>
            </a:r>
            <a:r>
              <a:rPr lang="tg-Cyrl-TJ" b="0" dirty="0"/>
              <a:t>  ва ба хулоса меояд, ки иловатан</a:t>
            </a:r>
          </a:p>
          <a:p>
            <a:pPr>
              <a:lnSpc>
                <a:spcPct val="120000"/>
              </a:lnSpc>
            </a:pPr>
            <a:r>
              <a:rPr lang="ru-RU" b="0" dirty="0"/>
              <a:t> </a:t>
            </a:r>
            <a:r>
              <a:rPr lang="en-US" b="0" dirty="0"/>
              <a:t>$50 </a:t>
            </a:r>
            <a:r>
              <a:rPr lang="ru-RU" b="0" dirty="0"/>
              <a:t>миллион дар </a:t>
            </a:r>
            <a:r>
              <a:rPr lang="ru-RU" b="0" dirty="0" err="1"/>
              <a:t>сол</a:t>
            </a:r>
            <a:r>
              <a:rPr lang="ru-RU" b="0" dirty="0"/>
              <a:t> </a:t>
            </a:r>
            <a:r>
              <a:rPr lang="ru-RU" b="0" dirty="0" err="1"/>
              <a:t>бояд</a:t>
            </a:r>
            <a:r>
              <a:rPr lang="ru-RU" b="0" dirty="0"/>
              <a:t> </a:t>
            </a:r>
            <a:r>
              <a:rPr lang="ru-RU" b="0" dirty="0" err="1"/>
              <a:t>тахсис</a:t>
            </a:r>
            <a:r>
              <a:rPr lang="ru-RU" b="0" dirty="0"/>
              <a:t> </a:t>
            </a:r>
            <a:r>
              <a:rPr lang="ru-RU" b="0" dirty="0" err="1"/>
              <a:t>дод</a:t>
            </a:r>
            <a:r>
              <a:rPr lang="ru-RU" b="0" dirty="0"/>
              <a:t> ,,то </a:t>
            </a:r>
            <a:r>
              <a:rPr lang="ru-RU" b="0" dirty="0" err="1"/>
              <a:t>ки</a:t>
            </a:r>
            <a:r>
              <a:rPr lang="ru-RU" b="0" dirty="0"/>
              <a:t> 1ооо </a:t>
            </a:r>
            <a:r>
              <a:rPr lang="ru-RU" b="0" dirty="0" err="1"/>
              <a:t>ҳамшира</a:t>
            </a:r>
            <a:r>
              <a:rPr lang="ru-RU" b="0" dirty="0"/>
              <a:t> дар </a:t>
            </a:r>
            <a:r>
              <a:rPr lang="ru-RU" b="0" dirty="0" err="1"/>
              <a:t>муассисаҳои</a:t>
            </a:r>
            <a:r>
              <a:rPr lang="ru-RU" b="0" dirty="0"/>
              <a:t> </a:t>
            </a:r>
            <a:r>
              <a:rPr lang="ru-RU" b="0" dirty="0" err="1"/>
              <a:t>аввалия</a:t>
            </a:r>
            <a:r>
              <a:rPr lang="ru-RU" b="0" dirty="0"/>
              <a:t> ба </a:t>
            </a:r>
            <a:r>
              <a:rPr lang="ru-RU" b="0" dirty="0" err="1"/>
              <a:t>кор</a:t>
            </a:r>
            <a:r>
              <a:rPr lang="ru-RU" b="0" dirty="0"/>
              <a:t> </a:t>
            </a:r>
            <a:r>
              <a:rPr lang="ru-RU" b="0" dirty="0" err="1"/>
              <a:t>гирифта</a:t>
            </a:r>
            <a:r>
              <a:rPr lang="ru-RU" b="0" dirty="0"/>
              <a:t> </a:t>
            </a:r>
            <a:r>
              <a:rPr lang="ru-RU" b="0" dirty="0" err="1"/>
              <a:t>шаванд</a:t>
            </a:r>
            <a:r>
              <a:rPr lang="ru-RU" b="0" dirty="0"/>
              <a:t> </a:t>
            </a:r>
            <a:r>
              <a:rPr lang="tg-Cyrl-TJ" b="0" dirty="0"/>
              <a:t> </a:t>
            </a:r>
            <a:r>
              <a:rPr lang="en-US" b="0" dirty="0"/>
              <a:t>(</a:t>
            </a:r>
            <a:r>
              <a:rPr lang="tg-Cyrl-TJ" dirty="0"/>
              <a:t>тағйирот д \ар мақомоти давлатӣ ва тағйироти буҷетӣ)</a:t>
            </a:r>
            <a:r>
              <a:rPr lang="tg-Cyrl-TJ" b="0" u="sng" dirty="0"/>
              <a:t> </a:t>
            </a:r>
            <a:r>
              <a:rPr lang="en-US" b="0" dirty="0"/>
              <a:t>. </a:t>
            </a:r>
            <a:r>
              <a:rPr lang="tg-Cyrl-TJ" b="0" dirty="0"/>
              <a:t>Тадқиқот ҳамчунин нишон дод, ки агар ин 5о миллиони иловагӣ аз ҷониби ҳукумат ҷудо карда шавад ,дар оянда ме</a:t>
            </a:r>
            <a:r>
              <a:rPr lang="ru-RU" b="0" dirty="0"/>
              <a:t> , </a:t>
            </a:r>
            <a:r>
              <a:rPr lang="ru-RU" b="0" dirty="0" err="1"/>
              <a:t>тавонад</a:t>
            </a:r>
            <a:r>
              <a:rPr lang="ru-RU" b="0" dirty="0"/>
              <a:t> </a:t>
            </a:r>
            <a:r>
              <a:rPr lang="ru-RU" b="0" dirty="0" err="1"/>
              <a:t>маблағҳои</a:t>
            </a:r>
            <a:r>
              <a:rPr lang="ru-RU" b="0" dirty="0"/>
              <a:t>  </a:t>
            </a:r>
            <a:r>
              <a:rPr lang="ru-RU" b="0" dirty="0" err="1"/>
              <a:t>зиёде</a:t>
            </a:r>
            <a:r>
              <a:rPr lang="ru-RU" b="0" dirty="0"/>
              <a:t> аз </a:t>
            </a:r>
            <a:r>
              <a:rPr lang="ru-RU" b="0" dirty="0" err="1"/>
              <a:t>ҳисоби</a:t>
            </a:r>
            <a:r>
              <a:rPr lang="ru-RU" b="0" dirty="0"/>
              <a:t> </a:t>
            </a:r>
            <a:r>
              <a:rPr lang="ru-RU" b="0" dirty="0" err="1"/>
              <a:t>хароҷоти</a:t>
            </a:r>
            <a:r>
              <a:rPr lang="ru-RU" b="0" dirty="0"/>
              <a:t> </a:t>
            </a:r>
            <a:r>
              <a:rPr lang="ru-RU" b="0" dirty="0" err="1"/>
              <a:t>чорабиниҳои</a:t>
            </a:r>
            <a:r>
              <a:rPr lang="ru-RU" b="0" dirty="0"/>
              <a:t> </a:t>
            </a:r>
            <a:r>
              <a:rPr lang="ru-RU" b="0" dirty="0" err="1"/>
              <a:t>пешкирикунандаи</a:t>
            </a:r>
            <a:r>
              <a:rPr lang="ru-RU" b="0" dirty="0"/>
              <a:t> </a:t>
            </a:r>
            <a:r>
              <a:rPr lang="ru-RU" b="0" dirty="0" err="1"/>
              <a:t>беморӣ</a:t>
            </a:r>
            <a:r>
              <a:rPr lang="ru-RU" b="0" dirty="0"/>
              <a:t> </a:t>
            </a:r>
            <a:r>
              <a:rPr lang="ru-RU" b="0" dirty="0" err="1"/>
              <a:t>сарфа</a:t>
            </a:r>
            <a:r>
              <a:rPr lang="ru-RU" b="0" dirty="0"/>
              <a:t> </a:t>
            </a:r>
            <a:r>
              <a:rPr lang="ru-RU" b="0" dirty="0" err="1"/>
              <a:t>кунад</a:t>
            </a:r>
            <a:r>
              <a:rPr lang="ru-RU" b="0" dirty="0"/>
              <a:t> </a:t>
            </a:r>
            <a:r>
              <a:rPr lang="tg-Cyrl-TJ" b="0" dirty="0"/>
              <a:t> </a:t>
            </a:r>
            <a:r>
              <a:rPr lang="en-US" b="0" dirty="0"/>
              <a:t>(</a:t>
            </a:r>
            <a:r>
              <a:rPr lang="tg-Cyrl-TJ" dirty="0"/>
              <a:t>Он чи метавонад сиёсатмадоронро қонеъ намояд</a:t>
            </a:r>
            <a:r>
              <a:rPr lang="ru-RU" u="sng" dirty="0"/>
              <a:t> </a:t>
            </a:r>
            <a:r>
              <a:rPr lang="en-US" b="0" dirty="0"/>
              <a:t>). </a:t>
            </a:r>
            <a:r>
              <a:rPr lang="tg-Cyrl-TJ" b="0" dirty="0"/>
              <a:t> Ин далелҳои молиявӣ метавонанд  мансабдорони депортаменти молияро барои хали масъалаи боло бурдани ҳудуди ниҳоии маъош (сақф)қонеъ намоянд </a:t>
            </a:r>
            <a:r>
              <a:rPr lang="ru-RU" b="0" dirty="0"/>
              <a:t> </a:t>
            </a:r>
            <a:r>
              <a:rPr lang="en-US" b="0" dirty="0"/>
              <a:t>(</a:t>
            </a:r>
            <a:r>
              <a:rPr lang="tg-Cyrl-TJ" dirty="0"/>
              <a:t>Хидматчиёни давлатии қарорқабулкунанда)</a:t>
            </a:r>
            <a:r>
              <a:rPr lang="tg-Cyrl-TJ" b="0" u="sng" dirty="0"/>
              <a:t>  </a:t>
            </a:r>
            <a:r>
              <a:rPr lang="ru-RU" b="0" dirty="0" err="1"/>
              <a:t>Департаменти</a:t>
            </a:r>
            <a:r>
              <a:rPr lang="ru-RU" b="0" dirty="0"/>
              <a:t> </a:t>
            </a:r>
            <a:r>
              <a:rPr lang="ru-RU" b="0" dirty="0" err="1"/>
              <a:t>молия</a:t>
            </a:r>
            <a:r>
              <a:rPr lang="ru-RU" b="0" dirty="0"/>
              <a:t> </a:t>
            </a:r>
            <a:r>
              <a:rPr lang="ru-RU" b="0" dirty="0" err="1"/>
              <a:t>остонаи</a:t>
            </a:r>
            <a:r>
              <a:rPr lang="ru-RU" b="0" dirty="0"/>
              <a:t> 40%  </a:t>
            </a:r>
            <a:r>
              <a:rPr lang="ru-RU" b="0" dirty="0" err="1"/>
              <a:t>барои</a:t>
            </a:r>
            <a:r>
              <a:rPr lang="ru-RU" b="0" dirty="0"/>
              <a:t> </a:t>
            </a:r>
            <a:r>
              <a:rPr lang="ru-RU" b="0" dirty="0" err="1"/>
              <a:t>кормандоне</a:t>
            </a:r>
            <a:r>
              <a:rPr lang="ru-RU" b="0" dirty="0"/>
              <a:t>, </a:t>
            </a:r>
            <a:r>
              <a:rPr lang="ru-RU" b="0" dirty="0" err="1"/>
              <a:t>ки</a:t>
            </a:r>
            <a:r>
              <a:rPr lang="ru-RU" b="0" dirty="0"/>
              <a:t> аз </a:t>
            </a:r>
            <a:r>
              <a:rPr lang="ru-RU" b="0" dirty="0" err="1"/>
              <a:t>буҷет</a:t>
            </a:r>
            <a:r>
              <a:rPr lang="ru-RU" b="0" dirty="0"/>
              <a:t> </a:t>
            </a:r>
            <a:r>
              <a:rPr lang="ru-RU" b="0" dirty="0" err="1"/>
              <a:t>маош</a:t>
            </a:r>
            <a:r>
              <a:rPr lang="ru-RU" b="0" dirty="0"/>
              <a:t> </a:t>
            </a:r>
            <a:r>
              <a:rPr lang="ru-RU" b="0" dirty="0" err="1"/>
              <a:t>мегиранд</a:t>
            </a:r>
            <a:r>
              <a:rPr lang="ru-RU" b="0" dirty="0"/>
              <a:t> ,</a:t>
            </a:r>
            <a:r>
              <a:rPr lang="ru-RU" b="0" dirty="0" err="1"/>
              <a:t>муқаррар</a:t>
            </a:r>
            <a:r>
              <a:rPr lang="ru-RU" b="0" dirty="0"/>
              <a:t> </a:t>
            </a:r>
            <a:r>
              <a:rPr lang="ru-RU" b="0" dirty="0" err="1"/>
              <a:t>намудааст</a:t>
            </a:r>
            <a:r>
              <a:rPr lang="ru-RU" b="0" dirty="0"/>
              <a:t>.. </a:t>
            </a:r>
            <a:r>
              <a:rPr lang="ru-RU" b="0" dirty="0" err="1"/>
              <a:t>Барои</a:t>
            </a:r>
            <a:r>
              <a:rPr lang="ru-RU" b="0" dirty="0"/>
              <a:t> он </a:t>
            </a:r>
            <a:r>
              <a:rPr lang="ru-RU" b="0" dirty="0" err="1"/>
              <a:t>ки</a:t>
            </a:r>
            <a:r>
              <a:rPr lang="ru-RU" b="0" dirty="0"/>
              <a:t> </a:t>
            </a:r>
            <a:r>
              <a:rPr lang="ru-RU" b="0" dirty="0" err="1"/>
              <a:t>тақсимбандӣ</a:t>
            </a:r>
            <a:r>
              <a:rPr lang="ru-RU" b="0" dirty="0"/>
              <a:t> </a:t>
            </a:r>
            <a:r>
              <a:rPr lang="ru-RU" b="0" dirty="0" err="1"/>
              <a:t>иҷозат</a:t>
            </a:r>
            <a:r>
              <a:rPr lang="ru-RU" b="0" dirty="0"/>
              <a:t> </a:t>
            </a:r>
            <a:r>
              <a:rPr lang="ru-RU" b="0" dirty="0" err="1"/>
              <a:t>ёбад</a:t>
            </a:r>
            <a:r>
              <a:rPr lang="ru-RU" b="0" dirty="0"/>
              <a:t>, </a:t>
            </a:r>
            <a:r>
              <a:rPr lang="ru-RU" b="0" dirty="0" err="1"/>
              <a:t>бояд</a:t>
            </a:r>
            <a:r>
              <a:rPr lang="ru-RU" b="0" dirty="0"/>
              <a:t> </a:t>
            </a:r>
            <a:r>
              <a:rPr lang="ru-RU" b="0" dirty="0" err="1"/>
              <a:t>сақфи</a:t>
            </a:r>
            <a:r>
              <a:rPr lang="ru-RU" b="0" dirty="0"/>
              <a:t> </a:t>
            </a:r>
            <a:r>
              <a:rPr lang="ru-RU" b="0" dirty="0" err="1"/>
              <a:t>моҳонаро</a:t>
            </a:r>
            <a:r>
              <a:rPr lang="ru-RU" b="0" dirty="0"/>
              <a:t> </a:t>
            </a:r>
            <a:r>
              <a:rPr lang="ru-RU" b="0" dirty="0" err="1"/>
              <a:t>барои</a:t>
            </a:r>
            <a:r>
              <a:rPr lang="ru-RU" b="0" dirty="0"/>
              <a:t> </a:t>
            </a:r>
            <a:r>
              <a:rPr lang="ru-RU" b="0" dirty="0" err="1"/>
              <a:t>кормандони</a:t>
            </a:r>
            <a:r>
              <a:rPr lang="ru-RU" b="0" dirty="0"/>
              <a:t>  </a:t>
            </a:r>
            <a:r>
              <a:rPr lang="ru-RU" b="0" dirty="0" err="1"/>
              <a:t>нав</a:t>
            </a:r>
            <a:r>
              <a:rPr lang="ru-RU" b="0" dirty="0"/>
              <a:t> ба   43%</a:t>
            </a:r>
            <a:r>
              <a:rPr lang="en-US" b="0" dirty="0"/>
              <a:t> </a:t>
            </a:r>
            <a:r>
              <a:rPr lang="tg-Cyrl-TJ" b="0" dirty="0"/>
              <a:t> боло бурд </a:t>
            </a:r>
            <a:r>
              <a:rPr lang="en-US" b="0" dirty="0"/>
              <a:t>(</a:t>
            </a:r>
            <a:r>
              <a:rPr lang="tg-Cyrl-TJ" dirty="0"/>
              <a:t>тағйироти сиёсӣ</a:t>
            </a:r>
            <a:r>
              <a:rPr lang="en-US" dirty="0"/>
              <a:t>). </a:t>
            </a:r>
            <a:r>
              <a:rPr lang="tg-Cyrl-TJ" dirty="0"/>
              <a:t> </a:t>
            </a:r>
            <a:r>
              <a:rPr lang="tg-Cyrl-TJ" b="0" dirty="0"/>
              <a:t>Пас аз гирифтани натиҷаҳои тадқиқоте ,ки шарикониТҒҲ аз доираҳои академӣ гузаронданд</a:t>
            </a:r>
            <a:r>
              <a:rPr lang="en-US" b="0" dirty="0"/>
              <a:t> (</a:t>
            </a:r>
            <a:r>
              <a:rPr lang="tg-Cyrl-TJ" b="0" dirty="0"/>
              <a:t>Шарикони стратегӣ</a:t>
            </a:r>
            <a:r>
              <a:rPr lang="en-US" b="0" dirty="0"/>
              <a:t>), </a:t>
            </a:r>
            <a:r>
              <a:rPr lang="ru-RU" b="0" dirty="0"/>
              <a:t>ТҒҲ  </a:t>
            </a:r>
            <a:r>
              <a:rPr lang="ru-RU" b="0" dirty="0" err="1"/>
              <a:t>вохурии</a:t>
            </a:r>
            <a:r>
              <a:rPr lang="ru-RU" b="0" dirty="0"/>
              <a:t> </a:t>
            </a:r>
            <a:r>
              <a:rPr lang="ru-RU" b="0" dirty="0" err="1"/>
              <a:t>байни</a:t>
            </a:r>
            <a:r>
              <a:rPr lang="ru-RU" b="0" dirty="0"/>
              <a:t> </a:t>
            </a:r>
            <a:r>
              <a:rPr lang="ru-RU" b="0" dirty="0" err="1"/>
              <a:t>ҷомеаи</a:t>
            </a:r>
            <a:r>
              <a:rPr lang="ru-RU" b="0" dirty="0"/>
              <a:t> </a:t>
            </a:r>
            <a:r>
              <a:rPr lang="ru-RU" b="0" dirty="0" err="1"/>
              <a:t>академӣ</a:t>
            </a:r>
            <a:r>
              <a:rPr lang="ru-RU" b="0" dirty="0"/>
              <a:t> </a:t>
            </a:r>
            <a:r>
              <a:rPr lang="ru-RU" b="0" dirty="0" err="1"/>
              <a:t>ва</a:t>
            </a:r>
            <a:r>
              <a:rPr lang="ru-RU" b="0" dirty="0"/>
              <a:t> </a:t>
            </a:r>
            <a:r>
              <a:rPr lang="ru-RU" b="0" dirty="0" err="1"/>
              <a:t>намояндагони</a:t>
            </a:r>
            <a:r>
              <a:rPr lang="ru-RU" b="0" dirty="0"/>
              <a:t> </a:t>
            </a:r>
            <a:r>
              <a:rPr lang="ru-RU" b="0" dirty="0" err="1"/>
              <a:t>дахлдори</a:t>
            </a:r>
            <a:r>
              <a:rPr lang="ru-RU" b="0" dirty="0"/>
              <a:t> </a:t>
            </a:r>
            <a:r>
              <a:rPr lang="ru-RU" b="0" dirty="0" err="1"/>
              <a:t>Департаменти</a:t>
            </a:r>
            <a:r>
              <a:rPr lang="ru-RU" b="0" dirty="0"/>
              <a:t> </a:t>
            </a:r>
            <a:r>
              <a:rPr lang="ru-RU" b="0" dirty="0" err="1"/>
              <a:t>молияро</a:t>
            </a:r>
            <a:r>
              <a:rPr lang="ru-RU" b="0" dirty="0"/>
              <a:t> </a:t>
            </a:r>
            <a:r>
              <a:rPr lang="ru-RU" b="0" dirty="0" err="1"/>
              <a:t>барои</a:t>
            </a:r>
            <a:r>
              <a:rPr lang="ru-RU" b="0" dirty="0"/>
              <a:t> </a:t>
            </a:r>
            <a:r>
              <a:rPr lang="ru-RU" b="0" dirty="0" err="1"/>
              <a:t>муаррифии</a:t>
            </a:r>
            <a:r>
              <a:rPr lang="ru-RU" b="0" dirty="0"/>
              <a:t> </a:t>
            </a:r>
            <a:r>
              <a:rPr lang="ru-RU" b="0" dirty="0" err="1"/>
              <a:t>натиҷаҳои</a:t>
            </a:r>
            <a:r>
              <a:rPr lang="ru-RU" b="0" dirty="0"/>
              <a:t> </a:t>
            </a:r>
            <a:r>
              <a:rPr lang="ru-RU" b="0" dirty="0" err="1"/>
              <a:t>тадқиқот</a:t>
            </a:r>
            <a:r>
              <a:rPr lang="ru-RU" b="0" dirty="0"/>
              <a:t> </a:t>
            </a:r>
            <a:r>
              <a:rPr lang="ru-RU" b="0" dirty="0" err="1"/>
              <a:t>ташкил</a:t>
            </a:r>
            <a:r>
              <a:rPr lang="ru-RU" b="0" dirty="0"/>
              <a:t> </a:t>
            </a:r>
            <a:r>
              <a:rPr lang="ru-RU" b="0" dirty="0" err="1"/>
              <a:t>мекунад</a:t>
            </a:r>
            <a:r>
              <a:rPr lang="tg-Cyrl-TJ" b="0" dirty="0"/>
              <a:t> </a:t>
            </a:r>
            <a:r>
              <a:rPr lang="en-US" b="0" dirty="0"/>
              <a:t>(</a:t>
            </a:r>
            <a:r>
              <a:rPr lang="tg-Cyrl-TJ" dirty="0"/>
              <a:t>Фаъолият доир ба таъсиррасонӣ ва дарёфти пуштибонии шарикони стратегӣ)</a:t>
            </a:r>
            <a:r>
              <a:rPr lang="tg-Cyrl-TJ" u="sng" dirty="0"/>
              <a:t> </a:t>
            </a:r>
            <a:endParaRPr lang="ru-RU" dirty="0"/>
          </a:p>
        </p:txBody>
      </p:sp>
    </p:spTree>
    <p:extLst>
      <p:ext uri="{BB962C8B-B14F-4D97-AF65-F5344CB8AC3E}">
        <p14:creationId xmlns:p14="http://schemas.microsoft.com/office/powerpoint/2010/main" val="272253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rot="16200000">
            <a:off x="-2089365" y="2855685"/>
            <a:ext cx="6237824" cy="1212147"/>
          </a:xfrm>
        </p:spPr>
        <p:txBody>
          <a:bodyPr>
            <a:normAutofit fontScale="90000"/>
          </a:bodyPr>
          <a:lstStyle/>
          <a:p>
            <a:pPr algn="ctr"/>
            <a:r>
              <a:rPr lang="ru-RU" sz="2800" dirty="0"/>
              <a:t>План воздействия, </a:t>
            </a:r>
            <a:br>
              <a:rPr lang="ru-RU" sz="2800" dirty="0"/>
            </a:br>
            <a:r>
              <a:rPr lang="ru-RU" sz="2800" dirty="0"/>
              <a:t>с учетом возникших изменений</a:t>
            </a:r>
          </a:p>
        </p:txBody>
      </p:sp>
      <p:pic>
        <p:nvPicPr>
          <p:cNvPr id="5" name="Рисунок 4"/>
          <p:cNvPicPr>
            <a:picLocks noChangeAspect="1"/>
          </p:cNvPicPr>
          <p:nvPr/>
        </p:nvPicPr>
        <p:blipFill>
          <a:blip r:embed="rId3"/>
          <a:stretch>
            <a:fillRect/>
          </a:stretch>
        </p:blipFill>
        <p:spPr>
          <a:xfrm>
            <a:off x="1922103" y="0"/>
            <a:ext cx="8994711" cy="6923516"/>
          </a:xfrm>
          <a:prstGeom prst="rect">
            <a:avLst/>
          </a:prstGeom>
        </p:spPr>
      </p:pic>
    </p:spTree>
    <p:extLst>
      <p:ext uri="{BB962C8B-B14F-4D97-AF65-F5344CB8AC3E}">
        <p14:creationId xmlns:p14="http://schemas.microsoft.com/office/powerpoint/2010/main" val="1877346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540" y="0"/>
            <a:ext cx="11594592" cy="739035"/>
          </a:xfrm>
        </p:spPr>
        <p:txBody>
          <a:bodyPr>
            <a:normAutofit/>
          </a:bodyPr>
          <a:lstStyle/>
          <a:p>
            <a:pPr algn="ctr"/>
            <a:r>
              <a:rPr lang="ru-RU" dirty="0" err="1">
                <a:latin typeface="Times New Roman" panose="02020603050405020304" pitchFamily="18" charset="0"/>
                <a:cs typeface="Times New Roman" panose="02020603050405020304" pitchFamily="18" charset="0"/>
              </a:rPr>
              <a:t>намунаи</a:t>
            </a:r>
            <a:r>
              <a:rPr lang="ru-RU" dirty="0">
                <a:latin typeface="Times New Roman" panose="02020603050405020304" pitchFamily="18" charset="0"/>
                <a:cs typeface="Times New Roman" panose="02020603050405020304" pitchFamily="18" charset="0"/>
              </a:rPr>
              <a:t> 2: </a:t>
            </a:r>
            <a:r>
              <a:rPr lang="ru-RU" dirty="0" err="1">
                <a:latin typeface="Times New Roman" panose="02020603050405020304" pitchFamily="18" charset="0"/>
                <a:cs typeface="Times New Roman" panose="02020603050405020304" pitchFamily="18" charset="0"/>
              </a:rPr>
              <a:t>сохтмони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мактабҳо</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40836" y="895905"/>
            <a:ext cx="10160000" cy="6162120"/>
          </a:xfrm>
        </p:spPr>
        <p:txBody>
          <a:bodyPr>
            <a:normAutofit lnSpcReduction="10000"/>
          </a:bodyPr>
          <a:lstStyle/>
          <a:p>
            <a:pPr>
              <a:lnSpc>
                <a:spcPct val="120000"/>
              </a:lnSpc>
            </a:pPr>
            <a:r>
              <a:rPr lang="ru-RU" sz="1600" b="0" dirty="0" err="1"/>
              <a:t>Намуни</a:t>
            </a:r>
            <a:r>
              <a:rPr lang="ru-RU" sz="1600" b="0" dirty="0"/>
              <a:t> ТҒҲ-и </a:t>
            </a:r>
            <a:r>
              <a:rPr lang="ru-RU" sz="1600" b="0" dirty="0" err="1"/>
              <a:t>дигар</a:t>
            </a:r>
            <a:r>
              <a:rPr lang="ru-RU" sz="1600" b="0" dirty="0"/>
              <a:t>, </a:t>
            </a:r>
            <a:r>
              <a:rPr lang="ru-RU" sz="1600" b="0" dirty="0" err="1"/>
              <a:t>ки</a:t>
            </a:r>
            <a:r>
              <a:rPr lang="ru-RU" sz="1600" b="0" dirty="0"/>
              <a:t> ба </a:t>
            </a:r>
            <a:r>
              <a:rPr lang="ru-RU" sz="1600" b="0" dirty="0" err="1"/>
              <a:t>ҷалби</a:t>
            </a:r>
            <a:r>
              <a:rPr lang="ru-RU" sz="1600" b="0" dirty="0"/>
              <a:t> </a:t>
            </a:r>
            <a:r>
              <a:rPr lang="ru-RU" sz="1600" b="0" dirty="0" err="1"/>
              <a:t>шаҳрвандон</a:t>
            </a:r>
            <a:r>
              <a:rPr lang="ru-RU" sz="1600" b="0" dirty="0"/>
              <a:t> </a:t>
            </a:r>
            <a:r>
              <a:rPr lang="ru-RU" sz="1600" b="0" dirty="0" err="1"/>
              <a:t>барои</a:t>
            </a:r>
            <a:r>
              <a:rPr lang="ru-RU" sz="1600" b="0" dirty="0"/>
              <a:t> </a:t>
            </a:r>
            <a:r>
              <a:rPr lang="ru-RU" sz="1600" b="0" dirty="0" err="1"/>
              <a:t>иштирок</a:t>
            </a:r>
            <a:r>
              <a:rPr lang="ru-RU" sz="1600" b="0" dirty="0"/>
              <a:t> дар </a:t>
            </a:r>
            <a:r>
              <a:rPr lang="ru-RU" sz="1600" b="0" dirty="0" err="1"/>
              <a:t>идоракунӣ</a:t>
            </a:r>
            <a:r>
              <a:rPr lang="ru-RU" sz="1600" b="0" dirty="0"/>
              <a:t> </a:t>
            </a:r>
            <a:r>
              <a:rPr lang="ru-RU" sz="1600" b="0" dirty="0" err="1"/>
              <a:t>ва</a:t>
            </a:r>
            <a:r>
              <a:rPr lang="ru-RU" sz="1600" b="0" dirty="0"/>
              <a:t> мониторинги </a:t>
            </a:r>
            <a:r>
              <a:rPr lang="ru-RU" sz="1600" b="0" dirty="0" err="1"/>
              <a:t>фаъолияти</a:t>
            </a:r>
            <a:r>
              <a:rPr lang="ru-RU" sz="1600" b="0" dirty="0"/>
              <a:t> </a:t>
            </a:r>
            <a:r>
              <a:rPr lang="ru-RU" sz="1600" b="0" dirty="0" err="1"/>
              <a:t>ҳукумат</a:t>
            </a:r>
            <a:r>
              <a:rPr lang="ru-RU" sz="1600" b="0" dirty="0"/>
              <a:t> </a:t>
            </a:r>
            <a:r>
              <a:rPr lang="en-US" sz="1600" b="0" dirty="0"/>
              <a:t> (</a:t>
            </a:r>
            <a:r>
              <a:rPr lang="tg-Cyrl-TJ" sz="1600" b="0" dirty="0"/>
              <a:t>Рисолати ташкилот) машғул аст. Дар рафти кор кашф карданд, ки бисёре аз сокинон аз раванди сохтмони мактабҳо изҳори норизоӣ мекунанд ва хоҳиши  назорат аз болои сохтмони мактабҳои навро доранд (Ҳадафи ниҳоӣ). Шаҳрвандон ин равандро муроқибат кардан наметавонанд, зеро иттилоот дар ин бора дар ҳеҷ  ҷо ба нашр намерасад ва касе намедонад, ки он  чи тавр маблағгузорӣ мешавад. Бо ҳамин  сабаб онҳо маъракаи дархости чунин маълумот ва барои умум дастрас будани онро роҳандозӣ мекунанд(Тағирот дар сохторӣ давлатӣ ва тағйироти буҷетӣ).</a:t>
            </a:r>
          </a:p>
          <a:p>
            <a:pPr>
              <a:lnSpc>
                <a:spcPct val="120000"/>
              </a:lnSpc>
            </a:pPr>
            <a:r>
              <a:rPr lang="tg-Cyrl-TJ" sz="1600" b="0" dirty="0"/>
              <a:t>Мансабдорони маҳаллӣ мегуянд, ки иллати сустии сохтмон дар он аст,ки аз ҳокимияти марказӣ пул гирифтан наметавонанд. Бинобар ҳамин ТҒД қарор дод маълумоти додаи ононро дар бораи ҳисоботҳои моҳонаи хароҷоти чи идораи маъорифи маҳаллӣ ва чи марказӣ қазоват кунад. Ин ба онҳо имкони муроқибат намудани воридоти маблағро аз маказ ба маҳал медиҳад. Барои  муваффақ шудан онҳо дар атрофи худ Эътилофи ТҒҲ-и маъруф, дигар созмонҳои ҷамъиятӣ ва мудирони барномаҳои давлатӣ-сарпарастонро, ки бахши маъорифро дар кишвар сарпарастӣ мекунанд, муттаҳид намуданд.(Шарикони стратегӣ). </a:t>
            </a:r>
            <a:r>
              <a:rPr lang="ru-RU" sz="1600" b="0" dirty="0" err="1"/>
              <a:t>Спонсорҳо</a:t>
            </a:r>
            <a:r>
              <a:rPr lang="ru-RU" sz="1600" b="0" dirty="0"/>
              <a:t> аз он </a:t>
            </a:r>
            <a:r>
              <a:rPr lang="ru-RU" sz="1600" b="0" dirty="0" err="1"/>
              <a:t>нигаронанд</a:t>
            </a:r>
            <a:r>
              <a:rPr lang="ru-RU" sz="1600" b="0" dirty="0"/>
              <a:t>, </a:t>
            </a:r>
            <a:r>
              <a:rPr lang="ru-RU" sz="1600" b="0" dirty="0" err="1"/>
              <a:t>ки</a:t>
            </a:r>
            <a:r>
              <a:rPr lang="ru-RU" sz="1600" b="0" dirty="0"/>
              <a:t> </a:t>
            </a:r>
            <a:r>
              <a:rPr lang="ru-RU" sz="1600" b="0" dirty="0" err="1"/>
              <a:t>сармоягузориашон</a:t>
            </a:r>
            <a:r>
              <a:rPr lang="ru-RU" sz="1600" b="0" dirty="0"/>
              <a:t> </a:t>
            </a:r>
            <a:r>
              <a:rPr lang="ru-RU" sz="1600" b="0" dirty="0" err="1"/>
              <a:t>чи</a:t>
            </a:r>
            <a:r>
              <a:rPr lang="ru-RU" sz="1600" b="0" dirty="0"/>
              <a:t> </a:t>
            </a:r>
            <a:r>
              <a:rPr lang="ru-RU" sz="1600" b="0" dirty="0" err="1"/>
              <a:t>гуна</a:t>
            </a:r>
            <a:r>
              <a:rPr lang="ru-RU" sz="1600" b="0" dirty="0"/>
              <a:t> </a:t>
            </a:r>
            <a:r>
              <a:rPr lang="ru-RU" sz="1600" b="0" dirty="0" err="1"/>
              <a:t>харҷ</a:t>
            </a:r>
            <a:r>
              <a:rPr lang="ru-RU" sz="1600" b="0" dirty="0"/>
              <a:t> </a:t>
            </a:r>
            <a:r>
              <a:rPr lang="ru-RU" sz="1600" b="0" dirty="0" err="1"/>
              <a:t>мешавад</a:t>
            </a:r>
            <a:r>
              <a:rPr lang="ru-RU" sz="1600" b="0" dirty="0"/>
              <a:t> </a:t>
            </a:r>
            <a:r>
              <a:rPr lang="ru-RU" sz="1600" b="0" dirty="0" err="1"/>
              <a:t>ва</a:t>
            </a:r>
            <a:r>
              <a:rPr lang="ru-RU" sz="1600" b="0" dirty="0"/>
              <a:t> </a:t>
            </a:r>
            <a:r>
              <a:rPr lang="ru-RU" sz="1600" b="0" dirty="0" err="1"/>
              <a:t>ҳамчунин</a:t>
            </a:r>
            <a:r>
              <a:rPr lang="ru-RU" sz="1600" b="0" dirty="0"/>
              <a:t> </a:t>
            </a:r>
            <a:r>
              <a:rPr lang="ru-RU" sz="1600" b="0" dirty="0" err="1"/>
              <a:t>барояшон</a:t>
            </a:r>
            <a:r>
              <a:rPr lang="ru-RU" sz="1600" b="0" dirty="0"/>
              <a:t> </a:t>
            </a:r>
            <a:r>
              <a:rPr lang="ru-RU" sz="1600" b="0" dirty="0" err="1"/>
              <a:t>сохтани</a:t>
            </a:r>
            <a:r>
              <a:rPr lang="ru-RU" sz="1600" b="0" dirty="0"/>
              <a:t> </a:t>
            </a:r>
            <a:r>
              <a:rPr lang="ru-RU" sz="1600" b="0" dirty="0" err="1"/>
              <a:t>низоми</a:t>
            </a:r>
            <a:r>
              <a:rPr lang="ru-RU" sz="1600" b="0" dirty="0"/>
              <a:t> </a:t>
            </a:r>
            <a:r>
              <a:rPr lang="ru-RU" sz="1600" b="0" dirty="0" err="1"/>
              <a:t>назорати</a:t>
            </a:r>
            <a:r>
              <a:rPr lang="ru-RU" sz="1600" b="0" dirty="0"/>
              <a:t> </a:t>
            </a:r>
            <a:r>
              <a:rPr lang="ru-RU" sz="1600" b="0" dirty="0" err="1"/>
              <a:t>маҳаллӣ</a:t>
            </a:r>
            <a:r>
              <a:rPr lang="ru-RU" sz="1600" b="0" dirty="0"/>
              <a:t> аз </a:t>
            </a:r>
            <a:r>
              <a:rPr lang="ru-RU" sz="1600" b="0" dirty="0" err="1"/>
              <a:t>болои</a:t>
            </a:r>
            <a:r>
              <a:rPr lang="ru-RU" sz="1600" b="0" dirty="0"/>
              <a:t> </a:t>
            </a:r>
            <a:r>
              <a:rPr lang="ru-RU" sz="1600" b="0" dirty="0" err="1"/>
              <a:t>хароҷоти</a:t>
            </a:r>
            <a:r>
              <a:rPr lang="ru-RU" sz="1600" b="0" dirty="0"/>
              <a:t> </a:t>
            </a:r>
            <a:r>
              <a:rPr lang="ru-RU" sz="1600" b="0" dirty="0" err="1"/>
              <a:t>маблағҳо</a:t>
            </a:r>
            <a:r>
              <a:rPr lang="ru-RU" sz="1600" b="0" dirty="0"/>
              <a:t> </a:t>
            </a:r>
            <a:r>
              <a:rPr lang="ru-RU" sz="1600" b="0" dirty="0" err="1"/>
              <a:t>зарур</a:t>
            </a:r>
            <a:r>
              <a:rPr lang="ru-RU" sz="1600" b="0" dirty="0"/>
              <a:t> </a:t>
            </a:r>
            <a:r>
              <a:rPr lang="ru-RU" sz="1600" b="0" dirty="0" err="1"/>
              <a:t>аст</a:t>
            </a:r>
            <a:r>
              <a:rPr lang="ru-RU" sz="1600" b="0" dirty="0"/>
              <a:t>. </a:t>
            </a:r>
            <a:r>
              <a:rPr lang="ru-RU" sz="1600" b="0" dirty="0" err="1"/>
              <a:t>Эътилофи</a:t>
            </a:r>
            <a:r>
              <a:rPr lang="ru-RU" sz="1600" b="0" dirty="0"/>
              <a:t> </a:t>
            </a:r>
            <a:r>
              <a:rPr lang="ru-RU" sz="1600" b="0" dirty="0" err="1"/>
              <a:t>созмонҳои</a:t>
            </a:r>
            <a:r>
              <a:rPr lang="ru-RU" sz="1600" b="0" dirty="0"/>
              <a:t> </a:t>
            </a:r>
            <a:r>
              <a:rPr lang="ru-RU" sz="1600" b="0" dirty="0" err="1"/>
              <a:t>ҷамъиятӣ</a:t>
            </a:r>
            <a:r>
              <a:rPr lang="ru-RU" sz="1600" b="0" dirty="0"/>
              <a:t> бар он </a:t>
            </a:r>
            <a:r>
              <a:rPr lang="ru-RU" sz="1600" b="0" dirty="0" err="1"/>
              <a:t>аст</a:t>
            </a:r>
            <a:r>
              <a:rPr lang="ru-RU" sz="1600" b="0" dirty="0"/>
              <a:t>, </a:t>
            </a:r>
            <a:r>
              <a:rPr lang="ru-RU" sz="1600" b="0" dirty="0" err="1"/>
              <a:t>ки</a:t>
            </a:r>
            <a:r>
              <a:rPr lang="ru-RU" sz="1600" b="0" dirty="0"/>
              <a:t> </a:t>
            </a:r>
            <a:r>
              <a:rPr lang="ru-RU" sz="1600" b="0" dirty="0" err="1"/>
              <a:t>агар</a:t>
            </a:r>
            <a:r>
              <a:rPr lang="ru-RU" sz="1600" b="0" dirty="0"/>
              <a:t> </a:t>
            </a:r>
            <a:r>
              <a:rPr lang="ru-RU" sz="1600" b="0" dirty="0" err="1"/>
              <a:t>онҳо</a:t>
            </a:r>
            <a:r>
              <a:rPr lang="ru-RU" sz="1600" b="0" dirty="0"/>
              <a:t> аз як </a:t>
            </a:r>
            <a:r>
              <a:rPr lang="ru-RU" sz="1600" b="0" dirty="0" err="1"/>
              <a:t>ҷабҳаи</a:t>
            </a:r>
            <a:r>
              <a:rPr lang="ru-RU" sz="1600" b="0" dirty="0"/>
              <a:t> </a:t>
            </a:r>
            <a:r>
              <a:rPr lang="ru-RU" sz="1600" b="0" dirty="0" err="1"/>
              <a:t>муштарак</a:t>
            </a:r>
            <a:r>
              <a:rPr lang="ru-RU" sz="1600" b="0" dirty="0"/>
              <a:t> </a:t>
            </a:r>
            <a:r>
              <a:rPr lang="ru-RU" sz="1600" b="0" dirty="0" err="1"/>
              <a:t>баромад</a:t>
            </a:r>
            <a:r>
              <a:rPr lang="ru-RU" sz="1600" b="0" dirty="0"/>
              <a:t> карда </a:t>
            </a:r>
            <a:r>
              <a:rPr lang="ru-RU" sz="1600" b="0" dirty="0" err="1"/>
              <a:t>тавонанд</a:t>
            </a:r>
            <a:r>
              <a:rPr lang="ru-RU" sz="1600" b="0" dirty="0"/>
              <a:t>, </a:t>
            </a:r>
            <a:r>
              <a:rPr lang="ru-RU" sz="1600" b="0" dirty="0" err="1"/>
              <a:t>масъулин</a:t>
            </a:r>
            <a:r>
              <a:rPr lang="ru-RU" sz="1600" b="0" dirty="0"/>
              <a:t> </a:t>
            </a:r>
            <a:r>
              <a:rPr lang="ru-RU" sz="1600" b="0" dirty="0" err="1"/>
              <a:t>онҳоро</a:t>
            </a:r>
            <a:r>
              <a:rPr lang="ru-RU" sz="1600" b="0" dirty="0"/>
              <a:t> ба </a:t>
            </a:r>
            <a:r>
              <a:rPr lang="ru-RU" sz="1600" b="0" dirty="0" err="1"/>
              <a:t>унвони</a:t>
            </a:r>
            <a:r>
              <a:rPr lang="ru-RU" sz="1600" b="0" dirty="0"/>
              <a:t> </a:t>
            </a:r>
            <a:r>
              <a:rPr lang="ru-RU" sz="1600" b="0" dirty="0" err="1"/>
              <a:t>мақомоте</a:t>
            </a:r>
            <a:r>
              <a:rPr lang="ru-RU" sz="1600" b="0" dirty="0"/>
              <a:t> </a:t>
            </a:r>
            <a:r>
              <a:rPr lang="ru-RU" sz="1600" b="0" dirty="0" err="1"/>
              <a:t>мешиносад</a:t>
            </a:r>
            <a:r>
              <a:rPr lang="ru-RU" sz="1600" b="0" dirty="0"/>
              <a:t>, </a:t>
            </a:r>
            <a:r>
              <a:rPr lang="ru-RU" sz="1600" b="0" dirty="0" err="1"/>
              <a:t>ки</a:t>
            </a:r>
            <a:r>
              <a:rPr lang="ru-RU" sz="1600" b="0" dirty="0"/>
              <a:t> </a:t>
            </a:r>
            <a:r>
              <a:rPr lang="ru-RU" sz="1600" b="0" dirty="0" err="1"/>
              <a:t>барои</a:t>
            </a:r>
            <a:r>
              <a:rPr lang="ru-RU" sz="1600" b="0" dirty="0"/>
              <a:t> </a:t>
            </a:r>
            <a:r>
              <a:rPr lang="ru-RU" sz="1600" b="0" dirty="0" err="1"/>
              <a:t>назорат</a:t>
            </a:r>
            <a:r>
              <a:rPr lang="ru-RU" sz="1600" b="0" dirty="0"/>
              <a:t> аз </a:t>
            </a:r>
            <a:r>
              <a:rPr lang="ru-RU" sz="1600" b="0" dirty="0" err="1"/>
              <a:t>болои</a:t>
            </a:r>
            <a:r>
              <a:rPr lang="ru-RU" sz="1600" b="0" dirty="0"/>
              <a:t> </a:t>
            </a:r>
            <a:r>
              <a:rPr lang="ru-RU" sz="1600" b="0" dirty="0" err="1"/>
              <a:t>хароҷоти</a:t>
            </a:r>
            <a:r>
              <a:rPr lang="ru-RU" sz="1600" b="0" dirty="0"/>
              <a:t> </a:t>
            </a:r>
            <a:r>
              <a:rPr lang="ru-RU" sz="1600" b="0" dirty="0" err="1"/>
              <a:t>маблағҳои</a:t>
            </a:r>
            <a:r>
              <a:rPr lang="ru-RU" sz="1600" b="0" dirty="0"/>
              <a:t> </a:t>
            </a:r>
            <a:r>
              <a:rPr lang="ru-RU" sz="1600" b="0" dirty="0" err="1"/>
              <a:t>сохтмон</a:t>
            </a:r>
            <a:r>
              <a:rPr lang="ru-RU" sz="1600" b="0" dirty="0"/>
              <a:t> </a:t>
            </a:r>
            <a:r>
              <a:rPr lang="ru-RU" sz="1600" b="0" dirty="0" err="1"/>
              <a:t>қодир</a:t>
            </a:r>
            <a:r>
              <a:rPr lang="ru-RU" sz="1600" b="0" dirty="0"/>
              <a:t> </a:t>
            </a:r>
            <a:r>
              <a:rPr lang="ru-RU" sz="1600" b="0" dirty="0" err="1"/>
              <a:t>аст</a:t>
            </a:r>
            <a:r>
              <a:rPr lang="ru-RU" sz="1600" b="0" dirty="0"/>
              <a:t> </a:t>
            </a:r>
            <a:r>
              <a:rPr lang="ru-RU" sz="1600" b="0" dirty="0" err="1"/>
              <a:t>ва</a:t>
            </a:r>
            <a:r>
              <a:rPr lang="ru-RU" sz="1600" b="0" dirty="0"/>
              <a:t> </a:t>
            </a:r>
            <a:r>
              <a:rPr lang="ru-RU" sz="1600" b="0" dirty="0" err="1"/>
              <a:t>онҳоро</a:t>
            </a:r>
            <a:r>
              <a:rPr lang="ru-RU" sz="1600" b="0" dirty="0"/>
              <a:t> ба </a:t>
            </a:r>
            <a:r>
              <a:rPr lang="ru-RU" sz="1600" b="0" dirty="0" err="1"/>
              <a:t>ҷиддият</a:t>
            </a:r>
            <a:r>
              <a:rPr lang="ru-RU" sz="1600" b="0" dirty="0"/>
              <a:t> </a:t>
            </a:r>
            <a:r>
              <a:rPr lang="ru-RU" sz="1600" b="0" dirty="0" err="1"/>
              <a:t>мегиранд</a:t>
            </a:r>
            <a:r>
              <a:rPr lang="ru-RU" sz="1600" b="0" dirty="0"/>
              <a:t> </a:t>
            </a:r>
            <a:r>
              <a:rPr lang="ru-RU" sz="1600" b="0" dirty="0" err="1"/>
              <a:t>ва</a:t>
            </a:r>
            <a:r>
              <a:rPr lang="ru-RU" sz="1600" b="0" dirty="0"/>
              <a:t> аз ин </a:t>
            </a:r>
            <a:r>
              <a:rPr lang="ru-RU" sz="1600" b="0" dirty="0" err="1"/>
              <a:t>ру</a:t>
            </a:r>
            <a:r>
              <a:rPr lang="ru-RU" sz="1600" b="0" dirty="0"/>
              <a:t> </a:t>
            </a:r>
            <a:r>
              <a:rPr lang="ru-RU" sz="1600" b="0" dirty="0" err="1"/>
              <a:t>талаби</a:t>
            </a:r>
            <a:r>
              <a:rPr lang="ru-RU" sz="1600" b="0" dirty="0"/>
              <a:t> </a:t>
            </a:r>
            <a:r>
              <a:rPr lang="ru-RU" sz="1600" b="0" dirty="0" err="1"/>
              <a:t>онҳоро</a:t>
            </a:r>
            <a:r>
              <a:rPr lang="ru-RU" sz="1600" b="0" dirty="0"/>
              <a:t> дар </a:t>
            </a:r>
            <a:r>
              <a:rPr lang="ru-RU" sz="1600" b="0" dirty="0" err="1"/>
              <a:t>бораи</a:t>
            </a:r>
            <a:r>
              <a:rPr lang="ru-RU" sz="1600" b="0" dirty="0"/>
              <a:t> </a:t>
            </a:r>
            <a:r>
              <a:rPr lang="ru-RU" sz="1600" b="0" dirty="0" err="1"/>
              <a:t>тақдим</a:t>
            </a:r>
            <a:r>
              <a:rPr lang="ru-RU" sz="1600" b="0" dirty="0"/>
              <a:t> </a:t>
            </a:r>
            <a:r>
              <a:rPr lang="ru-RU" sz="1600" b="0" dirty="0" err="1"/>
              <a:t>намудани</a:t>
            </a:r>
            <a:r>
              <a:rPr lang="ru-RU" sz="1600" b="0" dirty="0"/>
              <a:t> </a:t>
            </a:r>
            <a:r>
              <a:rPr lang="ru-RU" sz="1600" b="0" dirty="0" err="1"/>
              <a:t>ҳисоботи</a:t>
            </a:r>
            <a:r>
              <a:rPr lang="ru-RU" sz="1600" b="0" dirty="0"/>
              <a:t> </a:t>
            </a:r>
            <a:r>
              <a:rPr lang="ru-RU" sz="1600" b="0" dirty="0" err="1"/>
              <a:t>воқеии</a:t>
            </a:r>
            <a:r>
              <a:rPr lang="ru-RU" sz="1600" b="0" dirty="0"/>
              <a:t> </a:t>
            </a:r>
            <a:r>
              <a:rPr lang="ru-RU" sz="1600" b="0" dirty="0" err="1"/>
              <a:t>хароҷоти</a:t>
            </a:r>
            <a:r>
              <a:rPr lang="ru-RU" sz="1600" b="0" dirty="0"/>
              <a:t> </a:t>
            </a:r>
            <a:r>
              <a:rPr lang="ru-RU" sz="1600" b="0" dirty="0" err="1"/>
              <a:t>сохтмон</a:t>
            </a:r>
            <a:r>
              <a:rPr lang="ru-RU" sz="1600" b="0" dirty="0"/>
              <a:t> </a:t>
            </a:r>
            <a:r>
              <a:rPr lang="ru-RU" sz="1600" b="0" dirty="0" err="1"/>
              <a:t>дастгирӣ</a:t>
            </a:r>
            <a:r>
              <a:rPr lang="ru-RU" sz="1600" b="0" dirty="0"/>
              <a:t> </a:t>
            </a:r>
            <a:r>
              <a:rPr lang="ru-RU" sz="1600" b="0" dirty="0" err="1"/>
              <a:t>менамоянд</a:t>
            </a:r>
            <a:r>
              <a:rPr lang="ru-RU" sz="1600" b="0" dirty="0"/>
              <a:t>. </a:t>
            </a:r>
            <a:r>
              <a:rPr lang="ru-RU" sz="1600" b="0" dirty="0" err="1"/>
              <a:t>Эътилоф</a:t>
            </a:r>
            <a:r>
              <a:rPr lang="ru-RU" sz="1600" b="0" dirty="0"/>
              <a:t> </a:t>
            </a:r>
            <a:r>
              <a:rPr lang="ru-RU" sz="1600" b="0" dirty="0" err="1"/>
              <a:t>ҳамчуни</a:t>
            </a:r>
            <a:r>
              <a:rPr lang="ru-RU" sz="1600" b="0" dirty="0"/>
              <a:t> бар он </a:t>
            </a:r>
            <a:r>
              <a:rPr lang="ru-RU" sz="1600" b="0" dirty="0" err="1"/>
              <a:t>бовар</a:t>
            </a:r>
            <a:r>
              <a:rPr lang="ru-RU" sz="1600" b="0" dirty="0"/>
              <a:t> </a:t>
            </a:r>
            <a:r>
              <a:rPr lang="ru-RU" sz="1600" b="0" dirty="0" err="1"/>
              <a:t>аст</a:t>
            </a:r>
            <a:r>
              <a:rPr lang="ru-RU" sz="1600" b="0" dirty="0"/>
              <a:t>, </a:t>
            </a:r>
            <a:r>
              <a:rPr lang="ru-RU" sz="1600" b="0" dirty="0" err="1"/>
              <a:t>ки</a:t>
            </a:r>
            <a:r>
              <a:rPr lang="ru-RU" sz="1600" b="0" dirty="0"/>
              <a:t> </a:t>
            </a:r>
            <a:r>
              <a:rPr lang="ru-RU" sz="1600" b="0" dirty="0" err="1"/>
              <a:t>спонсорҳо</a:t>
            </a:r>
            <a:r>
              <a:rPr lang="ru-RU" sz="1600" b="0" dirty="0"/>
              <a:t> </a:t>
            </a:r>
            <a:r>
              <a:rPr lang="ru-RU" sz="1600" b="0" dirty="0" err="1"/>
              <a:t>метавонанд</a:t>
            </a:r>
            <a:r>
              <a:rPr lang="ru-RU" sz="1600" b="0" dirty="0"/>
              <a:t> </a:t>
            </a:r>
            <a:r>
              <a:rPr lang="ru-RU" sz="1600" b="0" dirty="0" err="1"/>
              <a:t>кормандони</a:t>
            </a:r>
            <a:r>
              <a:rPr lang="ru-RU" sz="1600" b="0" dirty="0"/>
              <a:t> </a:t>
            </a:r>
            <a:r>
              <a:rPr lang="ru-RU" sz="1600" b="0" dirty="0" err="1"/>
              <a:t>Департаменти</a:t>
            </a:r>
            <a:r>
              <a:rPr lang="ru-RU" sz="1600" b="0" dirty="0"/>
              <a:t> </a:t>
            </a:r>
            <a:r>
              <a:rPr lang="ru-RU" sz="1600" b="0" dirty="0" err="1"/>
              <a:t>молия</a:t>
            </a:r>
            <a:r>
              <a:rPr lang="ru-RU" sz="1600" b="0" dirty="0"/>
              <a:t> </a:t>
            </a:r>
            <a:r>
              <a:rPr lang="ru-RU" sz="1600" b="0" dirty="0" err="1"/>
              <a:t>ва</a:t>
            </a:r>
            <a:r>
              <a:rPr lang="ru-RU" sz="1600" b="0" dirty="0"/>
              <a:t> </a:t>
            </a:r>
            <a:r>
              <a:rPr lang="ru-RU" sz="1600" b="0" dirty="0" err="1"/>
              <a:t>маъорифро</a:t>
            </a:r>
            <a:r>
              <a:rPr lang="ru-RU" sz="1600" b="0" dirty="0"/>
              <a:t> </a:t>
            </a:r>
            <a:r>
              <a:rPr lang="ru-RU" sz="1600" b="0" dirty="0" err="1"/>
              <a:t>розӣ</a:t>
            </a:r>
            <a:r>
              <a:rPr lang="ru-RU" sz="1600" b="0" dirty="0"/>
              <a:t> </a:t>
            </a:r>
            <a:r>
              <a:rPr lang="ru-RU" sz="1600" b="0" dirty="0" err="1"/>
              <a:t>кунонанд</a:t>
            </a:r>
            <a:r>
              <a:rPr lang="ru-RU" sz="1600" b="0" dirty="0"/>
              <a:t>, </a:t>
            </a:r>
            <a:r>
              <a:rPr lang="ru-RU" sz="1600" b="0" dirty="0" err="1"/>
              <a:t>ки</a:t>
            </a:r>
            <a:r>
              <a:rPr lang="ru-RU" sz="1600" b="0" dirty="0"/>
              <a:t> ин </a:t>
            </a:r>
            <a:r>
              <a:rPr lang="ru-RU" sz="1600" b="0" dirty="0" err="1"/>
              <a:t>маълумот</a:t>
            </a:r>
            <a:r>
              <a:rPr lang="ru-RU" sz="1600" b="0" dirty="0"/>
              <a:t>, </a:t>
            </a:r>
            <a:r>
              <a:rPr lang="ru-RU" sz="1600" b="0" dirty="0" err="1"/>
              <a:t>ҳангоми</a:t>
            </a:r>
            <a:r>
              <a:rPr lang="ru-RU" sz="1600" b="0" dirty="0"/>
              <a:t>  </a:t>
            </a:r>
            <a:r>
              <a:rPr lang="ru-RU" sz="1600" b="0" dirty="0" err="1"/>
              <a:t>гузаронидани</a:t>
            </a:r>
            <a:r>
              <a:rPr lang="ru-RU" sz="1600" b="0" dirty="0"/>
              <a:t> </a:t>
            </a:r>
            <a:r>
              <a:rPr lang="ru-RU" sz="1600" b="0" dirty="0" err="1"/>
              <a:t>аудити</a:t>
            </a:r>
            <a:r>
              <a:rPr lang="ru-RU" sz="1600" b="0" dirty="0"/>
              <a:t>  солона аз </a:t>
            </a:r>
            <a:r>
              <a:rPr lang="ru-RU" sz="1600" b="0" dirty="0" err="1"/>
              <a:t>ҷониби</a:t>
            </a:r>
            <a:r>
              <a:rPr lang="ru-RU" sz="1600" b="0" dirty="0"/>
              <a:t> </a:t>
            </a:r>
            <a:r>
              <a:rPr lang="ru-RU" sz="1600" b="0" dirty="0" err="1"/>
              <a:t>ссарпарастон</a:t>
            </a:r>
            <a:r>
              <a:rPr lang="ru-RU" sz="1600" b="0" dirty="0"/>
              <a:t>,  </a:t>
            </a:r>
            <a:r>
              <a:rPr lang="ru-RU" sz="1600" b="0" dirty="0" err="1"/>
              <a:t>чоп</a:t>
            </a:r>
            <a:r>
              <a:rPr lang="ru-RU" sz="1600" b="0" dirty="0"/>
              <a:t> карда </a:t>
            </a:r>
            <a:r>
              <a:rPr lang="ru-RU" sz="1600" b="0" dirty="0" err="1"/>
              <a:t>шавад</a:t>
            </a:r>
            <a:r>
              <a:rPr lang="tg-Cyrl-TJ" sz="1600" b="0" dirty="0"/>
              <a:t> </a:t>
            </a:r>
            <a:endParaRPr lang="ru-RU" sz="2400" b="0" dirty="0"/>
          </a:p>
        </p:txBody>
      </p:sp>
    </p:spTree>
    <p:extLst>
      <p:ext uri="{BB962C8B-B14F-4D97-AF65-F5344CB8AC3E}">
        <p14:creationId xmlns:p14="http://schemas.microsoft.com/office/powerpoint/2010/main" val="1139782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417824" y="5709796"/>
            <a:ext cx="4303180" cy="684563"/>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ru-RU" sz="2800" dirty="0"/>
              <a:t>План воздействия </a:t>
            </a:r>
          </a:p>
        </p:txBody>
      </p:sp>
      <p:pic>
        <p:nvPicPr>
          <p:cNvPr id="5" name="Рисунок 4"/>
          <p:cNvPicPr>
            <a:picLocks noChangeAspect="1"/>
          </p:cNvPicPr>
          <p:nvPr/>
        </p:nvPicPr>
        <p:blipFill>
          <a:blip r:embed="rId3"/>
          <a:stretch>
            <a:fillRect/>
          </a:stretch>
        </p:blipFill>
        <p:spPr>
          <a:xfrm>
            <a:off x="1158874" y="412366"/>
            <a:ext cx="9794482" cy="6577783"/>
          </a:xfrm>
          <a:prstGeom prst="rect">
            <a:avLst/>
          </a:prstGeom>
        </p:spPr>
      </p:pic>
    </p:spTree>
    <p:extLst>
      <p:ext uri="{BB962C8B-B14F-4D97-AF65-F5344CB8AC3E}">
        <p14:creationId xmlns:p14="http://schemas.microsoft.com/office/powerpoint/2010/main" val="1102456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518" y="220198"/>
            <a:ext cx="12057482" cy="699727"/>
          </a:xfrm>
        </p:spPr>
        <p:txBody>
          <a:bodyPr>
            <a:noAutofit/>
          </a:bodyPr>
          <a:lstStyle/>
          <a:p>
            <a:pPr algn="ctr"/>
            <a:r>
              <a:rPr lang="ru-RU" sz="3200" dirty="0" err="1">
                <a:latin typeface="Times New Roman" panose="02020603050405020304" pitchFamily="18" charset="0"/>
                <a:cs typeface="Times New Roman" panose="02020603050405020304" pitchFamily="18" charset="0"/>
              </a:rPr>
              <a:t>Фарзияҳои</a:t>
            </a:r>
            <a:r>
              <a:rPr lang="ru-RU" sz="3200" dirty="0">
                <a:latin typeface="Times New Roman" panose="02020603050405020304" pitchFamily="18" charset="0"/>
                <a:cs typeface="Times New Roman" panose="02020603050405020304" pitchFamily="18" charset="0"/>
              </a:rPr>
              <a:t> ин </a:t>
            </a:r>
            <a:r>
              <a:rPr lang="ru-RU" sz="3200" dirty="0" err="1">
                <a:latin typeface="Times New Roman" panose="02020603050405020304" pitchFamily="18" charset="0"/>
                <a:cs typeface="Times New Roman" panose="02020603050405020304" pitchFamily="18" charset="0"/>
              </a:rPr>
              <a:t>эдвокаси</a:t>
            </a:r>
            <a:r>
              <a:rPr lang="ru-RU" sz="3200" dirty="0">
                <a:latin typeface="Times New Roman" panose="02020603050405020304" pitchFamily="18" charset="0"/>
                <a:cs typeface="Times New Roman" panose="02020603050405020304" pitchFamily="18" charset="0"/>
              </a:rPr>
              <a:t>-кампания </a:t>
            </a:r>
          </a:p>
        </p:txBody>
      </p:sp>
      <p:sp>
        <p:nvSpPr>
          <p:cNvPr id="5" name="Прямоугольник 4"/>
          <p:cNvSpPr/>
          <p:nvPr/>
        </p:nvSpPr>
        <p:spPr>
          <a:xfrm>
            <a:off x="487502" y="1178788"/>
            <a:ext cx="11212284" cy="1461939"/>
          </a:xfrm>
          <a:prstGeom prst="rect">
            <a:avLst/>
          </a:prstGeom>
        </p:spPr>
        <p:txBody>
          <a:bodyPr wrap="square">
            <a:spAutoFit/>
          </a:bodyPr>
          <a:lstStyle/>
          <a:p>
            <a:pPr algn="ctr"/>
            <a:r>
              <a:rPr lang="ru-RU" sz="2400" b="1" dirty="0">
                <a:solidFill>
                  <a:srgbClr val="0070C0"/>
                </a:solidFill>
                <a:latin typeface="Times New Roman" panose="02020603050405020304" pitchFamily="18" charset="0"/>
                <a:cs typeface="Times New Roman" panose="02020603050405020304" pitchFamily="18" charset="0"/>
              </a:rPr>
              <a:t>Ба </a:t>
            </a:r>
            <a:r>
              <a:rPr lang="ru-RU" sz="2400" b="1" dirty="0" err="1">
                <a:solidFill>
                  <a:srgbClr val="0070C0"/>
                </a:solidFill>
                <a:latin typeface="Times New Roman" panose="02020603050405020304" pitchFamily="18" charset="0"/>
                <a:cs typeface="Times New Roman" panose="02020603050405020304" pitchFamily="18" charset="0"/>
              </a:rPr>
              <a:t>мисли</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намунаи</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қаблӣ</a:t>
            </a:r>
            <a:r>
              <a:rPr lang="ru-RU" sz="2400" b="1" dirty="0">
                <a:solidFill>
                  <a:srgbClr val="0070C0"/>
                </a:solidFill>
                <a:latin typeface="Times New Roman" panose="02020603050405020304" pitchFamily="18" charset="0"/>
                <a:cs typeface="Times New Roman" panose="02020603050405020304" pitchFamily="18" charset="0"/>
              </a:rPr>
              <a:t> ин  </a:t>
            </a:r>
            <a:r>
              <a:rPr lang="ru-RU" sz="2400" b="1" dirty="0" err="1">
                <a:solidFill>
                  <a:srgbClr val="0070C0"/>
                </a:solidFill>
                <a:latin typeface="Times New Roman" panose="02020603050405020304" pitchFamily="18" charset="0"/>
                <a:cs typeface="Times New Roman" panose="02020603050405020304" pitchFamily="18" charset="0"/>
              </a:rPr>
              <a:t>эдвокаси</a:t>
            </a:r>
            <a:r>
              <a:rPr lang="ru-RU" sz="2400" b="1" dirty="0">
                <a:solidFill>
                  <a:srgbClr val="0070C0"/>
                </a:solidFill>
                <a:latin typeface="Times New Roman" panose="02020603050405020304" pitchFamily="18" charset="0"/>
                <a:cs typeface="Times New Roman" panose="02020603050405020304" pitchFamily="18" charset="0"/>
              </a:rPr>
              <a:t>-кампания </a:t>
            </a:r>
            <a:r>
              <a:rPr lang="ru-RU" sz="2400" b="1" dirty="0" err="1">
                <a:solidFill>
                  <a:srgbClr val="0070C0"/>
                </a:solidFill>
                <a:latin typeface="Times New Roman" panose="02020603050405020304" pitchFamily="18" charset="0"/>
                <a:cs typeface="Times New Roman" panose="02020603050405020304" pitchFamily="18" charset="0"/>
              </a:rPr>
              <a:t>ҳам</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бо</a:t>
            </a:r>
            <a:r>
              <a:rPr lang="ru-RU" sz="2400" b="1" dirty="0">
                <a:solidFill>
                  <a:srgbClr val="0070C0"/>
                </a:solidFill>
                <a:latin typeface="Times New Roman" panose="02020603050405020304" pitchFamily="18" charset="0"/>
                <a:cs typeface="Times New Roman" panose="02020603050405020304" pitchFamily="18" charset="0"/>
              </a:rPr>
              <a:t> як </a:t>
            </a:r>
            <a:r>
              <a:rPr lang="ru-RU" sz="2400" b="1" dirty="0" err="1">
                <a:solidFill>
                  <a:srgbClr val="0070C0"/>
                </a:solidFill>
                <a:latin typeface="Times New Roman" panose="02020603050405020304" pitchFamily="18" charset="0"/>
                <a:cs typeface="Times New Roman" panose="02020603050405020304" pitchFamily="18" charset="0"/>
              </a:rPr>
              <a:t>иддаъ</a:t>
            </a:r>
            <a:r>
              <a:rPr lang="ru-RU" sz="2400" b="1" dirty="0">
                <a:solidFill>
                  <a:srgbClr val="0070C0"/>
                </a:solidFill>
                <a:latin typeface="Times New Roman" panose="02020603050405020304" pitchFamily="18" charset="0"/>
                <a:cs typeface="Times New Roman" panose="02020603050405020304" pitchFamily="18" charset="0"/>
              </a:rPr>
              <a:t> аз </a:t>
            </a:r>
            <a:r>
              <a:rPr lang="ru-RU" sz="2400" b="1" dirty="0" err="1">
                <a:solidFill>
                  <a:srgbClr val="0070C0"/>
                </a:solidFill>
                <a:latin typeface="Times New Roman" panose="02020603050405020304" pitchFamily="18" charset="0"/>
                <a:cs typeface="Times New Roman" panose="02020603050405020304" pitchFamily="18" charset="0"/>
              </a:rPr>
              <a:t>фарзияҳо</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сохта</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мешавад</a:t>
            </a:r>
            <a:r>
              <a:rPr lang="ru-RU" sz="2400" b="1" dirty="0">
                <a:solidFill>
                  <a:srgbClr val="0070C0"/>
                </a:solidFill>
                <a:latin typeface="Times New Roman" panose="02020603050405020304" pitchFamily="18" charset="0"/>
                <a:cs typeface="Times New Roman" panose="02020603050405020304" pitchFamily="18" charset="0"/>
              </a:rPr>
              <a:t>   </a:t>
            </a:r>
          </a:p>
          <a:p>
            <a:pPr algn="ctr">
              <a:spcBef>
                <a:spcPts val="600"/>
              </a:spcBef>
            </a:pPr>
            <a:r>
              <a:rPr lang="ru-RU" sz="3600" b="1" dirty="0" err="1">
                <a:solidFill>
                  <a:srgbClr val="0070C0"/>
                </a:solidFill>
                <a:latin typeface="Times New Roman" panose="02020603050405020304" pitchFamily="18" charset="0"/>
                <a:cs typeface="Times New Roman" panose="02020603050405020304" pitchFamily="18" charset="0"/>
              </a:rPr>
              <a:t>Кадоме</a:t>
            </a:r>
            <a:r>
              <a:rPr lang="ru-RU" sz="3600" b="1" dirty="0">
                <a:solidFill>
                  <a:srgbClr val="0070C0"/>
                </a:solidFill>
                <a:latin typeface="Times New Roman" panose="02020603050405020304" pitchFamily="18" charset="0"/>
                <a:cs typeface="Times New Roman" panose="02020603050405020304" pitchFamily="18" charset="0"/>
              </a:rPr>
              <a:t> аз </a:t>
            </a:r>
            <a:r>
              <a:rPr lang="ru-RU" sz="3600" b="1" dirty="0" err="1">
                <a:solidFill>
                  <a:srgbClr val="0070C0"/>
                </a:solidFill>
                <a:latin typeface="Times New Roman" panose="02020603050405020304" pitchFamily="18" charset="0"/>
                <a:cs typeface="Times New Roman" panose="02020603050405020304" pitchFamily="18" charset="0"/>
              </a:rPr>
              <a:t>онҳоро</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номбар</a:t>
            </a:r>
            <a:r>
              <a:rPr lang="ru-RU" sz="3600" b="1" dirty="0">
                <a:solidFill>
                  <a:srgbClr val="0070C0"/>
                </a:solidFill>
                <a:latin typeface="Times New Roman" panose="02020603050405020304" pitchFamily="18" charset="0"/>
                <a:cs typeface="Times New Roman" panose="02020603050405020304" pitchFamily="18" charset="0"/>
              </a:rPr>
              <a:t> кардан </a:t>
            </a:r>
            <a:r>
              <a:rPr lang="ru-RU" sz="3600" b="1" dirty="0" err="1">
                <a:solidFill>
                  <a:srgbClr val="0070C0"/>
                </a:solidFill>
                <a:latin typeface="Times New Roman" panose="02020603050405020304" pitchFamily="18" charset="0"/>
                <a:cs typeface="Times New Roman" panose="02020603050405020304" pitchFamily="18" charset="0"/>
              </a:rPr>
              <a:t>метавонед</a:t>
            </a:r>
            <a:r>
              <a:rPr lang="ru-RU" sz="3600" b="1" dirty="0">
                <a:solidFill>
                  <a:srgbClr val="0070C0"/>
                </a:solidFill>
                <a:latin typeface="Times New Roman" panose="02020603050405020304" pitchFamily="18" charset="0"/>
                <a:cs typeface="Times New Roman" panose="02020603050405020304" pitchFamily="18" charset="0"/>
              </a:rPr>
              <a:t>?</a:t>
            </a:r>
            <a:endParaRPr lang="ru-RU" sz="24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86968" y="2822647"/>
            <a:ext cx="10813352" cy="3170099"/>
          </a:xfrm>
          <a:prstGeom prst="rect">
            <a:avLst/>
          </a:prstGeom>
        </p:spPr>
        <p:txBody>
          <a:bodyPr wrap="square">
            <a:spAutoFit/>
          </a:bodyPr>
          <a:lstStyle/>
          <a:p>
            <a:r>
              <a:rPr lang="ru-RU" sz="2000" b="1" dirty="0" err="1">
                <a:solidFill>
                  <a:srgbClr val="0070C0"/>
                </a:solidFill>
                <a:latin typeface="Times New Roman" panose="02020603050405020304" pitchFamily="18" charset="0"/>
                <a:cs typeface="Times New Roman" panose="02020603050405020304" pitchFamily="18" charset="0"/>
              </a:rPr>
              <a:t>Фарзияҳои</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эҳтимолӣ</a:t>
            </a:r>
            <a:r>
              <a:rPr lang="ru-RU" sz="2000" b="1" dirty="0">
                <a:solidFill>
                  <a:srgbClr val="0070C0"/>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Мардум</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рафти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сохтмон</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андозае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мароқ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зоҳир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мекунанд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фаъолона</a:t>
            </a:r>
            <a:r>
              <a:rPr lang="ru-RU" dirty="0">
                <a:latin typeface="Times New Roman" panose="02020603050405020304" pitchFamily="18" charset="0"/>
                <a:cs typeface="Times New Roman" panose="02020603050405020304" pitchFamily="18" charset="0"/>
              </a:rPr>
              <a:t> дар ин </a:t>
            </a:r>
            <a:r>
              <a:rPr lang="ru-RU" dirty="0" err="1">
                <a:latin typeface="Times New Roman" panose="02020603050405020304" pitchFamily="18" charset="0"/>
                <a:cs typeface="Times New Roman" panose="02020603050405020304" pitchFamily="18" charset="0"/>
              </a:rPr>
              <a:t>маърака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ширкат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хоҳанд</a:t>
            </a:r>
            <a:r>
              <a:rPr lang="ru-RU" dirty="0">
                <a:latin typeface="Times New Roman" panose="02020603050405020304" pitchFamily="18" charset="0"/>
                <a:cs typeface="Times New Roman" panose="02020603050405020304" pitchFamily="18" charset="0"/>
              </a:rPr>
              <a:t> кард </a:t>
            </a:r>
          </a:p>
          <a:p>
            <a:pPr marL="171450" indent="-1714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Мақомоти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ҷалбшуда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нашри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дохилӣ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оид</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хароҷоти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маблағҳои</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сохтмони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мактабҳо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ҷудошуда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омодаанд</a:t>
            </a:r>
            <a:r>
              <a:rPr lang="ru-RU"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Паймонкор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омода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муҳосибавии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худро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оид</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азхудкунии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маблағҳои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ҷудошуда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пешниҳод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намояд</a:t>
            </a:r>
            <a:r>
              <a:rPr lang="ru-RU"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Имкон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дидани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тафовут</a:t>
            </a:r>
            <a:r>
              <a:rPr lang="ru-RU" dirty="0">
                <a:latin typeface="Times New Roman" panose="02020603050405020304" pitchFamily="18" charset="0"/>
                <a:cs typeface="Times New Roman" panose="02020603050405020304" pitchFamily="18" charset="0"/>
              </a:rPr>
              <a:t> дар </a:t>
            </a:r>
            <a:r>
              <a:rPr lang="ru-RU" dirty="0" err="1">
                <a:latin typeface="Times New Roman" panose="02020603050405020304" pitchFamily="18" charset="0"/>
                <a:cs typeface="Times New Roman" panose="02020603050405020304" pitchFamily="18" charset="0"/>
              </a:rPr>
              <a:t>маълумоти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тақдимшуда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ҳаст</a:t>
            </a:r>
            <a:r>
              <a:rPr lang="ru-RU" dirty="0">
                <a:latin typeface="Times New Roman" panose="02020603050405020304" pitchFamily="18" charset="0"/>
                <a:cs typeface="Times New Roman" panose="02020603050405020304" pitchFamily="18" charset="0"/>
              </a:rPr>
              <a:t>: дар </a:t>
            </a:r>
            <a:r>
              <a:rPr lang="ru-RU" dirty="0" err="1">
                <a:latin typeface="Times New Roman" panose="02020603050405020304" pitchFamily="18" charset="0"/>
                <a:cs typeface="Times New Roman" panose="02020603050405020304" pitchFamily="18" charset="0"/>
              </a:rPr>
              <a:t>байни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ҷонибҳои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ҷалбшуда</a:t>
            </a:r>
            <a:r>
              <a:rPr lang="ru-RU"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Идораи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молия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аудити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моливӣ</a:t>
            </a:r>
            <a:r>
              <a:rPr lang="ru-RU" dirty="0">
                <a:latin typeface="Times New Roman" panose="02020603050405020304" pitchFamily="18" charset="0"/>
                <a:cs typeface="Times New Roman" panose="02020603050405020304" pitchFamily="18" charset="0"/>
              </a:rPr>
              <a:t> аз </a:t>
            </a:r>
            <a:r>
              <a:rPr lang="ru-RU" dirty="0" err="1">
                <a:latin typeface="Times New Roman" panose="02020603050405020304" pitchFamily="18" charset="0"/>
                <a:cs typeface="Times New Roman" panose="02020603050405020304" pitchFamily="18" charset="0"/>
              </a:rPr>
              <a:t>ҷониби</a:t>
            </a:r>
            <a:r>
              <a:rPr lang="ru-RU" dirty="0">
                <a:latin typeface="Times New Roman" panose="02020603050405020304" pitchFamily="18" charset="0"/>
                <a:cs typeface="Times New Roman" panose="02020603050405020304" pitchFamily="18" charset="0"/>
              </a:rPr>
              <a:t> СҶ </a:t>
            </a:r>
            <a:r>
              <a:rPr lang="ru-RU" dirty="0" err="1">
                <a:latin typeface="Times New Roman" panose="02020603050405020304" pitchFamily="18" charset="0"/>
                <a:cs typeface="Times New Roman" panose="02020603050405020304" pitchFamily="18" charset="0"/>
              </a:rPr>
              <a:t>шавқманд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аст</a:t>
            </a:r>
            <a:r>
              <a:rPr lang="ru-RU"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Шарикони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стратегӣ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ҳамкорӣ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a:t>
            </a:r>
            <a:r>
              <a:rPr lang="ru-RU" dirty="0">
                <a:latin typeface="Times New Roman" panose="02020603050405020304" pitchFamily="18" charset="0"/>
                <a:cs typeface="Times New Roman" panose="02020603050405020304" pitchFamily="18" charset="0"/>
              </a:rPr>
              <a:t> СҶ </a:t>
            </a:r>
            <a:r>
              <a:rPr lang="ru-RU" dirty="0" err="1">
                <a:latin typeface="Times New Roman" panose="02020603050405020304" pitchFamily="18" charset="0"/>
                <a:cs typeface="Times New Roman" panose="02020603050405020304" pitchFamily="18" charset="0"/>
              </a:rPr>
              <a:t>кушодаанд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саридораи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маъриф</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таъсир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мерасонанд</a:t>
            </a:r>
            <a:r>
              <a:rPr lang="ru-RU"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Саридораи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маъориф</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фишори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ҷонибҳои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ҳавасманд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лозимиро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пешниҳод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мекунад</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970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792408" cy="815191"/>
          </a:xfrm>
        </p:spPr>
        <p:txBody>
          <a:bodyPr>
            <a:normAutofit/>
          </a:bodyPr>
          <a:lstStyle/>
          <a:p>
            <a:pPr algn="ctr"/>
            <a:r>
              <a:rPr lang="ru-RU" sz="3200" dirty="0" err="1">
                <a:latin typeface="Times New Roman" panose="02020603050405020304" pitchFamily="18" charset="0"/>
                <a:cs typeface="Times New Roman" panose="02020603050405020304" pitchFamily="18" charset="0"/>
              </a:rPr>
              <a:t>Баъдан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ҳамааш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мушкилтар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мешавад</a:t>
            </a:r>
            <a:r>
              <a:rPr lang="ru-RU" sz="3200"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925804" y="964480"/>
            <a:ext cx="10720764" cy="5893519"/>
          </a:xfrm>
        </p:spPr>
        <p:txBody>
          <a:bodyPr>
            <a:normAutofit fontScale="92500" lnSpcReduction="10000"/>
          </a:bodyPr>
          <a:lstStyle/>
          <a:p>
            <a:r>
              <a:rPr lang="ru-RU" b="0" dirty="0" err="1">
                <a:latin typeface="Times New Roman" panose="02020603050405020304" pitchFamily="18" charset="0"/>
                <a:cs typeface="Times New Roman" panose="02020603050405020304" pitchFamily="18" charset="0"/>
              </a:rPr>
              <a:t>Боиси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ҳайрат</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аст</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ки</a:t>
            </a:r>
            <a:r>
              <a:rPr lang="ru-RU" b="0" dirty="0">
                <a:latin typeface="Times New Roman" panose="02020603050405020304" pitchFamily="18" charset="0"/>
                <a:cs typeface="Times New Roman" panose="02020603050405020304" pitchFamily="18" charset="0"/>
              </a:rPr>
              <a:t> ин </a:t>
            </a:r>
            <a:r>
              <a:rPr lang="ru-RU" b="0" dirty="0" err="1">
                <a:latin typeface="Times New Roman" panose="02020603050405020304" pitchFamily="18" charset="0"/>
                <a:cs typeface="Times New Roman" panose="02020603050405020304" pitchFamily="18" charset="0"/>
              </a:rPr>
              <a:t>маърака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хеле</a:t>
            </a:r>
            <a:r>
              <a:rPr lang="ru-RU" b="0" dirty="0">
                <a:latin typeface="Times New Roman" panose="02020603050405020304" pitchFamily="18" charset="0"/>
                <a:cs typeface="Times New Roman" panose="02020603050405020304" pitchFamily="18" charset="0"/>
              </a:rPr>
              <a:t> зуд ба </a:t>
            </a:r>
            <a:r>
              <a:rPr lang="ru-RU" b="0" dirty="0" err="1">
                <a:latin typeface="Times New Roman" panose="02020603050405020304" pitchFamily="18" charset="0"/>
                <a:cs typeface="Times New Roman" panose="02020603050405020304" pitchFamily="18" charset="0"/>
              </a:rPr>
              <a:t>натиҷа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мерасад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мақомоти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дахлдор</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маълумоти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дархостшударо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фароҳам</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меоваранд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Аммо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чизе</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тағйир</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намеёбад.Сифати</a:t>
            </a:r>
            <a:r>
              <a:rPr lang="ru-RU" b="0" dirty="0">
                <a:latin typeface="Times New Roman" panose="02020603050405020304" pitchFamily="18" charset="0"/>
                <a:cs typeface="Times New Roman" panose="02020603050405020304" pitchFamily="18" charset="0"/>
              </a:rPr>
              <a:t> пасти </a:t>
            </a:r>
            <a:r>
              <a:rPr lang="ru-RU" b="0" dirty="0" err="1">
                <a:latin typeface="Times New Roman" panose="02020603050405020304" pitchFamily="18" charset="0"/>
                <a:cs typeface="Times New Roman" panose="02020603050405020304" pitchFamily="18" charset="0"/>
              </a:rPr>
              <a:t>сохтмон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маблағҳои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азхуднашуда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таъхир</a:t>
            </a:r>
            <a:r>
              <a:rPr lang="ru-RU" b="0" dirty="0">
                <a:latin typeface="Times New Roman" panose="02020603050405020304" pitchFamily="18" charset="0"/>
                <a:cs typeface="Times New Roman" panose="02020603050405020304" pitchFamily="18" charset="0"/>
              </a:rPr>
              <a:t> дар </a:t>
            </a:r>
            <a:r>
              <a:rPr lang="ru-RU" b="0" dirty="0" err="1">
                <a:latin typeface="Times New Roman" panose="02020603050405020304" pitchFamily="18" charset="0"/>
                <a:cs typeface="Times New Roman" panose="02020603050405020304" pitchFamily="18" charset="0"/>
              </a:rPr>
              <a:t>интиқоли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маблағ</a:t>
            </a:r>
            <a:r>
              <a:rPr lang="ru-RU" b="0" dirty="0">
                <a:latin typeface="Times New Roman" panose="02020603050405020304" pitchFamily="18" charset="0"/>
                <a:cs typeface="Times New Roman" panose="02020603050405020304" pitchFamily="18" charset="0"/>
              </a:rPr>
              <a:t> аз </a:t>
            </a:r>
            <a:r>
              <a:rPr lang="ru-RU" b="0" dirty="0" err="1">
                <a:latin typeface="Times New Roman" panose="02020603050405020304" pitchFamily="18" charset="0"/>
                <a:cs typeface="Times New Roman" panose="02020603050405020304" pitchFamily="18" charset="0"/>
              </a:rPr>
              <a:t>марказ</a:t>
            </a:r>
            <a:r>
              <a:rPr lang="ru-RU" b="0" dirty="0">
                <a:latin typeface="Times New Roman" panose="02020603050405020304" pitchFamily="18" charset="0"/>
                <a:cs typeface="Times New Roman" panose="02020603050405020304" pitchFamily="18" charset="0"/>
              </a:rPr>
              <a:t> ба </a:t>
            </a:r>
            <a:r>
              <a:rPr lang="ru-RU" b="0" dirty="0" err="1">
                <a:latin typeface="Times New Roman" panose="02020603050405020304" pitchFamily="18" charset="0"/>
                <a:cs typeface="Times New Roman" panose="02020603050405020304" pitchFamily="18" charset="0"/>
              </a:rPr>
              <a:t>қайд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гирифта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мешаванд</a:t>
            </a:r>
            <a:r>
              <a:rPr lang="ru-RU" b="0" dirty="0">
                <a:latin typeface="Times New Roman" panose="02020603050405020304" pitchFamily="18" charset="0"/>
                <a:cs typeface="Times New Roman" panose="02020603050405020304" pitchFamily="18" charset="0"/>
              </a:rPr>
              <a:t>, вале </a:t>
            </a:r>
            <a:r>
              <a:rPr lang="ru-RU" b="0" dirty="0" err="1">
                <a:latin typeface="Times New Roman" panose="02020603050405020304" pitchFamily="18" charset="0"/>
                <a:cs typeface="Times New Roman" panose="02020603050405020304" pitchFamily="18" charset="0"/>
              </a:rPr>
              <a:t>вазъият</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ҳамоно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иваз</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намешавад.ТҒҲ</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дарк</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мекунад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ҳарчанд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шаҳрвандон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барои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дастрасӣ</a:t>
            </a:r>
            <a:r>
              <a:rPr lang="ru-RU" b="0" dirty="0">
                <a:latin typeface="Times New Roman" panose="02020603050405020304" pitchFamily="18" charset="0"/>
                <a:cs typeface="Times New Roman" panose="02020603050405020304" pitchFamily="18" charset="0"/>
              </a:rPr>
              <a:t> ба </a:t>
            </a:r>
            <a:r>
              <a:rPr lang="ru-RU" b="0" dirty="0" err="1">
                <a:latin typeface="Times New Roman" panose="02020603050405020304" pitchFamily="18" charset="0"/>
                <a:cs typeface="Times New Roman" panose="02020603050405020304" pitchFamily="18" charset="0"/>
              </a:rPr>
              <a:t>маълумот</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комёб</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шуданд</a:t>
            </a:r>
            <a:r>
              <a:rPr lang="ru-RU" b="0" dirty="0">
                <a:latin typeface="Times New Roman" panose="02020603050405020304" pitchFamily="18" charset="0"/>
                <a:cs typeface="Times New Roman" panose="02020603050405020304" pitchFamily="18" charset="0"/>
              </a:rPr>
              <a:t>, вале дар кори он </a:t>
            </a:r>
            <a:r>
              <a:rPr lang="ru-RU" b="0" dirty="0" err="1">
                <a:latin typeface="Times New Roman" panose="02020603050405020304" pitchFamily="18" charset="0"/>
                <a:cs typeface="Times New Roman" panose="02020603050405020304" pitchFamily="18" charset="0"/>
              </a:rPr>
              <a:t>хидматчиёни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давлат</a:t>
            </a:r>
            <a:r>
              <a:rPr lang="ru-RU" b="0" dirty="0">
                <a:latin typeface="Times New Roman" panose="02020603050405020304" pitchFamily="18" charset="0"/>
                <a:cs typeface="Times New Roman" panose="02020603050405020304" pitchFamily="18" charset="0"/>
              </a:rPr>
              <a:t> , </a:t>
            </a:r>
            <a:r>
              <a:rPr lang="ru-RU" b="0" dirty="0" err="1">
                <a:latin typeface="Times New Roman" panose="02020603050405020304" pitchFamily="18" charset="0"/>
                <a:cs typeface="Times New Roman" panose="02020603050405020304" pitchFamily="18" charset="0"/>
              </a:rPr>
              <a:t>ки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боиси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эҷоди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мушкилиҳо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мешаванд,таъсире</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надоранд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Барояшон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ҷалб</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намудани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саридораи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маъориф</a:t>
            </a:r>
            <a:r>
              <a:rPr lang="ru-RU" b="0" dirty="0">
                <a:latin typeface="Times New Roman" panose="02020603050405020304" pitchFamily="18" charset="0"/>
                <a:cs typeface="Times New Roman" panose="02020603050405020304" pitchFamily="18" charset="0"/>
              </a:rPr>
              <a:t> дар ин </a:t>
            </a:r>
            <a:r>
              <a:rPr lang="ru-RU" b="0" dirty="0" err="1">
                <a:latin typeface="Times New Roman" panose="02020603050405020304" pitchFamily="18" charset="0"/>
                <a:cs typeface="Times New Roman" panose="02020603050405020304" pitchFamily="18" charset="0"/>
              </a:rPr>
              <a:t>раванд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зарур</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аст</a:t>
            </a:r>
            <a:r>
              <a:rPr lang="ru-RU" b="0"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Тағйирот</a:t>
            </a:r>
            <a:r>
              <a:rPr lang="ru-RU" dirty="0">
                <a:latin typeface="Times New Roman" panose="02020603050405020304" pitchFamily="18" charset="0"/>
                <a:cs typeface="Times New Roman" panose="02020603050405020304" pitchFamily="18" charset="0"/>
              </a:rPr>
              <a:t> дар </a:t>
            </a:r>
            <a:r>
              <a:rPr lang="ru-RU" dirty="0" err="1">
                <a:latin typeface="Times New Roman" panose="02020603050405020304" pitchFamily="18" charset="0"/>
                <a:cs typeface="Times New Roman" panose="02020603050405020304" pitchFamily="18" charset="0"/>
              </a:rPr>
              <a:t>мақомоти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давлатӣ</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Онҳо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ҳамчунин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дарк</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мекунанд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саридораи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молия</a:t>
            </a:r>
            <a:r>
              <a:rPr lang="ru-RU" b="0" dirty="0">
                <a:latin typeface="Times New Roman" panose="02020603050405020304" pitchFamily="18" charset="0"/>
                <a:cs typeface="Times New Roman" panose="02020603050405020304" pitchFamily="18" charset="0"/>
              </a:rPr>
              <a:t> низ аз </a:t>
            </a:r>
            <a:r>
              <a:rPr lang="ru-RU" b="0" dirty="0" err="1">
                <a:latin typeface="Times New Roman" panose="02020603050405020304" pitchFamily="18" charset="0"/>
                <a:cs typeface="Times New Roman" panose="02020603050405020304" pitchFamily="18" charset="0"/>
              </a:rPr>
              <a:t>суръати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сусти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азхудкунии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маблағҳои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барои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соҳаи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маъориф</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ҷудошуда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интиқоли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берабти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маблағҳо</a:t>
            </a:r>
            <a:r>
              <a:rPr lang="ru-RU" b="0" dirty="0">
                <a:latin typeface="Times New Roman" panose="02020603050405020304" pitchFamily="18" charset="0"/>
                <a:cs typeface="Times New Roman" panose="02020603050405020304" pitchFamily="18" charset="0"/>
              </a:rPr>
              <a:t> ба </a:t>
            </a:r>
            <a:r>
              <a:rPr lang="ru-RU" b="0" dirty="0" err="1">
                <a:latin typeface="Times New Roman" panose="02020603050405020304" pitchFamily="18" charset="0"/>
                <a:cs typeface="Times New Roman" panose="02020603050405020304" pitchFamily="18" charset="0"/>
              </a:rPr>
              <a:t>буҷаи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маҳаллӣ</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розӣ</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нестанд</a:t>
            </a:r>
            <a:endParaRPr lang="ru-RU" b="0" dirty="0">
              <a:latin typeface="Times New Roman" panose="02020603050405020304" pitchFamily="18" charset="0"/>
              <a:cs typeface="Times New Roman" panose="02020603050405020304" pitchFamily="18" charset="0"/>
            </a:endParaRPr>
          </a:p>
          <a:p>
            <a:r>
              <a:rPr lang="tg-Cyrl-TJ" b="0" dirty="0">
                <a:latin typeface="Times New Roman" panose="02020603050405020304" pitchFamily="18" charset="0"/>
                <a:cs typeface="Times New Roman" panose="02020603050405020304" pitchFamily="18" charset="0"/>
              </a:rPr>
              <a:t> </a:t>
            </a:r>
            <a:endParaRPr lang="ru-RU" b="0" dirty="0">
              <a:latin typeface="Times New Roman" panose="02020603050405020304" pitchFamily="18" charset="0"/>
              <a:cs typeface="Times New Roman" panose="02020603050405020304" pitchFamily="18" charset="0"/>
            </a:endParaRPr>
          </a:p>
          <a:p>
            <a:r>
              <a:rPr lang="ru-RU" b="0" dirty="0" err="1">
                <a:latin typeface="Times New Roman" panose="02020603050405020304" pitchFamily="18" charset="0"/>
                <a:cs typeface="Times New Roman" panose="02020603050405020304" pitchFamily="18" charset="0"/>
              </a:rPr>
              <a:t>Бо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ризояти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зимнии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Саридораи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молия</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акнун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ки</a:t>
            </a:r>
            <a:r>
              <a:rPr lang="ru-RU" b="0" dirty="0">
                <a:latin typeface="Times New Roman" panose="02020603050405020304" pitchFamily="18" charset="0"/>
                <a:cs typeface="Times New Roman" panose="02020603050405020304" pitchFamily="18" charset="0"/>
              </a:rPr>
              <a:t> ба </a:t>
            </a:r>
            <a:r>
              <a:rPr lang="ru-RU" b="0" dirty="0" err="1">
                <a:latin typeface="Times New Roman" panose="02020603050405020304" pitchFamily="18" charset="0"/>
                <a:cs typeface="Times New Roman" panose="02020603050405020304" pitchFamily="18" charset="0"/>
              </a:rPr>
              <a:t>сифати</a:t>
            </a:r>
            <a:r>
              <a:rPr lang="ru-RU" b="0" dirty="0">
                <a:latin typeface="Times New Roman" panose="02020603050405020304" pitchFamily="18" charset="0"/>
                <a:cs typeface="Times New Roman" panose="02020603050405020304" pitchFamily="18" charset="0"/>
              </a:rPr>
              <a:t> шарики </a:t>
            </a:r>
            <a:r>
              <a:rPr lang="ru-RU" b="0" dirty="0" err="1">
                <a:latin typeface="Times New Roman" panose="02020603050405020304" pitchFamily="18" charset="0"/>
                <a:cs typeface="Times New Roman" panose="02020603050405020304" pitchFamily="18" charset="0"/>
              </a:rPr>
              <a:t>стратегӣ</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аст</a:t>
            </a:r>
            <a:r>
              <a:rPr lang="ru-RU" b="0" dirty="0">
                <a:latin typeface="Times New Roman" panose="02020603050405020304" pitchFamily="18" charset="0"/>
                <a:cs typeface="Times New Roman" panose="02020603050405020304" pitchFamily="18" charset="0"/>
              </a:rPr>
              <a:t>) ТҒҲ дар </a:t>
            </a:r>
            <a:r>
              <a:rPr lang="ru-RU" b="0" dirty="0" err="1">
                <a:latin typeface="Times New Roman" panose="02020603050405020304" pitchFamily="18" charset="0"/>
                <a:cs typeface="Times New Roman" panose="02020603050405020304" pitchFamily="18" charset="0"/>
              </a:rPr>
              <a:t>чаҳорчуби</a:t>
            </a:r>
            <a:r>
              <a:rPr lang="ru-RU" b="0" dirty="0">
                <a:latin typeface="Times New Roman" panose="02020603050405020304" pitchFamily="18" charset="0"/>
                <a:cs typeface="Times New Roman" panose="02020603050405020304" pitchFamily="18" charset="0"/>
              </a:rPr>
              <a:t> ин </a:t>
            </a:r>
            <a:r>
              <a:rPr lang="ru-RU" b="0" dirty="0" err="1">
                <a:latin typeface="Times New Roman" panose="02020603050405020304" pitchFamily="18" charset="0"/>
                <a:cs typeface="Times New Roman" panose="02020603050405020304" pitchFamily="18" charset="0"/>
              </a:rPr>
              <a:t>лоиҳа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шуниди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ҷамъятӣ</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барпо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мекунад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ки</a:t>
            </a:r>
            <a:r>
              <a:rPr lang="ru-RU" b="0" dirty="0">
                <a:latin typeface="Times New Roman" panose="02020603050405020304" pitchFamily="18" charset="0"/>
                <a:cs typeface="Times New Roman" panose="02020603050405020304" pitchFamily="18" charset="0"/>
              </a:rPr>
              <a:t> дар он </a:t>
            </a:r>
            <a:r>
              <a:rPr lang="ru-RU" b="0" dirty="0" err="1">
                <a:latin typeface="Times New Roman" panose="02020603050405020304" pitchFamily="18" charset="0"/>
                <a:cs typeface="Times New Roman" panose="02020603050405020304" pitchFamily="18" charset="0"/>
              </a:rPr>
              <a:t>шаҳрвандон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ҷонибҳои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манфиатдор</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метавонанд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хароҷоти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моҳ</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ҳисоботи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сохтмонро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тафтиш</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кунанд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ба </a:t>
            </a:r>
            <a:r>
              <a:rPr lang="ru-RU" b="0" dirty="0" err="1">
                <a:latin typeface="Times New Roman" panose="02020603050405020304" pitchFamily="18" charset="0"/>
                <a:cs typeface="Times New Roman" panose="02020603050405020304" pitchFamily="18" charset="0"/>
              </a:rPr>
              <a:t>мансабдорони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дахлдори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соҳаҳои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молия</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маъориф</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савол</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бидиҳанд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Онҳо</a:t>
            </a:r>
            <a:r>
              <a:rPr lang="ru-RU" b="0" dirty="0">
                <a:latin typeface="Times New Roman" panose="02020603050405020304" pitchFamily="18" charset="0"/>
                <a:cs typeface="Times New Roman" panose="02020603050405020304" pitchFamily="18" charset="0"/>
              </a:rPr>
              <a:t> бар </a:t>
            </a:r>
            <a:r>
              <a:rPr lang="ru-RU" b="0" dirty="0" err="1">
                <a:latin typeface="Times New Roman" panose="02020603050405020304" pitchFamily="18" charset="0"/>
                <a:cs typeface="Times New Roman" panose="02020603050405020304" pitchFamily="18" charset="0"/>
              </a:rPr>
              <a:t>онанд</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омодагии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Саридораи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молия</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барои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иштирок</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норизояти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шаҳрвандон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Саридораи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маъорифро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барои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иштирок</a:t>
            </a:r>
            <a:r>
              <a:rPr lang="ru-RU" b="0" dirty="0">
                <a:latin typeface="Times New Roman" panose="02020603050405020304" pitchFamily="18" charset="0"/>
                <a:cs typeface="Times New Roman" panose="02020603050405020304" pitchFamily="18" charset="0"/>
              </a:rPr>
              <a:t> дар ин </a:t>
            </a:r>
            <a:r>
              <a:rPr lang="ru-RU" b="0" dirty="0" err="1">
                <a:latin typeface="Times New Roman" panose="02020603050405020304" pitchFamily="18" charset="0"/>
                <a:cs typeface="Times New Roman" panose="02020603050405020304" pitchFamily="18" charset="0"/>
              </a:rPr>
              <a:t>маърака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қонеъ</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мегардонад</a:t>
            </a:r>
            <a:r>
              <a:rPr lang="ru-RU" b="0"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Фаъолият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оид</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таъсиррасонӣ</a:t>
            </a:r>
            <a:r>
              <a:rPr lang="ru-RU" dirty="0">
                <a:latin typeface="Times New Roman" panose="02020603050405020304" pitchFamily="18" charset="0"/>
                <a:cs typeface="Times New Roman" panose="02020603050405020304" pitchFamily="18" charset="0"/>
              </a:rPr>
              <a:t> ба </a:t>
            </a:r>
            <a:r>
              <a:rPr lang="ru-RU" dirty="0" err="1">
                <a:latin typeface="Times New Roman" panose="02020603050405020304" pitchFamily="18" charset="0"/>
                <a:cs typeface="Times New Roman" panose="02020603050405020304" pitchFamily="18" charset="0"/>
              </a:rPr>
              <a:t>тасмимгирон</a:t>
            </a:r>
            <a:r>
              <a:rPr lang="ru-RU" b="0" dirty="0">
                <a:latin typeface="Times New Roman" panose="02020603050405020304" pitchFamily="18" charset="0"/>
                <a:cs typeface="Times New Roman" panose="02020603050405020304" pitchFamily="18" charset="0"/>
              </a:rPr>
              <a:t>)</a:t>
            </a:r>
          </a:p>
          <a:p>
            <a:r>
              <a:rPr lang="tg-Cyrl-TJ" b="0" dirty="0">
                <a:latin typeface="Times New Roman" panose="02020603050405020304" pitchFamily="18" charset="0"/>
                <a:cs typeface="Times New Roman" panose="02020603050405020304" pitchFamily="18" charset="0"/>
              </a:rPr>
              <a:t> Қабл аз фаъолияти боло якчанд тренинг барои омузондани шаҳрвандон барои фаҳмиши хуҷҷатҳои молиявӣ ва буҷетӣ мегузаронанд. Дар ин чорабиниҳо  раванди воридшавии  маблағҳоро аз ниҳодҳои марказӣ  ба лоиҳаҳои мушаххаси сохтмонӣ дар маҳал шарҳ медиҳанд </a:t>
            </a: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81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6032"/>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Рисолоти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ташкилот</a:t>
            </a:r>
            <a:r>
              <a:rPr lang="ru-RU"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860082" y="2993138"/>
            <a:ext cx="10160000" cy="3616209"/>
          </a:xfrm>
        </p:spPr>
        <p:txBody>
          <a:bodyPr>
            <a:normAutofit/>
          </a:bodyPr>
          <a:lstStyle/>
          <a:p>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Суолҳо</a:t>
            </a:r>
            <a:r>
              <a:rPr lang="ru-RU" sz="2800" dirty="0">
                <a:solidFill>
                  <a:srgbClr val="0070C0"/>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ru-RU" sz="2800" b="0" dirty="0" err="1">
                <a:latin typeface="Times New Roman" panose="02020603050405020304" pitchFamily="18" charset="0"/>
                <a:cs typeface="Times New Roman" panose="02020603050405020304" pitchFamily="18" charset="0"/>
              </a:rPr>
              <a:t>Рисолат</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ва</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навъхои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асоси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фаъолияти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ташкилоти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шумо</a:t>
            </a:r>
            <a:r>
              <a:rPr lang="ru-RU" sz="2800" b="0" dirty="0">
                <a:latin typeface="Times New Roman" panose="02020603050405020304" pitchFamily="18" charset="0"/>
                <a:cs typeface="Times New Roman" panose="02020603050405020304" pitchFamily="18" charset="0"/>
              </a:rPr>
              <a:t> </a:t>
            </a:r>
            <a:r>
              <a:rPr lang="en-US" sz="2800" b="0" dirty="0">
                <a:latin typeface="Times New Roman" panose="02020603050405020304" pitchFamily="18" charset="0"/>
                <a:cs typeface="Times New Roman" panose="02020603050405020304" pitchFamily="18" charset="0"/>
              </a:rPr>
              <a:t>?</a:t>
            </a:r>
            <a:endParaRPr lang="ru-RU" sz="2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0" dirty="0" err="1">
                <a:latin typeface="Times New Roman" panose="02020603050405020304" pitchFamily="18" charset="0"/>
                <a:cs typeface="Times New Roman" panose="02020603050405020304" pitchFamily="18" charset="0"/>
              </a:rPr>
              <a:t>Ҳадафҳои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лоиҳа</a:t>
            </a:r>
            <a:r>
              <a:rPr lang="ru-RU" sz="2800" b="0" dirty="0">
                <a:latin typeface="Times New Roman" panose="02020603050405020304" pitchFamily="18" charset="0"/>
                <a:cs typeface="Times New Roman" panose="02020603050405020304" pitchFamily="18" charset="0"/>
              </a:rPr>
              <a:t> дар </a:t>
            </a:r>
            <a:r>
              <a:rPr lang="ru-RU" sz="2800" b="0" dirty="0" err="1">
                <a:latin typeface="Times New Roman" panose="02020603050405020304" pitchFamily="18" charset="0"/>
                <a:cs typeface="Times New Roman" panose="02020603050405020304" pitchFamily="18" charset="0"/>
              </a:rPr>
              <a:t>расидан</a:t>
            </a:r>
            <a:r>
              <a:rPr lang="ru-RU" sz="2800" b="0" dirty="0">
                <a:latin typeface="Times New Roman" panose="02020603050405020304" pitchFamily="18" charset="0"/>
                <a:cs typeface="Times New Roman" panose="02020603050405020304" pitchFamily="18" charset="0"/>
              </a:rPr>
              <a:t> ба </a:t>
            </a:r>
            <a:r>
              <a:rPr lang="ru-RU" sz="2800" b="0" dirty="0" err="1">
                <a:latin typeface="Times New Roman" panose="02020603050405020304" pitchFamily="18" charset="0"/>
                <a:cs typeface="Times New Roman" panose="02020603050405020304" pitchFamily="18" charset="0"/>
              </a:rPr>
              <a:t>дидгоҳ</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ва</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рисолати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ташкилотатон</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чи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ҳисса</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мегузоранд</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Чи</a:t>
            </a:r>
            <a:r>
              <a:rPr lang="ru-RU" sz="2800" b="0" dirty="0">
                <a:latin typeface="Times New Roman" panose="02020603050405020304" pitchFamily="18" charset="0"/>
                <a:cs typeface="Times New Roman" panose="02020603050405020304" pitchFamily="18" charset="0"/>
              </a:rPr>
              <a:t> тавр?</a:t>
            </a:r>
            <a:r>
              <a:rPr lang="tg-Cyrl-TJ" sz="2800" b="0" dirty="0">
                <a:latin typeface="Times New Roman" panose="02020603050405020304" pitchFamily="18" charset="0"/>
                <a:cs typeface="Times New Roman" panose="02020603050405020304" pitchFamily="18" charset="0"/>
              </a:rPr>
              <a:t> </a:t>
            </a:r>
            <a:endParaRPr lang="ru-RU" sz="2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0" dirty="0">
                <a:latin typeface="Times New Roman" panose="02020603050405020304" pitchFamily="18" charset="0"/>
                <a:cs typeface="Times New Roman" panose="02020603050405020304" pitchFamily="18" charset="0"/>
              </a:rPr>
              <a:t>То </a:t>
            </a:r>
            <a:r>
              <a:rPr lang="ru-RU" sz="2800" b="0" dirty="0" err="1">
                <a:latin typeface="Times New Roman" panose="02020603050405020304" pitchFamily="18" charset="0"/>
                <a:cs typeface="Times New Roman" panose="02020603050405020304" pitchFamily="18" charset="0"/>
              </a:rPr>
              <a:t>кадом</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андоза</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дигар</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кормандони</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ташкилот</a:t>
            </a:r>
            <a:r>
              <a:rPr lang="ru-RU" sz="2800" b="0" dirty="0">
                <a:latin typeface="Times New Roman" panose="02020603050405020304" pitchFamily="18" charset="0"/>
                <a:cs typeface="Times New Roman" panose="02020603050405020304" pitchFamily="18" charset="0"/>
              </a:rPr>
              <a:t>  дар ин бора </a:t>
            </a:r>
            <a:r>
              <a:rPr lang="ru-RU" sz="2800" b="0" dirty="0" err="1">
                <a:latin typeface="Times New Roman" panose="02020603050405020304" pitchFamily="18" charset="0"/>
                <a:cs typeface="Times New Roman" panose="02020603050405020304" pitchFamily="18" charset="0"/>
              </a:rPr>
              <a:t>бо</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шумо</a:t>
            </a:r>
            <a:r>
              <a:rPr lang="ru-RU" sz="2800" b="0" dirty="0">
                <a:latin typeface="Times New Roman" panose="02020603050405020304" pitchFamily="18" charset="0"/>
                <a:cs typeface="Times New Roman" panose="02020603050405020304" pitchFamily="18" charset="0"/>
              </a:rPr>
              <a:t> </a:t>
            </a:r>
            <a:r>
              <a:rPr lang="ru-RU" sz="2800" b="0" dirty="0" err="1">
                <a:latin typeface="Times New Roman" panose="02020603050405020304" pitchFamily="18" charset="0"/>
                <a:cs typeface="Times New Roman" panose="02020603050405020304" pitchFamily="18" charset="0"/>
              </a:rPr>
              <a:t>ҳамфикранд</a:t>
            </a:r>
            <a:r>
              <a:rPr lang="en-US" sz="2800" b="0" dirty="0">
                <a:latin typeface="Times New Roman" panose="02020603050405020304" pitchFamily="18" charset="0"/>
                <a:cs typeface="Times New Roman" panose="02020603050405020304" pitchFamily="18" charset="0"/>
              </a:rPr>
              <a:t>?</a:t>
            </a:r>
            <a:endParaRPr lang="ru-RU" sz="2800" b="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202397" y="1205340"/>
            <a:ext cx="9817685" cy="1569660"/>
          </a:xfrm>
          <a:prstGeom prst="rect">
            <a:avLst/>
          </a:prstGeom>
        </p:spPr>
        <p:txBody>
          <a:bodyPr wrap="square">
            <a:spAutoFit/>
          </a:bodyPr>
          <a:lstStyle/>
          <a:p>
            <a:pPr algn="ctr"/>
            <a:r>
              <a:rPr lang="ru-RU" sz="2400" b="1" dirty="0" err="1">
                <a:solidFill>
                  <a:srgbClr val="7030A0"/>
                </a:solidFill>
                <a:latin typeface="Times New Roman" panose="02020603050405020304" pitchFamily="18" charset="0"/>
                <a:cs typeface="Times New Roman" panose="02020603050405020304" pitchFamily="18" charset="0"/>
              </a:rPr>
              <a:t>Ворид</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намудани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ҳадафҳи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асоси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ташкилот</a:t>
            </a:r>
            <a:r>
              <a:rPr lang="ru-RU" sz="2400" b="1" dirty="0">
                <a:solidFill>
                  <a:srgbClr val="7030A0"/>
                </a:solidFill>
                <a:latin typeface="Times New Roman" panose="02020603050405020304" pitchFamily="18" charset="0"/>
                <a:cs typeface="Times New Roman" panose="02020603050405020304" pitchFamily="18" charset="0"/>
              </a:rPr>
              <a:t> дар </a:t>
            </a:r>
            <a:r>
              <a:rPr lang="ru-RU" sz="2400" b="1" dirty="0" err="1">
                <a:solidFill>
                  <a:srgbClr val="7030A0"/>
                </a:solidFill>
                <a:latin typeface="Times New Roman" panose="02020603050405020304" pitchFamily="18" charset="0"/>
                <a:cs typeface="Times New Roman" panose="02020603050405020304" pitchFamily="18" charset="0"/>
              </a:rPr>
              <a:t>нақшаи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таъсиррасонӣ</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бисёр</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муҳим</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аст</a:t>
            </a:r>
            <a:r>
              <a:rPr lang="ru-RU" sz="2400" b="1" dirty="0">
                <a:solidFill>
                  <a:srgbClr val="7030A0"/>
                </a:solidFill>
                <a:latin typeface="Times New Roman" panose="02020603050405020304" pitchFamily="18" charset="0"/>
                <a:cs typeface="Times New Roman" panose="02020603050405020304" pitchFamily="18" charset="0"/>
              </a:rPr>
              <a:t>, зеро он </a:t>
            </a:r>
            <a:r>
              <a:rPr lang="ru-RU" sz="2400" b="1" dirty="0" err="1">
                <a:solidFill>
                  <a:srgbClr val="7030A0"/>
                </a:solidFill>
                <a:latin typeface="Times New Roman" panose="02020603050405020304" pitchFamily="18" charset="0"/>
                <a:cs typeface="Times New Roman" panose="02020603050405020304" pitchFamily="18" charset="0"/>
              </a:rPr>
              <a:t>барои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тавъам</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гардонидани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ҳамсониҳо</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миёни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чорабиниҳои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хоси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эдвокаси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ва</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таваққуе</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ки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ташкилотон</a:t>
            </a:r>
            <a:r>
              <a:rPr lang="ru-RU" sz="2400" b="1" dirty="0">
                <a:solidFill>
                  <a:srgbClr val="7030A0"/>
                </a:solidFill>
                <a:latin typeface="Times New Roman" panose="02020603050405020304" pitchFamily="18" charset="0"/>
                <a:cs typeface="Times New Roman" panose="02020603050405020304" pitchFamily="18" charset="0"/>
              </a:rPr>
              <a:t> ба он </a:t>
            </a:r>
            <a:r>
              <a:rPr lang="ru-RU" sz="2400" b="1" dirty="0" err="1">
                <a:solidFill>
                  <a:srgbClr val="7030A0"/>
                </a:solidFill>
                <a:latin typeface="Times New Roman" panose="02020603050405020304" pitchFamily="18" charset="0"/>
                <a:cs typeface="Times New Roman" panose="02020603050405020304" pitchFamily="18" charset="0"/>
              </a:rPr>
              <a:t>расидан</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дорад</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мусоидат</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мекунад</a:t>
            </a:r>
            <a:r>
              <a:rPr lang="ru-RU" sz="2400" b="1"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0059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rot="16200000">
            <a:off x="-2034564" y="2978559"/>
            <a:ext cx="6237824" cy="966397"/>
          </a:xfrm>
        </p:spPr>
        <p:txBody>
          <a:bodyPr>
            <a:normAutofit/>
          </a:bodyPr>
          <a:lstStyle/>
          <a:p>
            <a:pPr algn="ctr"/>
            <a:r>
              <a:rPr lang="ru-RU" sz="2800" dirty="0"/>
              <a:t>План воздействия, дополненный </a:t>
            </a:r>
          </a:p>
        </p:txBody>
      </p:sp>
      <p:pic>
        <p:nvPicPr>
          <p:cNvPr id="2" name="Рисунок 1"/>
          <p:cNvPicPr>
            <a:picLocks noChangeAspect="1"/>
          </p:cNvPicPr>
          <p:nvPr/>
        </p:nvPicPr>
        <p:blipFill>
          <a:blip r:embed="rId3"/>
          <a:stretch>
            <a:fillRect/>
          </a:stretch>
        </p:blipFill>
        <p:spPr>
          <a:xfrm>
            <a:off x="2202025" y="127326"/>
            <a:ext cx="8192278" cy="6668863"/>
          </a:xfrm>
          <a:prstGeom prst="rect">
            <a:avLst/>
          </a:prstGeom>
        </p:spPr>
      </p:pic>
    </p:spTree>
    <p:extLst>
      <p:ext uri="{BB962C8B-B14F-4D97-AF65-F5344CB8AC3E}">
        <p14:creationId xmlns:p14="http://schemas.microsoft.com/office/powerpoint/2010/main" val="159600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1765" y="5766416"/>
            <a:ext cx="10355244" cy="954107"/>
          </a:xfrm>
          <a:prstGeom prst="rect">
            <a:avLst/>
          </a:prstGeom>
        </p:spPr>
        <p:txBody>
          <a:bodyPr wrap="square">
            <a:spAutoFit/>
          </a:bodyPr>
          <a:lstStyle/>
          <a:p>
            <a:r>
              <a:rPr lang="ru-RU" sz="2800" b="1" dirty="0" err="1">
                <a:solidFill>
                  <a:srgbClr val="0070C0"/>
                </a:solidFill>
                <a:latin typeface="Times New Roman" panose="02020603050405020304" pitchFamily="18" charset="0"/>
                <a:cs typeface="Times New Roman" panose="02020603050405020304" pitchFamily="18" charset="0"/>
              </a:rPr>
              <a:t>Рисолат</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ва</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навъҳои</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асосии</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фаъолияти</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созмони</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шумо</a:t>
            </a:r>
            <a:r>
              <a:rPr lang="ru-RU" sz="2800" b="1" dirty="0">
                <a:solidFill>
                  <a:srgbClr val="0070C0"/>
                </a:solidFill>
                <a:latin typeface="Times New Roman" panose="02020603050405020304" pitchFamily="18" charset="0"/>
                <a:cs typeface="Times New Roman" panose="02020603050405020304" pitchFamily="18" charset="0"/>
              </a:rPr>
              <a:t>:______________________________</a:t>
            </a:r>
            <a:endParaRPr lang="ru-RU" sz="2400" dirty="0">
              <a:solidFill>
                <a:srgbClr val="0070C0"/>
              </a:solidFill>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609600" y="147952"/>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1.Рисолати  </a:t>
            </a:r>
            <a:r>
              <a:rPr lang="ru-RU" dirty="0" err="1">
                <a:latin typeface="Times New Roman" panose="02020603050405020304" pitchFamily="18" charset="0"/>
                <a:cs typeface="Times New Roman" panose="02020603050405020304" pitchFamily="18" charset="0"/>
              </a:rPr>
              <a:t>созмон</a:t>
            </a:r>
            <a:endParaRPr lang="ru-RU" dirty="0">
              <a:latin typeface="Times New Roman" panose="02020603050405020304" pitchFamily="18" charset="0"/>
              <a:cs typeface="Times New Roman" panose="02020603050405020304" pitchFamily="18" charset="0"/>
            </a:endParaRPr>
          </a:p>
        </p:txBody>
      </p:sp>
      <p:sp>
        <p:nvSpPr>
          <p:cNvPr id="2" name="Rectangle 1"/>
          <p:cNvSpPr/>
          <p:nvPr/>
        </p:nvSpPr>
        <p:spPr>
          <a:xfrm>
            <a:off x="1031240" y="1395988"/>
            <a:ext cx="10160000" cy="830997"/>
          </a:xfrm>
          <a:prstGeom prst="rect">
            <a:avLst/>
          </a:prstGeom>
        </p:spPr>
        <p:txBody>
          <a:bodyPr wrap="square">
            <a:spAutoFit/>
          </a:bodyPr>
          <a:lstStyle/>
          <a:p>
            <a:r>
              <a:rPr lang="ru-RU" sz="2400" b="1" u="sng" dirty="0" err="1">
                <a:latin typeface="Times New Roman" panose="02020603050405020304" pitchFamily="18" charset="0"/>
              </a:rPr>
              <a:t>Рисолат</a:t>
            </a:r>
            <a:r>
              <a:rPr lang="ru-RU" sz="2400" b="1" u="sng" dirty="0">
                <a:latin typeface="Times New Roman" panose="02020603050405020304" pitchFamily="18" charset="0"/>
              </a:rPr>
              <a:t>:</a:t>
            </a:r>
            <a:r>
              <a:rPr lang="ru-RU" sz="2400" dirty="0">
                <a:latin typeface="Times New Roman" panose="02020603050405020304" pitchFamily="18" charset="0"/>
              </a:rPr>
              <a:t> </a:t>
            </a:r>
            <a:r>
              <a:rPr lang="ru-RU" sz="2400" dirty="0" err="1">
                <a:latin typeface="Times New Roman" panose="02020603050405020304" pitchFamily="18" charset="0"/>
              </a:rPr>
              <a:t>Мусоидат</a:t>
            </a:r>
            <a:r>
              <a:rPr lang="ru-RU" sz="2400" dirty="0">
                <a:latin typeface="Times New Roman" panose="02020603050405020304" pitchFamily="18" charset="0"/>
              </a:rPr>
              <a:t>, </a:t>
            </a:r>
            <a:r>
              <a:rPr lang="ru-RU" sz="2400" dirty="0" err="1">
                <a:latin typeface="Times New Roman" panose="02020603050405020304" pitchFamily="18" charset="0"/>
              </a:rPr>
              <a:t>рушд</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татбиқи</a:t>
            </a:r>
            <a:r>
              <a:rPr lang="ru-RU" sz="2400" dirty="0">
                <a:latin typeface="Times New Roman" panose="02020603050405020304" pitchFamily="18" charset="0"/>
              </a:rPr>
              <a:t> </a:t>
            </a:r>
            <a:r>
              <a:rPr lang="ru-RU" sz="2400" dirty="0" err="1">
                <a:latin typeface="Times New Roman" panose="02020603050405020304" pitchFamily="18" charset="0"/>
              </a:rPr>
              <a:t>ташаббусҳои</a:t>
            </a:r>
            <a:r>
              <a:rPr lang="ru-RU" sz="2400" dirty="0">
                <a:latin typeface="Times New Roman" panose="02020603050405020304" pitchFamily="18" charset="0"/>
              </a:rPr>
              <a:t> </a:t>
            </a:r>
            <a:r>
              <a:rPr lang="ru-RU" sz="2400" dirty="0" err="1">
                <a:latin typeface="Times New Roman" panose="02020603050405020304" pitchFamily="18" charset="0"/>
              </a:rPr>
              <a:t>шаҳрвандӣ</a:t>
            </a:r>
            <a:r>
              <a:rPr lang="ru-RU" sz="2400" dirty="0">
                <a:latin typeface="Times New Roman" panose="02020603050405020304" pitchFamily="18" charset="0"/>
              </a:rPr>
              <a:t> </a:t>
            </a:r>
            <a:r>
              <a:rPr lang="ru-RU" sz="2400" dirty="0" err="1">
                <a:latin typeface="Times New Roman" panose="02020603050405020304" pitchFamily="18" charset="0"/>
              </a:rPr>
              <a:t>бо</a:t>
            </a:r>
            <a:r>
              <a:rPr lang="ru-RU" sz="2400" dirty="0">
                <a:latin typeface="Times New Roman" panose="02020603050405020304" pitchFamily="18" charset="0"/>
              </a:rPr>
              <a:t> </a:t>
            </a:r>
            <a:r>
              <a:rPr lang="ru-RU" sz="2400" dirty="0" err="1">
                <a:latin typeface="Times New Roman" panose="02020603050405020304" pitchFamily="18" charset="0"/>
              </a:rPr>
              <a:t>мақсади</a:t>
            </a:r>
            <a:r>
              <a:rPr lang="ru-RU" sz="2400" dirty="0">
                <a:latin typeface="Times New Roman" panose="02020603050405020304" pitchFamily="18" charset="0"/>
              </a:rPr>
              <a:t> </a:t>
            </a:r>
            <a:r>
              <a:rPr lang="ru-RU" sz="2400" dirty="0" err="1">
                <a:latin typeface="Times New Roman" panose="02020603050405020304" pitchFamily="18" charset="0"/>
              </a:rPr>
              <a:t>ҷалби</a:t>
            </a:r>
            <a:r>
              <a:rPr lang="ru-RU" sz="2400" dirty="0">
                <a:latin typeface="Times New Roman" panose="02020603050405020304" pitchFamily="18" charset="0"/>
              </a:rPr>
              <a:t>  </a:t>
            </a:r>
            <a:r>
              <a:rPr lang="ru-RU" sz="2400" dirty="0" err="1">
                <a:latin typeface="Times New Roman" panose="02020603050405020304" pitchFamily="18" charset="0"/>
              </a:rPr>
              <a:t>аҳолӣ</a:t>
            </a:r>
            <a:r>
              <a:rPr lang="ru-RU" sz="2400" dirty="0">
                <a:latin typeface="Times New Roman" panose="02020603050405020304" pitchFamily="18" charset="0"/>
              </a:rPr>
              <a:t> дар </a:t>
            </a:r>
            <a:r>
              <a:rPr lang="ru-RU" sz="2400" dirty="0" err="1">
                <a:latin typeface="Times New Roman" panose="02020603050405020304" pitchFamily="18" charset="0"/>
              </a:rPr>
              <a:t>раванди</a:t>
            </a:r>
            <a:r>
              <a:rPr lang="ru-RU" sz="2400" dirty="0">
                <a:latin typeface="Times New Roman" panose="02020603050405020304" pitchFamily="18" charset="0"/>
              </a:rPr>
              <a:t> </a:t>
            </a:r>
            <a:r>
              <a:rPr lang="ru-RU" sz="2400" dirty="0" err="1">
                <a:latin typeface="Times New Roman" panose="02020603050405020304" pitchFamily="18" charset="0"/>
              </a:rPr>
              <a:t>беҳсозии</a:t>
            </a:r>
            <a:r>
              <a:rPr lang="ru-RU" sz="2400" dirty="0">
                <a:latin typeface="Times New Roman" panose="02020603050405020304" pitchFamily="18" charset="0"/>
              </a:rPr>
              <a:t> </a:t>
            </a:r>
            <a:r>
              <a:rPr lang="ru-RU" sz="2400" dirty="0" err="1">
                <a:latin typeface="Times New Roman" panose="02020603050405020304" pitchFamily="18" charset="0"/>
              </a:rPr>
              <a:t>сифати</a:t>
            </a:r>
            <a:r>
              <a:rPr lang="ru-RU" sz="2400" dirty="0">
                <a:latin typeface="Times New Roman" panose="02020603050405020304" pitchFamily="18" charset="0"/>
              </a:rPr>
              <a:t> </a:t>
            </a:r>
            <a:r>
              <a:rPr lang="ru-RU" sz="2400" dirty="0" err="1">
                <a:latin typeface="Times New Roman" panose="02020603050405020304" pitchFamily="18" charset="0"/>
              </a:rPr>
              <a:t>зиндаги</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инкишофи</a:t>
            </a:r>
            <a:r>
              <a:rPr lang="ru-RU" sz="2400" dirty="0">
                <a:latin typeface="Times New Roman" panose="02020603050405020304" pitchFamily="18" charset="0"/>
              </a:rPr>
              <a:t> </a:t>
            </a:r>
            <a:r>
              <a:rPr lang="ru-RU" sz="2400" dirty="0" err="1">
                <a:latin typeface="Times New Roman" panose="02020603050405020304" pitchFamily="18" charset="0"/>
              </a:rPr>
              <a:t>деҳот</a:t>
            </a:r>
            <a:r>
              <a:rPr lang="ru-RU" sz="2400" dirty="0">
                <a:latin typeface="Times New Roman" panose="02020603050405020304" pitchFamily="18" charset="0"/>
              </a:rPr>
              <a:t>  </a:t>
            </a:r>
            <a:endParaRPr lang="en-US" sz="2400" dirty="0"/>
          </a:p>
        </p:txBody>
      </p:sp>
      <p:sp>
        <p:nvSpPr>
          <p:cNvPr id="6" name="Rectangle 5"/>
          <p:cNvSpPr/>
          <p:nvPr/>
        </p:nvSpPr>
        <p:spPr>
          <a:xfrm>
            <a:off x="5216604" y="872768"/>
            <a:ext cx="1633781" cy="523220"/>
          </a:xfrm>
          <a:prstGeom prst="rect">
            <a:avLst/>
          </a:prstGeom>
        </p:spPr>
        <p:txBody>
          <a:bodyPr wrap="none">
            <a:spAutoFit/>
          </a:bodyPr>
          <a:lstStyle/>
          <a:p>
            <a:r>
              <a:rPr lang="ru-RU" sz="2800" b="1" dirty="0" err="1">
                <a:solidFill>
                  <a:srgbClr val="0070C0"/>
                </a:solidFill>
                <a:latin typeface="Times New Roman" panose="02020603050405020304" pitchFamily="18" charset="0"/>
                <a:cs typeface="Times New Roman" panose="02020603050405020304" pitchFamily="18" charset="0"/>
              </a:rPr>
              <a:t>Намуна</a:t>
            </a:r>
            <a:r>
              <a:rPr lang="ru-RU" sz="2800" b="1" dirty="0">
                <a:solidFill>
                  <a:srgbClr val="0070C0"/>
                </a:solidFill>
                <a:latin typeface="Times New Roman" panose="02020603050405020304" pitchFamily="18" charset="0"/>
                <a:cs typeface="Times New Roman" panose="02020603050405020304" pitchFamily="18" charset="0"/>
              </a:rPr>
              <a:t>  </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1240" y="2596317"/>
            <a:ext cx="10031712" cy="3170099"/>
          </a:xfrm>
          <a:prstGeom prst="rect">
            <a:avLst/>
          </a:prstGeom>
        </p:spPr>
        <p:txBody>
          <a:bodyPr wrap="square">
            <a:spAutoFit/>
          </a:bodyPr>
          <a:lstStyle/>
          <a:p>
            <a:r>
              <a:rPr lang="ru-RU" sz="2000" b="1" u="sng" dirty="0" err="1">
                <a:latin typeface="Times New Roman" panose="02020603050405020304" pitchFamily="18" charset="0"/>
                <a:cs typeface="Times New Roman" panose="02020603050405020304" pitchFamily="18" charset="0"/>
              </a:rPr>
              <a:t>Самтҳои</a:t>
            </a:r>
            <a:r>
              <a:rPr lang="ru-RU" sz="2000" b="1" u="sng" dirty="0">
                <a:latin typeface="Times New Roman" panose="02020603050405020304" pitchFamily="18" charset="0"/>
                <a:cs typeface="Times New Roman" panose="02020603050405020304" pitchFamily="18" charset="0"/>
              </a:rPr>
              <a:t> </a:t>
            </a:r>
            <a:r>
              <a:rPr lang="ru-RU" sz="2000" b="1" u="sng" dirty="0" err="1">
                <a:latin typeface="Times New Roman" panose="02020603050405020304" pitchFamily="18" charset="0"/>
                <a:cs typeface="Times New Roman" panose="02020603050405020304" pitchFamily="18" charset="0"/>
              </a:rPr>
              <a:t>асосии</a:t>
            </a:r>
            <a:r>
              <a:rPr lang="ru-RU" sz="2000" b="1" u="sng" dirty="0">
                <a:latin typeface="Times New Roman" panose="02020603050405020304" pitchFamily="18" charset="0"/>
                <a:cs typeface="Times New Roman" panose="02020603050405020304" pitchFamily="18" charset="0"/>
              </a:rPr>
              <a:t> </a:t>
            </a:r>
            <a:r>
              <a:rPr lang="ru-RU" sz="2000" b="1" u="sng" dirty="0" err="1">
                <a:latin typeface="Times New Roman" panose="02020603050405020304" pitchFamily="18" charset="0"/>
                <a:cs typeface="Times New Roman" panose="02020603050405020304" pitchFamily="18" charset="0"/>
              </a:rPr>
              <a:t>фаъолият</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1. </a:t>
            </a:r>
            <a:r>
              <a:rPr lang="ru-RU" sz="2000" dirty="0" err="1">
                <a:latin typeface="Times New Roman" panose="02020603050405020304" pitchFamily="18" charset="0"/>
                <a:cs typeface="Times New Roman" panose="02020603050405020304" pitchFamily="18" charset="0"/>
              </a:rPr>
              <a:t>Кумакҳои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иҷтимоӣ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намудан</a:t>
            </a:r>
            <a:r>
              <a:rPr lang="ru-RU" sz="2000" dirty="0">
                <a:latin typeface="Times New Roman" panose="02020603050405020304" pitchFamily="18" charset="0"/>
                <a:cs typeface="Times New Roman" panose="02020603050405020304" pitchFamily="18" charset="0"/>
              </a:rPr>
              <a:t> ба </a:t>
            </a:r>
            <a:r>
              <a:rPr lang="ru-RU" sz="2000" dirty="0" err="1">
                <a:latin typeface="Times New Roman" panose="02020603050405020304" pitchFamily="18" charset="0"/>
                <a:cs typeface="Times New Roman" panose="02020603050405020304" pitchFamily="18" charset="0"/>
              </a:rPr>
              <a:t>одамон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минҷумла</a:t>
            </a:r>
            <a:r>
              <a:rPr lang="ru-RU" sz="2000" dirty="0">
                <a:latin typeface="Times New Roman" panose="02020603050405020304" pitchFamily="18" charset="0"/>
                <a:cs typeface="Times New Roman" panose="02020603050405020304" pitchFamily="18" charset="0"/>
              </a:rPr>
              <a:t>, вале на </a:t>
            </a:r>
            <a:r>
              <a:rPr lang="ru-RU" sz="2000" dirty="0" err="1">
                <a:latin typeface="Times New Roman" panose="02020603050405020304" pitchFamily="18" charset="0"/>
                <a:cs typeface="Times New Roman" panose="02020603050405020304" pitchFamily="18" charset="0"/>
              </a:rPr>
              <a:t>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маҳдудият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a:t>
            </a:r>
            <a:r>
              <a:rPr lang="ru-RU" sz="2000" dirty="0">
                <a:latin typeface="Times New Roman" panose="02020603050405020304" pitchFamily="18" charset="0"/>
                <a:cs typeface="Times New Roman" panose="02020603050405020304" pitchFamily="18" charset="0"/>
              </a:rPr>
              <a:t> ин категория: </a:t>
            </a:r>
            <a:r>
              <a:rPr lang="ru-RU" sz="2000" dirty="0" err="1">
                <a:latin typeface="Times New Roman" panose="02020603050405020304" pitchFamily="18" charset="0"/>
                <a:cs typeface="Times New Roman" panose="02020603050405020304" pitchFamily="18" charset="0"/>
              </a:rPr>
              <a:t>кудакон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одамони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икониятҳояшон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маҳдуд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нафақахурон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иштирокҷиёни</a:t>
            </a:r>
            <a:r>
              <a:rPr lang="ru-RU" sz="2000" dirty="0">
                <a:latin typeface="Times New Roman" panose="02020603050405020304" pitchFamily="18" charset="0"/>
                <a:cs typeface="Times New Roman" panose="02020603050405020304" pitchFamily="18" charset="0"/>
              </a:rPr>
              <a:t> ҶБВ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ғайра</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2. </a:t>
            </a:r>
            <a:r>
              <a:rPr lang="ru-RU" sz="2000" dirty="0" err="1">
                <a:latin typeface="Times New Roman" panose="02020603050405020304" pitchFamily="18" charset="0"/>
                <a:cs typeface="Times New Roman" panose="02020603050405020304" pitchFamily="18" charset="0"/>
              </a:rPr>
              <a:t>Ташвиқи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арзишҳои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оила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тарзи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ҳаёти</a:t>
            </a:r>
            <a:r>
              <a:rPr lang="ru-RU" sz="2000" dirty="0">
                <a:latin typeface="Times New Roman" panose="02020603050405020304" pitchFamily="18" charset="0"/>
                <a:cs typeface="Times New Roman" panose="02020603050405020304" pitchFamily="18" charset="0"/>
              </a:rPr>
              <a:t> солим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3. </a:t>
            </a:r>
            <a:r>
              <a:rPr lang="ru-RU" sz="2000" dirty="0" err="1">
                <a:latin typeface="Times New Roman" panose="02020603050405020304" pitchFamily="18" charset="0"/>
                <a:cs typeface="Times New Roman" panose="02020603050405020304" pitchFamily="18" charset="0"/>
              </a:rPr>
              <a:t>Татбиқи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лоиҳаҳои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хайриявӣ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таълимӣ,фарҳангӣ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иҷтимоии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барои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накуаҳволии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мардум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равонашуда</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4.Инкишофи </a:t>
            </a:r>
            <a:r>
              <a:rPr lang="ru-RU" sz="2000" dirty="0" err="1">
                <a:latin typeface="Times New Roman" panose="02020603050405020304" pitchFamily="18" charset="0"/>
                <a:cs typeface="Times New Roman" panose="02020603050405020304" pitchFamily="18" charset="0"/>
              </a:rPr>
              <a:t>ташаббусҳои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шаҳрвандии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шаҳрвандон</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5. </a:t>
            </a:r>
            <a:r>
              <a:rPr lang="ru-RU" sz="2000" dirty="0" err="1">
                <a:latin typeface="Times New Roman" panose="02020603050405020304" pitchFamily="18" charset="0"/>
                <a:cs typeface="Times New Roman" panose="02020603050405020304" pitchFamily="18" charset="0"/>
              </a:rPr>
              <a:t>Фароҳам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овардани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шароит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барои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рушди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маънавӣ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ҷисмонии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кудакон,навҷавонон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ҷавонон</a:t>
            </a:r>
            <a:r>
              <a:rPr lang="ru-RU" sz="2000" dirty="0">
                <a:latin typeface="Times New Roman" panose="02020603050405020304" pitchFamily="18" charset="0"/>
                <a:cs typeface="Times New Roman" panose="02020603050405020304" pitchFamily="18" charset="0"/>
              </a:rPr>
              <a:t> и.</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11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6032"/>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2.Ҳадафи </a:t>
            </a:r>
            <a:r>
              <a:rPr lang="ru-RU" dirty="0" err="1">
                <a:latin typeface="Times New Roman" panose="02020603050405020304" pitchFamily="18" charset="0"/>
                <a:cs typeface="Times New Roman" panose="02020603050405020304" pitchFamily="18" charset="0"/>
              </a:rPr>
              <a:t>ниҳоии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эдвокасии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шумо</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60082" y="3001380"/>
            <a:ext cx="10160000" cy="3590542"/>
          </a:xfrm>
        </p:spPr>
        <p:txBody>
          <a:bodyPr>
            <a:normAutofit fontScale="92500" lnSpcReduction="20000"/>
          </a:bodyPr>
          <a:lstStyle/>
          <a:p>
            <a:r>
              <a:rPr lang="ru-RU" sz="2400" dirty="0" err="1">
                <a:solidFill>
                  <a:srgbClr val="0070C0"/>
                </a:solidFill>
                <a:latin typeface="Times New Roman" panose="02020603050405020304" pitchFamily="18" charset="0"/>
                <a:cs typeface="Times New Roman" panose="02020603050405020304" pitchFamily="18" charset="0"/>
              </a:rPr>
              <a:t>Саволҳо</a:t>
            </a:r>
            <a:r>
              <a:rPr lang="ru-RU" sz="2400" dirty="0">
                <a:solidFill>
                  <a:srgbClr val="0070C0"/>
                </a:solidFill>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r>
              <a:rPr lang="ru-RU" sz="2400" b="0" dirty="0" err="1">
                <a:latin typeface="Times New Roman" panose="02020603050405020304" pitchFamily="18" charset="0"/>
                <a:cs typeface="Times New Roman" panose="02020603050405020304" pitchFamily="18" charset="0"/>
              </a:rPr>
              <a:t>Эдвокаси-кампанияи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шумо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саъй</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дорад</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чиро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тағйир</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бидиҳад</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Агар</a:t>
            </a:r>
            <a:r>
              <a:rPr lang="ru-RU" sz="2400" b="0" dirty="0">
                <a:latin typeface="Times New Roman" panose="02020603050405020304" pitchFamily="18" charset="0"/>
                <a:cs typeface="Times New Roman" panose="02020603050405020304" pitchFamily="18" charset="0"/>
              </a:rPr>
              <a:t> он </a:t>
            </a:r>
            <a:r>
              <a:rPr lang="ru-RU" sz="2400" b="0" dirty="0" err="1">
                <a:latin typeface="Times New Roman" panose="02020603050405020304" pitchFamily="18" charset="0"/>
                <a:cs typeface="Times New Roman" panose="02020603050405020304" pitchFamily="18" charset="0"/>
              </a:rPr>
              <a:t>муваффақ</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шавад</a:t>
            </a:r>
            <a:r>
              <a:rPr lang="ru-RU" sz="2400" b="0" dirty="0">
                <a:latin typeface="Times New Roman" panose="02020603050405020304" pitchFamily="18" charset="0"/>
                <a:cs typeface="Times New Roman" panose="02020603050405020304" pitchFamily="18" charset="0"/>
              </a:rPr>
              <a:t>, то </a:t>
            </a:r>
            <a:r>
              <a:rPr lang="ru-RU" sz="2400" b="0" dirty="0" err="1">
                <a:latin typeface="Times New Roman" panose="02020603050405020304" pitchFamily="18" charset="0"/>
                <a:cs typeface="Times New Roman" panose="02020603050405020304" pitchFamily="18" charset="0"/>
              </a:rPr>
              <a:t>лаҳзаи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анҷоми</a:t>
            </a:r>
            <a:r>
              <a:rPr lang="ru-RU" sz="2400" b="0" dirty="0">
                <a:latin typeface="Times New Roman" panose="02020603050405020304" pitchFamily="18" charset="0"/>
                <a:cs typeface="Times New Roman" panose="02020603050405020304" pitchFamily="18" charset="0"/>
              </a:rPr>
              <a:t> он </a:t>
            </a:r>
            <a:r>
              <a:rPr lang="ru-RU" sz="2400" b="0" dirty="0" err="1">
                <a:latin typeface="Times New Roman" panose="02020603050405020304" pitchFamily="18" charset="0"/>
                <a:cs typeface="Times New Roman" panose="02020603050405020304" pitchFamily="18" charset="0"/>
              </a:rPr>
              <a:t>чи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рух</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медиҳад</a:t>
            </a:r>
            <a:r>
              <a:rPr lang="ru-RU" sz="2400" b="0" dirty="0">
                <a:latin typeface="Times New Roman" panose="02020603050405020304" pitchFamily="18" charset="0"/>
                <a:cs typeface="Times New Roman" panose="02020603050405020304" pitchFamily="18" charset="0"/>
              </a:rPr>
              <a:t>? </a:t>
            </a:r>
            <a:r>
              <a:rPr lang="tg-Cyrl-TJ"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a:t>
            </a:r>
            <a:endParaRPr lang="ru-RU" sz="2400" b="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Ба </a:t>
            </a:r>
            <a:r>
              <a:rPr lang="ru-RU" sz="2400" b="0" dirty="0" err="1">
                <a:latin typeface="Times New Roman" panose="02020603050405020304" pitchFamily="18" charset="0"/>
                <a:cs typeface="Times New Roman" panose="02020603050405020304" pitchFamily="18" charset="0"/>
              </a:rPr>
              <a:t>беҳтар</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шудани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сифати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зиндагии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чи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касоне</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кушиши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таъсир</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расондан</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доред</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Гуруҳои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зерҳадафатон</a:t>
            </a:r>
            <a:r>
              <a:rPr lang="ru-RU" sz="2400" b="0" dirty="0">
                <a:latin typeface="Times New Roman" panose="02020603050405020304" pitchFamily="18" charset="0"/>
                <a:cs typeface="Times New Roman" panose="02020603050405020304" pitchFamily="18" charset="0"/>
              </a:rPr>
              <a:t> ё он </a:t>
            </a:r>
            <a:r>
              <a:rPr lang="ru-RU" sz="2400" b="0" dirty="0" err="1">
                <a:latin typeface="Times New Roman" panose="02020603050405020304" pitchFamily="18" charset="0"/>
                <a:cs typeface="Times New Roman" panose="02020603050405020304" pitchFamily="18" charset="0"/>
              </a:rPr>
              <a:t>қишри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аҳолиро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тавсиф</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диҳед</a:t>
            </a:r>
            <a:r>
              <a:rPr lang="tg-Cyrl-TJ" sz="2400" b="0" dirty="0">
                <a:latin typeface="Times New Roman" panose="02020603050405020304" pitchFamily="18" charset="0"/>
                <a:cs typeface="Times New Roman" panose="02020603050405020304" pitchFamily="18" charset="0"/>
              </a:rPr>
              <a:t>  </a:t>
            </a:r>
            <a:endParaRPr lang="ru-RU" sz="2400" b="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Дар </a:t>
            </a:r>
            <a:r>
              <a:rPr lang="ru-RU" sz="2400" b="0" dirty="0" err="1">
                <a:latin typeface="Times New Roman" panose="02020603050405020304" pitchFamily="18" charset="0"/>
                <a:cs typeface="Times New Roman" panose="02020603050405020304" pitchFamily="18" charset="0"/>
              </a:rPr>
              <a:t>куҷо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саъй</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доред</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борои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ноил</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шудан</a:t>
            </a:r>
            <a:r>
              <a:rPr lang="ru-RU" sz="2400" b="0" dirty="0">
                <a:latin typeface="Times New Roman" panose="02020603050405020304" pitchFamily="18" charset="0"/>
                <a:cs typeface="Times New Roman" panose="02020603050405020304" pitchFamily="18" charset="0"/>
              </a:rPr>
              <a:t> ба ин </a:t>
            </a:r>
            <a:r>
              <a:rPr lang="ru-RU" sz="2400" b="0" dirty="0" err="1">
                <a:latin typeface="Times New Roman" panose="02020603050405020304" pitchFamily="18" charset="0"/>
                <a:cs typeface="Times New Roman" panose="02020603050405020304" pitchFamily="18" charset="0"/>
              </a:rPr>
              <a:t>дигаргуниҳо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Маҳалли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ҷуғрофие</a:t>
            </a:r>
            <a:r>
              <a:rPr lang="ru-RU" sz="2400" b="0" dirty="0">
                <a:latin typeface="Times New Roman" panose="02020603050405020304" pitchFamily="18" charset="0"/>
                <a:cs typeface="Times New Roman" panose="02020603050405020304" pitchFamily="18" charset="0"/>
              </a:rPr>
              <a:t> ё дар </a:t>
            </a:r>
            <a:r>
              <a:rPr lang="ru-RU" sz="2400" b="0" dirty="0" err="1">
                <a:latin typeface="Times New Roman" panose="02020603050405020304" pitchFamily="18" charset="0"/>
                <a:cs typeface="Times New Roman" panose="02020603050405020304" pitchFamily="18" charset="0"/>
              </a:rPr>
              <a:t>ягон</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сатҳи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Ҳукумат</a:t>
            </a:r>
            <a:r>
              <a:rPr lang="ru-RU" sz="2400" b="0" dirty="0">
                <a:latin typeface="Times New Roman" panose="02020603050405020304" pitchFamily="18" charset="0"/>
                <a:cs typeface="Times New Roman" panose="02020603050405020304" pitchFamily="18" charset="0"/>
              </a:rPr>
              <a:t>?</a:t>
            </a:r>
            <a:r>
              <a:rPr lang="tg-Cyrl-TJ" sz="2400" b="0" dirty="0">
                <a:latin typeface="Times New Roman" panose="02020603050405020304" pitchFamily="18" charset="0"/>
                <a:cs typeface="Times New Roman" panose="02020603050405020304" pitchFamily="18" charset="0"/>
              </a:rPr>
              <a:t> </a:t>
            </a:r>
            <a:endParaRPr lang="ru-RU" sz="24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b="0" dirty="0">
                <a:latin typeface="Times New Roman" panose="02020603050405020304" pitchFamily="18" charset="0"/>
                <a:cs typeface="Times New Roman" panose="02020603050405020304" pitchFamily="18" charset="0"/>
              </a:rPr>
              <a:t>Ин </a:t>
            </a:r>
            <a:r>
              <a:rPr lang="ru-RU" sz="2400" b="0" dirty="0" err="1">
                <a:latin typeface="Times New Roman" panose="02020603050405020304" pitchFamily="18" charset="0"/>
                <a:cs typeface="Times New Roman" panose="02020603050405020304" pitchFamily="18" charset="0"/>
              </a:rPr>
              <a:t>таъсиррасонӣ</a:t>
            </a:r>
            <a:r>
              <a:rPr lang="ru-RU" sz="2400" b="0" dirty="0">
                <a:latin typeface="Times New Roman" panose="02020603050405020304" pitchFamily="18" charset="0"/>
                <a:cs typeface="Times New Roman" panose="02020603050405020304" pitchFamily="18" charset="0"/>
              </a:rPr>
              <a:t> дар </a:t>
            </a:r>
            <a:r>
              <a:rPr lang="ru-RU" sz="2400" b="0" dirty="0" err="1">
                <a:latin typeface="Times New Roman" panose="02020603050405020304" pitchFamily="18" charset="0"/>
                <a:cs typeface="Times New Roman" panose="02020603050405020304" pitchFamily="18" charset="0"/>
              </a:rPr>
              <a:t>кадом</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шакл</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аст</a:t>
            </a:r>
            <a:r>
              <a:rPr lang="ru-RU" sz="2400" b="0" dirty="0">
                <a:latin typeface="Times New Roman" panose="02020603050405020304" pitchFamily="18" charset="0"/>
                <a:cs typeface="Times New Roman" panose="02020603050405020304" pitchFamily="18" charset="0"/>
              </a:rPr>
              <a:t>,? Ин </a:t>
            </a:r>
            <a:r>
              <a:rPr lang="ru-RU" sz="2400" b="0" dirty="0" err="1">
                <a:latin typeface="Times New Roman" panose="02020603050405020304" pitchFamily="18" charset="0"/>
                <a:cs typeface="Times New Roman" panose="02020603050405020304" pitchFamily="18" charset="0"/>
              </a:rPr>
              <a:t>дорои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ягон</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манфиати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мушаххас</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хидмиатрасонӣ</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ҷой</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тартиб</a:t>
            </a:r>
            <a:r>
              <a:rPr lang="ru-RU" sz="2400" b="0" dirty="0">
                <a:latin typeface="Times New Roman" panose="02020603050405020304" pitchFamily="18" charset="0"/>
                <a:cs typeface="Times New Roman" panose="02020603050405020304" pitchFamily="18" charset="0"/>
              </a:rPr>
              <a:t> ё </a:t>
            </a:r>
            <a:r>
              <a:rPr lang="ru-RU" sz="2400" b="0" dirty="0" err="1">
                <a:latin typeface="Times New Roman" panose="02020603050405020304" pitchFamily="18" charset="0"/>
                <a:cs typeface="Times New Roman" panose="02020603050405020304" pitchFamily="18" charset="0"/>
              </a:rPr>
              <a:t>хали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сохториест</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ки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барои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гуруҳи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зерҳадаф</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шароитро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осон</a:t>
            </a:r>
            <a:r>
              <a:rPr lang="ru-RU" sz="2400" b="0" dirty="0">
                <a:latin typeface="Times New Roman" panose="02020603050405020304" pitchFamily="18" charset="0"/>
                <a:cs typeface="Times New Roman" panose="02020603050405020304" pitchFamily="18" charset="0"/>
              </a:rPr>
              <a:t> ё </a:t>
            </a:r>
            <a:r>
              <a:rPr lang="ru-RU" sz="2400" b="0" dirty="0" err="1">
                <a:latin typeface="Times New Roman" panose="02020603050405020304" pitchFamily="18" charset="0"/>
                <a:cs typeface="Times New Roman" panose="02020603050405020304" pitchFamily="18" charset="0"/>
              </a:rPr>
              <a:t>беҳтар</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мекунад</a:t>
            </a:r>
            <a:r>
              <a:rPr lang="ru-RU" sz="2400" b="0" dirty="0">
                <a:latin typeface="Times New Roman" panose="02020603050405020304" pitchFamily="18" charset="0"/>
                <a:cs typeface="Times New Roman" panose="02020603050405020304" pitchFamily="18" charset="0"/>
              </a:rPr>
              <a:t>?</a:t>
            </a:r>
            <a:r>
              <a:rPr lang="tg-Cyrl-TJ" sz="2400" b="0" dirty="0">
                <a:latin typeface="Times New Roman" panose="02020603050405020304" pitchFamily="18" charset="0"/>
                <a:cs typeface="Times New Roman" panose="02020603050405020304" pitchFamily="18" charset="0"/>
              </a:rPr>
              <a:t> </a:t>
            </a:r>
            <a:endParaRPr lang="ru-RU" sz="2400" b="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202397" y="1154014"/>
            <a:ext cx="9817685" cy="1200329"/>
          </a:xfrm>
          <a:prstGeom prst="rect">
            <a:avLst/>
          </a:prstGeom>
        </p:spPr>
        <p:txBody>
          <a:bodyPr wrap="square">
            <a:spAutoFit/>
          </a:bodyPr>
          <a:lstStyle/>
          <a:p>
            <a:pPr algn="ctr"/>
            <a:r>
              <a:rPr lang="ru-RU" sz="2400" b="1" dirty="0" err="1">
                <a:solidFill>
                  <a:srgbClr val="7030A0"/>
                </a:solidFill>
                <a:latin typeface="Times New Roman" panose="02020603050405020304" pitchFamily="18" charset="0"/>
                <a:cs typeface="Times New Roman" panose="02020603050405020304" pitchFamily="18" charset="0"/>
              </a:rPr>
              <a:t>Ҳадафи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ниҳоии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эдвокасии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буҷет</a:t>
            </a:r>
            <a:r>
              <a:rPr lang="ru-RU" sz="2400" b="1" dirty="0">
                <a:solidFill>
                  <a:srgbClr val="7030A0"/>
                </a:solidFill>
                <a:latin typeface="Times New Roman" panose="02020603050405020304" pitchFamily="18" charset="0"/>
                <a:cs typeface="Times New Roman" panose="02020603050405020304" pitchFamily="18" charset="0"/>
              </a:rPr>
              <a:t> на </a:t>
            </a:r>
            <a:r>
              <a:rPr lang="ru-RU" sz="2400" b="1" dirty="0" err="1">
                <a:solidFill>
                  <a:srgbClr val="7030A0"/>
                </a:solidFill>
                <a:latin typeface="Times New Roman" panose="02020603050405020304" pitchFamily="18" charset="0"/>
                <a:cs typeface="Times New Roman" panose="02020603050405020304" pitchFamily="18" charset="0"/>
              </a:rPr>
              <a:t>ҳамеша</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ноил</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шудан</a:t>
            </a:r>
            <a:r>
              <a:rPr lang="ru-RU" sz="2400" b="1" dirty="0">
                <a:solidFill>
                  <a:srgbClr val="7030A0"/>
                </a:solidFill>
                <a:latin typeface="Times New Roman" panose="02020603050405020304" pitchFamily="18" charset="0"/>
                <a:cs typeface="Times New Roman" panose="02020603050405020304" pitchFamily="18" charset="0"/>
              </a:rPr>
              <a:t> ба </a:t>
            </a:r>
            <a:r>
              <a:rPr lang="ru-RU" sz="2400" b="1" dirty="0" err="1">
                <a:solidFill>
                  <a:srgbClr val="7030A0"/>
                </a:solidFill>
                <a:latin typeface="Times New Roman" panose="02020603050405020304" pitchFamily="18" charset="0"/>
                <a:cs typeface="Times New Roman" panose="02020603050405020304" pitchFamily="18" charset="0"/>
              </a:rPr>
              <a:t>дигаргунӣ</a:t>
            </a:r>
            <a:r>
              <a:rPr lang="ru-RU" sz="2400" b="1" dirty="0">
                <a:solidFill>
                  <a:srgbClr val="7030A0"/>
                </a:solidFill>
                <a:latin typeface="Times New Roman" panose="02020603050405020304" pitchFamily="18" charset="0"/>
                <a:cs typeface="Times New Roman" panose="02020603050405020304" pitchFamily="18" charset="0"/>
              </a:rPr>
              <a:t> дар </a:t>
            </a:r>
            <a:r>
              <a:rPr lang="ru-RU" sz="2400" b="1" dirty="0" err="1">
                <a:solidFill>
                  <a:srgbClr val="7030A0"/>
                </a:solidFill>
                <a:latin typeface="Times New Roman" panose="02020603050405020304" pitchFamily="18" charset="0"/>
                <a:cs typeface="Times New Roman" panose="02020603050405020304" pitchFamily="18" charset="0"/>
              </a:rPr>
              <a:t>буҷет</a:t>
            </a:r>
            <a:r>
              <a:rPr lang="ru-RU" sz="2400" b="1" dirty="0">
                <a:solidFill>
                  <a:srgbClr val="7030A0"/>
                </a:solidFill>
                <a:latin typeface="Times New Roman" panose="02020603050405020304" pitchFamily="18" charset="0"/>
                <a:cs typeface="Times New Roman" panose="02020603050405020304" pitchFamily="18" charset="0"/>
              </a:rPr>
              <a:t> , балки </a:t>
            </a:r>
            <a:r>
              <a:rPr lang="ru-RU" sz="2400" b="1" dirty="0" err="1">
                <a:solidFill>
                  <a:srgbClr val="7030A0"/>
                </a:solidFill>
                <a:latin typeface="Times New Roman" panose="02020603050405020304" pitchFamily="18" charset="0"/>
                <a:cs typeface="Times New Roman" panose="02020603050405020304" pitchFamily="18" charset="0"/>
              </a:rPr>
              <a:t>бештар</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ҳадафи</a:t>
            </a:r>
            <a:r>
              <a:rPr lang="ru-RU" sz="2400" b="1" dirty="0">
                <a:solidFill>
                  <a:srgbClr val="7030A0"/>
                </a:solidFill>
                <a:latin typeface="Times New Roman" panose="02020603050405020304" pitchFamily="18" charset="0"/>
                <a:cs typeface="Times New Roman" panose="02020603050405020304" pitchFamily="18" charset="0"/>
              </a:rPr>
              <a:t> он </a:t>
            </a:r>
            <a:r>
              <a:rPr lang="ru-RU" sz="2400" b="1" dirty="0" err="1">
                <a:solidFill>
                  <a:srgbClr val="7030A0"/>
                </a:solidFill>
                <a:latin typeface="Times New Roman" panose="02020603050405020304" pitchFamily="18" charset="0"/>
                <a:cs typeface="Times New Roman" panose="02020603050405020304" pitchFamily="18" charset="0"/>
              </a:rPr>
              <a:t>дигаргуниҳои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мусбат</a:t>
            </a:r>
            <a:r>
              <a:rPr lang="ru-RU" sz="2400" b="1" dirty="0">
                <a:solidFill>
                  <a:srgbClr val="7030A0"/>
                </a:solidFill>
                <a:latin typeface="Times New Roman" panose="02020603050405020304" pitchFamily="18" charset="0"/>
                <a:cs typeface="Times New Roman" panose="02020603050405020304" pitchFamily="18" charset="0"/>
              </a:rPr>
              <a:t> дар </a:t>
            </a:r>
            <a:r>
              <a:rPr lang="ru-RU" sz="2400" b="1" dirty="0" err="1">
                <a:solidFill>
                  <a:srgbClr val="7030A0"/>
                </a:solidFill>
                <a:latin typeface="Times New Roman" panose="02020603050405020304" pitchFamily="18" charset="0"/>
                <a:cs typeface="Times New Roman" panose="02020603050405020304" pitchFamily="18" charset="0"/>
              </a:rPr>
              <a:t>зиндагии</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одамон</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ва</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ҷомеа</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аст</a:t>
            </a:r>
            <a:r>
              <a:rPr lang="ru-RU" sz="2400" b="1" dirty="0">
                <a:solidFill>
                  <a:srgbClr val="7030A0"/>
                </a:solidFill>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992850" y="2385473"/>
            <a:ext cx="9812494" cy="400110"/>
          </a:xfrm>
          <a:prstGeom prst="rect">
            <a:avLst/>
          </a:prstGeom>
        </p:spPr>
        <p:txBody>
          <a:bodyPr wrap="none">
            <a:spAutoFit/>
          </a:bodyPr>
          <a:lstStyle/>
          <a:p>
            <a:r>
              <a:rPr lang="ru-RU" sz="2000" b="1" dirty="0" err="1">
                <a:latin typeface="Times New Roman" panose="02020603050405020304" pitchFamily="18" charset="0"/>
                <a:cs typeface="Times New Roman" panose="02020603050405020304" pitchFamily="18" charset="0"/>
              </a:rPr>
              <a:t>Истифода</a:t>
            </a:r>
            <a:r>
              <a:rPr lang="ru-RU" sz="2000" b="1" dirty="0">
                <a:latin typeface="Times New Roman" panose="02020603050405020304" pitchFamily="18" charset="0"/>
                <a:cs typeface="Times New Roman" panose="02020603050405020304" pitchFamily="18" charset="0"/>
              </a:rPr>
              <a:t> аз </a:t>
            </a:r>
            <a:r>
              <a:rPr lang="ru-RU" sz="2000" b="1" dirty="0" err="1">
                <a:latin typeface="Times New Roman" panose="02020603050405020304" pitchFamily="18" charset="0"/>
                <a:cs typeface="Times New Roman" panose="02020603050405020304" pitchFamily="18" charset="0"/>
              </a:rPr>
              <a:t>критерияи</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SMART </a:t>
            </a:r>
            <a:r>
              <a:rPr lang="tg-Cyrl-TJ" sz="2000" b="1" dirty="0">
                <a:latin typeface="Times New Roman" panose="02020603050405020304" pitchFamily="18" charset="0"/>
                <a:cs typeface="Times New Roman" panose="02020603050405020304" pitchFamily="18" charset="0"/>
              </a:rPr>
              <a:t> метавонад дар баёни ҳадафи ниҳоӣ кумак намояд</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2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7640" y="1895748"/>
            <a:ext cx="10160000" cy="2923877"/>
          </a:xfrm>
          <a:prstGeom prst="rect">
            <a:avLst/>
          </a:prstGeom>
        </p:spPr>
        <p:txBody>
          <a:bodyPr wrap="square">
            <a:spAutoFit/>
          </a:bodyPr>
          <a:lstStyle/>
          <a:p>
            <a:r>
              <a:rPr lang="ru-RU" sz="2800" u="sng" dirty="0" err="1">
                <a:latin typeface="Times New Roman" panose="02020603050405020304" pitchFamily="18" charset="0"/>
                <a:cs typeface="Times New Roman" panose="02020603050405020304" pitchFamily="18" charset="0"/>
              </a:rPr>
              <a:t>Ҳадафи</a:t>
            </a:r>
            <a:r>
              <a:rPr lang="ru-RU" sz="2800" u="sng" dirty="0">
                <a:latin typeface="Times New Roman" panose="02020603050405020304" pitchFamily="18" charset="0"/>
                <a:cs typeface="Times New Roman" panose="02020603050405020304" pitchFamily="18" charset="0"/>
              </a:rPr>
              <a:t> </a:t>
            </a:r>
            <a:r>
              <a:rPr lang="ru-RU" sz="2800" u="sng" dirty="0" err="1">
                <a:latin typeface="Times New Roman" panose="02020603050405020304" pitchFamily="18" charset="0"/>
                <a:cs typeface="Times New Roman" panose="02020603050405020304" pitchFamily="18" charset="0"/>
              </a:rPr>
              <a:t>ниҳоии</a:t>
            </a:r>
            <a:r>
              <a:rPr lang="ru-RU" sz="2800" u="sng" dirty="0">
                <a:latin typeface="Times New Roman" panose="02020603050405020304" pitchFamily="18" charset="0"/>
                <a:cs typeface="Times New Roman" panose="02020603050405020304" pitchFamily="18" charset="0"/>
              </a:rPr>
              <a:t> </a:t>
            </a:r>
            <a:r>
              <a:rPr lang="ru-RU" sz="2800" u="sng" dirty="0" err="1">
                <a:latin typeface="Times New Roman" panose="02020603050405020304" pitchFamily="18" charset="0"/>
                <a:cs typeface="Times New Roman" panose="02020603050405020304" pitchFamily="18" charset="0"/>
              </a:rPr>
              <a:t>эдвокаси</a:t>
            </a:r>
            <a:r>
              <a:rPr lang="ru-RU" sz="2800" u="sng" dirty="0">
                <a:latin typeface="Times New Roman" panose="02020603050405020304" pitchFamily="18" charset="0"/>
                <a:cs typeface="Times New Roman" panose="02020603050405020304" pitchFamily="18" charset="0"/>
              </a:rPr>
              <a:t>–кампания</a:t>
            </a:r>
            <a:r>
              <a:rPr lang="ru-RU" sz="2800"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r>
              <a:rPr lang="ru-RU" sz="2800" dirty="0" err="1">
                <a:latin typeface="Times New Roman" panose="02020603050405020304" pitchFamily="18" charset="0"/>
                <a:cs typeface="Times New Roman" panose="02020603050405020304" pitchFamily="18" charset="0"/>
              </a:rPr>
              <a:t>Ҷамоати</a:t>
            </a:r>
            <a:r>
              <a:rPr lang="ru-RU" sz="2800" dirty="0">
                <a:latin typeface="Times New Roman" panose="02020603050405020304" pitchFamily="18" charset="0"/>
                <a:cs typeface="Times New Roman" panose="02020603050405020304" pitchFamily="18" charset="0"/>
              </a:rPr>
              <a:t> дар </a:t>
            </a:r>
            <a:r>
              <a:rPr lang="ru-RU" sz="2800" dirty="0" err="1">
                <a:latin typeface="Times New Roman" panose="02020603050405020304" pitchFamily="18" charset="0"/>
                <a:cs typeface="Times New Roman" panose="02020603050405020304" pitchFamily="18" charset="0"/>
              </a:rPr>
              <a:t>масъалаҳои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буҷет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огоҳ</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босавод</a:t>
            </a:r>
            <a:r>
              <a:rPr lang="ru-RU" sz="2800" dirty="0">
                <a:latin typeface="Times New Roman" panose="02020603050405020304" pitchFamily="18" charset="0"/>
                <a:cs typeface="Times New Roman" panose="02020603050405020304" pitchFamily="18" charset="0"/>
              </a:rPr>
              <a:t> дар </a:t>
            </a:r>
            <a:r>
              <a:rPr lang="ru-RU" sz="2800" dirty="0" err="1">
                <a:latin typeface="Times New Roman" panose="02020603050405020304" pitchFamily="18" charset="0"/>
                <a:cs typeface="Times New Roman" panose="02020603050405020304" pitchFamily="18" charset="0"/>
              </a:rPr>
              <a:t>ноҳияи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Илийски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вилояти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Алмаато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назорат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муроқабати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касбиро</a:t>
            </a:r>
            <a:r>
              <a:rPr lang="ru-RU" sz="2800" dirty="0">
                <a:latin typeface="Times New Roman" panose="02020603050405020304" pitchFamily="18" charset="0"/>
                <a:cs typeface="Times New Roman" panose="02020603050405020304" pitchFamily="18" charset="0"/>
              </a:rPr>
              <a:t> аз </a:t>
            </a:r>
            <a:r>
              <a:rPr lang="ru-RU" sz="2800" dirty="0" err="1">
                <a:latin typeface="Times New Roman" panose="02020603050405020304" pitchFamily="18" charset="0"/>
                <a:cs typeface="Times New Roman" panose="02020603050405020304" pitchFamily="18" charset="0"/>
              </a:rPr>
              <a:t>болои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хароҷоти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маблағҳои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беҷети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ноҳиявӣ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тавассути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намояндагони</a:t>
            </a:r>
            <a:r>
              <a:rPr lang="ru-RU" sz="2800" dirty="0">
                <a:latin typeface="Times New Roman" panose="02020603050405020304" pitchFamily="18" charset="0"/>
                <a:cs typeface="Times New Roman" panose="02020603050405020304" pitchFamily="18" charset="0"/>
              </a:rPr>
              <a:t> худ дар </a:t>
            </a:r>
            <a:r>
              <a:rPr lang="ru-RU" sz="2800" dirty="0" err="1">
                <a:latin typeface="Times New Roman" panose="02020603050405020304" pitchFamily="18" charset="0"/>
                <a:cs typeface="Times New Roman" panose="02020603050405020304" pitchFamily="18" charset="0"/>
              </a:rPr>
              <a:t>Шурои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ҷамъиятии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назди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Маслиҳати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ноҳия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тадбиқ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месозад</a:t>
            </a:r>
            <a:r>
              <a:rPr lang="ru-RU" sz="2800" dirty="0">
                <a:latin typeface="Times New Roman" panose="02020603050405020304" pitchFamily="18" charset="0"/>
                <a:cs typeface="Times New Roman" panose="02020603050405020304" pitchFamily="18" charset="0"/>
              </a:rPr>
              <a:t> </a:t>
            </a:r>
          </a:p>
        </p:txBody>
      </p:sp>
      <p:sp>
        <p:nvSpPr>
          <p:cNvPr id="5" name="Заголовок 1"/>
          <p:cNvSpPr>
            <a:spLocks noGrp="1"/>
          </p:cNvSpPr>
          <p:nvPr>
            <p:ph type="title"/>
          </p:nvPr>
        </p:nvSpPr>
        <p:spPr>
          <a:xfrm>
            <a:off x="1016000" y="475063"/>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Ҳадафи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ниҳоии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эдвокасии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Шумо</a:t>
            </a:r>
            <a:endParaRPr lang="ru-RU" dirty="0">
              <a:latin typeface="Times New Roman" panose="02020603050405020304" pitchFamily="18" charset="0"/>
              <a:cs typeface="Times New Roman" panose="02020603050405020304" pitchFamily="18" charset="0"/>
            </a:endParaRPr>
          </a:p>
        </p:txBody>
      </p:sp>
      <p:sp>
        <p:nvSpPr>
          <p:cNvPr id="6" name="Rectangle 5"/>
          <p:cNvSpPr/>
          <p:nvPr/>
        </p:nvSpPr>
        <p:spPr>
          <a:xfrm>
            <a:off x="5201364" y="1194709"/>
            <a:ext cx="1742849" cy="523220"/>
          </a:xfrm>
          <a:prstGeom prst="rect">
            <a:avLst/>
          </a:prstGeom>
        </p:spPr>
        <p:txBody>
          <a:bodyPr wrap="none">
            <a:spAutoFit/>
          </a:bodyPr>
          <a:lstStyle/>
          <a:p>
            <a:r>
              <a:rPr lang="ru-RU" sz="2800" b="1" dirty="0" err="1">
                <a:solidFill>
                  <a:srgbClr val="0070C0"/>
                </a:solidFill>
              </a:rPr>
              <a:t>Намуна</a:t>
            </a:r>
            <a:r>
              <a:rPr lang="ru-RU" sz="2800" b="1" dirty="0">
                <a:solidFill>
                  <a:srgbClr val="0070C0"/>
                </a:solidFill>
              </a:rPr>
              <a:t>: </a:t>
            </a:r>
            <a:endParaRPr lang="en-US" sz="2800" b="1" dirty="0">
              <a:solidFill>
                <a:srgbClr val="0070C0"/>
              </a:solidFill>
            </a:endParaRPr>
          </a:p>
        </p:txBody>
      </p:sp>
      <p:sp>
        <p:nvSpPr>
          <p:cNvPr id="2" name="Rectangle 1"/>
          <p:cNvSpPr/>
          <p:nvPr/>
        </p:nvSpPr>
        <p:spPr>
          <a:xfrm>
            <a:off x="1080144" y="5428332"/>
            <a:ext cx="10031712" cy="1323439"/>
          </a:xfrm>
          <a:prstGeom prst="rect">
            <a:avLst/>
          </a:prstGeom>
        </p:spPr>
        <p:txBody>
          <a:bodyPr wrap="square">
            <a:spAutoFit/>
          </a:bodyPr>
          <a:lstStyle/>
          <a:p>
            <a:pPr algn="ctr"/>
            <a:r>
              <a:rPr lang="ru-RU" sz="2800" b="1" dirty="0" err="1">
                <a:solidFill>
                  <a:srgbClr val="0070C0"/>
                </a:solidFill>
              </a:rPr>
              <a:t>Ҳадафи</a:t>
            </a:r>
            <a:r>
              <a:rPr lang="ru-RU" sz="2800" b="1" dirty="0">
                <a:solidFill>
                  <a:srgbClr val="0070C0"/>
                </a:solidFill>
              </a:rPr>
              <a:t> </a:t>
            </a:r>
            <a:r>
              <a:rPr lang="ru-RU" sz="2800" b="1" dirty="0" err="1">
                <a:solidFill>
                  <a:srgbClr val="0070C0"/>
                </a:solidFill>
              </a:rPr>
              <a:t>ниҳоии</a:t>
            </a:r>
            <a:r>
              <a:rPr lang="ru-RU" sz="2800" b="1" dirty="0">
                <a:solidFill>
                  <a:srgbClr val="0070C0"/>
                </a:solidFill>
              </a:rPr>
              <a:t> </a:t>
            </a:r>
            <a:r>
              <a:rPr lang="ru-RU" sz="2800" b="1" dirty="0" err="1">
                <a:solidFill>
                  <a:srgbClr val="0070C0"/>
                </a:solidFill>
              </a:rPr>
              <a:t>эдвокаси</a:t>
            </a:r>
            <a:r>
              <a:rPr lang="ru-RU" sz="2800" b="1" dirty="0">
                <a:solidFill>
                  <a:srgbClr val="0070C0"/>
                </a:solidFill>
              </a:rPr>
              <a:t> </a:t>
            </a:r>
            <a:r>
              <a:rPr lang="ru-RU" sz="2800" b="1" dirty="0" err="1">
                <a:solidFill>
                  <a:srgbClr val="0070C0"/>
                </a:solidFill>
              </a:rPr>
              <a:t>кампанияи</a:t>
            </a:r>
            <a:r>
              <a:rPr lang="ru-RU" sz="2800" b="1" dirty="0">
                <a:solidFill>
                  <a:srgbClr val="0070C0"/>
                </a:solidFill>
              </a:rPr>
              <a:t> </a:t>
            </a:r>
            <a:r>
              <a:rPr lang="ru-RU" sz="2800" b="1" dirty="0" err="1">
                <a:solidFill>
                  <a:srgbClr val="0070C0"/>
                </a:solidFill>
              </a:rPr>
              <a:t>шуморо</a:t>
            </a:r>
            <a:r>
              <a:rPr lang="ru-RU" sz="2800" b="1" dirty="0">
                <a:solidFill>
                  <a:srgbClr val="0070C0"/>
                </a:solidFill>
              </a:rPr>
              <a:t> </a:t>
            </a:r>
            <a:r>
              <a:rPr lang="ru-RU" sz="2800" b="1" dirty="0" err="1">
                <a:solidFill>
                  <a:srgbClr val="0070C0"/>
                </a:solidFill>
              </a:rPr>
              <a:t>муайян</a:t>
            </a:r>
            <a:r>
              <a:rPr lang="ru-RU" sz="2800" b="1" dirty="0">
                <a:solidFill>
                  <a:srgbClr val="0070C0"/>
                </a:solidFill>
              </a:rPr>
              <a:t> </a:t>
            </a:r>
            <a:r>
              <a:rPr lang="ru-RU" sz="2800" b="1" dirty="0" err="1">
                <a:solidFill>
                  <a:srgbClr val="0070C0"/>
                </a:solidFill>
              </a:rPr>
              <a:t>ва</a:t>
            </a:r>
            <a:r>
              <a:rPr lang="ru-RU" sz="2800" b="1" dirty="0">
                <a:solidFill>
                  <a:srgbClr val="0070C0"/>
                </a:solidFill>
              </a:rPr>
              <a:t> </a:t>
            </a:r>
            <a:r>
              <a:rPr lang="ru-RU" sz="2800" b="1" dirty="0" err="1">
                <a:solidFill>
                  <a:srgbClr val="0070C0"/>
                </a:solidFill>
              </a:rPr>
              <a:t>қайд</a:t>
            </a:r>
            <a:r>
              <a:rPr lang="ru-RU" sz="2800" b="1" dirty="0">
                <a:solidFill>
                  <a:srgbClr val="0070C0"/>
                </a:solidFill>
              </a:rPr>
              <a:t> </a:t>
            </a:r>
            <a:r>
              <a:rPr lang="ru-RU" sz="2800" b="1" dirty="0" err="1">
                <a:solidFill>
                  <a:srgbClr val="0070C0"/>
                </a:solidFill>
              </a:rPr>
              <a:t>мекунем</a:t>
            </a:r>
            <a:r>
              <a:rPr lang="ru-RU" sz="2800" b="1" dirty="0">
                <a:solidFill>
                  <a:srgbClr val="0070C0"/>
                </a:solidFill>
              </a:rPr>
              <a:t>:</a:t>
            </a:r>
          </a:p>
          <a:p>
            <a:pPr algn="ctr"/>
            <a:r>
              <a:rPr lang="ru-RU" sz="2400" b="1" dirty="0">
                <a:solidFill>
                  <a:srgbClr val="0070C0"/>
                </a:solidFill>
              </a:rPr>
              <a:t>_________________________________________________________</a:t>
            </a:r>
            <a:endParaRPr lang="en-US" sz="2400" dirty="0">
              <a:solidFill>
                <a:srgbClr val="0070C0"/>
              </a:solidFill>
            </a:endParaRPr>
          </a:p>
        </p:txBody>
      </p:sp>
    </p:spTree>
    <p:extLst>
      <p:ext uri="{BB962C8B-B14F-4D97-AF65-F5344CB8AC3E}">
        <p14:creationId xmlns:p14="http://schemas.microsoft.com/office/powerpoint/2010/main" val="8573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6032"/>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3.</a:t>
            </a:r>
            <a:r>
              <a:rPr lang="tg-Cyrl-TJ" dirty="0">
                <a:latin typeface="Times New Roman" panose="02020603050405020304" pitchFamily="18" charset="0"/>
                <a:cs typeface="Times New Roman" panose="02020603050405020304" pitchFamily="18" charset="0"/>
              </a:rPr>
              <a:t>Тағйирот дар мақомоти давлатӣ</a:t>
            </a:r>
            <a:r>
              <a:rPr lang="ru-RU"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860082" y="2913890"/>
            <a:ext cx="10160000" cy="3590542"/>
          </a:xfrm>
        </p:spPr>
        <p:txBody>
          <a:bodyPr>
            <a:normAutofit fontScale="92500" lnSpcReduction="10000"/>
          </a:bodyPr>
          <a:lstStyle/>
          <a:p>
            <a:r>
              <a:rPr lang="ru-RU" sz="2400" dirty="0" err="1">
                <a:solidFill>
                  <a:srgbClr val="0070C0"/>
                </a:solidFill>
              </a:rPr>
              <a:t>Суолҳо</a:t>
            </a:r>
            <a:r>
              <a:rPr lang="ru-RU" sz="2400" dirty="0">
                <a:solidFill>
                  <a:srgbClr val="0070C0"/>
                </a:solidFill>
              </a:rPr>
              <a:t> :</a:t>
            </a:r>
          </a:p>
          <a:p>
            <a:pPr marL="342900" lvl="0" indent="-342900">
              <a:buFont typeface="Arial" panose="020B0604020202020204" pitchFamily="34" charset="0"/>
              <a:buChar char="•"/>
            </a:pPr>
            <a:r>
              <a:rPr lang="ru-RU" sz="2400" b="0" dirty="0"/>
              <a:t>Ба </a:t>
            </a:r>
            <a:r>
              <a:rPr lang="ru-RU" sz="2400" b="0" dirty="0" err="1"/>
              <a:t>кадом</a:t>
            </a:r>
            <a:r>
              <a:rPr lang="ru-RU" sz="2400" b="0" dirty="0"/>
              <a:t> </a:t>
            </a:r>
            <a:r>
              <a:rPr lang="ru-RU" sz="2400" b="0" dirty="0" err="1"/>
              <a:t>соҳаи</a:t>
            </a:r>
            <a:r>
              <a:rPr lang="ru-RU" sz="2400" b="0" dirty="0"/>
              <a:t> </a:t>
            </a:r>
            <a:r>
              <a:rPr lang="ru-RU" sz="2400" b="0" dirty="0" err="1"/>
              <a:t>хидматрасониҳои</a:t>
            </a:r>
            <a:r>
              <a:rPr lang="ru-RU" sz="2400" b="0" dirty="0"/>
              <a:t> </a:t>
            </a:r>
            <a:r>
              <a:rPr lang="ru-RU" sz="2400" b="0" dirty="0" err="1"/>
              <a:t>давлатӣ</a:t>
            </a:r>
            <a:r>
              <a:rPr lang="ru-RU" sz="2400" b="0" dirty="0"/>
              <a:t> </a:t>
            </a:r>
            <a:r>
              <a:rPr lang="ru-RU" sz="2400" b="0" dirty="0" err="1"/>
              <a:t>таъсир</a:t>
            </a:r>
            <a:r>
              <a:rPr lang="ru-RU" sz="2400" b="0" dirty="0"/>
              <a:t> </a:t>
            </a:r>
            <a:r>
              <a:rPr lang="ru-RU" sz="2400" b="0" dirty="0" err="1"/>
              <a:t>расондан</a:t>
            </a:r>
            <a:r>
              <a:rPr lang="ru-RU" sz="2400" b="0" dirty="0"/>
              <a:t> </a:t>
            </a:r>
            <a:r>
              <a:rPr lang="ru-RU" sz="2400" b="0" dirty="0" err="1"/>
              <a:t>мехоҳед</a:t>
            </a:r>
            <a:r>
              <a:rPr lang="ru-RU" sz="2400" b="0" dirty="0"/>
              <a:t> </a:t>
            </a:r>
            <a:r>
              <a:rPr lang="en-US" sz="2400" b="0" dirty="0"/>
              <a:t>?</a:t>
            </a:r>
            <a:endParaRPr lang="ru-RU" sz="2400" b="0" dirty="0"/>
          </a:p>
          <a:p>
            <a:pPr marL="342900" lvl="0" indent="-342900">
              <a:buFont typeface="Arial" panose="020B0604020202020204" pitchFamily="34" charset="0"/>
              <a:buChar char="•"/>
            </a:pPr>
            <a:r>
              <a:rPr lang="ru-RU" sz="2400" b="0" dirty="0" err="1"/>
              <a:t>Чи</a:t>
            </a:r>
            <a:r>
              <a:rPr lang="ru-RU" sz="2400" b="0" dirty="0"/>
              <a:t> </a:t>
            </a:r>
            <a:r>
              <a:rPr lang="ru-RU" sz="2400" b="0" dirty="0" err="1"/>
              <a:t>қадар</a:t>
            </a:r>
            <a:r>
              <a:rPr lang="ru-RU" sz="2400" b="0" dirty="0"/>
              <a:t>, ба </a:t>
            </a:r>
            <a:r>
              <a:rPr lang="ru-RU" sz="2400" b="0" dirty="0" err="1"/>
              <a:t>кӣ</a:t>
            </a:r>
            <a:r>
              <a:rPr lang="ru-RU" sz="2400" b="0" dirty="0"/>
              <a:t> </a:t>
            </a:r>
            <a:r>
              <a:rPr lang="ru-RU" sz="2400" b="0" dirty="0" err="1"/>
              <a:t>ва</a:t>
            </a:r>
            <a:r>
              <a:rPr lang="ru-RU" sz="2400" b="0" dirty="0"/>
              <a:t> </a:t>
            </a:r>
            <a:r>
              <a:rPr lang="ru-RU" sz="2400" b="0" dirty="0" err="1"/>
              <a:t>кай</a:t>
            </a:r>
            <a:r>
              <a:rPr lang="ru-RU" sz="2400" b="0" dirty="0"/>
              <a:t> </a:t>
            </a:r>
            <a:r>
              <a:rPr lang="ru-RU" sz="2400" b="0" dirty="0" err="1"/>
              <a:t>бояд</a:t>
            </a:r>
            <a:r>
              <a:rPr lang="ru-RU" sz="2400" b="0" dirty="0"/>
              <a:t> ин </a:t>
            </a:r>
            <a:r>
              <a:rPr lang="ru-RU" sz="2400" b="0" dirty="0" err="1"/>
              <a:t>хидматҳо</a:t>
            </a:r>
            <a:r>
              <a:rPr lang="ru-RU" sz="2400" b="0" dirty="0"/>
              <a:t> </a:t>
            </a:r>
            <a:r>
              <a:rPr lang="ru-RU" sz="2400" b="0" dirty="0" err="1"/>
              <a:t>расонида</a:t>
            </a:r>
            <a:r>
              <a:rPr lang="ru-RU" sz="2400" b="0" dirty="0"/>
              <a:t> </a:t>
            </a:r>
            <a:r>
              <a:rPr lang="ru-RU" sz="2400" b="0" dirty="0" err="1"/>
              <a:t>шаванд</a:t>
            </a:r>
            <a:r>
              <a:rPr lang="ru-RU" sz="2400" b="0" dirty="0"/>
              <a:t> </a:t>
            </a:r>
            <a:r>
              <a:rPr lang="en-US" sz="2400" b="0" dirty="0"/>
              <a:t>?</a:t>
            </a:r>
            <a:endParaRPr lang="ru-RU" sz="2400" b="0" dirty="0"/>
          </a:p>
          <a:p>
            <a:pPr marL="342900" lvl="0" indent="-342900">
              <a:buFont typeface="Arial" panose="020B0604020202020204" pitchFamily="34" charset="0"/>
              <a:buChar char="•"/>
            </a:pPr>
            <a:r>
              <a:rPr lang="ru-RU" sz="2400" b="0" dirty="0" err="1"/>
              <a:t>Кадом</a:t>
            </a:r>
            <a:r>
              <a:rPr lang="ru-RU" sz="2400" b="0" dirty="0"/>
              <a:t>  </a:t>
            </a:r>
            <a:r>
              <a:rPr lang="ru-RU" sz="2400" b="0" dirty="0" err="1"/>
              <a:t>муассисаи</a:t>
            </a:r>
            <a:r>
              <a:rPr lang="ru-RU" sz="2400" b="0" dirty="0"/>
              <a:t> </a:t>
            </a:r>
            <a:r>
              <a:rPr lang="ru-RU" sz="2400" b="0" dirty="0" err="1"/>
              <a:t>давлатӣ</a:t>
            </a:r>
            <a:r>
              <a:rPr lang="ru-RU" sz="2400" b="0" dirty="0"/>
              <a:t>, </a:t>
            </a:r>
            <a:r>
              <a:rPr lang="ru-RU" sz="2400" b="0" dirty="0" err="1"/>
              <a:t>кадом</a:t>
            </a:r>
            <a:r>
              <a:rPr lang="ru-RU" sz="2400" b="0" dirty="0"/>
              <a:t> </a:t>
            </a:r>
            <a:r>
              <a:rPr lang="ru-RU" sz="2400" b="0" dirty="0" err="1"/>
              <a:t>тавсия</a:t>
            </a:r>
            <a:r>
              <a:rPr lang="ru-RU" sz="2400" b="0" dirty="0"/>
              <a:t>, аз </a:t>
            </a:r>
            <a:r>
              <a:rPr lang="ru-RU" sz="2400" b="0" dirty="0" err="1"/>
              <a:t>кадом</a:t>
            </a:r>
            <a:r>
              <a:rPr lang="ru-RU" sz="2400" b="0" dirty="0"/>
              <a:t> </a:t>
            </a:r>
            <a:r>
              <a:rPr lang="ru-RU" sz="2400" b="0" dirty="0" err="1"/>
              <a:t>ҷомеа</a:t>
            </a:r>
            <a:r>
              <a:rPr lang="ru-RU" sz="2400" b="0" dirty="0"/>
              <a:t>, </a:t>
            </a:r>
            <a:r>
              <a:rPr lang="ru-RU" sz="2400" b="0" dirty="0" err="1"/>
              <a:t>кай</a:t>
            </a:r>
            <a:r>
              <a:rPr lang="ru-RU" sz="2400" b="0" dirty="0"/>
              <a:t> </a:t>
            </a:r>
            <a:r>
              <a:rPr lang="ru-RU" sz="2400" b="0" dirty="0" err="1"/>
              <a:t>бояд</a:t>
            </a:r>
            <a:r>
              <a:rPr lang="ru-RU" sz="2400" b="0" dirty="0"/>
              <a:t> </a:t>
            </a:r>
            <a:r>
              <a:rPr lang="ru-RU" sz="2400" b="0" dirty="0" err="1"/>
              <a:t>амалӣ</a:t>
            </a:r>
            <a:r>
              <a:rPr lang="ru-RU" sz="2400" b="0" dirty="0"/>
              <a:t> </a:t>
            </a:r>
            <a:r>
              <a:rPr lang="ru-RU" sz="2400" b="0" dirty="0" err="1"/>
              <a:t>намояд</a:t>
            </a:r>
            <a:r>
              <a:rPr lang="ru-RU" sz="2400" b="0" dirty="0"/>
              <a:t> </a:t>
            </a:r>
            <a:r>
              <a:rPr lang="en-US" sz="2400" b="0" dirty="0"/>
              <a:t>?</a:t>
            </a:r>
            <a:endParaRPr lang="ru-RU" sz="2400" b="0" dirty="0"/>
          </a:p>
          <a:p>
            <a:pPr marL="342900" lvl="0" indent="-342900">
              <a:buFont typeface="Arial" panose="020B0604020202020204" pitchFamily="34" charset="0"/>
              <a:buChar char="•"/>
            </a:pPr>
            <a:r>
              <a:rPr lang="ru-RU" sz="2400" b="0" dirty="0" err="1"/>
              <a:t>Кадом</a:t>
            </a:r>
            <a:r>
              <a:rPr lang="ru-RU" sz="2400" b="0" dirty="0"/>
              <a:t>  </a:t>
            </a:r>
            <a:r>
              <a:rPr lang="ru-RU" sz="2400" b="0" dirty="0" err="1"/>
              <a:t>маълумот</a:t>
            </a:r>
            <a:r>
              <a:rPr lang="ru-RU" sz="2400" b="0" dirty="0"/>
              <a:t>, аз </a:t>
            </a:r>
            <a:r>
              <a:rPr lang="ru-RU" sz="2400" b="0" dirty="0" err="1"/>
              <a:t>кадом</a:t>
            </a:r>
            <a:r>
              <a:rPr lang="ru-RU" sz="2400" b="0" dirty="0"/>
              <a:t> </a:t>
            </a:r>
            <a:r>
              <a:rPr lang="ru-RU" sz="2400" b="0" dirty="0" err="1"/>
              <a:t>фаъолияти</a:t>
            </a:r>
            <a:r>
              <a:rPr lang="ru-RU" sz="2400" b="0" dirty="0"/>
              <a:t> </a:t>
            </a:r>
            <a:r>
              <a:rPr lang="ru-RU" sz="2400" b="0" dirty="0" err="1"/>
              <a:t>муассисаи</a:t>
            </a:r>
            <a:r>
              <a:rPr lang="ru-RU" sz="2400" b="0" dirty="0"/>
              <a:t> </a:t>
            </a:r>
            <a:r>
              <a:rPr lang="ru-RU" sz="2400" b="0" dirty="0" err="1"/>
              <a:t>давлатӣ</a:t>
            </a:r>
            <a:r>
              <a:rPr lang="ru-RU" sz="2400" b="0" dirty="0"/>
              <a:t> </a:t>
            </a:r>
            <a:r>
              <a:rPr lang="ru-RU" sz="2400" b="0" dirty="0" err="1"/>
              <a:t>бояд</a:t>
            </a:r>
            <a:r>
              <a:rPr lang="ru-RU" sz="2400" b="0" dirty="0"/>
              <a:t> </a:t>
            </a:r>
            <a:r>
              <a:rPr lang="ru-RU" sz="2400" b="0" dirty="0" err="1"/>
              <a:t>гирифта</a:t>
            </a:r>
            <a:r>
              <a:rPr lang="ru-RU" sz="2400" b="0" dirty="0"/>
              <a:t> </a:t>
            </a:r>
            <a:r>
              <a:rPr lang="ru-RU" sz="2400" b="0" dirty="0" err="1"/>
              <a:t>шавад</a:t>
            </a:r>
            <a:r>
              <a:rPr lang="ru-RU" sz="2400" b="0" dirty="0"/>
              <a:t>, дар </a:t>
            </a:r>
            <a:r>
              <a:rPr lang="ru-RU" sz="2400" b="0" dirty="0" err="1"/>
              <a:t>кадом</a:t>
            </a:r>
            <a:r>
              <a:rPr lang="ru-RU" sz="2400" b="0" dirty="0"/>
              <a:t> </a:t>
            </a:r>
            <a:r>
              <a:rPr lang="ru-RU" sz="2400" b="0" dirty="0" err="1"/>
              <a:t>шакл</a:t>
            </a:r>
            <a:r>
              <a:rPr lang="ru-RU" sz="2400" b="0" dirty="0"/>
              <a:t> </a:t>
            </a:r>
            <a:r>
              <a:rPr lang="ru-RU" sz="2400" b="0" dirty="0" err="1"/>
              <a:t>ва</a:t>
            </a:r>
            <a:r>
              <a:rPr lang="ru-RU" sz="2400" b="0" dirty="0"/>
              <a:t> </a:t>
            </a:r>
            <a:r>
              <a:rPr lang="ru-RU" sz="2400" b="0" dirty="0" err="1"/>
              <a:t>кай</a:t>
            </a:r>
            <a:r>
              <a:rPr lang="ru-RU" sz="2400" b="0" dirty="0"/>
              <a:t>? </a:t>
            </a:r>
            <a:r>
              <a:rPr lang="en-US" sz="2400" b="0" dirty="0"/>
              <a:t>?</a:t>
            </a:r>
            <a:endParaRPr lang="ru-RU" sz="2400" b="0" dirty="0"/>
          </a:p>
          <a:p>
            <a:pPr marL="342900" indent="-342900">
              <a:buFont typeface="Arial" panose="020B0604020202020204" pitchFamily="34" charset="0"/>
              <a:buChar char="•"/>
            </a:pPr>
            <a:r>
              <a:rPr lang="ru-RU" sz="2400" b="0" dirty="0" err="1"/>
              <a:t>Ҳамзамон</a:t>
            </a:r>
            <a:r>
              <a:rPr lang="ru-RU" sz="2400" b="0" dirty="0"/>
              <a:t> ба </a:t>
            </a:r>
            <a:r>
              <a:rPr lang="ru-RU" sz="2400" b="0" dirty="0" err="1"/>
              <a:t>якчанд</a:t>
            </a:r>
            <a:r>
              <a:rPr lang="ru-RU" sz="2400" b="0" dirty="0"/>
              <a:t> </a:t>
            </a:r>
            <a:r>
              <a:rPr lang="ru-RU" sz="2400" b="0" dirty="0" err="1"/>
              <a:t>соҳаи</a:t>
            </a:r>
            <a:r>
              <a:rPr lang="ru-RU" sz="2400" b="0" dirty="0"/>
              <a:t> </a:t>
            </a:r>
            <a:r>
              <a:rPr lang="ru-RU" sz="2400" b="0" dirty="0" err="1"/>
              <a:t>фаъолияти</a:t>
            </a:r>
            <a:r>
              <a:rPr lang="ru-RU" sz="2400" b="0" dirty="0"/>
              <a:t> </a:t>
            </a:r>
            <a:r>
              <a:rPr lang="ru-RU" sz="2400" b="0" dirty="0" err="1"/>
              <a:t>давлатӣ</a:t>
            </a:r>
            <a:r>
              <a:rPr lang="ru-RU" sz="2400" b="0" dirty="0"/>
              <a:t> </a:t>
            </a:r>
            <a:r>
              <a:rPr lang="ru-RU" sz="2400" b="0" dirty="0" err="1"/>
              <a:t>барои</a:t>
            </a:r>
            <a:r>
              <a:rPr lang="ru-RU" sz="2400" b="0" dirty="0"/>
              <a:t> </a:t>
            </a:r>
            <a:r>
              <a:rPr lang="ru-RU" sz="2400" b="0" dirty="0" err="1"/>
              <a:t>ноил</a:t>
            </a:r>
            <a:r>
              <a:rPr lang="ru-RU" sz="2400" b="0" dirty="0"/>
              <a:t> </a:t>
            </a:r>
            <a:r>
              <a:rPr lang="ru-RU" sz="2400" b="0" dirty="0" err="1"/>
              <a:t>шуданатон</a:t>
            </a:r>
            <a:r>
              <a:rPr lang="ru-RU" sz="2400" b="0" dirty="0"/>
              <a:t> ба </a:t>
            </a:r>
            <a:r>
              <a:rPr lang="ru-RU" sz="2400" b="0" dirty="0" err="1"/>
              <a:t>ҳадафи</a:t>
            </a:r>
            <a:r>
              <a:rPr lang="ru-RU" sz="2400" b="0" dirty="0"/>
              <a:t> </a:t>
            </a:r>
            <a:r>
              <a:rPr lang="ru-RU" sz="2400" b="0" dirty="0" err="1"/>
              <a:t>ниҳоӣ</a:t>
            </a:r>
            <a:r>
              <a:rPr lang="ru-RU" sz="2400" b="0" dirty="0"/>
              <a:t> </a:t>
            </a:r>
            <a:r>
              <a:rPr lang="ru-RU" sz="2400" b="0" dirty="0" err="1"/>
              <a:t>таъсир</a:t>
            </a:r>
            <a:r>
              <a:rPr lang="ru-RU" sz="2400" b="0" dirty="0"/>
              <a:t> </a:t>
            </a:r>
            <a:r>
              <a:rPr lang="ru-RU" sz="2400" b="0" dirty="0" err="1"/>
              <a:t>расонидан</a:t>
            </a:r>
            <a:r>
              <a:rPr lang="ru-RU" sz="2400" b="0" dirty="0"/>
              <a:t> </a:t>
            </a:r>
            <a:r>
              <a:rPr lang="ru-RU" sz="2400" b="0" dirty="0" err="1"/>
              <a:t>лозим</a:t>
            </a:r>
            <a:r>
              <a:rPr lang="ru-RU" sz="2400" b="0" dirty="0"/>
              <a:t> </a:t>
            </a:r>
            <a:r>
              <a:rPr lang="ru-RU" sz="2400" b="0" dirty="0" err="1"/>
              <a:t>меояд</a:t>
            </a:r>
            <a:r>
              <a:rPr lang="ru-RU" sz="2400" b="0" dirty="0"/>
              <a:t> </a:t>
            </a:r>
            <a:r>
              <a:rPr lang="en-US" sz="2400" b="0" dirty="0"/>
              <a:t>?</a:t>
            </a:r>
            <a:endParaRPr lang="ru-RU" sz="2400" b="0" dirty="0"/>
          </a:p>
        </p:txBody>
      </p:sp>
      <p:sp>
        <p:nvSpPr>
          <p:cNvPr id="27" name="Прямоугольник 26"/>
          <p:cNvSpPr/>
          <p:nvPr/>
        </p:nvSpPr>
        <p:spPr>
          <a:xfrm>
            <a:off x="1202397" y="1103928"/>
            <a:ext cx="9817685" cy="1015663"/>
          </a:xfrm>
          <a:prstGeom prst="rect">
            <a:avLst/>
          </a:prstGeom>
        </p:spPr>
        <p:txBody>
          <a:bodyPr wrap="square">
            <a:spAutoFit/>
          </a:bodyPr>
          <a:lstStyle/>
          <a:p>
            <a:pPr algn="ctr"/>
            <a:r>
              <a:rPr lang="ru-RU" sz="2000" b="1" dirty="0" err="1">
                <a:solidFill>
                  <a:srgbClr val="7030A0"/>
                </a:solidFill>
              </a:rPr>
              <a:t>Тағйироте</a:t>
            </a:r>
            <a:r>
              <a:rPr lang="ru-RU" sz="2000" b="1" dirty="0">
                <a:solidFill>
                  <a:srgbClr val="7030A0"/>
                </a:solidFill>
              </a:rPr>
              <a:t> дар </a:t>
            </a:r>
            <a:r>
              <a:rPr lang="ru-RU" sz="2000" b="1" dirty="0" err="1">
                <a:solidFill>
                  <a:srgbClr val="7030A0"/>
                </a:solidFill>
              </a:rPr>
              <a:t>назаранд,ки</a:t>
            </a:r>
            <a:r>
              <a:rPr lang="ru-RU" sz="2000" b="1" dirty="0">
                <a:solidFill>
                  <a:srgbClr val="7030A0"/>
                </a:solidFill>
              </a:rPr>
              <a:t> </a:t>
            </a:r>
            <a:r>
              <a:rPr lang="ru-RU" sz="2000" b="1" dirty="0" err="1">
                <a:solidFill>
                  <a:srgbClr val="7030A0"/>
                </a:solidFill>
              </a:rPr>
              <a:t>соҳаи</a:t>
            </a:r>
            <a:r>
              <a:rPr lang="ru-RU" sz="2000" b="1" dirty="0">
                <a:solidFill>
                  <a:srgbClr val="7030A0"/>
                </a:solidFill>
              </a:rPr>
              <a:t> </a:t>
            </a:r>
            <a:r>
              <a:rPr lang="ru-RU" sz="2000" b="1" dirty="0" err="1">
                <a:solidFill>
                  <a:srgbClr val="7030A0"/>
                </a:solidFill>
              </a:rPr>
              <a:t>хидматрасониҳои</a:t>
            </a:r>
            <a:r>
              <a:rPr lang="ru-RU" sz="2000" b="1" dirty="0">
                <a:solidFill>
                  <a:srgbClr val="7030A0"/>
                </a:solidFill>
              </a:rPr>
              <a:t> </a:t>
            </a:r>
            <a:r>
              <a:rPr lang="ru-RU" sz="2000" b="1" dirty="0" err="1">
                <a:solidFill>
                  <a:srgbClr val="7030A0"/>
                </a:solidFill>
              </a:rPr>
              <a:t>давлатӣ</a:t>
            </a:r>
            <a:r>
              <a:rPr lang="ru-RU" sz="2000" b="1" dirty="0">
                <a:solidFill>
                  <a:srgbClr val="7030A0"/>
                </a:solidFill>
              </a:rPr>
              <a:t> ё </a:t>
            </a:r>
            <a:r>
              <a:rPr lang="ru-RU" sz="2000" b="1" dirty="0" err="1">
                <a:solidFill>
                  <a:srgbClr val="7030A0"/>
                </a:solidFill>
              </a:rPr>
              <a:t>тақдими</a:t>
            </a:r>
            <a:r>
              <a:rPr lang="ru-RU" sz="2000" b="1" dirty="0">
                <a:solidFill>
                  <a:srgbClr val="7030A0"/>
                </a:solidFill>
              </a:rPr>
              <a:t> </a:t>
            </a:r>
            <a:r>
              <a:rPr lang="ru-RU" sz="2000" b="1" dirty="0" err="1">
                <a:solidFill>
                  <a:srgbClr val="7030A0"/>
                </a:solidFill>
              </a:rPr>
              <a:t>иттилоот</a:t>
            </a:r>
            <a:r>
              <a:rPr lang="ru-RU" sz="2000" b="1" dirty="0">
                <a:solidFill>
                  <a:srgbClr val="7030A0"/>
                </a:solidFill>
              </a:rPr>
              <a:t> ё </a:t>
            </a:r>
            <a:r>
              <a:rPr lang="ru-RU" sz="2000" b="1" dirty="0" err="1">
                <a:solidFill>
                  <a:srgbClr val="7030A0"/>
                </a:solidFill>
              </a:rPr>
              <a:t>қабули</a:t>
            </a:r>
            <a:r>
              <a:rPr lang="ru-RU" sz="2000" b="1" dirty="0">
                <a:solidFill>
                  <a:srgbClr val="7030A0"/>
                </a:solidFill>
              </a:rPr>
              <a:t> </a:t>
            </a:r>
            <a:r>
              <a:rPr lang="ru-RU" sz="2000" b="1" dirty="0" err="1">
                <a:solidFill>
                  <a:srgbClr val="7030A0"/>
                </a:solidFill>
              </a:rPr>
              <a:t>қарорҳои</a:t>
            </a:r>
            <a:r>
              <a:rPr lang="ru-RU" sz="2000" b="1" dirty="0">
                <a:solidFill>
                  <a:srgbClr val="7030A0"/>
                </a:solidFill>
              </a:rPr>
              <a:t> </a:t>
            </a:r>
            <a:r>
              <a:rPr lang="ru-RU" sz="2000" b="1" dirty="0" err="1">
                <a:solidFill>
                  <a:srgbClr val="7030A0"/>
                </a:solidFill>
              </a:rPr>
              <a:t>бештар</a:t>
            </a:r>
            <a:r>
              <a:rPr lang="ru-RU" sz="2000" b="1" dirty="0">
                <a:solidFill>
                  <a:srgbClr val="7030A0"/>
                </a:solidFill>
              </a:rPr>
              <a:t> </a:t>
            </a:r>
            <a:r>
              <a:rPr lang="ru-RU" sz="2000" b="1" dirty="0" err="1">
                <a:solidFill>
                  <a:srgbClr val="7030A0"/>
                </a:solidFill>
              </a:rPr>
              <a:t>кушодаро</a:t>
            </a:r>
            <a:r>
              <a:rPr lang="ru-RU" sz="2000" b="1" dirty="0">
                <a:solidFill>
                  <a:srgbClr val="7030A0"/>
                </a:solidFill>
              </a:rPr>
              <a:t> </a:t>
            </a:r>
            <a:r>
              <a:rPr lang="ru-RU" sz="2000" b="1" dirty="0" err="1">
                <a:solidFill>
                  <a:srgbClr val="7030A0"/>
                </a:solidFill>
              </a:rPr>
              <a:t>оид</a:t>
            </a:r>
            <a:r>
              <a:rPr lang="ru-RU" sz="2000" b="1" dirty="0">
                <a:solidFill>
                  <a:srgbClr val="7030A0"/>
                </a:solidFill>
              </a:rPr>
              <a:t> ба </a:t>
            </a:r>
            <a:r>
              <a:rPr lang="ru-RU" sz="2000" b="1" dirty="0" err="1">
                <a:solidFill>
                  <a:srgbClr val="7030A0"/>
                </a:solidFill>
              </a:rPr>
              <a:t>масоили</a:t>
            </a:r>
            <a:r>
              <a:rPr lang="ru-RU" sz="2000" b="1" dirty="0">
                <a:solidFill>
                  <a:srgbClr val="7030A0"/>
                </a:solidFill>
              </a:rPr>
              <a:t> </a:t>
            </a:r>
            <a:r>
              <a:rPr lang="ru-RU" sz="2000" b="1" dirty="0" err="1">
                <a:solidFill>
                  <a:srgbClr val="7030A0"/>
                </a:solidFill>
              </a:rPr>
              <a:t>муҳими</a:t>
            </a:r>
            <a:r>
              <a:rPr lang="ru-RU" sz="2000" b="1" dirty="0">
                <a:solidFill>
                  <a:srgbClr val="7030A0"/>
                </a:solidFill>
              </a:rPr>
              <a:t> </a:t>
            </a:r>
            <a:r>
              <a:rPr lang="ru-RU" sz="2000" b="1" dirty="0" err="1">
                <a:solidFill>
                  <a:srgbClr val="7030A0"/>
                </a:solidFill>
              </a:rPr>
              <a:t>ҳаёти</a:t>
            </a:r>
            <a:r>
              <a:rPr lang="ru-RU" sz="2000" b="1" dirty="0">
                <a:solidFill>
                  <a:srgbClr val="7030A0"/>
                </a:solidFill>
              </a:rPr>
              <a:t> </a:t>
            </a:r>
            <a:r>
              <a:rPr lang="ru-RU" sz="2000" b="1" dirty="0" err="1">
                <a:solidFill>
                  <a:srgbClr val="7030A0"/>
                </a:solidFill>
              </a:rPr>
              <a:t>ҷомеа</a:t>
            </a:r>
            <a:r>
              <a:rPr lang="ru-RU" sz="2000" b="1" dirty="0">
                <a:solidFill>
                  <a:srgbClr val="7030A0"/>
                </a:solidFill>
              </a:rPr>
              <a:t> </a:t>
            </a:r>
            <a:r>
              <a:rPr lang="ru-RU" sz="2000" b="1" dirty="0" err="1">
                <a:solidFill>
                  <a:srgbClr val="7030A0"/>
                </a:solidFill>
              </a:rPr>
              <a:t>фаро</a:t>
            </a:r>
            <a:r>
              <a:rPr lang="ru-RU" sz="2000" b="1" dirty="0">
                <a:solidFill>
                  <a:srgbClr val="7030A0"/>
                </a:solidFill>
              </a:rPr>
              <a:t> </a:t>
            </a:r>
            <a:r>
              <a:rPr lang="ru-RU" sz="2000" b="1" dirty="0" err="1">
                <a:solidFill>
                  <a:srgbClr val="7030A0"/>
                </a:solidFill>
              </a:rPr>
              <a:t>мегиранд</a:t>
            </a:r>
            <a:r>
              <a:rPr lang="ru-RU" sz="2000" b="1" dirty="0">
                <a:solidFill>
                  <a:srgbClr val="7030A0"/>
                </a:solidFill>
              </a:rPr>
              <a:t>  </a:t>
            </a:r>
          </a:p>
        </p:txBody>
      </p:sp>
      <p:sp>
        <p:nvSpPr>
          <p:cNvPr id="4" name="Прямоугольник 3"/>
          <p:cNvSpPr/>
          <p:nvPr/>
        </p:nvSpPr>
        <p:spPr>
          <a:xfrm>
            <a:off x="2508073" y="2283157"/>
            <a:ext cx="8672759" cy="400110"/>
          </a:xfrm>
          <a:prstGeom prst="rect">
            <a:avLst/>
          </a:prstGeom>
        </p:spPr>
        <p:txBody>
          <a:bodyPr wrap="none">
            <a:spAutoFit/>
          </a:bodyPr>
          <a:lstStyle/>
          <a:p>
            <a:r>
              <a:rPr lang="ru-RU" sz="2000" b="1" dirty="0"/>
              <a:t>Ин </a:t>
            </a:r>
            <a:r>
              <a:rPr lang="ru-RU" sz="2000" b="1" dirty="0" err="1"/>
              <a:t>ҷо</a:t>
            </a:r>
            <a:r>
              <a:rPr lang="ru-RU" sz="2000" b="1" dirty="0"/>
              <a:t> </a:t>
            </a:r>
            <a:r>
              <a:rPr lang="ru-RU" sz="2000" b="1" dirty="0" err="1"/>
              <a:t>ҳам</a:t>
            </a:r>
            <a:r>
              <a:rPr lang="ru-RU" sz="2000" b="1" dirty="0"/>
              <a:t> </a:t>
            </a:r>
            <a:r>
              <a:rPr lang="ru-RU" sz="2000" b="1" dirty="0" err="1"/>
              <a:t>истифода</a:t>
            </a:r>
            <a:r>
              <a:rPr lang="ru-RU" sz="2000" b="1" dirty="0"/>
              <a:t> аз </a:t>
            </a:r>
            <a:r>
              <a:rPr lang="ru-RU" sz="2000" b="1" dirty="0" err="1"/>
              <a:t>критерияи</a:t>
            </a:r>
            <a:r>
              <a:rPr lang="ru-RU" sz="2000" b="1" dirty="0"/>
              <a:t> СМАРТ </a:t>
            </a:r>
            <a:r>
              <a:rPr lang="ru-RU" sz="2000" b="1" dirty="0" err="1"/>
              <a:t>метавонад</a:t>
            </a:r>
            <a:r>
              <a:rPr lang="ru-RU" sz="2000" b="1" dirty="0"/>
              <a:t> </a:t>
            </a:r>
            <a:r>
              <a:rPr lang="ru-RU" sz="2000" b="1" dirty="0" err="1"/>
              <a:t>ёрӣ</a:t>
            </a:r>
            <a:r>
              <a:rPr lang="ru-RU" sz="2000" b="1" dirty="0"/>
              <a:t> </a:t>
            </a:r>
            <a:r>
              <a:rPr lang="ru-RU" sz="2000" b="1" dirty="0" err="1"/>
              <a:t>расонад</a:t>
            </a:r>
            <a:r>
              <a:rPr lang="ru-RU" sz="2000" b="1" dirty="0"/>
              <a:t>!</a:t>
            </a:r>
            <a:r>
              <a:rPr lang="en-US" sz="2000" b="1" dirty="0"/>
              <a:t> </a:t>
            </a:r>
            <a:endParaRPr lang="ru-RU" sz="2000" b="1" dirty="0"/>
          </a:p>
        </p:txBody>
      </p:sp>
    </p:spTree>
    <p:extLst>
      <p:ext uri="{BB962C8B-B14F-4D97-AF65-F5344CB8AC3E}">
        <p14:creationId xmlns:p14="http://schemas.microsoft.com/office/powerpoint/2010/main" val="328800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1240" y="4865450"/>
            <a:ext cx="10160000" cy="1384995"/>
          </a:xfrm>
          <a:prstGeom prst="rect">
            <a:avLst/>
          </a:prstGeom>
        </p:spPr>
        <p:txBody>
          <a:bodyPr wrap="square">
            <a:spAutoFit/>
          </a:bodyPr>
          <a:lstStyle/>
          <a:p>
            <a:pPr algn="ctr"/>
            <a:r>
              <a:rPr lang="ru-RU" sz="2800" b="1" dirty="0" err="1">
                <a:solidFill>
                  <a:srgbClr val="0070C0"/>
                </a:solidFill>
              </a:rPr>
              <a:t>Тағйирот</a:t>
            </a:r>
            <a:r>
              <a:rPr lang="ru-RU" sz="2800" b="1" dirty="0">
                <a:solidFill>
                  <a:srgbClr val="0070C0"/>
                </a:solidFill>
              </a:rPr>
              <a:t> дар </a:t>
            </a:r>
            <a:r>
              <a:rPr lang="ru-RU" sz="2800" b="1" dirty="0" err="1">
                <a:solidFill>
                  <a:srgbClr val="0070C0"/>
                </a:solidFill>
              </a:rPr>
              <a:t>мақомоти</a:t>
            </a:r>
            <a:r>
              <a:rPr lang="ru-RU" sz="2800" b="1" dirty="0">
                <a:solidFill>
                  <a:srgbClr val="0070C0"/>
                </a:solidFill>
              </a:rPr>
              <a:t> </a:t>
            </a:r>
            <a:r>
              <a:rPr lang="ru-RU" sz="2800" b="1" dirty="0" err="1">
                <a:solidFill>
                  <a:srgbClr val="0070C0"/>
                </a:solidFill>
              </a:rPr>
              <a:t>давлатӣ</a:t>
            </a:r>
            <a:r>
              <a:rPr lang="ru-RU" sz="2800" b="1" dirty="0">
                <a:solidFill>
                  <a:srgbClr val="0070C0"/>
                </a:solidFill>
              </a:rPr>
              <a:t>, </a:t>
            </a:r>
            <a:r>
              <a:rPr lang="ru-RU" sz="2800" b="1" dirty="0" err="1">
                <a:solidFill>
                  <a:srgbClr val="0070C0"/>
                </a:solidFill>
              </a:rPr>
              <a:t>ки</a:t>
            </a:r>
            <a:r>
              <a:rPr lang="ru-RU" sz="2800" b="1" dirty="0">
                <a:solidFill>
                  <a:srgbClr val="0070C0"/>
                </a:solidFill>
              </a:rPr>
              <a:t> </a:t>
            </a:r>
            <a:r>
              <a:rPr lang="ru-RU" sz="2800" b="1" dirty="0" err="1">
                <a:solidFill>
                  <a:srgbClr val="0070C0"/>
                </a:solidFill>
              </a:rPr>
              <a:t>бояд</a:t>
            </a:r>
            <a:r>
              <a:rPr lang="ru-RU" sz="2800" b="1" dirty="0">
                <a:solidFill>
                  <a:srgbClr val="0070C0"/>
                </a:solidFill>
              </a:rPr>
              <a:t>   </a:t>
            </a:r>
            <a:r>
              <a:rPr lang="ru-RU" sz="2800" b="1" dirty="0" err="1">
                <a:solidFill>
                  <a:srgbClr val="0070C0"/>
                </a:solidFill>
              </a:rPr>
              <a:t>эдвокаси-кампанияи</a:t>
            </a:r>
            <a:r>
              <a:rPr lang="ru-RU" sz="2800" b="1" dirty="0">
                <a:solidFill>
                  <a:srgbClr val="0070C0"/>
                </a:solidFill>
              </a:rPr>
              <a:t> </a:t>
            </a:r>
            <a:r>
              <a:rPr lang="ru-RU" sz="2800" b="1" dirty="0" err="1">
                <a:solidFill>
                  <a:srgbClr val="0070C0"/>
                </a:solidFill>
              </a:rPr>
              <a:t>шумо</a:t>
            </a:r>
            <a:r>
              <a:rPr lang="ru-RU" sz="2800" b="1" dirty="0">
                <a:solidFill>
                  <a:srgbClr val="0070C0"/>
                </a:solidFill>
              </a:rPr>
              <a:t> ба </a:t>
            </a:r>
            <a:r>
              <a:rPr lang="ru-RU" sz="2800" b="1" dirty="0" err="1">
                <a:solidFill>
                  <a:srgbClr val="0070C0"/>
                </a:solidFill>
              </a:rPr>
              <a:t>вуҷуд</a:t>
            </a:r>
            <a:r>
              <a:rPr lang="ru-RU" sz="2800" b="1" dirty="0">
                <a:solidFill>
                  <a:srgbClr val="0070C0"/>
                </a:solidFill>
              </a:rPr>
              <a:t> </a:t>
            </a:r>
            <a:r>
              <a:rPr lang="ru-RU" sz="2800" b="1" dirty="0" err="1">
                <a:solidFill>
                  <a:srgbClr val="0070C0"/>
                </a:solidFill>
              </a:rPr>
              <a:t>оварад</a:t>
            </a:r>
            <a:r>
              <a:rPr lang="ru-RU" sz="2800" b="1" dirty="0">
                <a:solidFill>
                  <a:srgbClr val="0070C0"/>
                </a:solidFill>
              </a:rPr>
              <a:t>:</a:t>
            </a:r>
          </a:p>
          <a:p>
            <a:pPr algn="ctr"/>
            <a:r>
              <a:rPr lang="ru-RU" sz="2800" b="1" dirty="0">
                <a:solidFill>
                  <a:srgbClr val="0070C0"/>
                </a:solidFill>
              </a:rPr>
              <a:t>_________________________________________________</a:t>
            </a:r>
            <a:endParaRPr lang="ru-RU" sz="2400" dirty="0">
              <a:solidFill>
                <a:srgbClr val="0070C0"/>
              </a:solidFill>
            </a:endParaRPr>
          </a:p>
        </p:txBody>
      </p:sp>
      <p:sp>
        <p:nvSpPr>
          <p:cNvPr id="5" name="Заголовок 1"/>
          <p:cNvSpPr>
            <a:spLocks noGrp="1"/>
          </p:cNvSpPr>
          <p:nvPr>
            <p:ph type="title"/>
          </p:nvPr>
        </p:nvSpPr>
        <p:spPr>
          <a:xfrm>
            <a:off x="609600" y="438912"/>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3.Тағйирот дар </a:t>
            </a:r>
            <a:r>
              <a:rPr lang="ru-RU" dirty="0" err="1">
                <a:latin typeface="Times New Roman" panose="02020603050405020304" pitchFamily="18" charset="0"/>
                <a:cs typeface="Times New Roman" panose="02020603050405020304" pitchFamily="18" charset="0"/>
              </a:rPr>
              <a:t>мақомоти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давлатӣ</a:t>
            </a:r>
            <a:r>
              <a:rPr lang="ru-RU" dirty="0">
                <a:latin typeface="Times New Roman" panose="02020603050405020304" pitchFamily="18" charset="0"/>
                <a:cs typeface="Times New Roman" panose="02020603050405020304" pitchFamily="18" charset="0"/>
              </a:rPr>
              <a:t> </a:t>
            </a:r>
          </a:p>
        </p:txBody>
      </p:sp>
      <p:sp>
        <p:nvSpPr>
          <p:cNvPr id="3" name="Rectangle 2"/>
          <p:cNvSpPr/>
          <p:nvPr/>
        </p:nvSpPr>
        <p:spPr>
          <a:xfrm>
            <a:off x="1097280" y="2084942"/>
            <a:ext cx="10515600" cy="2246769"/>
          </a:xfrm>
          <a:prstGeom prst="rect">
            <a:avLst/>
          </a:prstGeom>
        </p:spPr>
        <p:txBody>
          <a:bodyPr wrap="square">
            <a:spAutoFit/>
          </a:bodyPr>
          <a:lstStyle/>
          <a:p>
            <a:r>
              <a:rPr lang="ru-RU" sz="2800" dirty="0" err="1">
                <a:ea typeface="Times New Roman" panose="02020603050405020304" pitchFamily="18" charset="0"/>
              </a:rPr>
              <a:t>Тағйироти</a:t>
            </a:r>
            <a:r>
              <a:rPr lang="ru-RU" sz="2800" dirty="0">
                <a:ea typeface="Times New Roman" panose="02020603050405020304" pitchFamily="18" charset="0"/>
              </a:rPr>
              <a:t> </a:t>
            </a:r>
            <a:r>
              <a:rPr lang="ru-RU" sz="2800" dirty="0" err="1">
                <a:ea typeface="Times New Roman" panose="02020603050405020304" pitchFamily="18" charset="0"/>
              </a:rPr>
              <a:t>асосӣ</a:t>
            </a:r>
            <a:r>
              <a:rPr lang="ru-RU" sz="2800" dirty="0">
                <a:ea typeface="Times New Roman" panose="02020603050405020304" pitchFamily="18" charset="0"/>
              </a:rPr>
              <a:t> </a:t>
            </a:r>
            <a:r>
              <a:rPr lang="ru-RU" sz="2800" dirty="0" err="1">
                <a:ea typeface="Times New Roman" panose="02020603050405020304" pitchFamily="18" charset="0"/>
              </a:rPr>
              <a:t>оид</a:t>
            </a:r>
            <a:r>
              <a:rPr lang="ru-RU" sz="2800" dirty="0">
                <a:ea typeface="Times New Roman" panose="02020603050405020304" pitchFamily="18" charset="0"/>
              </a:rPr>
              <a:t> ба </a:t>
            </a:r>
            <a:r>
              <a:rPr lang="ru-RU" sz="2800" dirty="0" err="1">
                <a:ea typeface="Times New Roman" panose="02020603050405020304" pitchFamily="18" charset="0"/>
              </a:rPr>
              <a:t>натиҷаҳои</a:t>
            </a:r>
            <a:r>
              <a:rPr lang="ru-RU" sz="2800" dirty="0">
                <a:ea typeface="Times New Roman" panose="02020603050405020304" pitchFamily="18" charset="0"/>
              </a:rPr>
              <a:t> </a:t>
            </a:r>
            <a:r>
              <a:rPr lang="ru-RU" sz="2800" dirty="0" err="1">
                <a:ea typeface="Times New Roman" panose="02020603050405020304" pitchFamily="18" charset="0"/>
              </a:rPr>
              <a:t>лоиҳа</a:t>
            </a:r>
            <a:r>
              <a:rPr lang="ru-RU" sz="2800" dirty="0">
                <a:ea typeface="Times New Roman" panose="02020603050405020304" pitchFamily="18" charset="0"/>
              </a:rPr>
              <a:t> </a:t>
            </a:r>
            <a:r>
              <a:rPr lang="ru-RU" sz="2800" dirty="0" err="1">
                <a:ea typeface="Times New Roman" panose="02020603050405020304" pitchFamily="18" charset="0"/>
              </a:rPr>
              <a:t>бояд</a:t>
            </a:r>
            <a:r>
              <a:rPr lang="ru-RU" sz="2800" dirty="0">
                <a:ea typeface="Times New Roman" panose="02020603050405020304" pitchFamily="18" charset="0"/>
              </a:rPr>
              <a:t> </a:t>
            </a:r>
            <a:r>
              <a:rPr lang="ru-RU" sz="2800" dirty="0" err="1">
                <a:ea typeface="Times New Roman" panose="02020603050405020304" pitchFamily="18" charset="0"/>
              </a:rPr>
              <a:t>таҳким</a:t>
            </a:r>
            <a:r>
              <a:rPr lang="ru-RU" sz="2800" dirty="0">
                <a:ea typeface="Times New Roman" panose="02020603050405020304" pitchFamily="18" charset="0"/>
              </a:rPr>
              <a:t> </a:t>
            </a:r>
            <a:r>
              <a:rPr lang="ru-RU" sz="2800" dirty="0" err="1">
                <a:ea typeface="Times New Roman" panose="02020603050405020304" pitchFamily="18" charset="0"/>
              </a:rPr>
              <a:t>бахшидан</a:t>
            </a:r>
            <a:r>
              <a:rPr lang="ru-RU" sz="2800" dirty="0">
                <a:ea typeface="Times New Roman" panose="02020603050405020304" pitchFamily="18" charset="0"/>
              </a:rPr>
              <a:t> ба </a:t>
            </a:r>
            <a:r>
              <a:rPr lang="ru-RU" sz="2800" dirty="0" err="1">
                <a:ea typeface="Times New Roman" panose="02020603050405020304" pitchFamily="18" charset="0"/>
              </a:rPr>
              <a:t>зарфияти</a:t>
            </a:r>
            <a:r>
              <a:rPr lang="ru-RU" sz="2800" dirty="0">
                <a:ea typeface="Times New Roman" panose="02020603050405020304" pitchFamily="18" charset="0"/>
              </a:rPr>
              <a:t> </a:t>
            </a:r>
            <a:r>
              <a:rPr lang="ru-RU" sz="2800" dirty="0" err="1">
                <a:ea typeface="Times New Roman" panose="02020603050405020304" pitchFamily="18" charset="0"/>
              </a:rPr>
              <a:t>аъзои</a:t>
            </a:r>
            <a:r>
              <a:rPr lang="ru-RU" sz="2800" dirty="0">
                <a:ea typeface="Times New Roman" panose="02020603050405020304" pitchFamily="18" charset="0"/>
              </a:rPr>
              <a:t> </a:t>
            </a:r>
            <a:r>
              <a:rPr lang="ru-RU" sz="2800" dirty="0" err="1">
                <a:ea typeface="Times New Roman" panose="02020603050405020304" pitchFamily="18" charset="0"/>
              </a:rPr>
              <a:t>Шурои</a:t>
            </a:r>
            <a:r>
              <a:rPr lang="ru-RU" sz="2800" dirty="0">
                <a:ea typeface="Times New Roman" panose="02020603050405020304" pitchFamily="18" charset="0"/>
              </a:rPr>
              <a:t> </a:t>
            </a:r>
            <a:r>
              <a:rPr lang="ru-RU" sz="2800" dirty="0" err="1">
                <a:ea typeface="Times New Roman" panose="02020603050405020304" pitchFamily="18" charset="0"/>
              </a:rPr>
              <a:t>ҷамъиятии</a:t>
            </a:r>
            <a:r>
              <a:rPr lang="ru-RU" sz="2800" dirty="0">
                <a:ea typeface="Times New Roman" panose="02020603050405020304" pitchFamily="18" charset="0"/>
              </a:rPr>
              <a:t> </a:t>
            </a:r>
            <a:r>
              <a:rPr lang="ru-RU" sz="2800" dirty="0" err="1">
                <a:ea typeface="Times New Roman" panose="02020603050405020304" pitchFamily="18" charset="0"/>
              </a:rPr>
              <a:t>назди</a:t>
            </a:r>
            <a:r>
              <a:rPr lang="ru-RU" sz="2800" dirty="0">
                <a:ea typeface="Times New Roman" panose="02020603050405020304" pitchFamily="18" charset="0"/>
              </a:rPr>
              <a:t> </a:t>
            </a:r>
            <a:r>
              <a:rPr lang="ru-RU" sz="2800" dirty="0" err="1">
                <a:ea typeface="Times New Roman" panose="02020603050405020304" pitchFamily="18" charset="0"/>
              </a:rPr>
              <a:t>Маслиҳати</a:t>
            </a:r>
            <a:r>
              <a:rPr lang="ru-RU" sz="2800" dirty="0">
                <a:ea typeface="Times New Roman" panose="02020603050405020304" pitchFamily="18" charset="0"/>
              </a:rPr>
              <a:t> </a:t>
            </a:r>
            <a:r>
              <a:rPr lang="ru-RU" sz="2800" dirty="0" err="1">
                <a:ea typeface="Times New Roman" panose="02020603050405020304" pitchFamily="18" charset="0"/>
              </a:rPr>
              <a:t>ноҳияи</a:t>
            </a:r>
            <a:r>
              <a:rPr lang="ru-RU" sz="2800" dirty="0">
                <a:ea typeface="Times New Roman" panose="02020603050405020304" pitchFamily="18" charset="0"/>
              </a:rPr>
              <a:t> </a:t>
            </a:r>
            <a:r>
              <a:rPr lang="ru-RU" sz="2800" dirty="0" err="1">
                <a:ea typeface="Times New Roman" panose="02020603050405020304" pitchFamily="18" charset="0"/>
              </a:rPr>
              <a:t>Илийск</a:t>
            </a:r>
            <a:r>
              <a:rPr lang="ru-RU" sz="2800" dirty="0">
                <a:ea typeface="Times New Roman" panose="02020603050405020304" pitchFamily="18" charset="0"/>
              </a:rPr>
              <a:t> </a:t>
            </a:r>
            <a:r>
              <a:rPr lang="ru-RU" sz="2800" dirty="0" err="1">
                <a:ea typeface="Times New Roman" panose="02020603050405020304" pitchFamily="18" charset="0"/>
              </a:rPr>
              <a:t>бошад</a:t>
            </a:r>
            <a:r>
              <a:rPr lang="ru-RU" sz="2800" dirty="0">
                <a:ea typeface="Times New Roman" panose="02020603050405020304" pitchFamily="18" charset="0"/>
              </a:rPr>
              <a:t>, то </a:t>
            </a:r>
            <a:r>
              <a:rPr lang="ru-RU" sz="2800" dirty="0" err="1">
                <a:ea typeface="Times New Roman" panose="02020603050405020304" pitchFamily="18" charset="0"/>
              </a:rPr>
              <a:t>ки</a:t>
            </a:r>
            <a:r>
              <a:rPr lang="ru-RU" sz="2800" dirty="0">
                <a:ea typeface="Times New Roman" panose="02020603050405020304" pitchFamily="18" charset="0"/>
              </a:rPr>
              <a:t> </a:t>
            </a:r>
            <a:r>
              <a:rPr lang="ru-RU" sz="2800" dirty="0" err="1">
                <a:ea typeface="Times New Roman" panose="02020603050405020304" pitchFamily="18" charset="0"/>
              </a:rPr>
              <a:t>буҷетҳои</a:t>
            </a:r>
            <a:r>
              <a:rPr lang="ru-RU" sz="2800" dirty="0">
                <a:ea typeface="Times New Roman" panose="02020603050405020304" pitchFamily="18" charset="0"/>
              </a:rPr>
              <a:t> (дар </a:t>
            </a:r>
            <a:r>
              <a:rPr lang="ru-RU" sz="2800" dirty="0" err="1">
                <a:ea typeface="Times New Roman" panose="02020603050405020304" pitchFamily="18" charset="0"/>
              </a:rPr>
              <a:t>соҳаи</a:t>
            </a:r>
            <a:r>
              <a:rPr lang="ru-RU" sz="2800" dirty="0">
                <a:ea typeface="Times New Roman" panose="02020603050405020304" pitchFamily="18" charset="0"/>
              </a:rPr>
              <a:t> </a:t>
            </a:r>
            <a:r>
              <a:rPr lang="ru-RU" sz="2800" dirty="0" err="1">
                <a:ea typeface="Times New Roman" panose="02020603050405020304" pitchFamily="18" charset="0"/>
              </a:rPr>
              <a:t>иҷтимоӣ</a:t>
            </a:r>
            <a:r>
              <a:rPr lang="ru-RU" sz="2800" dirty="0">
                <a:ea typeface="Times New Roman" panose="02020603050405020304" pitchFamily="18" charset="0"/>
              </a:rPr>
              <a:t>),   дар </a:t>
            </a:r>
            <a:r>
              <a:rPr lang="ru-RU" sz="2800" dirty="0" err="1">
                <a:ea typeface="Times New Roman" panose="02020603050405020304" pitchFamily="18" charset="0"/>
              </a:rPr>
              <a:t>сатҳи</a:t>
            </a:r>
            <a:r>
              <a:rPr lang="ru-RU" sz="2800" dirty="0">
                <a:ea typeface="Times New Roman" panose="02020603050405020304" pitchFamily="18" charset="0"/>
              </a:rPr>
              <a:t> </a:t>
            </a:r>
            <a:r>
              <a:rPr lang="ru-RU" sz="2800" dirty="0" err="1">
                <a:ea typeface="Times New Roman" panose="02020603050405020304" pitchFamily="18" charset="0"/>
              </a:rPr>
              <a:t>ноҳия</a:t>
            </a:r>
            <a:r>
              <a:rPr lang="ru-RU" sz="2800" dirty="0">
                <a:ea typeface="Times New Roman" panose="02020603050405020304" pitchFamily="18" charset="0"/>
              </a:rPr>
              <a:t> </a:t>
            </a:r>
            <a:r>
              <a:rPr lang="ru-RU" sz="2800" dirty="0" err="1">
                <a:ea typeface="Times New Roman" panose="02020603050405020304" pitchFamily="18" charset="0"/>
              </a:rPr>
              <a:t>таҳия</a:t>
            </a:r>
            <a:r>
              <a:rPr lang="ru-RU" sz="2800" dirty="0">
                <a:ea typeface="Times New Roman" panose="02020603050405020304" pitchFamily="18" charset="0"/>
              </a:rPr>
              <a:t> </a:t>
            </a:r>
            <a:r>
              <a:rPr lang="ru-RU" sz="2800" dirty="0" err="1">
                <a:ea typeface="Times New Roman" panose="02020603050405020304" pitchFamily="18" charset="0"/>
              </a:rPr>
              <a:t>ва</a:t>
            </a:r>
            <a:r>
              <a:rPr lang="ru-RU" sz="2800" dirty="0">
                <a:ea typeface="Times New Roman" panose="02020603050405020304" pitchFamily="18" charset="0"/>
              </a:rPr>
              <a:t> </a:t>
            </a:r>
            <a:r>
              <a:rPr lang="ru-RU" sz="2800" dirty="0" err="1">
                <a:ea typeface="Times New Roman" panose="02020603050405020304" pitchFamily="18" charset="0"/>
              </a:rPr>
              <a:t>амалишаванда</a:t>
            </a:r>
            <a:r>
              <a:rPr lang="ru-RU" sz="2800" dirty="0">
                <a:ea typeface="Times New Roman" panose="02020603050405020304" pitchFamily="18" charset="0"/>
              </a:rPr>
              <a:t> </a:t>
            </a:r>
            <a:r>
              <a:rPr lang="ru-RU" sz="2800" dirty="0" err="1">
                <a:ea typeface="Times New Roman" panose="02020603050405020304" pitchFamily="18" charset="0"/>
              </a:rPr>
              <a:t>дуруст</a:t>
            </a:r>
            <a:r>
              <a:rPr lang="ru-RU" sz="2800" dirty="0">
                <a:ea typeface="Times New Roman" panose="02020603050405020304" pitchFamily="18" charset="0"/>
              </a:rPr>
              <a:t> </a:t>
            </a:r>
            <a:r>
              <a:rPr lang="ru-RU" sz="2800" dirty="0" err="1">
                <a:ea typeface="Times New Roman" panose="02020603050405020304" pitchFamily="18" charset="0"/>
              </a:rPr>
              <a:t>баҳогузорӣ</a:t>
            </a:r>
            <a:r>
              <a:rPr lang="ru-RU" sz="2800" dirty="0">
                <a:ea typeface="Times New Roman" panose="02020603050405020304" pitchFamily="18" charset="0"/>
              </a:rPr>
              <a:t> </a:t>
            </a:r>
            <a:r>
              <a:rPr lang="ru-RU" sz="2800" dirty="0" err="1">
                <a:ea typeface="Times New Roman" panose="02020603050405020304" pitchFamily="18" charset="0"/>
              </a:rPr>
              <a:t>ва</a:t>
            </a:r>
            <a:r>
              <a:rPr lang="ru-RU" sz="2800" dirty="0">
                <a:ea typeface="Times New Roman" panose="02020603050405020304" pitchFamily="18" charset="0"/>
              </a:rPr>
              <a:t> </a:t>
            </a:r>
            <a:r>
              <a:rPr lang="ru-RU" sz="2800" dirty="0" err="1">
                <a:ea typeface="Times New Roman" panose="02020603050405020304" pitchFamily="18" charset="0"/>
              </a:rPr>
              <a:t>назорат</a:t>
            </a:r>
            <a:r>
              <a:rPr lang="ru-RU" sz="2800" dirty="0">
                <a:ea typeface="Times New Roman" panose="02020603050405020304" pitchFamily="18" charset="0"/>
              </a:rPr>
              <a:t> </a:t>
            </a:r>
            <a:r>
              <a:rPr lang="ru-RU" sz="2800" dirty="0" err="1">
                <a:ea typeface="Times New Roman" panose="02020603050405020304" pitchFamily="18" charset="0"/>
              </a:rPr>
              <a:t>шаванд</a:t>
            </a:r>
            <a:r>
              <a:rPr lang="ru-RU" sz="2800" dirty="0">
                <a:ea typeface="Times New Roman" panose="02020603050405020304" pitchFamily="18" charset="0"/>
              </a:rPr>
              <a:t> </a:t>
            </a:r>
            <a:r>
              <a:rPr lang="tg-Cyrl-TJ" sz="2800" dirty="0">
                <a:ea typeface="Times New Roman" panose="02020603050405020304" pitchFamily="18" charset="0"/>
              </a:rPr>
              <a:t> </a:t>
            </a:r>
            <a:r>
              <a:rPr lang="ru-RU" sz="2800" dirty="0">
                <a:ea typeface="Times New Roman" panose="02020603050405020304" pitchFamily="18" charset="0"/>
              </a:rPr>
              <a:t>  </a:t>
            </a:r>
            <a:endParaRPr lang="en-US" sz="2800" dirty="0"/>
          </a:p>
        </p:txBody>
      </p:sp>
      <p:sp>
        <p:nvSpPr>
          <p:cNvPr id="6" name="Rectangle 5"/>
          <p:cNvSpPr/>
          <p:nvPr/>
        </p:nvSpPr>
        <p:spPr>
          <a:xfrm>
            <a:off x="5216604" y="1360140"/>
            <a:ext cx="1742849" cy="523220"/>
          </a:xfrm>
          <a:prstGeom prst="rect">
            <a:avLst/>
          </a:prstGeom>
        </p:spPr>
        <p:txBody>
          <a:bodyPr wrap="none">
            <a:spAutoFit/>
          </a:bodyPr>
          <a:lstStyle/>
          <a:p>
            <a:r>
              <a:rPr lang="ru-RU" sz="2800" b="1" dirty="0" err="1">
                <a:solidFill>
                  <a:srgbClr val="0070C0"/>
                </a:solidFill>
              </a:rPr>
              <a:t>Намуна</a:t>
            </a:r>
            <a:r>
              <a:rPr lang="ru-RU" sz="2800" b="1" dirty="0">
                <a:solidFill>
                  <a:srgbClr val="0070C0"/>
                </a:solidFill>
              </a:rPr>
              <a:t>: </a:t>
            </a:r>
            <a:endParaRPr lang="en-US" sz="2800" b="1" dirty="0">
              <a:solidFill>
                <a:srgbClr val="0070C0"/>
              </a:solidFill>
            </a:endParaRPr>
          </a:p>
        </p:txBody>
      </p:sp>
    </p:spTree>
    <p:extLst>
      <p:ext uri="{BB962C8B-B14F-4D97-AF65-F5344CB8AC3E}">
        <p14:creationId xmlns:p14="http://schemas.microsoft.com/office/powerpoint/2010/main" val="9841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72650"/>
            <a:ext cx="11003280" cy="719646"/>
          </a:xfrm>
        </p:spPr>
        <p:txBody>
          <a:bodyPr>
            <a:normAutofit/>
          </a:bodyPr>
          <a:lstStyle/>
          <a:p>
            <a:pPr algn="ct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Тағйироти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буҷетӣ</a:t>
            </a:r>
            <a:r>
              <a:rPr lang="ru-RU"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860082" y="2895602"/>
            <a:ext cx="10160000" cy="3706366"/>
          </a:xfrm>
        </p:spPr>
        <p:txBody>
          <a:bodyPr>
            <a:normAutofit/>
          </a:bodyPr>
          <a:lstStyle/>
          <a:p>
            <a:r>
              <a:rPr lang="ru-RU" sz="2400" dirty="0" err="1">
                <a:solidFill>
                  <a:srgbClr val="0070C0"/>
                </a:solidFill>
              </a:rPr>
              <a:t>Саволҳо</a:t>
            </a:r>
            <a:r>
              <a:rPr lang="ru-RU" sz="2400" dirty="0">
                <a:solidFill>
                  <a:srgbClr val="0070C0"/>
                </a:solidFill>
              </a:rPr>
              <a:t> :</a:t>
            </a:r>
          </a:p>
          <a:p>
            <a:pPr marL="342900" lvl="0" indent="-342900">
              <a:buFont typeface="Arial" panose="020B0604020202020204" pitchFamily="34" charset="0"/>
              <a:buChar char="•"/>
            </a:pPr>
            <a:r>
              <a:rPr lang="kk-KZ" sz="2400" b="0" dirty="0"/>
              <a:t>Кадом қисми буҷет бояд барои ҷомеа дастрас бошад? Аз ҷониби кӣ? Кай? </a:t>
            </a:r>
            <a:r>
              <a:rPr lang="tg-Cyrl-TJ" sz="2400" b="0" dirty="0"/>
              <a:t>  </a:t>
            </a:r>
            <a:r>
              <a:rPr lang="ru-RU" sz="2400" b="0" dirty="0"/>
              <a:t> </a:t>
            </a:r>
          </a:p>
          <a:p>
            <a:pPr marL="342900" lvl="0" indent="-342900">
              <a:buFont typeface="Arial" panose="020B0604020202020204" pitchFamily="34" charset="0"/>
              <a:buChar char="•"/>
            </a:pPr>
            <a:r>
              <a:rPr lang="ru-RU" sz="2400" b="0" dirty="0" err="1"/>
              <a:t>Кӣ</a:t>
            </a:r>
            <a:r>
              <a:rPr lang="ru-RU" sz="2400" b="0" dirty="0"/>
              <a:t> </a:t>
            </a:r>
            <a:r>
              <a:rPr lang="ru-RU" sz="2400" b="0" dirty="0" err="1"/>
              <a:t>бояд</a:t>
            </a:r>
            <a:r>
              <a:rPr lang="ru-RU" sz="2400" b="0" dirty="0"/>
              <a:t>  </a:t>
            </a:r>
            <a:r>
              <a:rPr lang="ru-RU" sz="2400" b="0" dirty="0" err="1"/>
              <a:t>ва</a:t>
            </a:r>
            <a:r>
              <a:rPr lang="ru-RU" sz="2400" b="0" dirty="0"/>
              <a:t> дар  </a:t>
            </a:r>
            <a:r>
              <a:rPr lang="ru-RU" sz="2400" b="0" dirty="0" err="1"/>
              <a:t>кадом</a:t>
            </a:r>
            <a:r>
              <a:rPr lang="ru-RU" sz="2400" b="0" dirty="0"/>
              <a:t>  </a:t>
            </a:r>
            <a:r>
              <a:rPr lang="ru-RU" sz="2400" b="0" dirty="0" err="1"/>
              <a:t>қисми</a:t>
            </a:r>
            <a:r>
              <a:rPr lang="ru-RU" sz="2400" b="0" dirty="0"/>
              <a:t> </a:t>
            </a:r>
            <a:r>
              <a:rPr lang="ru-RU" sz="2400" b="0" dirty="0" err="1"/>
              <a:t>раванди</a:t>
            </a:r>
            <a:r>
              <a:rPr lang="ru-RU" sz="2400" b="0" dirty="0"/>
              <a:t> </a:t>
            </a:r>
            <a:r>
              <a:rPr lang="ru-RU" sz="2400" b="0" dirty="0" err="1"/>
              <a:t>буҷет</a:t>
            </a:r>
            <a:r>
              <a:rPr lang="ru-RU" sz="2400" b="0" dirty="0"/>
              <a:t> </a:t>
            </a:r>
            <a:r>
              <a:rPr lang="ru-RU" sz="2400" b="0" dirty="0" err="1"/>
              <a:t>ва</a:t>
            </a:r>
            <a:r>
              <a:rPr lang="ru-RU" sz="2400" b="0" dirty="0"/>
              <a:t> </a:t>
            </a:r>
            <a:r>
              <a:rPr lang="ru-RU" sz="2400" b="0" dirty="0" err="1"/>
              <a:t>кай</a:t>
            </a:r>
            <a:r>
              <a:rPr lang="ru-RU" sz="2400" b="0" dirty="0"/>
              <a:t> </a:t>
            </a:r>
            <a:r>
              <a:rPr lang="ru-RU" sz="2400" b="0" dirty="0" err="1"/>
              <a:t>шомил</a:t>
            </a:r>
            <a:r>
              <a:rPr lang="ru-RU" sz="2400" b="0" dirty="0"/>
              <a:t> </a:t>
            </a:r>
            <a:r>
              <a:rPr lang="ru-RU" sz="2400" b="0" dirty="0" err="1"/>
              <a:t>шавад</a:t>
            </a:r>
            <a:r>
              <a:rPr lang="ru-RU" sz="2400" b="0" dirty="0"/>
              <a:t>?</a:t>
            </a:r>
            <a:r>
              <a:rPr lang="tg-Cyrl-TJ" sz="2400" b="0" dirty="0"/>
              <a:t> </a:t>
            </a:r>
            <a:endParaRPr lang="ru-RU" sz="2400" b="0" dirty="0"/>
          </a:p>
          <a:p>
            <a:pPr marL="342900" lvl="0" indent="-342900">
              <a:buFont typeface="Arial" panose="020B0604020202020204" pitchFamily="34" charset="0"/>
              <a:buChar char="•"/>
            </a:pPr>
            <a:r>
              <a:rPr lang="ru-RU" sz="2400" b="0" dirty="0" err="1"/>
              <a:t>Кадом</a:t>
            </a:r>
            <a:r>
              <a:rPr lang="ru-RU" sz="2400" b="0" dirty="0"/>
              <a:t> </a:t>
            </a:r>
            <a:r>
              <a:rPr lang="ru-RU" sz="2400" b="0" dirty="0" err="1"/>
              <a:t>навъи</a:t>
            </a:r>
            <a:r>
              <a:rPr lang="ru-RU" sz="2400" b="0" dirty="0"/>
              <a:t> </a:t>
            </a:r>
            <a:r>
              <a:rPr lang="ru-RU" sz="2400" b="0" dirty="0" err="1"/>
              <a:t>маблағҳо</a:t>
            </a:r>
            <a:r>
              <a:rPr lang="ru-RU" sz="2400" b="0" dirty="0"/>
              <a:t> аз </a:t>
            </a:r>
            <a:r>
              <a:rPr lang="ru-RU" sz="2400" b="0" dirty="0" err="1"/>
              <a:t>кадом</a:t>
            </a:r>
            <a:r>
              <a:rPr lang="ru-RU" sz="2400" b="0" dirty="0"/>
              <a:t> </a:t>
            </a:r>
            <a:r>
              <a:rPr lang="ru-RU" sz="2400" b="0" dirty="0" err="1"/>
              <a:t>саридора</a:t>
            </a:r>
            <a:r>
              <a:rPr lang="ru-RU" sz="2400" b="0" dirty="0"/>
              <a:t> ё </a:t>
            </a:r>
            <a:r>
              <a:rPr lang="ru-RU" sz="2400" b="0" dirty="0" err="1"/>
              <a:t>барномаҳо</a:t>
            </a:r>
            <a:r>
              <a:rPr lang="ru-RU" sz="2400" b="0" dirty="0"/>
              <a:t> </a:t>
            </a:r>
            <a:r>
              <a:rPr lang="ru-RU" sz="2400" b="0" dirty="0" err="1"/>
              <a:t>бояд</a:t>
            </a:r>
            <a:r>
              <a:rPr lang="ru-RU" sz="2400" b="0" dirty="0"/>
              <a:t> </a:t>
            </a:r>
            <a:r>
              <a:rPr lang="ru-RU" sz="2400" b="0" dirty="0" err="1"/>
              <a:t>зиёд</a:t>
            </a:r>
            <a:r>
              <a:rPr lang="ru-RU" sz="2400" b="0" dirty="0"/>
              <a:t> </a:t>
            </a:r>
            <a:r>
              <a:rPr lang="ru-RU" sz="2400" b="0" dirty="0" err="1"/>
              <a:t>шаванд</a:t>
            </a:r>
            <a:r>
              <a:rPr lang="ru-RU" sz="2400" b="0" dirty="0"/>
              <a:t>? </a:t>
            </a:r>
            <a:r>
              <a:rPr lang="ru-RU" sz="2400" b="0" dirty="0" err="1"/>
              <a:t>Чанд</a:t>
            </a:r>
            <a:r>
              <a:rPr lang="ru-RU" sz="2400" b="0" dirty="0"/>
              <a:t>? Кай?</a:t>
            </a:r>
            <a:r>
              <a:rPr lang="tg-Cyrl-TJ" sz="2400" b="0" dirty="0"/>
              <a:t> </a:t>
            </a:r>
            <a:endParaRPr lang="ru-RU" sz="2400" b="0" dirty="0"/>
          </a:p>
          <a:p>
            <a:pPr marL="342900" indent="-342900">
              <a:buFont typeface="Arial" panose="020B0604020202020204" pitchFamily="34" charset="0"/>
              <a:buChar char="•"/>
            </a:pPr>
            <a:r>
              <a:rPr lang="ru-RU" sz="2400" b="0" dirty="0" err="1"/>
              <a:t>Кадом</a:t>
            </a:r>
            <a:r>
              <a:rPr lang="ru-RU" sz="2400" b="0" dirty="0"/>
              <a:t> </a:t>
            </a:r>
            <a:r>
              <a:rPr lang="ru-RU" sz="2400" b="0" dirty="0" err="1"/>
              <a:t>қисмати</a:t>
            </a:r>
            <a:r>
              <a:rPr lang="ru-RU" sz="2400" b="0" dirty="0"/>
              <a:t> </a:t>
            </a:r>
            <a:r>
              <a:rPr lang="ru-RU" sz="2400" b="0" dirty="0" err="1"/>
              <a:t>тариботи</a:t>
            </a:r>
            <a:r>
              <a:rPr lang="ru-RU" sz="2400" b="0" dirty="0"/>
              <a:t> </a:t>
            </a:r>
            <a:r>
              <a:rPr lang="ru-RU" sz="2400" b="0" dirty="0" err="1"/>
              <a:t>харидҳо</a:t>
            </a:r>
            <a:r>
              <a:rPr lang="ru-RU" sz="2400" b="0" dirty="0"/>
              <a:t> </a:t>
            </a:r>
            <a:r>
              <a:rPr lang="ru-RU" sz="2400" b="0" dirty="0" err="1"/>
              <a:t>бояд</a:t>
            </a:r>
            <a:r>
              <a:rPr lang="ru-RU" sz="2400" b="0" dirty="0"/>
              <a:t> аз </a:t>
            </a:r>
            <a:r>
              <a:rPr lang="ru-RU" sz="2400" b="0" dirty="0" err="1"/>
              <a:t>нав</a:t>
            </a:r>
            <a:r>
              <a:rPr lang="ru-RU" sz="2400" b="0" dirty="0"/>
              <a:t> </a:t>
            </a:r>
            <a:r>
              <a:rPr lang="ru-RU" sz="2400" b="0" dirty="0" err="1"/>
              <a:t>дида</a:t>
            </a:r>
            <a:r>
              <a:rPr lang="ru-RU" sz="2400" b="0" dirty="0"/>
              <a:t> </a:t>
            </a:r>
            <a:r>
              <a:rPr lang="ru-RU" sz="2400" b="0" dirty="0" err="1"/>
              <a:t>шавад</a:t>
            </a:r>
            <a:r>
              <a:rPr lang="ru-RU" sz="2400" b="0" dirty="0"/>
              <a:t> </a:t>
            </a:r>
            <a:r>
              <a:rPr lang="ru-RU" sz="2400" b="0" dirty="0" err="1"/>
              <a:t>ва</a:t>
            </a:r>
            <a:r>
              <a:rPr lang="ru-RU" sz="2400" b="0" dirty="0"/>
              <a:t> </a:t>
            </a:r>
            <a:r>
              <a:rPr lang="ru-RU" sz="2400" b="0" dirty="0" err="1"/>
              <a:t>беҳтар</a:t>
            </a:r>
            <a:r>
              <a:rPr lang="ru-RU" sz="2400" b="0" dirty="0"/>
              <a:t> </a:t>
            </a:r>
            <a:r>
              <a:rPr lang="ru-RU" sz="2400" b="0" dirty="0" err="1"/>
              <a:t>гардад</a:t>
            </a:r>
            <a:r>
              <a:rPr lang="ru-RU" sz="2400" b="0" dirty="0"/>
              <a:t>?</a:t>
            </a:r>
            <a:r>
              <a:rPr lang="tg-Cyrl-TJ" sz="2400" b="0" dirty="0"/>
              <a:t> </a:t>
            </a:r>
            <a:endParaRPr lang="ru-RU" sz="2400" b="0" dirty="0"/>
          </a:p>
        </p:txBody>
      </p:sp>
      <p:sp>
        <p:nvSpPr>
          <p:cNvPr id="27" name="Прямоугольник 26"/>
          <p:cNvSpPr/>
          <p:nvPr/>
        </p:nvSpPr>
        <p:spPr>
          <a:xfrm>
            <a:off x="1202397" y="1332229"/>
            <a:ext cx="9817685" cy="1015663"/>
          </a:xfrm>
          <a:prstGeom prst="rect">
            <a:avLst/>
          </a:prstGeom>
        </p:spPr>
        <p:txBody>
          <a:bodyPr wrap="square">
            <a:spAutoFit/>
          </a:bodyPr>
          <a:lstStyle/>
          <a:p>
            <a:pPr algn="ctr"/>
            <a:r>
              <a:rPr lang="ru-RU" sz="2000" b="1" dirty="0">
                <a:solidFill>
                  <a:srgbClr val="7030A0"/>
                </a:solidFill>
              </a:rPr>
              <a:t>Он </a:t>
            </a:r>
            <a:r>
              <a:rPr lang="ru-RU" sz="2000" b="1" dirty="0" err="1">
                <a:solidFill>
                  <a:srgbClr val="7030A0"/>
                </a:solidFill>
              </a:rPr>
              <a:t>метавонад</a:t>
            </a:r>
            <a:r>
              <a:rPr lang="ru-RU" sz="2000" b="1" dirty="0">
                <a:solidFill>
                  <a:srgbClr val="7030A0"/>
                </a:solidFill>
              </a:rPr>
              <a:t> </a:t>
            </a:r>
            <a:r>
              <a:rPr lang="ru-RU" sz="2000" b="1" dirty="0" err="1">
                <a:solidFill>
                  <a:srgbClr val="7030A0"/>
                </a:solidFill>
              </a:rPr>
              <a:t>тағйироти</a:t>
            </a:r>
            <a:r>
              <a:rPr lang="ru-RU" sz="2000" b="1" dirty="0">
                <a:solidFill>
                  <a:srgbClr val="7030A0"/>
                </a:solidFill>
              </a:rPr>
              <a:t> </a:t>
            </a:r>
            <a:r>
              <a:rPr lang="ru-RU" sz="2000" b="1" dirty="0" err="1">
                <a:solidFill>
                  <a:srgbClr val="7030A0"/>
                </a:solidFill>
              </a:rPr>
              <a:t>раванди</a:t>
            </a:r>
            <a:r>
              <a:rPr lang="ru-RU" sz="2000" b="1" dirty="0">
                <a:solidFill>
                  <a:srgbClr val="7030A0"/>
                </a:solidFill>
              </a:rPr>
              <a:t> </a:t>
            </a:r>
            <a:r>
              <a:rPr lang="ru-RU" sz="2000" b="1" dirty="0" err="1">
                <a:solidFill>
                  <a:srgbClr val="7030A0"/>
                </a:solidFill>
              </a:rPr>
              <a:t>буҷет</a:t>
            </a:r>
            <a:r>
              <a:rPr lang="ru-RU" sz="2000" b="1" dirty="0">
                <a:solidFill>
                  <a:srgbClr val="7030A0"/>
                </a:solidFill>
              </a:rPr>
              <a:t>(</a:t>
            </a:r>
            <a:r>
              <a:rPr lang="ru-RU" sz="2000" b="1" dirty="0" err="1">
                <a:solidFill>
                  <a:srgbClr val="7030A0"/>
                </a:solidFill>
              </a:rPr>
              <a:t>иштирок</a:t>
            </a:r>
            <a:r>
              <a:rPr lang="ru-RU" sz="2000" b="1" dirty="0">
                <a:solidFill>
                  <a:srgbClr val="7030A0"/>
                </a:solidFill>
              </a:rPr>
              <a:t>, </a:t>
            </a:r>
            <a:r>
              <a:rPr lang="ru-RU" sz="2000" b="1" dirty="0" err="1">
                <a:solidFill>
                  <a:srgbClr val="7030A0"/>
                </a:solidFill>
              </a:rPr>
              <a:t>шаффофият</a:t>
            </a:r>
            <a:r>
              <a:rPr lang="ru-RU" sz="2000" b="1" dirty="0">
                <a:solidFill>
                  <a:srgbClr val="7030A0"/>
                </a:solidFill>
              </a:rPr>
              <a:t>) ё </a:t>
            </a:r>
            <a:r>
              <a:rPr lang="ru-RU" sz="2000" b="1" dirty="0" err="1">
                <a:solidFill>
                  <a:srgbClr val="7030A0"/>
                </a:solidFill>
              </a:rPr>
              <a:t>сиёсати</a:t>
            </a:r>
            <a:r>
              <a:rPr lang="ru-RU" sz="2000" b="1" dirty="0">
                <a:solidFill>
                  <a:srgbClr val="7030A0"/>
                </a:solidFill>
              </a:rPr>
              <a:t> </a:t>
            </a:r>
            <a:r>
              <a:rPr lang="ru-RU" sz="2000" b="1" dirty="0" err="1">
                <a:solidFill>
                  <a:srgbClr val="7030A0"/>
                </a:solidFill>
              </a:rPr>
              <a:t>буҷет</a:t>
            </a:r>
            <a:r>
              <a:rPr lang="ru-RU" sz="2000" b="1" dirty="0">
                <a:solidFill>
                  <a:srgbClr val="7030A0"/>
                </a:solidFill>
              </a:rPr>
              <a:t>(</a:t>
            </a:r>
            <a:r>
              <a:rPr lang="ru-RU" sz="2000" b="1" dirty="0" err="1">
                <a:solidFill>
                  <a:srgbClr val="7030A0"/>
                </a:solidFill>
              </a:rPr>
              <a:t>зиёд</a:t>
            </a:r>
            <a:r>
              <a:rPr lang="ru-RU" sz="2000" b="1" dirty="0">
                <a:solidFill>
                  <a:srgbClr val="7030A0"/>
                </a:solidFill>
              </a:rPr>
              <a:t> </a:t>
            </a:r>
            <a:r>
              <a:rPr lang="ru-RU" sz="2000" b="1" dirty="0" err="1">
                <a:solidFill>
                  <a:srgbClr val="7030A0"/>
                </a:solidFill>
              </a:rPr>
              <a:t>кадани</a:t>
            </a:r>
            <a:r>
              <a:rPr lang="ru-RU" sz="2000" b="1" dirty="0">
                <a:solidFill>
                  <a:srgbClr val="7030A0"/>
                </a:solidFill>
              </a:rPr>
              <a:t> </a:t>
            </a:r>
            <a:r>
              <a:rPr lang="ru-RU" sz="2000" b="1" dirty="0" err="1">
                <a:solidFill>
                  <a:srgbClr val="7030A0"/>
                </a:solidFill>
              </a:rPr>
              <a:t>маблағгузорӣ</a:t>
            </a:r>
            <a:r>
              <a:rPr lang="ru-RU" sz="2000" b="1" dirty="0">
                <a:solidFill>
                  <a:srgbClr val="7030A0"/>
                </a:solidFill>
              </a:rPr>
              <a:t>, </a:t>
            </a:r>
            <a:r>
              <a:rPr lang="ru-RU" sz="2000" b="1" dirty="0" err="1">
                <a:solidFill>
                  <a:srgbClr val="7030A0"/>
                </a:solidFill>
              </a:rPr>
              <a:t>беҳтарсозии</a:t>
            </a:r>
            <a:r>
              <a:rPr lang="ru-RU" sz="2000" b="1" dirty="0">
                <a:solidFill>
                  <a:srgbClr val="7030A0"/>
                </a:solidFill>
              </a:rPr>
              <a:t> </a:t>
            </a:r>
            <a:r>
              <a:rPr lang="ru-RU" sz="2000" b="1" dirty="0" err="1">
                <a:solidFill>
                  <a:srgbClr val="7030A0"/>
                </a:solidFill>
              </a:rPr>
              <a:t>иҷроиш</a:t>
            </a:r>
            <a:r>
              <a:rPr lang="ru-RU" sz="2000" b="1" dirty="0">
                <a:solidFill>
                  <a:srgbClr val="7030A0"/>
                </a:solidFill>
              </a:rPr>
              <a:t>, </a:t>
            </a:r>
            <a:r>
              <a:rPr lang="ru-RU" sz="2000" b="1" dirty="0" err="1">
                <a:solidFill>
                  <a:srgbClr val="7030A0"/>
                </a:solidFill>
              </a:rPr>
              <a:t>кам</a:t>
            </a:r>
            <a:r>
              <a:rPr lang="ru-RU" sz="2000" b="1" dirty="0">
                <a:solidFill>
                  <a:srgbClr val="7030A0"/>
                </a:solidFill>
              </a:rPr>
              <a:t> </a:t>
            </a:r>
            <a:r>
              <a:rPr lang="ru-RU" sz="2000" b="1" dirty="0" err="1">
                <a:solidFill>
                  <a:srgbClr val="7030A0"/>
                </a:solidFill>
              </a:rPr>
              <a:t>кардани</a:t>
            </a:r>
            <a:r>
              <a:rPr lang="ru-RU" sz="2000" b="1" dirty="0">
                <a:solidFill>
                  <a:srgbClr val="7030A0"/>
                </a:solidFill>
              </a:rPr>
              <a:t> </a:t>
            </a:r>
            <a:r>
              <a:rPr lang="ru-RU" sz="2000" b="1" dirty="0" err="1">
                <a:solidFill>
                  <a:srgbClr val="7030A0"/>
                </a:solidFill>
              </a:rPr>
              <a:t>фасод</a:t>
            </a:r>
            <a:r>
              <a:rPr lang="ru-RU" sz="2000" b="1" dirty="0">
                <a:solidFill>
                  <a:srgbClr val="7030A0"/>
                </a:solidFill>
              </a:rPr>
              <a:t>) </a:t>
            </a:r>
            <a:r>
              <a:rPr lang="ru-RU" sz="2000" b="1" dirty="0" err="1">
                <a:solidFill>
                  <a:srgbClr val="7030A0"/>
                </a:solidFill>
              </a:rPr>
              <a:t>бошад</a:t>
            </a:r>
            <a:r>
              <a:rPr lang="ru-RU" sz="2000" b="1" dirty="0">
                <a:solidFill>
                  <a:srgbClr val="7030A0"/>
                </a:solidFill>
              </a:rPr>
              <a:t>. Дар </a:t>
            </a:r>
            <a:r>
              <a:rPr lang="ru-RU" sz="2000" b="1" dirty="0" err="1">
                <a:solidFill>
                  <a:srgbClr val="7030A0"/>
                </a:solidFill>
              </a:rPr>
              <a:t>инҷо</a:t>
            </a:r>
            <a:r>
              <a:rPr lang="ru-RU" sz="2000" b="1" dirty="0">
                <a:solidFill>
                  <a:srgbClr val="7030A0"/>
                </a:solidFill>
              </a:rPr>
              <a:t> </a:t>
            </a:r>
            <a:r>
              <a:rPr lang="ru-RU" sz="2000" b="1" dirty="0" err="1">
                <a:solidFill>
                  <a:srgbClr val="7030A0"/>
                </a:solidFill>
              </a:rPr>
              <a:t>муҳим</a:t>
            </a:r>
            <a:r>
              <a:rPr lang="ru-RU" sz="2000" b="1" dirty="0">
                <a:solidFill>
                  <a:srgbClr val="7030A0"/>
                </a:solidFill>
              </a:rPr>
              <a:t> </a:t>
            </a:r>
            <a:r>
              <a:rPr lang="ru-RU" sz="2000" b="1" dirty="0" err="1">
                <a:solidFill>
                  <a:srgbClr val="7030A0"/>
                </a:solidFill>
              </a:rPr>
              <a:t>назорати</a:t>
            </a:r>
            <a:r>
              <a:rPr lang="ru-RU" sz="2000" b="1" dirty="0">
                <a:solidFill>
                  <a:srgbClr val="7030A0"/>
                </a:solidFill>
              </a:rPr>
              <a:t> </a:t>
            </a:r>
            <a:r>
              <a:rPr lang="ru-RU" sz="2000" b="1" dirty="0" err="1">
                <a:solidFill>
                  <a:srgbClr val="7030A0"/>
                </a:solidFill>
              </a:rPr>
              <a:t>байни</a:t>
            </a:r>
            <a:r>
              <a:rPr lang="ru-RU" sz="2000" b="1" dirty="0">
                <a:solidFill>
                  <a:srgbClr val="7030A0"/>
                </a:solidFill>
              </a:rPr>
              <a:t> </a:t>
            </a:r>
            <a:r>
              <a:rPr lang="ru-RU" sz="2000" b="1" dirty="0" err="1">
                <a:solidFill>
                  <a:srgbClr val="7030A0"/>
                </a:solidFill>
              </a:rPr>
              <a:t>блокҳои</a:t>
            </a:r>
            <a:r>
              <a:rPr lang="ru-RU" sz="2000" b="1" dirty="0">
                <a:solidFill>
                  <a:srgbClr val="7030A0"/>
                </a:solidFill>
              </a:rPr>
              <a:t> 3 ва4 </a:t>
            </a:r>
            <a:r>
              <a:rPr lang="ru-RU" sz="2000" b="1" dirty="0" err="1">
                <a:solidFill>
                  <a:srgbClr val="7030A0"/>
                </a:solidFill>
              </a:rPr>
              <a:t>аст</a:t>
            </a:r>
            <a:r>
              <a:rPr lang="ru-RU" sz="2000" b="1" dirty="0">
                <a:solidFill>
                  <a:srgbClr val="7030A0"/>
                </a:solidFill>
              </a:rPr>
              <a:t> </a:t>
            </a:r>
          </a:p>
        </p:txBody>
      </p:sp>
    </p:spTree>
    <p:extLst>
      <p:ext uri="{BB962C8B-B14F-4D97-AF65-F5344CB8AC3E}">
        <p14:creationId xmlns:p14="http://schemas.microsoft.com/office/powerpoint/2010/main" val="322287499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ducation Session #1 v2 as handou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ucation Session #1 v2 as handout" id="{4A67C97F-C4BB-4FBC-B322-A1790408838B}" vid="{2C81519E-0493-40B7-9CEC-632F5E2E0EF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ucation Session #1 v2 as handout" id="{4A67C97F-C4BB-4FBC-B322-A1790408838B}" vid="{2BC688B8-8864-4DBE-BFDB-BF90A6D153F8}"/>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cation Session #1 v2 as handout" id="{4A67C97F-C4BB-4FBC-B322-A1790408838B}" vid="{2CFE548F-1FFB-4FB3-BB6A-D12EAAE83FA3}"/>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ucation Session #1 v2 as handout" id="{4A67C97F-C4BB-4FBC-B322-A1790408838B}" vid="{426308FE-AD8E-4B06-88AF-DD3399AEAC92}"/>
    </a:ext>
  </a:extLst>
</a:theme>
</file>

<file path=ppt/theme/theme5.xml><?xml version="1.0" encoding="utf-8"?>
<a:theme xmlns:a="http://schemas.openxmlformats.org/drawingml/2006/main" name="Тема из УП презентации">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txDef>
      <a:spPr>
        <a:noFill/>
      </a:spPr>
      <a:bodyPr wrap="square" rtlCol="0">
        <a:spAutoFit/>
      </a:bodyPr>
      <a:lstStyle>
        <a:defPPr marL="111125" indent="-111125">
          <a:buFont typeface="Arial" pitchFamily="34" charset="0"/>
          <a:buChar char="•"/>
          <a:defRPr sz="1200" dirty="0"/>
        </a:defPPr>
      </a:lstStyle>
    </a:txDef>
  </a:objectDefaults>
  <a:extraClrSchemeLst/>
  <a:extLst>
    <a:ext uri="{05A4C25C-085E-4340-85A3-A5531E510DB2}">
      <thm15:themeFamily xmlns:thm15="http://schemas.microsoft.com/office/thememl/2012/main" name="Тема из УП презентации" id="{FFFDD816-0A71-4328-AD7B-A24DACD83316}" vid="{D742DAAC-3594-450A-9452-BC64680B4BFB}"/>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 Session #1 v2 as handout</Template>
  <TotalTime>3167</TotalTime>
  <Words>4492</Words>
  <Application>Microsoft Office PowerPoint</Application>
  <PresentationFormat>Широкоэкранный</PresentationFormat>
  <Paragraphs>335</Paragraphs>
  <Slides>30</Slides>
  <Notes>27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30</vt:i4>
      </vt:variant>
    </vt:vector>
  </HeadingPairs>
  <TitlesOfParts>
    <vt:vector size="40" baseType="lpstr">
      <vt:lpstr>Arial</vt:lpstr>
      <vt:lpstr>Arial Black</vt:lpstr>
      <vt:lpstr>Calibri</vt:lpstr>
      <vt:lpstr>Times New Roman</vt:lpstr>
      <vt:lpstr>Verdana</vt:lpstr>
      <vt:lpstr>Education Session #1 v2 as handout</vt:lpstr>
      <vt:lpstr>Custom Design</vt:lpstr>
      <vt:lpstr>2_Custom Design</vt:lpstr>
      <vt:lpstr>1_Custom Design</vt:lpstr>
      <vt:lpstr>Тема из УП презентации</vt:lpstr>
      <vt:lpstr>Таҳияи нақшаи таъсиррасонӣ барои татбиқи чорабинӣ оид ба  эдвокаси  (Impact plan)</vt:lpstr>
      <vt:lpstr>Ҳашт «хишт» барои таҳияи нақшаи таъсиррасонӣ </vt:lpstr>
      <vt:lpstr>1. Рисолоти ташкилот </vt:lpstr>
      <vt:lpstr>1.Рисолати  созмон</vt:lpstr>
      <vt:lpstr>2.Ҳадафи ниҳоии эдвокасии шумо</vt:lpstr>
      <vt:lpstr>2. Ҳадафи ниҳоии  эдвокасии Шумо</vt:lpstr>
      <vt:lpstr>3.Тағйирот дар мақомоти давлатӣ </vt:lpstr>
      <vt:lpstr>3.Тағйирот дар мақомоти давлатӣ </vt:lpstr>
      <vt:lpstr>4. Тағйироти буҷетӣ </vt:lpstr>
      <vt:lpstr>4.Тағйироти буҷетӣ </vt:lpstr>
      <vt:lpstr>5.Кӣ тасмим мегирад ?</vt:lpstr>
      <vt:lpstr>5. Ки тасмим мегирад ?</vt:lpstr>
      <vt:lpstr>6. Барои ба онҳо таъсир гузоштан чӣ бояд кард ?</vt:lpstr>
      <vt:lpstr>6. Барои ба онҳо таъсир гузоштан чӣ бояд кард  ?</vt:lpstr>
      <vt:lpstr>7. Шарикони Стратегӣ</vt:lpstr>
      <vt:lpstr>7. Шарикони Стратегӣ</vt:lpstr>
      <vt:lpstr>8. Фаъолият оид ба таъсиррасонӣ ва пуштибонӣ аз ҷониби шарикони стратегӣ </vt:lpstr>
      <vt:lpstr>8. Фаъолият оид ба таъсиррасонӣ ва пуштибонӣ аз ҷониби шарикони стратегӣ  </vt:lpstr>
      <vt:lpstr>Тағйироти нақшаи таъсиррасонӣ </vt:lpstr>
      <vt:lpstr>Тағйироти нақшаи таъсиррасонӣ  </vt:lpstr>
      <vt:lpstr>намунаи 1: коҳиши ҳодисаҳои  ГМК (гузарондани  ВИЧ аз модар ба кудак) </vt:lpstr>
      <vt:lpstr>План воздействия </vt:lpstr>
      <vt:lpstr>Предположения эдвокаси-кампании </vt:lpstr>
      <vt:lpstr>Баъдан мушкилтар ва мушкилтар мешавад…</vt:lpstr>
      <vt:lpstr>План воздействия,  с учетом возникших изменений</vt:lpstr>
      <vt:lpstr>намунаи 2: сохтмони мактабҳо</vt:lpstr>
      <vt:lpstr>Презентация PowerPoint</vt:lpstr>
      <vt:lpstr>Фарзияҳои ин эдвокаси-кампания </vt:lpstr>
      <vt:lpstr>Баъдан ҳамааш мушкилтар мешавад…. </vt:lpstr>
      <vt:lpstr>План воздействия, дополненный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 воздействия  (Impact plan)</dc:title>
  <dc:creator>Haidar Ualy</dc:creator>
  <cp:lastModifiedBy>Uktam Dzhumaev</cp:lastModifiedBy>
  <cp:revision>248</cp:revision>
  <dcterms:created xsi:type="dcterms:W3CDTF">2017-03-09T08:01:51Z</dcterms:created>
  <dcterms:modified xsi:type="dcterms:W3CDTF">2019-02-10T16:30:12Z</dcterms:modified>
</cp:coreProperties>
</file>