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451"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426" autoAdjust="0"/>
    <p:restoredTop sz="94660"/>
  </p:normalViewPr>
  <p:slideViewPr>
    <p:cSldViewPr snapToGrid="0">
      <p:cViewPr varScale="1">
        <p:scale>
          <a:sx n="74" d="100"/>
          <a:sy n="74" d="100"/>
        </p:scale>
        <p:origin x="62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6BD87D-43A0-4428-B75F-61F649B6CB59}" type="datetimeFigureOut">
              <a:rPr lang="ru-RU" smtClean="0"/>
              <a:t>10.02.2019</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E7F5CF-7B6B-41F4-A037-16AD6739EE21}" type="slidenum">
              <a:rPr lang="ru-RU" smtClean="0"/>
              <a:t>‹#›</a:t>
            </a:fld>
            <a:endParaRPr lang="ru-RU"/>
          </a:p>
        </p:txBody>
      </p:sp>
    </p:spTree>
    <p:extLst>
      <p:ext uri="{BB962C8B-B14F-4D97-AF65-F5344CB8AC3E}">
        <p14:creationId xmlns:p14="http://schemas.microsoft.com/office/powerpoint/2010/main" val="70416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xmlns="" id="{600AE2A1-46D7-40C8-B6F5-6802C808F9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7C5C03C-35B2-46B7-B2E4-284D1AFF150C}" type="slidenum">
              <a:rPr lang="en-US" altLang="ru-RU" sz="1200"/>
              <a:pPr/>
              <a:t>1</a:t>
            </a:fld>
            <a:endParaRPr lang="en-US" altLang="ru-RU" sz="1200"/>
          </a:p>
        </p:txBody>
      </p:sp>
      <p:sp>
        <p:nvSpPr>
          <p:cNvPr id="30723" name="Rectangle 2">
            <a:extLst>
              <a:ext uri="{FF2B5EF4-FFF2-40B4-BE49-F238E27FC236}">
                <a16:creationId xmlns:a16="http://schemas.microsoft.com/office/drawing/2014/main" xmlns="" id="{40EE3C7B-EEDF-4EBF-8516-D03DA0A7DB82}"/>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xmlns="" id="{8386C642-9898-400B-AC45-AD640A9224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ru-RU">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3925316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a:extLst>
              <a:ext uri="{FF2B5EF4-FFF2-40B4-BE49-F238E27FC236}">
                <a16:creationId xmlns:a16="http://schemas.microsoft.com/office/drawing/2014/main" xmlns="" id="{62C1423D-C079-4354-B3AF-EB6B6B456373}"/>
              </a:ext>
            </a:extLst>
          </p:cNvPr>
          <p:cNvSpPr>
            <a:spLocks noGrp="1" noRot="1" noChangeAspect="1" noTextEdit="1"/>
          </p:cNvSpPr>
          <p:nvPr>
            <p:ph type="sldImg"/>
          </p:nvPr>
        </p:nvSpPr>
        <p:spPr>
          <a:ln/>
        </p:spPr>
      </p:sp>
      <p:sp>
        <p:nvSpPr>
          <p:cNvPr id="39939" name="Заметки 2">
            <a:extLst>
              <a:ext uri="{FF2B5EF4-FFF2-40B4-BE49-F238E27FC236}">
                <a16:creationId xmlns:a16="http://schemas.microsoft.com/office/drawing/2014/main" xmlns="" id="{0419BBA7-101B-4D7D-93DA-A6AB48B5D4A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g-Cyrl-TJ" altLang="ru-RU">
                <a:latin typeface="Arial" panose="020B0604020202020204" pitchFamily="34" charset="0"/>
                <a:ea typeface="ＭＳ Ｐゴシック" panose="020B0600070205080204" pitchFamily="34" charset="-128"/>
              </a:rPr>
              <a:t>Аҳамияти амалии иттилооти буҷетӣ дар тамоми марҳилаҳои даврии буҷет. Таҳияи буҷет:1.Дархости пешакии буҷет(балл:72/100) Назаррас. 2.Пешниҳоди ҳокимияти иҷроия (балл: 26/100. ҳадди ақал; Тасдиқи буҷет: 1.Буҷети қабулшуда (бал:67/100) Назаррас. 2. Буҷети шаҳрвандӣ (балл:25/100). Иҷрои буҷет:1.Ҳисоботҳои ҷорӣ (балл:41/100). Бо маҳдудият 2. Шарҳи нимсола (балл:0/100).Таҳиянашуда 3.Ҳисоботи солона (балл: 0/100) Бо таъхир нашр шуда. Назорат аз болои буҷет: 1Ҳисоботи аудиторӣ(балл: 10/100). Барои истифодаи дохилӣ таҳия шудаастю</a:t>
            </a:r>
            <a:endParaRPr lang="en-US" altLang="ru-RU">
              <a:latin typeface="Arial" panose="020B0604020202020204" pitchFamily="34" charset="0"/>
              <a:ea typeface="ＭＳ Ｐゴシック" panose="020B0600070205080204" pitchFamily="34" charset="-128"/>
            </a:endParaRPr>
          </a:p>
        </p:txBody>
      </p:sp>
      <p:sp>
        <p:nvSpPr>
          <p:cNvPr id="39940" name="Номер слайда 3">
            <a:extLst>
              <a:ext uri="{FF2B5EF4-FFF2-40B4-BE49-F238E27FC236}">
                <a16:creationId xmlns:a16="http://schemas.microsoft.com/office/drawing/2014/main" xmlns="" id="{675167B5-C9FB-4C00-90CB-18948C4D779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567D584-3B01-49A7-B952-D98B53C8B945}" type="slidenum">
              <a:rPr lang="en-US" altLang="ru-RU" sz="1200"/>
              <a:pPr/>
              <a:t>21</a:t>
            </a:fld>
            <a:endParaRPr lang="en-US" altLang="ru-RU" sz="1200"/>
          </a:p>
        </p:txBody>
      </p:sp>
    </p:spTree>
    <p:extLst>
      <p:ext uri="{BB962C8B-B14F-4D97-AF65-F5344CB8AC3E}">
        <p14:creationId xmlns:p14="http://schemas.microsoft.com/office/powerpoint/2010/main" val="2506460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xmlns="" id="{E969E8BB-9CD3-4291-A7EA-E88EAEBA57C5}"/>
              </a:ext>
            </a:extLst>
          </p:cNvPr>
          <p:cNvSpPr>
            <a:spLocks noGrp="1" noRot="1" noChangeAspect="1" noTextEdit="1"/>
          </p:cNvSpPr>
          <p:nvPr>
            <p:ph type="sldImg"/>
          </p:nvPr>
        </p:nvSpPr>
        <p:spPr>
          <a:ln/>
        </p:spPr>
      </p:sp>
      <p:sp>
        <p:nvSpPr>
          <p:cNvPr id="40963" name="Notes Placeholder 2">
            <a:extLst>
              <a:ext uri="{FF2B5EF4-FFF2-40B4-BE49-F238E27FC236}">
                <a16:creationId xmlns:a16="http://schemas.microsoft.com/office/drawing/2014/main" xmlns="" id="{06B18088-0A31-4E71-9DD3-2554DB49DE5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b="1">
                <a:latin typeface="Arial" panose="020B0604020202020204" pitchFamily="34" charset="0"/>
                <a:ea typeface="ＭＳ Ｐゴシック" panose="020B0600070205080204" pitchFamily="34" charset="-128"/>
              </a:rPr>
              <a:t>Different depths</a:t>
            </a:r>
            <a:r>
              <a:rPr lang="en-US" altLang="ru-RU">
                <a:latin typeface="Arial" panose="020B0604020202020204" pitchFamily="34" charset="0"/>
                <a:ea typeface="ＭＳ Ｐゴシック" panose="020B0600070205080204" pitchFamily="34" charset="-128"/>
              </a:rPr>
              <a:t> because some elements are more detailed than others: the public access to budget information (and the comprehensiveness and timeliness of such information) is very detailed. Less detail is on CSO participation opportunities, and a good amount of information can be found on the strength of the formal oversight institutions</a:t>
            </a:r>
            <a:endParaRPr lang="en-US" altLang="ru-RU" b="1">
              <a:latin typeface="Arial" panose="020B0604020202020204" pitchFamily="34" charset="0"/>
              <a:ea typeface="ＭＳ Ｐゴシック" panose="020B0600070205080204" pitchFamily="34" charset="-128"/>
            </a:endParaRPr>
          </a:p>
          <a:p>
            <a:r>
              <a:rPr lang="en-US" altLang="ru-RU" b="1">
                <a:latin typeface="Arial" panose="020B0604020202020204" pitchFamily="34" charset="0"/>
                <a:ea typeface="ＭＳ Ｐゴシック" panose="020B0600070205080204" pitchFamily="34" charset="-128"/>
              </a:rPr>
              <a:t>Based on internationally agreed standards</a:t>
            </a:r>
            <a:r>
              <a:rPr lang="en-US" altLang="ru-RU">
                <a:latin typeface="Arial" panose="020B0604020202020204" pitchFamily="34" charset="0"/>
                <a:ea typeface="ＭＳ Ｐゴシック" panose="020B0600070205080204" pitchFamily="34" charset="-128"/>
              </a:rPr>
              <a:t>: IMF, OECD, INTOSAI, IBP. So that it is a credible tool, and reflects good practices</a:t>
            </a:r>
          </a:p>
          <a:p>
            <a:r>
              <a:rPr lang="en-US" altLang="ru-RU" b="1">
                <a:latin typeface="Arial" panose="020B0604020202020204" pitchFamily="34" charset="0"/>
                <a:ea typeface="ＭＳ Ｐゴシック" panose="020B0600070205080204" pitchFamily="34" charset="-128"/>
              </a:rPr>
              <a:t>Allows comparisons between countries and across time</a:t>
            </a:r>
            <a:r>
              <a:rPr lang="en-US" altLang="ru-RU">
                <a:latin typeface="Arial" panose="020B0604020202020204" pitchFamily="34" charset="0"/>
                <a:ea typeface="ＭＳ Ｐゴシック" panose="020B0600070205080204" pitchFamily="34" charset="-128"/>
              </a:rPr>
              <a:t>: this is particularly useful to see whether there have been improvements across time, in certain practices, and also it can help finding examples of good practice that may be replicated, and be a source of ideas for suggestions (for example, in a particular country there might be a good system in place to allow civil society to participate during the budget formulation process, providing inputs on the priorities and sector allocations, and it may be used as an advocacy point, when suggesting to the executive ways inw hich CSOs can participate and in which the input can be truly incorporated into the budget.</a:t>
            </a:r>
          </a:p>
        </p:txBody>
      </p:sp>
      <p:sp>
        <p:nvSpPr>
          <p:cNvPr id="40964" name="Slide Number Placeholder 3">
            <a:extLst>
              <a:ext uri="{FF2B5EF4-FFF2-40B4-BE49-F238E27FC236}">
                <a16:creationId xmlns:a16="http://schemas.microsoft.com/office/drawing/2014/main" xmlns="" id="{CFAB386E-3FB4-404B-BFA1-3636D7DA834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D2622FC-39E8-46F1-8CE2-EFEA73EDEB77}" type="slidenum">
              <a:rPr lang="en-US" altLang="ru-RU" sz="1200"/>
              <a:pPr/>
              <a:t>25</a:t>
            </a:fld>
            <a:endParaRPr lang="en-US" altLang="ru-RU" sz="1200"/>
          </a:p>
        </p:txBody>
      </p:sp>
    </p:spTree>
    <p:extLst>
      <p:ext uri="{BB962C8B-B14F-4D97-AF65-F5344CB8AC3E}">
        <p14:creationId xmlns:p14="http://schemas.microsoft.com/office/powerpoint/2010/main" val="1778275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xmlns="" id="{E2B730ED-4202-450F-9749-E820E72BBACA}"/>
              </a:ext>
            </a:extLst>
          </p:cNvPr>
          <p:cNvSpPr>
            <a:spLocks noGrp="1" noRot="1" noChangeAspect="1" noTextEdit="1"/>
          </p:cNvSpPr>
          <p:nvPr>
            <p:ph type="sldImg"/>
          </p:nvPr>
        </p:nvSpPr>
        <p:spPr>
          <a:ln/>
        </p:spPr>
      </p:sp>
      <p:sp>
        <p:nvSpPr>
          <p:cNvPr id="31747" name="Notes Placeholder 2">
            <a:extLst>
              <a:ext uri="{FF2B5EF4-FFF2-40B4-BE49-F238E27FC236}">
                <a16:creationId xmlns:a16="http://schemas.microsoft.com/office/drawing/2014/main" xmlns="" id="{50E0ABD4-0A8A-4632-B8E6-ED855D5F9B0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b="1">
                <a:latin typeface="Arial" panose="020B0604020202020204" pitchFamily="34" charset="0"/>
                <a:ea typeface="ＭＳ Ｐゴシック" panose="020B0600070205080204" pitchFamily="34" charset="-128"/>
              </a:rPr>
              <a:t>Different depths</a:t>
            </a:r>
            <a:r>
              <a:rPr lang="en-US" altLang="ru-RU">
                <a:latin typeface="Arial" panose="020B0604020202020204" pitchFamily="34" charset="0"/>
                <a:ea typeface="ＭＳ Ｐゴシック" panose="020B0600070205080204" pitchFamily="34" charset="-128"/>
              </a:rPr>
              <a:t> because some elements are more detailed than others: the public access to budget information (and the comprehensiveness and timeliness of such information) is very detailed. Less detail is on CSO participation opportunities, and a good amount of information can be found on the strength of the formal oversight institutions</a:t>
            </a:r>
            <a:endParaRPr lang="en-US" altLang="ru-RU" b="1">
              <a:latin typeface="Arial" panose="020B0604020202020204" pitchFamily="34" charset="0"/>
              <a:ea typeface="ＭＳ Ｐゴシック" panose="020B0600070205080204" pitchFamily="34" charset="-128"/>
            </a:endParaRPr>
          </a:p>
          <a:p>
            <a:r>
              <a:rPr lang="en-US" altLang="ru-RU" b="1">
                <a:latin typeface="Arial" panose="020B0604020202020204" pitchFamily="34" charset="0"/>
                <a:ea typeface="ＭＳ Ｐゴシック" panose="020B0600070205080204" pitchFamily="34" charset="-128"/>
              </a:rPr>
              <a:t>Based on internationally agreed standards</a:t>
            </a:r>
            <a:r>
              <a:rPr lang="en-US" altLang="ru-RU">
                <a:latin typeface="Arial" panose="020B0604020202020204" pitchFamily="34" charset="0"/>
                <a:ea typeface="ＭＳ Ｐゴシック" panose="020B0600070205080204" pitchFamily="34" charset="-128"/>
              </a:rPr>
              <a:t>: IMF, OECD, INTOSAI, IBP. So that it is a credible tool, and reflects good practices</a:t>
            </a:r>
          </a:p>
          <a:p>
            <a:r>
              <a:rPr lang="en-US" altLang="ru-RU" b="1">
                <a:latin typeface="Arial" panose="020B0604020202020204" pitchFamily="34" charset="0"/>
                <a:ea typeface="ＭＳ Ｐゴシック" panose="020B0600070205080204" pitchFamily="34" charset="-128"/>
              </a:rPr>
              <a:t>Allows comparisons between countries and across time</a:t>
            </a:r>
            <a:r>
              <a:rPr lang="en-US" altLang="ru-RU">
                <a:latin typeface="Arial" panose="020B0604020202020204" pitchFamily="34" charset="0"/>
                <a:ea typeface="ＭＳ Ｐゴシック" panose="020B0600070205080204" pitchFamily="34" charset="-128"/>
              </a:rPr>
              <a:t>: this is particularly useful to see whether there have been improvements across time, in certain practices, and also it can help finding examples of good practice that may be replicated, and be a source of ideas for suggestions (for example, in a particular country there might be a good system in place to allow civil society to participate during the budget formulation process, providing inputs on the priorities and sector allocations, and it may be used as an advocacy point, when suggesting to the executive ways inw hich CSOs can participate and in which the input can be truly incorporated into the budget.</a:t>
            </a:r>
          </a:p>
        </p:txBody>
      </p:sp>
      <p:sp>
        <p:nvSpPr>
          <p:cNvPr id="31748" name="Slide Number Placeholder 3">
            <a:extLst>
              <a:ext uri="{FF2B5EF4-FFF2-40B4-BE49-F238E27FC236}">
                <a16:creationId xmlns:a16="http://schemas.microsoft.com/office/drawing/2014/main" xmlns="" id="{3F3D6239-E1F4-49EB-BBF8-078EC113B6B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CC7C4D8-DD76-4373-A127-A473DFC91361}" type="slidenum">
              <a:rPr lang="en-US" altLang="ru-RU" sz="1200"/>
              <a:pPr/>
              <a:t>5</a:t>
            </a:fld>
            <a:endParaRPr lang="en-US" altLang="ru-RU" sz="1200"/>
          </a:p>
        </p:txBody>
      </p:sp>
    </p:spTree>
    <p:extLst>
      <p:ext uri="{BB962C8B-B14F-4D97-AF65-F5344CB8AC3E}">
        <p14:creationId xmlns:p14="http://schemas.microsoft.com/office/powerpoint/2010/main" val="2564493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xmlns="" id="{C3458B15-F663-47D6-9794-A997D6C34E5B}"/>
              </a:ext>
            </a:extLst>
          </p:cNvPr>
          <p:cNvSpPr>
            <a:spLocks noGrp="1" noRot="1" noChangeAspect="1" noTextEdit="1"/>
          </p:cNvSpPr>
          <p:nvPr>
            <p:ph type="sldImg"/>
          </p:nvPr>
        </p:nvSpPr>
        <p:spPr>
          <a:ln/>
        </p:spPr>
      </p:sp>
      <p:sp>
        <p:nvSpPr>
          <p:cNvPr id="32771" name="Notes Placeholder 2">
            <a:extLst>
              <a:ext uri="{FF2B5EF4-FFF2-40B4-BE49-F238E27FC236}">
                <a16:creationId xmlns:a16="http://schemas.microsoft.com/office/drawing/2014/main" xmlns="" id="{19F7BDF2-7A8E-45F8-9F40-C6FC3823EDD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b="1">
                <a:latin typeface="Arial" panose="020B0604020202020204" pitchFamily="34" charset="0"/>
                <a:ea typeface="ＭＳ Ｐゴシック" panose="020B0600070205080204" pitchFamily="34" charset="-128"/>
              </a:rPr>
              <a:t>Different depths</a:t>
            </a:r>
            <a:r>
              <a:rPr lang="en-US" altLang="ru-RU">
                <a:latin typeface="Arial" panose="020B0604020202020204" pitchFamily="34" charset="0"/>
                <a:ea typeface="ＭＳ Ｐゴシック" panose="020B0600070205080204" pitchFamily="34" charset="-128"/>
              </a:rPr>
              <a:t> because some elements are more detailed than others: the public access to budget information (and the comprehensiveness and timeliness of such information) is very detailed. Less detail is on CSO participation opportunities, and a good amount of information can be found on the strength of the formal oversight institutions</a:t>
            </a:r>
            <a:endParaRPr lang="en-US" altLang="ru-RU" b="1">
              <a:latin typeface="Arial" panose="020B0604020202020204" pitchFamily="34" charset="0"/>
              <a:ea typeface="ＭＳ Ｐゴシック" panose="020B0600070205080204" pitchFamily="34" charset="-128"/>
            </a:endParaRPr>
          </a:p>
          <a:p>
            <a:r>
              <a:rPr lang="en-US" altLang="ru-RU" b="1">
                <a:latin typeface="Arial" panose="020B0604020202020204" pitchFamily="34" charset="0"/>
                <a:ea typeface="ＭＳ Ｐゴシック" panose="020B0600070205080204" pitchFamily="34" charset="-128"/>
              </a:rPr>
              <a:t>Based on internationally agreed standards</a:t>
            </a:r>
            <a:r>
              <a:rPr lang="en-US" altLang="ru-RU">
                <a:latin typeface="Arial" panose="020B0604020202020204" pitchFamily="34" charset="0"/>
                <a:ea typeface="ＭＳ Ｐゴシック" panose="020B0600070205080204" pitchFamily="34" charset="-128"/>
              </a:rPr>
              <a:t>: IMF, OECD, INTOSAI, IBP. So that it is a credible tool, and reflects good practices</a:t>
            </a:r>
          </a:p>
          <a:p>
            <a:r>
              <a:rPr lang="en-US" altLang="ru-RU" b="1">
                <a:latin typeface="Arial" panose="020B0604020202020204" pitchFamily="34" charset="0"/>
                <a:ea typeface="ＭＳ Ｐゴシック" panose="020B0600070205080204" pitchFamily="34" charset="-128"/>
              </a:rPr>
              <a:t>Allows comparisons between countries and across time</a:t>
            </a:r>
            <a:r>
              <a:rPr lang="en-US" altLang="ru-RU">
                <a:latin typeface="Arial" panose="020B0604020202020204" pitchFamily="34" charset="0"/>
                <a:ea typeface="ＭＳ Ｐゴシック" panose="020B0600070205080204" pitchFamily="34" charset="-128"/>
              </a:rPr>
              <a:t>: this is particularly useful to see whether there have been improvements across time, in certain practices, and also it can help finding examples of good practice that may be replicated, and be a source of ideas for suggestions (for example, in a particular country there might be a good system in place to allow civil society to participate during the budget formulation process, providing inputs on the priorities and sector allocations, and it may be used as an advocacy point, when suggesting to the executive ways inw hich CSOs can participate and in which the input can be truly incorporated into the budget.</a:t>
            </a:r>
          </a:p>
        </p:txBody>
      </p:sp>
      <p:sp>
        <p:nvSpPr>
          <p:cNvPr id="32772" name="Slide Number Placeholder 3">
            <a:extLst>
              <a:ext uri="{FF2B5EF4-FFF2-40B4-BE49-F238E27FC236}">
                <a16:creationId xmlns:a16="http://schemas.microsoft.com/office/drawing/2014/main" xmlns="" id="{9DD9E42B-0C20-41F9-A337-A470A98E68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B7826E7-654E-4510-BFAA-044597FC7423}" type="slidenum">
              <a:rPr lang="en-US" altLang="ru-RU" sz="1200"/>
              <a:pPr/>
              <a:t>6</a:t>
            </a:fld>
            <a:endParaRPr lang="en-US" altLang="ru-RU" sz="1200"/>
          </a:p>
        </p:txBody>
      </p:sp>
    </p:spTree>
    <p:extLst>
      <p:ext uri="{BB962C8B-B14F-4D97-AF65-F5344CB8AC3E}">
        <p14:creationId xmlns:p14="http://schemas.microsoft.com/office/powerpoint/2010/main" val="3662697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раз слайда 1">
            <a:extLst>
              <a:ext uri="{FF2B5EF4-FFF2-40B4-BE49-F238E27FC236}">
                <a16:creationId xmlns:a16="http://schemas.microsoft.com/office/drawing/2014/main" xmlns="" id="{ED10AC50-46A4-4B9D-A08E-BEE6442FA3B0}"/>
              </a:ext>
            </a:extLst>
          </p:cNvPr>
          <p:cNvSpPr>
            <a:spLocks noGrp="1" noRot="1" noChangeAspect="1" noTextEdit="1"/>
          </p:cNvSpPr>
          <p:nvPr>
            <p:ph type="sldImg"/>
          </p:nvPr>
        </p:nvSpPr>
        <p:spPr>
          <a:ln/>
        </p:spPr>
      </p:sp>
      <p:sp>
        <p:nvSpPr>
          <p:cNvPr id="33795" name="Заметки 2">
            <a:extLst>
              <a:ext uri="{FF2B5EF4-FFF2-40B4-BE49-F238E27FC236}">
                <a16:creationId xmlns:a16="http://schemas.microsoft.com/office/drawing/2014/main" xmlns="" id="{D1BB5E99-566A-458A-8581-AAC649E5DB6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latin typeface="Arial" panose="020B0604020202020204" pitchFamily="34" charset="0"/>
              <a:ea typeface="ＭＳ Ｐゴシック" panose="020B0600070205080204" pitchFamily="34" charset="-128"/>
            </a:endParaRPr>
          </a:p>
        </p:txBody>
      </p:sp>
      <p:sp>
        <p:nvSpPr>
          <p:cNvPr id="33796" name="Номер слайда 3">
            <a:extLst>
              <a:ext uri="{FF2B5EF4-FFF2-40B4-BE49-F238E27FC236}">
                <a16:creationId xmlns:a16="http://schemas.microsoft.com/office/drawing/2014/main" xmlns="" id="{B280981F-91E2-4831-916C-A0E79D6DD99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CE2EE01-1EC5-4EA1-AF96-4DE3A3210283}" type="slidenum">
              <a:rPr lang="en-US" altLang="ru-RU" sz="1200"/>
              <a:pPr/>
              <a:t>7</a:t>
            </a:fld>
            <a:endParaRPr lang="en-US" altLang="ru-RU" sz="1200"/>
          </a:p>
        </p:txBody>
      </p:sp>
    </p:spTree>
    <p:extLst>
      <p:ext uri="{BB962C8B-B14F-4D97-AF65-F5344CB8AC3E}">
        <p14:creationId xmlns:p14="http://schemas.microsoft.com/office/powerpoint/2010/main" val="1691158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a:extLst>
              <a:ext uri="{FF2B5EF4-FFF2-40B4-BE49-F238E27FC236}">
                <a16:creationId xmlns:a16="http://schemas.microsoft.com/office/drawing/2014/main" xmlns="" id="{82733C7B-7FF2-4E23-B5EA-739DC2391CB8}"/>
              </a:ext>
            </a:extLst>
          </p:cNvPr>
          <p:cNvSpPr>
            <a:spLocks noGrp="1" noRot="1" noChangeAspect="1" noTextEdit="1"/>
          </p:cNvSpPr>
          <p:nvPr>
            <p:ph type="sldImg"/>
          </p:nvPr>
        </p:nvSpPr>
        <p:spPr>
          <a:ln/>
        </p:spPr>
      </p:sp>
      <p:sp>
        <p:nvSpPr>
          <p:cNvPr id="34819" name="Заметки 2">
            <a:extLst>
              <a:ext uri="{FF2B5EF4-FFF2-40B4-BE49-F238E27FC236}">
                <a16:creationId xmlns:a16="http://schemas.microsoft.com/office/drawing/2014/main" xmlns="" id="{046229F5-633E-4C63-B7DE-7831E0CB40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g-Cyrl-TJ" altLang="ru-RU">
                <a:latin typeface="Arial" panose="020B0604020202020204" pitchFamily="34" charset="0"/>
                <a:ea typeface="ＭＳ Ｐゴシック" panose="020B0600070205080204" pitchFamily="34" charset="-128"/>
              </a:rPr>
              <a:t>Россия, Гурҷистон, Украина, Муғулистон,Қазоқистон, Озарбойҷон, Ҷумҳурии Қирғизистон, Тоҷикистон</a:t>
            </a:r>
            <a:endParaRPr lang="en-US" altLang="ru-RU">
              <a:latin typeface="Arial" panose="020B0604020202020204" pitchFamily="34" charset="0"/>
              <a:ea typeface="ＭＳ Ｐゴシック" panose="020B0600070205080204" pitchFamily="34" charset="-128"/>
            </a:endParaRPr>
          </a:p>
        </p:txBody>
      </p:sp>
      <p:sp>
        <p:nvSpPr>
          <p:cNvPr id="34820" name="Номер слайда 3">
            <a:extLst>
              <a:ext uri="{FF2B5EF4-FFF2-40B4-BE49-F238E27FC236}">
                <a16:creationId xmlns:a16="http://schemas.microsoft.com/office/drawing/2014/main" xmlns="" id="{28DCA895-9EAF-4608-B9C4-29E018267DA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CF3B666-255E-452B-9283-1D61D49778DE}" type="slidenum">
              <a:rPr lang="en-US" altLang="ru-RU" sz="1200"/>
              <a:pPr/>
              <a:t>14</a:t>
            </a:fld>
            <a:endParaRPr lang="en-US" altLang="ru-RU" sz="1200"/>
          </a:p>
        </p:txBody>
      </p:sp>
    </p:spTree>
    <p:extLst>
      <p:ext uri="{BB962C8B-B14F-4D97-AF65-F5344CB8AC3E}">
        <p14:creationId xmlns:p14="http://schemas.microsoft.com/office/powerpoint/2010/main" val="2773237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a:extLst>
              <a:ext uri="{FF2B5EF4-FFF2-40B4-BE49-F238E27FC236}">
                <a16:creationId xmlns:a16="http://schemas.microsoft.com/office/drawing/2014/main" xmlns="" id="{F53402F4-4C45-4301-A3ED-4B2D4E93EFE5}"/>
              </a:ext>
            </a:extLst>
          </p:cNvPr>
          <p:cNvSpPr>
            <a:spLocks noGrp="1" noRot="1" noChangeAspect="1" noTextEdit="1"/>
          </p:cNvSpPr>
          <p:nvPr>
            <p:ph type="sldImg"/>
          </p:nvPr>
        </p:nvSpPr>
        <p:spPr>
          <a:ln/>
        </p:spPr>
      </p:sp>
      <p:sp>
        <p:nvSpPr>
          <p:cNvPr id="35843" name="Заметки 2">
            <a:extLst>
              <a:ext uri="{FF2B5EF4-FFF2-40B4-BE49-F238E27FC236}">
                <a16:creationId xmlns:a16="http://schemas.microsoft.com/office/drawing/2014/main" xmlns="" id="{3389D93B-F54D-4EE3-B847-33AC0610322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g-Cyrl-TJ" altLang="ru-RU">
                <a:latin typeface="Arial" panose="020B0604020202020204" pitchFamily="34" charset="0"/>
                <a:ea typeface="ＭＳ Ｐゴシック" panose="020B0600070205080204" pitchFamily="34" charset="-128"/>
              </a:rPr>
              <a:t>Ҳуҷҷат- ҳолат. 1.Дархост қабл аз буҷет-нашр шуда. 2Лоиҳаи буҷети давлатӣ-нашр шуда.3Лоиҳаи тасдиқшуда-нашр шуда.4. Буҷети шаҳрвандӣ-нашр шуда.5. Ҳисоботҳои чорякӣ-нашр шуда 6. Шарҳи нимсола-нашр нашуда 7.ҳисоботи солона –нашр шуда 8.Ҳисоботи аудиторӣ-нашр нашуда</a:t>
            </a:r>
            <a:endParaRPr lang="en-US" altLang="ru-RU">
              <a:latin typeface="Arial" panose="020B0604020202020204" pitchFamily="34" charset="0"/>
              <a:ea typeface="ＭＳ Ｐゴシック" panose="020B0600070205080204" pitchFamily="34" charset="-128"/>
            </a:endParaRPr>
          </a:p>
        </p:txBody>
      </p:sp>
      <p:sp>
        <p:nvSpPr>
          <p:cNvPr id="35844" name="Номер слайда 3">
            <a:extLst>
              <a:ext uri="{FF2B5EF4-FFF2-40B4-BE49-F238E27FC236}">
                <a16:creationId xmlns:a16="http://schemas.microsoft.com/office/drawing/2014/main" xmlns="" id="{AC24E659-2D35-4B77-9E78-4702E22222C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B880A20-0C8B-4C66-B3A7-4CE47435A2D9}" type="slidenum">
              <a:rPr lang="en-US" altLang="ru-RU" sz="1200"/>
              <a:pPr/>
              <a:t>16</a:t>
            </a:fld>
            <a:endParaRPr lang="en-US" altLang="ru-RU" sz="1200"/>
          </a:p>
        </p:txBody>
      </p:sp>
    </p:spTree>
    <p:extLst>
      <p:ext uri="{BB962C8B-B14F-4D97-AF65-F5344CB8AC3E}">
        <p14:creationId xmlns:p14="http://schemas.microsoft.com/office/powerpoint/2010/main" val="42013311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Образ слайда 1">
            <a:extLst>
              <a:ext uri="{FF2B5EF4-FFF2-40B4-BE49-F238E27FC236}">
                <a16:creationId xmlns:a16="http://schemas.microsoft.com/office/drawing/2014/main" xmlns="" id="{53CBE5C1-CC25-438B-AD42-C01D94ACF22B}"/>
              </a:ext>
            </a:extLst>
          </p:cNvPr>
          <p:cNvSpPr>
            <a:spLocks noGrp="1" noRot="1" noChangeAspect="1" noTextEdit="1"/>
          </p:cNvSpPr>
          <p:nvPr>
            <p:ph type="sldImg"/>
          </p:nvPr>
        </p:nvSpPr>
        <p:spPr>
          <a:ln/>
        </p:spPr>
      </p:sp>
      <p:sp>
        <p:nvSpPr>
          <p:cNvPr id="36867" name="Заметки 2">
            <a:extLst>
              <a:ext uri="{FF2B5EF4-FFF2-40B4-BE49-F238E27FC236}">
                <a16:creationId xmlns:a16="http://schemas.microsoft.com/office/drawing/2014/main" xmlns="" id="{BEED0F46-178A-4A32-A3A8-626EBA007A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g-Cyrl-TJ" altLang="ru-RU">
                <a:latin typeface="Arial" panose="020B0604020202020204" pitchFamily="34" charset="0"/>
                <a:ea typeface="ＭＳ Ｐゴシック" panose="020B0600070205080204" pitchFamily="34" charset="-128"/>
              </a:rPr>
              <a:t>Ҳуҷҷат.Дархости пешакии буҷет.Пешиҳоди ҳокимияти иҷроия оид ба буҷет.Буҷети қабулшуда. Буҷети шаҳрвандӣ. Ҳисоботи ҷорӣ. Шарҳи нимсола.Ҳисоботи солона. Ҳисоботи аудиторӣ..Нотаҳияшуда/дер нашр шуда. Барои истифодаи дохилӣ таҳия шудааст</a:t>
            </a:r>
            <a:endParaRPr lang="en-US" altLang="ru-RU">
              <a:latin typeface="Arial" panose="020B0604020202020204" pitchFamily="34" charset="0"/>
              <a:ea typeface="ＭＳ Ｐゴシック" panose="020B0600070205080204" pitchFamily="34" charset="-128"/>
            </a:endParaRPr>
          </a:p>
        </p:txBody>
      </p:sp>
      <p:sp>
        <p:nvSpPr>
          <p:cNvPr id="36868" name="Номер слайда 3">
            <a:extLst>
              <a:ext uri="{FF2B5EF4-FFF2-40B4-BE49-F238E27FC236}">
                <a16:creationId xmlns:a16="http://schemas.microsoft.com/office/drawing/2014/main" xmlns="" id="{F1ADE678-DABB-4666-8BC0-0ECF9A5E373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DDB1C27-B6A9-4DDD-BD18-A77BAB4662CA}" type="slidenum">
              <a:rPr lang="en-US" altLang="ru-RU" sz="1200"/>
              <a:pPr/>
              <a:t>18</a:t>
            </a:fld>
            <a:endParaRPr lang="en-US" altLang="ru-RU" sz="1200"/>
          </a:p>
        </p:txBody>
      </p:sp>
    </p:spTree>
    <p:extLst>
      <p:ext uri="{BB962C8B-B14F-4D97-AF65-F5344CB8AC3E}">
        <p14:creationId xmlns:p14="http://schemas.microsoft.com/office/powerpoint/2010/main" val="1810816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Образ слайда 1">
            <a:extLst>
              <a:ext uri="{FF2B5EF4-FFF2-40B4-BE49-F238E27FC236}">
                <a16:creationId xmlns:a16="http://schemas.microsoft.com/office/drawing/2014/main" xmlns="" id="{B7419931-4DA3-4E39-9158-F99E7680F81C}"/>
              </a:ext>
            </a:extLst>
          </p:cNvPr>
          <p:cNvSpPr>
            <a:spLocks noGrp="1" noRot="1" noChangeAspect="1" noTextEdit="1"/>
          </p:cNvSpPr>
          <p:nvPr>
            <p:ph type="sldImg"/>
          </p:nvPr>
        </p:nvSpPr>
        <p:spPr>
          <a:ln/>
        </p:spPr>
      </p:sp>
      <p:sp>
        <p:nvSpPr>
          <p:cNvPr id="37891" name="Заметки 2">
            <a:extLst>
              <a:ext uri="{FF2B5EF4-FFF2-40B4-BE49-F238E27FC236}">
                <a16:creationId xmlns:a16="http://schemas.microsoft.com/office/drawing/2014/main" xmlns="" id="{E03CF738-3C85-4FA0-9C3F-E4943F0DE62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g-Cyrl-TJ" altLang="ru-RU">
                <a:latin typeface="Arial" panose="020B0604020202020204" pitchFamily="34" charset="0"/>
                <a:ea typeface="ＭＳ Ｐゴシック" panose="020B0600070205080204" pitchFamily="34" charset="-128"/>
              </a:rPr>
              <a:t>Баланд. Назаррас . Бо маҳдудият. Ҳадди ақал. Нокифоя ё ғайримавҷуд. ИКБ дар... </a:t>
            </a:r>
            <a:endParaRPr lang="en-US" altLang="ru-RU">
              <a:latin typeface="Arial" panose="020B0604020202020204" pitchFamily="34" charset="0"/>
              <a:ea typeface="ＭＳ Ｐゴシック" panose="020B0600070205080204" pitchFamily="34" charset="-128"/>
            </a:endParaRPr>
          </a:p>
        </p:txBody>
      </p:sp>
      <p:sp>
        <p:nvSpPr>
          <p:cNvPr id="37892" name="Номер слайда 3">
            <a:extLst>
              <a:ext uri="{FF2B5EF4-FFF2-40B4-BE49-F238E27FC236}">
                <a16:creationId xmlns:a16="http://schemas.microsoft.com/office/drawing/2014/main" xmlns="" id="{3CAA9644-B70C-4568-8944-4ED14DED7EB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6A917FC-D4A2-446B-AD62-AF06A77A3005}" type="slidenum">
              <a:rPr lang="en-US" altLang="ru-RU" sz="1200"/>
              <a:pPr/>
              <a:t>19</a:t>
            </a:fld>
            <a:endParaRPr lang="en-US" altLang="ru-RU" sz="1200"/>
          </a:p>
        </p:txBody>
      </p:sp>
    </p:spTree>
    <p:extLst>
      <p:ext uri="{BB962C8B-B14F-4D97-AF65-F5344CB8AC3E}">
        <p14:creationId xmlns:p14="http://schemas.microsoft.com/office/powerpoint/2010/main" val="508751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Образ слайда 1">
            <a:extLst>
              <a:ext uri="{FF2B5EF4-FFF2-40B4-BE49-F238E27FC236}">
                <a16:creationId xmlns:a16="http://schemas.microsoft.com/office/drawing/2014/main" xmlns="" id="{8386EF2E-171E-4132-9461-DEBBC195AB01}"/>
              </a:ext>
            </a:extLst>
          </p:cNvPr>
          <p:cNvSpPr>
            <a:spLocks noGrp="1" noRot="1" noChangeAspect="1" noTextEdit="1"/>
          </p:cNvSpPr>
          <p:nvPr>
            <p:ph type="sldImg"/>
          </p:nvPr>
        </p:nvSpPr>
        <p:spPr>
          <a:ln/>
        </p:spPr>
      </p:sp>
      <p:sp>
        <p:nvSpPr>
          <p:cNvPr id="38915" name="Заметки 2">
            <a:extLst>
              <a:ext uri="{FF2B5EF4-FFF2-40B4-BE49-F238E27FC236}">
                <a16:creationId xmlns:a16="http://schemas.microsoft.com/office/drawing/2014/main" xmlns="" id="{96A8C803-0C83-43CF-B51D-B7C04BAB1FB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g-Cyrl-TJ" altLang="ru-RU">
                <a:latin typeface="Arial" panose="020B0604020202020204" pitchFamily="34" charset="0"/>
                <a:ea typeface="ＭＳ Ｐゴシック" panose="020B0600070205080204" pitchFamily="34" charset="-128"/>
              </a:rPr>
              <a:t>Муқоиса тибқи минтақаҳо . Нишондиҳандаи миёнаи ҷаҳонӣ дар соли 2015. Россия. Гурҷистон .Ҷумҳурии Қирғизистон. Муғулистон . Қазоқистон. Озарбойҷон. Тоҷикистон.</a:t>
            </a:r>
            <a:endParaRPr lang="en-US" altLang="ru-RU">
              <a:latin typeface="Arial" panose="020B0604020202020204" pitchFamily="34" charset="0"/>
              <a:ea typeface="ＭＳ Ｐゴシック" panose="020B0600070205080204" pitchFamily="34" charset="-128"/>
            </a:endParaRPr>
          </a:p>
        </p:txBody>
      </p:sp>
      <p:sp>
        <p:nvSpPr>
          <p:cNvPr id="38916" name="Номер слайда 3">
            <a:extLst>
              <a:ext uri="{FF2B5EF4-FFF2-40B4-BE49-F238E27FC236}">
                <a16:creationId xmlns:a16="http://schemas.microsoft.com/office/drawing/2014/main" xmlns="" id="{39F1AF2A-5605-42F0-B385-BFD8F13391D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ea typeface="ＭＳ Ｐゴシック" panose="020B0600070205080204" pitchFamily="34" charset="-128"/>
              </a:defRPr>
            </a:lvl1pPr>
            <a:lvl2pPr marL="742950" indent="-285750" defTabSz="930275">
              <a:defRPr sz="2400">
                <a:solidFill>
                  <a:schemeClr val="tx1"/>
                </a:solidFill>
                <a:latin typeface="Arial" panose="020B0604020202020204" pitchFamily="34" charset="0"/>
                <a:ea typeface="ＭＳ Ｐゴシック" panose="020B0600070205080204" pitchFamily="34" charset="-128"/>
              </a:defRPr>
            </a:lvl2pPr>
            <a:lvl3pPr marL="1143000" indent="-228600" defTabSz="930275">
              <a:defRPr sz="2400">
                <a:solidFill>
                  <a:schemeClr val="tx1"/>
                </a:solidFill>
                <a:latin typeface="Arial" panose="020B0604020202020204" pitchFamily="34" charset="0"/>
                <a:ea typeface="ＭＳ Ｐゴシック" panose="020B0600070205080204" pitchFamily="34" charset="-128"/>
              </a:defRPr>
            </a:lvl3pPr>
            <a:lvl4pPr marL="1600200" indent="-228600" defTabSz="930275">
              <a:defRPr sz="2400">
                <a:solidFill>
                  <a:schemeClr val="tx1"/>
                </a:solidFill>
                <a:latin typeface="Arial" panose="020B0604020202020204" pitchFamily="34" charset="0"/>
                <a:ea typeface="ＭＳ Ｐゴシック" panose="020B0600070205080204" pitchFamily="34" charset="-128"/>
              </a:defRPr>
            </a:lvl4pPr>
            <a:lvl5pPr marL="2057400" indent="-228600" defTabSz="930275">
              <a:defRPr sz="2400">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F863F9A-9325-47E7-A312-B2458752C4C0}" type="slidenum">
              <a:rPr lang="en-US" altLang="ru-RU" sz="1200"/>
              <a:pPr/>
              <a:t>20</a:t>
            </a:fld>
            <a:endParaRPr lang="en-US" altLang="ru-RU" sz="1200"/>
          </a:p>
        </p:txBody>
      </p:sp>
    </p:spTree>
    <p:extLst>
      <p:ext uri="{BB962C8B-B14F-4D97-AF65-F5344CB8AC3E}">
        <p14:creationId xmlns:p14="http://schemas.microsoft.com/office/powerpoint/2010/main" val="38274481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35844"/>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780633"/>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B85647-5B0F-493A-9414-32F5F82B5F95}"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8730E-5955-4B83-A1CC-AB00FA2B65CD}" type="slidenum">
              <a:rPr lang="en-US" smtClean="0"/>
              <a:t>‹#›</a:t>
            </a:fld>
            <a:endParaRPr lang="en-US"/>
          </a:p>
        </p:txBody>
      </p:sp>
      <p:pic>
        <p:nvPicPr>
          <p:cNvPr id="7" name="Picture 6"/>
          <p:cNvPicPr>
            <a:picLocks noChangeAspect="1"/>
          </p:cNvPicPr>
          <p:nvPr userDrawn="1"/>
        </p:nvPicPr>
        <p:blipFill>
          <a:blip r:embed="rId2"/>
          <a:stretch>
            <a:fillRect/>
          </a:stretch>
        </p:blipFill>
        <p:spPr>
          <a:xfrm>
            <a:off x="0" y="23812"/>
            <a:ext cx="4972051" cy="1438275"/>
          </a:xfrm>
          <a:prstGeom prst="rect">
            <a:avLst/>
          </a:prstGeom>
        </p:spPr>
      </p:pic>
      <p:cxnSp>
        <p:nvCxnSpPr>
          <p:cNvPr id="8" name="Straight Connector 7"/>
          <p:cNvCxnSpPr>
            <a:cxnSpLocks/>
          </p:cNvCxnSpPr>
          <p:nvPr userDrawn="1"/>
        </p:nvCxnSpPr>
        <p:spPr>
          <a:xfrm>
            <a:off x="685800" y="3602038"/>
            <a:ext cx="7772400"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722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B85647-5B0F-493A-9414-32F5F82B5F95}"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8730E-5955-4B83-A1CC-AB00FA2B65CD}" type="slidenum">
              <a:rPr lang="en-US" smtClean="0"/>
              <a:t>‹#›</a:t>
            </a:fld>
            <a:endParaRPr lang="en-US"/>
          </a:p>
        </p:txBody>
      </p:sp>
      <p:pic>
        <p:nvPicPr>
          <p:cNvPr id="10" name="Picture 9"/>
          <p:cNvPicPr>
            <a:picLocks noChangeAspect="1"/>
          </p:cNvPicPr>
          <p:nvPr userDrawn="1"/>
        </p:nvPicPr>
        <p:blipFill>
          <a:blip r:embed="rId2"/>
          <a:stretch>
            <a:fillRect/>
          </a:stretch>
        </p:blipFill>
        <p:spPr>
          <a:xfrm>
            <a:off x="624259" y="5692999"/>
            <a:ext cx="2651760" cy="767081"/>
          </a:xfrm>
          <a:prstGeom prst="rect">
            <a:avLst/>
          </a:prstGeom>
        </p:spPr>
      </p:pic>
      <p:cxnSp>
        <p:nvCxnSpPr>
          <p:cNvPr id="11" name="Straight Connector 10"/>
          <p:cNvCxnSpPr>
            <a:cxnSpLocks/>
            <a:stCxn id="10"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3080295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B85647-5B0F-493A-9414-32F5F82B5F95}"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8730E-5955-4B83-A1CC-AB00FA2B65CD}" type="slidenum">
              <a:rPr lang="en-US" smtClean="0"/>
              <a:t>‹#›</a:t>
            </a:fld>
            <a:endParaRPr lang="en-US"/>
          </a:p>
        </p:txBody>
      </p:sp>
      <p:pic>
        <p:nvPicPr>
          <p:cNvPr id="10" name="Picture 9"/>
          <p:cNvPicPr>
            <a:picLocks noChangeAspect="1"/>
          </p:cNvPicPr>
          <p:nvPr userDrawn="1"/>
        </p:nvPicPr>
        <p:blipFill>
          <a:blip r:embed="rId2"/>
          <a:stretch>
            <a:fillRect/>
          </a:stretch>
        </p:blipFill>
        <p:spPr>
          <a:xfrm>
            <a:off x="624259" y="5692999"/>
            <a:ext cx="2651760" cy="767081"/>
          </a:xfrm>
          <a:prstGeom prst="rect">
            <a:avLst/>
          </a:prstGeom>
        </p:spPr>
      </p:pic>
      <p:cxnSp>
        <p:nvCxnSpPr>
          <p:cNvPr id="11" name="Straight Connector 10"/>
          <p:cNvCxnSpPr>
            <a:cxnSpLocks/>
            <a:stCxn id="10"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344313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BB85647-5B0F-493A-9414-32F5F82B5F95}"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8730E-5955-4B83-A1CC-AB00FA2B65CD}" type="slidenum">
              <a:rPr lang="en-US" smtClean="0"/>
              <a:t>‹#›</a:t>
            </a:fld>
            <a:endParaRPr lang="en-US"/>
          </a:p>
        </p:txBody>
      </p:sp>
      <p:pic>
        <p:nvPicPr>
          <p:cNvPr id="10" name="Picture 9"/>
          <p:cNvPicPr>
            <a:picLocks noChangeAspect="1"/>
          </p:cNvPicPr>
          <p:nvPr userDrawn="1"/>
        </p:nvPicPr>
        <p:blipFill>
          <a:blip r:embed="rId2"/>
          <a:stretch>
            <a:fillRect/>
          </a:stretch>
        </p:blipFill>
        <p:spPr>
          <a:xfrm>
            <a:off x="624259" y="5692999"/>
            <a:ext cx="2651760" cy="767081"/>
          </a:xfrm>
          <a:prstGeom prst="rect">
            <a:avLst/>
          </a:prstGeom>
        </p:spPr>
      </p:pic>
      <p:cxnSp>
        <p:nvCxnSpPr>
          <p:cNvPr id="11" name="Straight Connector 10"/>
          <p:cNvCxnSpPr>
            <a:cxnSpLocks/>
            <a:stCxn id="10"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3252594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B85647-5B0F-493A-9414-32F5F82B5F95}" type="datetimeFigureOut">
              <a:rPr lang="en-US" smtClean="0"/>
              <a:t>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8730E-5955-4B83-A1CC-AB00FA2B65CD}" type="slidenum">
              <a:rPr lang="en-US" smtClean="0"/>
              <a:t>‹#›</a:t>
            </a:fld>
            <a:endParaRPr lang="en-US"/>
          </a:p>
        </p:txBody>
      </p:sp>
      <p:pic>
        <p:nvPicPr>
          <p:cNvPr id="10" name="Picture 9"/>
          <p:cNvPicPr>
            <a:picLocks noChangeAspect="1"/>
          </p:cNvPicPr>
          <p:nvPr userDrawn="1"/>
        </p:nvPicPr>
        <p:blipFill>
          <a:blip r:embed="rId2"/>
          <a:stretch>
            <a:fillRect/>
          </a:stretch>
        </p:blipFill>
        <p:spPr>
          <a:xfrm>
            <a:off x="624259" y="5692999"/>
            <a:ext cx="2651760" cy="767081"/>
          </a:xfrm>
          <a:prstGeom prst="rect">
            <a:avLst/>
          </a:prstGeom>
        </p:spPr>
      </p:pic>
      <p:cxnSp>
        <p:nvCxnSpPr>
          <p:cNvPr id="11" name="Straight Connector 10"/>
          <p:cNvCxnSpPr>
            <a:cxnSpLocks/>
            <a:stCxn id="10"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1920945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B85647-5B0F-493A-9414-32F5F82B5F95}" type="datetimeFigureOut">
              <a:rPr lang="en-US" smtClean="0"/>
              <a:t>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68730E-5955-4B83-A1CC-AB00FA2B65CD}" type="slidenum">
              <a:rPr lang="en-US" smtClean="0"/>
              <a:t>‹#›</a:t>
            </a:fld>
            <a:endParaRPr lang="en-US"/>
          </a:p>
        </p:txBody>
      </p:sp>
      <p:pic>
        <p:nvPicPr>
          <p:cNvPr id="11" name="Picture 10"/>
          <p:cNvPicPr>
            <a:picLocks noChangeAspect="1"/>
          </p:cNvPicPr>
          <p:nvPr userDrawn="1"/>
        </p:nvPicPr>
        <p:blipFill>
          <a:blip r:embed="rId2"/>
          <a:stretch>
            <a:fillRect/>
          </a:stretch>
        </p:blipFill>
        <p:spPr>
          <a:xfrm>
            <a:off x="624259" y="5692999"/>
            <a:ext cx="2651760" cy="767081"/>
          </a:xfrm>
          <a:prstGeom prst="rect">
            <a:avLst/>
          </a:prstGeom>
        </p:spPr>
      </p:pic>
      <p:cxnSp>
        <p:nvCxnSpPr>
          <p:cNvPr id="12" name="Straight Connector 11"/>
          <p:cNvCxnSpPr>
            <a:cxnSpLocks/>
            <a:stCxn id="11"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1336210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B85647-5B0F-493A-9414-32F5F82B5F95}" type="datetimeFigureOut">
              <a:rPr lang="en-US" smtClean="0"/>
              <a:t>2/10/2019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68730E-5955-4B83-A1CC-AB00FA2B65CD}" type="slidenum">
              <a:rPr lang="en-US" smtClean="0"/>
              <a:t>‹#›</a:t>
            </a:fld>
            <a:endParaRPr lang="en-US"/>
          </a:p>
        </p:txBody>
      </p:sp>
      <p:pic>
        <p:nvPicPr>
          <p:cNvPr id="13" name="Picture 12"/>
          <p:cNvPicPr>
            <a:picLocks noChangeAspect="1"/>
          </p:cNvPicPr>
          <p:nvPr userDrawn="1"/>
        </p:nvPicPr>
        <p:blipFill>
          <a:blip r:embed="rId2"/>
          <a:stretch>
            <a:fillRect/>
          </a:stretch>
        </p:blipFill>
        <p:spPr>
          <a:xfrm>
            <a:off x="624259" y="5692999"/>
            <a:ext cx="2651760" cy="767081"/>
          </a:xfrm>
          <a:prstGeom prst="rect">
            <a:avLst/>
          </a:prstGeom>
        </p:spPr>
      </p:pic>
      <p:cxnSp>
        <p:nvCxnSpPr>
          <p:cNvPr id="14" name="Straight Connector 13"/>
          <p:cNvCxnSpPr>
            <a:cxnSpLocks/>
            <a:stCxn id="13"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3549930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B85647-5B0F-493A-9414-32F5F82B5F95}" type="datetimeFigureOut">
              <a:rPr lang="en-US" smtClean="0"/>
              <a:t>2/10/2019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68730E-5955-4B83-A1CC-AB00FA2B65CD}" type="slidenum">
              <a:rPr lang="en-US" smtClean="0"/>
              <a:t>‹#›</a:t>
            </a:fld>
            <a:endParaRPr lang="en-US"/>
          </a:p>
        </p:txBody>
      </p:sp>
      <p:pic>
        <p:nvPicPr>
          <p:cNvPr id="9" name="Picture 8"/>
          <p:cNvPicPr>
            <a:picLocks noChangeAspect="1"/>
          </p:cNvPicPr>
          <p:nvPr userDrawn="1"/>
        </p:nvPicPr>
        <p:blipFill>
          <a:blip r:embed="rId2"/>
          <a:stretch>
            <a:fillRect/>
          </a:stretch>
        </p:blipFill>
        <p:spPr>
          <a:xfrm>
            <a:off x="624259" y="5692999"/>
            <a:ext cx="2651760" cy="767081"/>
          </a:xfrm>
          <a:prstGeom prst="rect">
            <a:avLst/>
          </a:prstGeom>
        </p:spPr>
      </p:pic>
      <p:cxnSp>
        <p:nvCxnSpPr>
          <p:cNvPr id="10" name="Straight Connector 9"/>
          <p:cNvCxnSpPr>
            <a:cxnSpLocks/>
            <a:stCxn id="9"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2991555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B85647-5B0F-493A-9414-32F5F82B5F95}" type="datetimeFigureOut">
              <a:rPr lang="en-US" smtClean="0"/>
              <a:t>2/10/2019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68730E-5955-4B83-A1CC-AB00FA2B65CD}" type="slidenum">
              <a:rPr lang="en-US" smtClean="0"/>
              <a:t>‹#›</a:t>
            </a:fld>
            <a:endParaRPr lang="en-US"/>
          </a:p>
        </p:txBody>
      </p:sp>
      <p:pic>
        <p:nvPicPr>
          <p:cNvPr id="8" name="Picture 7"/>
          <p:cNvPicPr>
            <a:picLocks noChangeAspect="1"/>
          </p:cNvPicPr>
          <p:nvPr userDrawn="1"/>
        </p:nvPicPr>
        <p:blipFill>
          <a:blip r:embed="rId2"/>
          <a:stretch>
            <a:fillRect/>
          </a:stretch>
        </p:blipFill>
        <p:spPr>
          <a:xfrm>
            <a:off x="624259" y="5692999"/>
            <a:ext cx="2651760" cy="767081"/>
          </a:xfrm>
          <a:prstGeom prst="rect">
            <a:avLst/>
          </a:prstGeom>
        </p:spPr>
      </p:pic>
      <p:cxnSp>
        <p:nvCxnSpPr>
          <p:cNvPr id="9" name="Straight Connector 8"/>
          <p:cNvCxnSpPr>
            <a:cxnSpLocks/>
            <a:stCxn id="8"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148970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BB85647-5B0F-493A-9414-32F5F82B5F95}" type="datetimeFigureOut">
              <a:rPr lang="en-US" smtClean="0"/>
              <a:t>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68730E-5955-4B83-A1CC-AB00FA2B65CD}" type="slidenum">
              <a:rPr lang="en-US" smtClean="0"/>
              <a:t>‹#›</a:t>
            </a:fld>
            <a:endParaRPr lang="en-US"/>
          </a:p>
        </p:txBody>
      </p:sp>
      <p:pic>
        <p:nvPicPr>
          <p:cNvPr id="11" name="Picture 10"/>
          <p:cNvPicPr>
            <a:picLocks noChangeAspect="1"/>
          </p:cNvPicPr>
          <p:nvPr userDrawn="1"/>
        </p:nvPicPr>
        <p:blipFill>
          <a:blip r:embed="rId2"/>
          <a:stretch>
            <a:fillRect/>
          </a:stretch>
        </p:blipFill>
        <p:spPr>
          <a:xfrm>
            <a:off x="624259" y="5692999"/>
            <a:ext cx="2651760" cy="767081"/>
          </a:xfrm>
          <a:prstGeom prst="rect">
            <a:avLst/>
          </a:prstGeom>
        </p:spPr>
      </p:pic>
      <p:cxnSp>
        <p:nvCxnSpPr>
          <p:cNvPr id="12" name="Straight Connector 11"/>
          <p:cNvCxnSpPr>
            <a:cxnSpLocks/>
            <a:stCxn id="11"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206303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BB85647-5B0F-493A-9414-32F5F82B5F95}" type="datetimeFigureOut">
              <a:rPr lang="en-US" smtClean="0"/>
              <a:t>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68730E-5955-4B83-A1CC-AB00FA2B65CD}" type="slidenum">
              <a:rPr lang="en-US" smtClean="0"/>
              <a:t>‹#›</a:t>
            </a:fld>
            <a:endParaRPr lang="en-US"/>
          </a:p>
        </p:txBody>
      </p:sp>
      <p:pic>
        <p:nvPicPr>
          <p:cNvPr id="11" name="Picture 10"/>
          <p:cNvPicPr>
            <a:picLocks noChangeAspect="1"/>
          </p:cNvPicPr>
          <p:nvPr userDrawn="1"/>
        </p:nvPicPr>
        <p:blipFill>
          <a:blip r:embed="rId2"/>
          <a:stretch>
            <a:fillRect/>
          </a:stretch>
        </p:blipFill>
        <p:spPr>
          <a:xfrm>
            <a:off x="624259" y="5692999"/>
            <a:ext cx="2651760" cy="767081"/>
          </a:xfrm>
          <a:prstGeom prst="rect">
            <a:avLst/>
          </a:prstGeom>
        </p:spPr>
      </p:pic>
      <p:cxnSp>
        <p:nvCxnSpPr>
          <p:cNvPr id="12" name="Straight Connector 11"/>
          <p:cNvCxnSpPr>
            <a:cxnSpLocks/>
            <a:stCxn id="11" idx="3"/>
          </p:cNvCxnSpPr>
          <p:nvPr userDrawn="1"/>
        </p:nvCxnSpPr>
        <p:spPr>
          <a:xfrm>
            <a:off x="3276019" y="6076540"/>
            <a:ext cx="5239331" cy="0"/>
          </a:xfrm>
          <a:prstGeom prst="line">
            <a:avLst/>
          </a:prstGeom>
          <a:ln w="203200">
            <a:solidFill>
              <a:srgbClr val="F08416"/>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a:xfrm>
            <a:off x="7486650" y="5918400"/>
            <a:ext cx="1453662" cy="307777"/>
          </a:xfrm>
          <a:prstGeom prst="rect">
            <a:avLst/>
          </a:prstGeom>
          <a:noFill/>
        </p:spPr>
        <p:txBody>
          <a:bodyPr wrap="square" rtlCol="0">
            <a:spAutoFit/>
          </a:bodyPr>
          <a:lstStyle/>
          <a:p>
            <a:r>
              <a:rPr lang="en-US" sz="1400" b="0" i="0" dirty="0">
                <a:solidFill>
                  <a:schemeClr val="bg1"/>
                </a:solidFill>
                <a:latin typeface="+mn-lt"/>
                <a:cs typeface="Arial" panose="020B0604020202020204" pitchFamily="34" charset="0"/>
              </a:rPr>
              <a:t>www.osiaf.tj</a:t>
            </a:r>
          </a:p>
        </p:txBody>
      </p:sp>
    </p:spTree>
    <p:extLst>
      <p:ext uri="{BB962C8B-B14F-4D97-AF65-F5344CB8AC3E}">
        <p14:creationId xmlns:p14="http://schemas.microsoft.com/office/powerpoint/2010/main" val="2152898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B85647-5B0F-493A-9414-32F5F82B5F95}" type="datetimeFigureOut">
              <a:rPr lang="en-US" smtClean="0"/>
              <a:t>2/10/2019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68730E-5955-4B83-A1CC-AB00FA2B65CD}" type="slidenum">
              <a:rPr lang="en-US" smtClean="0"/>
              <a:t>‹#›</a:t>
            </a:fld>
            <a:endParaRPr lang="en-US"/>
          </a:p>
        </p:txBody>
      </p:sp>
    </p:spTree>
    <p:extLst>
      <p:ext uri="{BB962C8B-B14F-4D97-AF65-F5344CB8AC3E}">
        <p14:creationId xmlns:p14="http://schemas.microsoft.com/office/powerpoint/2010/main" val="703575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minfin.tj/"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openbudgetindex.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xmlns="" id="{F896BD7D-F25D-4F1A-BC35-B1FCA84F22F6}"/>
              </a:ext>
            </a:extLst>
          </p:cNvPr>
          <p:cNvSpPr>
            <a:spLocks noGrp="1" noChangeArrowheads="1"/>
          </p:cNvSpPr>
          <p:nvPr>
            <p:ph type="ctrTitle"/>
          </p:nvPr>
        </p:nvSpPr>
        <p:spPr>
          <a:xfrm>
            <a:off x="838200" y="3505200"/>
            <a:ext cx="8077200" cy="2590800"/>
          </a:xfrm>
        </p:spPr>
        <p:txBody>
          <a:bodyPr/>
          <a:lstStyle/>
          <a:p>
            <a:pPr algn="ctr" eaLnBrk="1" hangingPunct="1"/>
            <a:r>
              <a:rPr lang="ru-RU" altLang="ru-RU" sz="3200" b="1" dirty="0" err="1"/>
              <a:t>Индекси</a:t>
            </a:r>
            <a:r>
              <a:rPr lang="ru-RU" altLang="ru-RU" sz="3200" b="1" dirty="0"/>
              <a:t> </a:t>
            </a:r>
            <a:r>
              <a:rPr lang="ru-RU" altLang="ru-RU" sz="3200" b="1" dirty="0" err="1" smtClean="0"/>
              <a:t>шаффофияти</a:t>
            </a:r>
            <a:r>
              <a:rPr lang="ru-RU" altLang="ru-RU" sz="3200" b="1" dirty="0" smtClean="0"/>
              <a:t> </a:t>
            </a:r>
            <a:r>
              <a:rPr lang="ru-RU" altLang="ru-RU" sz="3200" b="1" dirty="0" err="1"/>
              <a:t>буҷети</a:t>
            </a:r>
            <a:r>
              <a:rPr lang="ru-RU" altLang="ru-RU" sz="3200" b="1" dirty="0"/>
              <a:t> </a:t>
            </a:r>
            <a:r>
              <a:rPr lang="ru-RU" altLang="ru-RU" sz="3200" b="1" dirty="0" err="1"/>
              <a:t>давлатии</a:t>
            </a:r>
            <a:r>
              <a:rPr lang="ru-RU" altLang="ru-RU" sz="3200" b="1" dirty="0"/>
              <a:t> </a:t>
            </a:r>
            <a:r>
              <a:rPr lang="ru-RU" altLang="ru-RU" sz="3200" b="1" dirty="0" err="1"/>
              <a:t>Тоҷикистон</a:t>
            </a:r>
            <a:r>
              <a:rPr lang="ru-RU" altLang="ru-RU" sz="3200" b="1" dirty="0"/>
              <a:t/>
            </a:r>
            <a:br>
              <a:rPr lang="ru-RU" altLang="ru-RU" sz="3200" b="1" dirty="0"/>
            </a:br>
            <a:r>
              <a:rPr lang="ru-RU" altLang="ru-RU" sz="3200" b="1" dirty="0"/>
              <a:t/>
            </a:r>
            <a:br>
              <a:rPr lang="ru-RU" altLang="ru-RU" sz="3200" b="1" dirty="0"/>
            </a:br>
            <a:r>
              <a:rPr lang="ru-RU" altLang="ru-RU" sz="3200" b="1" dirty="0"/>
              <a:t> </a:t>
            </a:r>
            <a:r>
              <a:rPr lang="ru-RU" altLang="ru-RU" sz="3200" b="1" dirty="0" err="1">
                <a:solidFill>
                  <a:srgbClr val="FF0000"/>
                </a:solidFill>
              </a:rPr>
              <a:t>Ҷумаев</a:t>
            </a:r>
            <a:r>
              <a:rPr lang="ru-RU" altLang="ru-RU" sz="3200" b="1" dirty="0">
                <a:solidFill>
                  <a:srgbClr val="FF0000"/>
                </a:solidFill>
              </a:rPr>
              <a:t> Уктам </a:t>
            </a:r>
            <a:r>
              <a:rPr lang="ru-RU" altLang="ru-RU" sz="3200" b="1" dirty="0" err="1">
                <a:solidFill>
                  <a:srgbClr val="FF0000"/>
                </a:solidFill>
              </a:rPr>
              <a:t>Мирзоёрович</a:t>
            </a:r>
            <a:r>
              <a:rPr lang="ru-RU" altLang="ru-RU" sz="3200" b="1" dirty="0"/>
              <a:t/>
            </a:r>
            <a:br>
              <a:rPr lang="ru-RU" altLang="ru-RU" sz="3200" b="1" dirty="0"/>
            </a:br>
            <a:endParaRPr lang="en-US" altLang="ru-RU" sz="3200" b="1" dirty="0">
              <a:solidFill>
                <a:srgbClr val="E77033"/>
              </a:solidFill>
            </a:endParaRPr>
          </a:p>
        </p:txBody>
      </p:sp>
    </p:spTree>
    <p:extLst>
      <p:ext uri="{BB962C8B-B14F-4D97-AF65-F5344CB8AC3E}">
        <p14:creationId xmlns:p14="http://schemas.microsoft.com/office/powerpoint/2010/main" val="2094753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xmlns="" id="{21B343D4-3395-43A2-8216-CCBCAEFE8780}"/>
              </a:ext>
            </a:extLst>
          </p:cNvPr>
          <p:cNvSpPr>
            <a:spLocks noGrp="1"/>
          </p:cNvSpPr>
          <p:nvPr>
            <p:ph type="title"/>
          </p:nvPr>
        </p:nvSpPr>
        <p:spPr>
          <a:xfrm>
            <a:off x="685800" y="-9525"/>
            <a:ext cx="7924800" cy="838200"/>
          </a:xfrm>
        </p:spPr>
        <p:txBody>
          <a:bodyPr>
            <a:normAutofit fontScale="90000"/>
          </a:bodyPr>
          <a:lstStyle/>
          <a:p>
            <a:pPr algn="ctr"/>
            <a:r>
              <a:rPr lang="ru-RU" altLang="ru-RU" sz="2800" b="1" dirty="0" err="1">
                <a:solidFill>
                  <a:srgbClr val="FF0000"/>
                </a:solidFill>
              </a:rPr>
              <a:t>Шохиси</a:t>
            </a:r>
            <a:r>
              <a:rPr lang="ru-RU" altLang="ru-RU" sz="2800" b="1" dirty="0">
                <a:solidFill>
                  <a:srgbClr val="FF0000"/>
                </a:solidFill>
              </a:rPr>
              <a:t>(</a:t>
            </a:r>
            <a:r>
              <a:rPr lang="ru-RU" altLang="ru-RU" sz="2800" b="1" dirty="0" err="1">
                <a:solidFill>
                  <a:srgbClr val="FF0000"/>
                </a:solidFill>
              </a:rPr>
              <a:t>индекси</a:t>
            </a:r>
            <a:r>
              <a:rPr lang="ru-RU" altLang="ru-RU" sz="2800" b="1" dirty="0">
                <a:solidFill>
                  <a:srgbClr val="FF0000"/>
                </a:solidFill>
              </a:rPr>
              <a:t>) </a:t>
            </a:r>
            <a:r>
              <a:rPr lang="ru-RU" altLang="ru-RU" sz="2800" b="1" dirty="0" err="1" smtClean="0">
                <a:solidFill>
                  <a:srgbClr val="FF0000"/>
                </a:solidFill>
              </a:rPr>
              <a:t>шаффофияти</a:t>
            </a:r>
            <a:r>
              <a:rPr lang="ru-RU" altLang="ru-RU" sz="2800" b="1" dirty="0" smtClean="0">
                <a:solidFill>
                  <a:srgbClr val="FF0000"/>
                </a:solidFill>
              </a:rPr>
              <a:t> </a:t>
            </a:r>
            <a:r>
              <a:rPr lang="ru-RU" altLang="ru-RU" sz="2800" b="1" dirty="0" err="1" smtClean="0">
                <a:solidFill>
                  <a:srgbClr val="FF0000"/>
                </a:solidFill>
              </a:rPr>
              <a:t>буҷет</a:t>
            </a:r>
            <a:r>
              <a:rPr lang="ru-RU" altLang="ru-RU" sz="2800" b="1" dirty="0" smtClean="0">
                <a:solidFill>
                  <a:srgbClr val="FF0000"/>
                </a:solidFill>
              </a:rPr>
              <a:t> </a:t>
            </a:r>
            <a:r>
              <a:rPr lang="ru-RU" altLang="ru-RU" sz="2800" b="1" dirty="0" err="1">
                <a:solidFill>
                  <a:srgbClr val="FF0000"/>
                </a:solidFill>
              </a:rPr>
              <a:t>чи</a:t>
            </a:r>
            <a:r>
              <a:rPr lang="ru-RU" altLang="ru-RU" sz="2800" b="1" dirty="0">
                <a:solidFill>
                  <a:srgbClr val="FF0000"/>
                </a:solidFill>
              </a:rPr>
              <a:t> тавр </a:t>
            </a:r>
            <a:r>
              <a:rPr lang="ru-RU" altLang="ru-RU" sz="2800" b="1" dirty="0" err="1">
                <a:solidFill>
                  <a:srgbClr val="FF0000"/>
                </a:solidFill>
              </a:rPr>
              <a:t>ҳисоб</a:t>
            </a:r>
            <a:r>
              <a:rPr lang="ru-RU" altLang="ru-RU" sz="2800" b="1" dirty="0">
                <a:solidFill>
                  <a:srgbClr val="FF0000"/>
                </a:solidFill>
              </a:rPr>
              <a:t> карда </a:t>
            </a:r>
            <a:r>
              <a:rPr lang="ru-RU" altLang="ru-RU" sz="2800" b="1" dirty="0" err="1">
                <a:solidFill>
                  <a:srgbClr val="FF0000"/>
                </a:solidFill>
              </a:rPr>
              <a:t>мешавад</a:t>
            </a:r>
            <a:r>
              <a:rPr lang="ru-RU" altLang="ru-RU" sz="2800" b="1" dirty="0">
                <a:solidFill>
                  <a:srgbClr val="FF0000"/>
                </a:solidFill>
              </a:rPr>
              <a:t>  </a:t>
            </a:r>
            <a:endParaRPr lang="en-US" altLang="ru-RU" sz="2800" i="1" dirty="0">
              <a:solidFill>
                <a:srgbClr val="FF0000"/>
              </a:solidFill>
            </a:endParaRPr>
          </a:p>
        </p:txBody>
      </p:sp>
      <p:sp>
        <p:nvSpPr>
          <p:cNvPr id="3" name="Content Placeholder 2">
            <a:extLst>
              <a:ext uri="{FF2B5EF4-FFF2-40B4-BE49-F238E27FC236}">
                <a16:creationId xmlns:a16="http://schemas.microsoft.com/office/drawing/2014/main" xmlns="" id="{ABF663B4-7A1A-4CAF-BACF-7D8E7673D55D}"/>
              </a:ext>
            </a:extLst>
          </p:cNvPr>
          <p:cNvSpPr>
            <a:spLocks noGrp="1"/>
          </p:cNvSpPr>
          <p:nvPr>
            <p:ph idx="1"/>
          </p:nvPr>
        </p:nvSpPr>
        <p:spPr>
          <a:xfrm>
            <a:off x="495300" y="1040296"/>
            <a:ext cx="8305800" cy="4114800"/>
          </a:xfrm>
        </p:spPr>
        <p:txBody>
          <a:bodyPr/>
          <a:lstStyle/>
          <a:p>
            <a:pPr>
              <a:defRPr/>
            </a:pPr>
            <a:r>
              <a:rPr lang="ru-RU" sz="2600" b="1" dirty="0" err="1"/>
              <a:t>Индекси</a:t>
            </a:r>
            <a:r>
              <a:rPr lang="ru-RU" sz="2600" b="1" dirty="0"/>
              <a:t> </a:t>
            </a:r>
            <a:r>
              <a:rPr lang="ru-RU" sz="2600" b="1" dirty="0" err="1" smtClean="0"/>
              <a:t>шаффофияти</a:t>
            </a:r>
            <a:r>
              <a:rPr lang="ru-RU" sz="2600" b="1" dirty="0" smtClean="0"/>
              <a:t> </a:t>
            </a:r>
            <a:r>
              <a:rPr lang="ru-RU" sz="2600" b="1" dirty="0" err="1" smtClean="0"/>
              <a:t>буҷет</a:t>
            </a:r>
            <a:r>
              <a:rPr lang="ru-RU" sz="2600" b="1" dirty="0" smtClean="0"/>
              <a:t> </a:t>
            </a:r>
            <a:r>
              <a:rPr lang="ru-RU" sz="2600" b="1" dirty="0"/>
              <a:t>дар </a:t>
            </a:r>
            <a:r>
              <a:rPr lang="ru-RU" sz="2600" b="1" dirty="0" err="1"/>
              <a:t>асоси</a:t>
            </a:r>
            <a:r>
              <a:rPr lang="ru-RU" sz="2600" b="1" dirty="0"/>
              <a:t> 125 </a:t>
            </a:r>
            <a:r>
              <a:rPr lang="ru-RU" sz="2600" b="1" dirty="0" err="1"/>
              <a:t>савол</a:t>
            </a:r>
            <a:r>
              <a:rPr lang="ru-RU" sz="2600" b="1" dirty="0"/>
              <a:t> </a:t>
            </a:r>
            <a:r>
              <a:rPr lang="ru-RU" sz="2600" b="1" dirty="0" err="1"/>
              <a:t>ҳисоб</a:t>
            </a:r>
            <a:r>
              <a:rPr lang="ru-RU" sz="2600" b="1" dirty="0"/>
              <a:t> карда </a:t>
            </a:r>
            <a:r>
              <a:rPr lang="ru-RU" sz="2600" b="1" dirty="0" err="1"/>
              <a:t>мешавад</a:t>
            </a:r>
            <a:r>
              <a:rPr lang="ru-RU" sz="2600" b="1" dirty="0"/>
              <a:t> </a:t>
            </a:r>
            <a:r>
              <a:rPr lang="tg-Cyrl-TJ" sz="2600" b="1" dirty="0"/>
              <a:t> </a:t>
            </a:r>
            <a:endParaRPr lang="en-US" sz="2600" b="1" dirty="0"/>
          </a:p>
          <a:p>
            <a:pPr lvl="1">
              <a:defRPr/>
            </a:pPr>
            <a:r>
              <a:rPr lang="ru-RU" dirty="0" err="1"/>
              <a:t>Саволҳои</a:t>
            </a:r>
            <a:r>
              <a:rPr lang="ru-RU" dirty="0"/>
              <a:t> </a:t>
            </a:r>
            <a:r>
              <a:rPr lang="en-US" dirty="0"/>
              <a:t> 1-58 (</a:t>
            </a:r>
            <a:r>
              <a:rPr lang="tg-Cyrl-TJ" dirty="0"/>
              <a:t>Лоиҳаи буҷети давлатӣ</a:t>
            </a:r>
            <a:r>
              <a:rPr lang="ru-RU" dirty="0"/>
              <a:t> </a:t>
            </a:r>
            <a:r>
              <a:rPr lang="en-US" dirty="0"/>
              <a:t>)</a:t>
            </a:r>
          </a:p>
          <a:p>
            <a:pPr lvl="1">
              <a:defRPr/>
            </a:pPr>
            <a:r>
              <a:rPr lang="ru-RU" dirty="0" err="1"/>
              <a:t>Саволҳои</a:t>
            </a:r>
            <a:r>
              <a:rPr lang="ru-RU" dirty="0"/>
              <a:t>   </a:t>
            </a:r>
            <a:r>
              <a:rPr lang="en-US" dirty="0"/>
              <a:t>60-62 (</a:t>
            </a:r>
            <a:r>
              <a:rPr lang="tg-Cyrl-TJ" dirty="0"/>
              <a:t>Дархости буҷет</a:t>
            </a:r>
            <a:r>
              <a:rPr lang="en-US" dirty="0"/>
              <a:t>)</a:t>
            </a:r>
          </a:p>
          <a:p>
            <a:pPr lvl="1">
              <a:defRPr/>
            </a:pPr>
            <a:r>
              <a:rPr lang="ru-RU" dirty="0" err="1"/>
              <a:t>Саволҳои</a:t>
            </a:r>
            <a:r>
              <a:rPr lang="ru-RU" dirty="0"/>
              <a:t>   </a:t>
            </a:r>
            <a:r>
              <a:rPr lang="en-US" dirty="0"/>
              <a:t>63-64, 66-71 (</a:t>
            </a:r>
            <a:r>
              <a:rPr lang="tg-Cyrl-TJ" dirty="0"/>
              <a:t>ҳисоботи моҳона ва чорякӣ</a:t>
            </a:r>
            <a:r>
              <a:rPr lang="en-US" dirty="0"/>
              <a:t>) </a:t>
            </a:r>
          </a:p>
          <a:p>
            <a:pPr lvl="1">
              <a:defRPr/>
            </a:pPr>
            <a:r>
              <a:rPr lang="ru-RU" dirty="0" err="1"/>
              <a:t>Саволҳои</a:t>
            </a:r>
            <a:r>
              <a:rPr lang="ru-RU" dirty="0"/>
              <a:t>   </a:t>
            </a:r>
            <a:r>
              <a:rPr lang="en-US" dirty="0"/>
              <a:t>73-76 (</a:t>
            </a:r>
            <a:r>
              <a:rPr lang="tg-Cyrl-TJ" dirty="0"/>
              <a:t>Ҳисоботи нимсола</a:t>
            </a:r>
            <a:r>
              <a:rPr lang="en-US" dirty="0"/>
              <a:t>)</a:t>
            </a:r>
          </a:p>
          <a:p>
            <a:pPr lvl="1">
              <a:defRPr/>
            </a:pPr>
            <a:r>
              <a:rPr lang="ru-RU" dirty="0" err="1"/>
              <a:t>Саволҳои</a:t>
            </a:r>
            <a:r>
              <a:rPr lang="ru-RU" dirty="0"/>
              <a:t>   </a:t>
            </a:r>
            <a:r>
              <a:rPr lang="en-US" dirty="0"/>
              <a:t>77-86 (</a:t>
            </a:r>
            <a:r>
              <a:rPr lang="tg-Cyrl-TJ" dirty="0"/>
              <a:t>Ҳмсоботи солона</a:t>
            </a:r>
            <a:endParaRPr lang="en-US" dirty="0"/>
          </a:p>
          <a:p>
            <a:pPr lvl="1">
              <a:defRPr/>
            </a:pPr>
            <a:r>
              <a:rPr lang="ru-RU" dirty="0" err="1"/>
              <a:t>Саволҳои</a:t>
            </a:r>
            <a:r>
              <a:rPr lang="ru-RU" dirty="0"/>
              <a:t>   </a:t>
            </a:r>
            <a:r>
              <a:rPr lang="en-US" dirty="0"/>
              <a:t>87-89, 91, 95-96, 108 (</a:t>
            </a:r>
            <a:r>
              <a:rPr lang="tg-Cyrl-TJ" dirty="0"/>
              <a:t>Ҳисоботи а</a:t>
            </a:r>
            <a:r>
              <a:rPr lang="ru-RU" dirty="0" err="1"/>
              <a:t>удиторӣ</a:t>
            </a:r>
            <a:endParaRPr lang="en-US" dirty="0"/>
          </a:p>
          <a:p>
            <a:pPr lvl="1">
              <a:defRPr/>
            </a:pPr>
            <a:r>
              <a:rPr lang="ru-RU" dirty="0" err="1"/>
              <a:t>Саволҳои</a:t>
            </a:r>
            <a:r>
              <a:rPr lang="ru-RU" dirty="0"/>
              <a:t> В  </a:t>
            </a:r>
            <a:r>
              <a:rPr lang="en-US" dirty="0"/>
              <a:t>109-112 (</a:t>
            </a:r>
            <a:r>
              <a:rPr lang="tg-Cyrl-TJ" dirty="0"/>
              <a:t>Буҷети шаҳрвандӣ </a:t>
            </a:r>
            <a:r>
              <a:rPr lang="ru-RU" dirty="0"/>
              <a:t>бюджет</a:t>
            </a:r>
            <a:r>
              <a:rPr lang="en-US" dirty="0"/>
              <a:t>)</a:t>
            </a:r>
            <a:endParaRPr lang="ru-RU" sz="2600" b="1" dirty="0">
              <a:solidFill>
                <a:srgbClr val="FF0000"/>
              </a:solidFill>
            </a:endParaRPr>
          </a:p>
          <a:p>
            <a:pPr marL="457200" lvl="1" indent="0">
              <a:buFontTx/>
              <a:buNone/>
              <a:defRPr/>
            </a:pPr>
            <a:r>
              <a:rPr lang="ru-RU" sz="2600" b="1" dirty="0"/>
              <a:t> 			</a:t>
            </a:r>
            <a:r>
              <a:rPr lang="ru-RU" sz="2600" b="1" dirty="0" err="1"/>
              <a:t>Бузургии</a:t>
            </a:r>
            <a:r>
              <a:rPr lang="ru-RU" sz="2600" b="1" dirty="0"/>
              <a:t>  </a:t>
            </a:r>
            <a:r>
              <a:rPr lang="ru-RU" sz="2600" b="1" dirty="0" err="1"/>
              <a:t>миёна</a:t>
            </a:r>
            <a:r>
              <a:rPr lang="en-US" sz="2600" b="1" dirty="0"/>
              <a:t>.</a:t>
            </a:r>
          </a:p>
        </p:txBody>
      </p:sp>
      <p:sp>
        <p:nvSpPr>
          <p:cNvPr id="4" name="Footer Placeholder 3">
            <a:extLst>
              <a:ext uri="{FF2B5EF4-FFF2-40B4-BE49-F238E27FC236}">
                <a16:creationId xmlns:a16="http://schemas.microsoft.com/office/drawing/2014/main" xmlns="" id="{6789E164-B8D2-4123-9996-489AEE218CB4}"/>
              </a:ext>
            </a:extLst>
          </p:cNvPr>
          <p:cNvSpPr>
            <a:spLocks noGrp="1"/>
          </p:cNvSpPr>
          <p:nvPr>
            <p:ph type="ftr" sz="quarter" idx="11"/>
          </p:nvPr>
        </p:nvSpPr>
        <p:spPr/>
        <p:txBody>
          <a:bodyPr/>
          <a:lstStyle/>
          <a:p>
            <a:pPr>
              <a:defRPr/>
            </a:pPr>
            <a:r>
              <a:rPr lang="en-US"/>
              <a:t>www.InternationalBudget.org</a:t>
            </a:r>
          </a:p>
        </p:txBody>
      </p:sp>
      <p:sp>
        <p:nvSpPr>
          <p:cNvPr id="12293" name="Slide Number Placeholder 4">
            <a:extLst>
              <a:ext uri="{FF2B5EF4-FFF2-40B4-BE49-F238E27FC236}">
                <a16:creationId xmlns:a16="http://schemas.microsoft.com/office/drawing/2014/main" xmlns="" id="{77FFE3C7-09CD-4AB3-918F-550BB39410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ED30A94-CC1C-4779-9532-72D8C4D2C739}" type="slidenum">
              <a:rPr lang="en-US" altLang="ru-RU" sz="1200">
                <a:solidFill>
                  <a:srgbClr val="005580"/>
                </a:solidFill>
                <a:ea typeface="Osaka"/>
              </a:rPr>
              <a:pPr/>
              <a:t>10</a:t>
            </a:fld>
            <a:endParaRPr lang="en-US" altLang="ru-RU" sz="1200">
              <a:solidFill>
                <a:srgbClr val="005580"/>
              </a:solidFill>
              <a:ea typeface="Osaka"/>
            </a:endParaRPr>
          </a:p>
        </p:txBody>
      </p:sp>
    </p:spTree>
    <p:extLst>
      <p:ext uri="{BB962C8B-B14F-4D97-AF65-F5344CB8AC3E}">
        <p14:creationId xmlns:p14="http://schemas.microsoft.com/office/powerpoint/2010/main" val="2135104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xmlns="" id="{2B725975-BEE7-45B8-B781-172922646107}"/>
              </a:ext>
            </a:extLst>
          </p:cNvPr>
          <p:cNvSpPr>
            <a:spLocks noGrp="1"/>
          </p:cNvSpPr>
          <p:nvPr>
            <p:ph type="title"/>
          </p:nvPr>
        </p:nvSpPr>
        <p:spPr>
          <a:xfrm>
            <a:off x="685800" y="125413"/>
            <a:ext cx="7924800" cy="838200"/>
          </a:xfrm>
        </p:spPr>
        <p:txBody>
          <a:bodyPr/>
          <a:lstStyle/>
          <a:p>
            <a:pPr algn="ctr"/>
            <a:r>
              <a:rPr lang="ru-RU" altLang="ru-RU" sz="2600" b="1">
                <a:solidFill>
                  <a:srgbClr val="FF0000"/>
                </a:solidFill>
              </a:rPr>
              <a:t>Баҳогузории  дастрасии ҷомеа  ба ҳуҷҷатҳои асосии буҷетӣ  </a:t>
            </a:r>
            <a:endParaRPr lang="en-US" altLang="ru-RU" sz="2600" b="1">
              <a:solidFill>
                <a:srgbClr val="FF0000"/>
              </a:solidFill>
            </a:endParaRPr>
          </a:p>
        </p:txBody>
      </p:sp>
      <p:sp>
        <p:nvSpPr>
          <p:cNvPr id="4" name="Footer Placeholder 3">
            <a:extLst>
              <a:ext uri="{FF2B5EF4-FFF2-40B4-BE49-F238E27FC236}">
                <a16:creationId xmlns:a16="http://schemas.microsoft.com/office/drawing/2014/main" xmlns="" id="{C96555FF-47C8-4EC2-BFDE-F17158AE645A}"/>
              </a:ext>
            </a:extLst>
          </p:cNvPr>
          <p:cNvSpPr>
            <a:spLocks noGrp="1"/>
          </p:cNvSpPr>
          <p:nvPr>
            <p:ph type="ftr" sz="quarter" idx="11"/>
          </p:nvPr>
        </p:nvSpPr>
        <p:spPr/>
        <p:txBody>
          <a:bodyPr/>
          <a:lstStyle/>
          <a:p>
            <a:pPr>
              <a:defRPr/>
            </a:pPr>
            <a:r>
              <a:rPr lang="en-US"/>
              <a:t>www.InternationalBudget.org</a:t>
            </a:r>
          </a:p>
        </p:txBody>
      </p:sp>
      <p:sp>
        <p:nvSpPr>
          <p:cNvPr id="13316" name="Slide Number Placeholder 4">
            <a:extLst>
              <a:ext uri="{FF2B5EF4-FFF2-40B4-BE49-F238E27FC236}">
                <a16:creationId xmlns:a16="http://schemas.microsoft.com/office/drawing/2014/main" xmlns="" id="{637D8DA3-6AEF-4051-B4AD-F88427FB483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E592D0B-F8F9-4033-AEA3-2AF3C73C521A}" type="slidenum">
              <a:rPr lang="en-US" altLang="ru-RU" sz="1200">
                <a:solidFill>
                  <a:srgbClr val="005580"/>
                </a:solidFill>
                <a:ea typeface="Osaka"/>
              </a:rPr>
              <a:pPr/>
              <a:t>11</a:t>
            </a:fld>
            <a:endParaRPr lang="en-US" altLang="ru-RU" sz="1200">
              <a:solidFill>
                <a:srgbClr val="005580"/>
              </a:solidFill>
              <a:ea typeface="Osaka"/>
            </a:endParaRPr>
          </a:p>
        </p:txBody>
      </p:sp>
      <p:graphicFrame>
        <p:nvGraphicFramePr>
          <p:cNvPr id="14" name="Таблица 13">
            <a:extLst>
              <a:ext uri="{FF2B5EF4-FFF2-40B4-BE49-F238E27FC236}">
                <a16:creationId xmlns:a16="http://schemas.microsoft.com/office/drawing/2014/main" xmlns="" id="{2E1D3B49-250D-4B74-A3CB-82DE1D40A075}"/>
              </a:ext>
            </a:extLst>
          </p:cNvPr>
          <p:cNvGraphicFramePr>
            <a:graphicFrameLocks noGrp="1"/>
          </p:cNvGraphicFramePr>
          <p:nvPr>
            <p:extLst>
              <p:ext uri="{D42A27DB-BD31-4B8C-83A1-F6EECF244321}">
                <p14:modId xmlns:p14="http://schemas.microsoft.com/office/powerpoint/2010/main" val="299599951"/>
              </p:ext>
            </p:extLst>
          </p:nvPr>
        </p:nvGraphicFramePr>
        <p:xfrm>
          <a:off x="457200" y="1295400"/>
          <a:ext cx="8229600" cy="5044193"/>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xmlns="" val="20000"/>
                    </a:ext>
                  </a:extLst>
                </a:gridCol>
                <a:gridCol w="6324600">
                  <a:extLst>
                    <a:ext uri="{9D8B030D-6E8A-4147-A177-3AD203B41FA5}">
                      <a16:colId xmlns:a16="http://schemas.microsoft.com/office/drawing/2014/main" xmlns="" val="20001"/>
                    </a:ext>
                  </a:extLst>
                </a:gridCol>
              </a:tblGrid>
              <a:tr h="380967">
                <a:tc>
                  <a:txBody>
                    <a:bodyPr/>
                    <a:lstStyle/>
                    <a:p>
                      <a:r>
                        <a:rPr lang="tg-Cyrl-TJ" sz="1800" dirty="0">
                          <a:solidFill>
                            <a:schemeClr val="tx1"/>
                          </a:solidFill>
                        </a:rPr>
                        <a:t>ҳуҷҷат</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tg-Cyrl-TJ" sz="1800" dirty="0">
                          <a:solidFill>
                            <a:schemeClr val="tx1"/>
                          </a:solidFill>
                        </a:rPr>
                        <a:t>Муҳлати нашр барои “ҳуҷҷатҳои ба ҳамагон дастрас”</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295288">
                <a:tc>
                  <a:txBody>
                    <a:bodyPr/>
                    <a:lstStyle/>
                    <a:p>
                      <a:r>
                        <a:rPr lang="tg-Cyrl-TJ" sz="1800" dirty="0">
                          <a:solidFill>
                            <a:schemeClr val="tx1"/>
                          </a:solidFill>
                        </a:rPr>
                        <a:t>Дархости буҷет</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800" dirty="0" err="1">
                          <a:solidFill>
                            <a:schemeClr val="tx1"/>
                          </a:solidFill>
                        </a:rPr>
                        <a:t>Ҳадди</a:t>
                      </a:r>
                      <a:r>
                        <a:rPr lang="ru-RU" sz="1800" baseline="0" dirty="0">
                          <a:solidFill>
                            <a:schemeClr val="tx1"/>
                          </a:solidFill>
                        </a:rPr>
                        <a:t> </a:t>
                      </a:r>
                      <a:r>
                        <a:rPr lang="ru-RU" sz="1800" baseline="0" dirty="0" err="1">
                          <a:solidFill>
                            <a:schemeClr val="tx1"/>
                          </a:solidFill>
                        </a:rPr>
                        <a:t>ақал</a:t>
                      </a:r>
                      <a:r>
                        <a:rPr lang="ru-RU" sz="1800" baseline="0" dirty="0">
                          <a:solidFill>
                            <a:schemeClr val="tx1"/>
                          </a:solidFill>
                        </a:rPr>
                        <a:t> як </a:t>
                      </a:r>
                      <a:r>
                        <a:rPr lang="ru-RU" sz="1800" baseline="0" dirty="0" err="1">
                          <a:solidFill>
                            <a:schemeClr val="tx1"/>
                          </a:solidFill>
                        </a:rPr>
                        <a:t>моҳ</a:t>
                      </a:r>
                      <a:r>
                        <a:rPr lang="ru-RU" sz="1800" baseline="0" dirty="0">
                          <a:solidFill>
                            <a:schemeClr val="tx1"/>
                          </a:solidFill>
                        </a:rPr>
                        <a:t> </a:t>
                      </a:r>
                      <a:r>
                        <a:rPr lang="ru-RU" sz="1800" baseline="0" dirty="0" err="1">
                          <a:solidFill>
                            <a:schemeClr val="tx1"/>
                          </a:solidFill>
                        </a:rPr>
                        <a:t>қабл</a:t>
                      </a:r>
                      <a:r>
                        <a:rPr lang="ru-RU" sz="1800" baseline="0" dirty="0">
                          <a:solidFill>
                            <a:schemeClr val="tx1"/>
                          </a:solidFill>
                        </a:rPr>
                        <a:t> аз он </a:t>
                      </a:r>
                      <a:r>
                        <a:rPr lang="ru-RU" sz="1800" baseline="0" dirty="0" err="1">
                          <a:solidFill>
                            <a:schemeClr val="tx1"/>
                          </a:solidFill>
                        </a:rPr>
                        <a:t>бояд</a:t>
                      </a:r>
                      <a:r>
                        <a:rPr lang="ru-RU" sz="1800" baseline="0" dirty="0">
                          <a:solidFill>
                            <a:schemeClr val="tx1"/>
                          </a:solidFill>
                        </a:rPr>
                        <a:t> </a:t>
                      </a:r>
                      <a:r>
                        <a:rPr lang="ru-RU" sz="1800" baseline="0" dirty="0" err="1">
                          <a:solidFill>
                            <a:schemeClr val="tx1"/>
                          </a:solidFill>
                        </a:rPr>
                        <a:t>нашр</a:t>
                      </a:r>
                      <a:r>
                        <a:rPr lang="ru-RU" sz="1800" baseline="0" dirty="0">
                          <a:solidFill>
                            <a:schemeClr val="tx1"/>
                          </a:solidFill>
                        </a:rPr>
                        <a:t> </a:t>
                      </a:r>
                      <a:r>
                        <a:rPr lang="ru-RU" sz="1800" baseline="0" dirty="0" err="1">
                          <a:solidFill>
                            <a:schemeClr val="tx1"/>
                          </a:solidFill>
                        </a:rPr>
                        <a:t>шавад</a:t>
                      </a:r>
                      <a:r>
                        <a:rPr lang="ru-RU" sz="1800" baseline="0" dirty="0">
                          <a:solidFill>
                            <a:schemeClr val="tx1"/>
                          </a:solidFill>
                        </a:rPr>
                        <a:t>, </a:t>
                      </a:r>
                      <a:r>
                        <a:rPr lang="ru-RU" sz="1800" baseline="0" dirty="0" err="1">
                          <a:solidFill>
                            <a:schemeClr val="tx1"/>
                          </a:solidFill>
                        </a:rPr>
                        <a:t>ки</a:t>
                      </a:r>
                      <a:r>
                        <a:rPr lang="ru-RU" sz="1800" baseline="0" dirty="0">
                          <a:solidFill>
                            <a:schemeClr val="tx1"/>
                          </a:solidFill>
                        </a:rPr>
                        <a:t> </a:t>
                      </a:r>
                      <a:r>
                        <a:rPr lang="ru-RU" sz="1800" baseline="0" dirty="0" err="1">
                          <a:solidFill>
                            <a:schemeClr val="tx1"/>
                          </a:solidFill>
                        </a:rPr>
                        <a:t>Лоиҳаи</a:t>
                      </a:r>
                      <a:r>
                        <a:rPr lang="ru-RU" sz="1800" baseline="0" dirty="0">
                          <a:solidFill>
                            <a:schemeClr val="tx1"/>
                          </a:solidFill>
                        </a:rPr>
                        <a:t> «</a:t>
                      </a:r>
                      <a:r>
                        <a:rPr lang="ru-RU" sz="1800" baseline="0" dirty="0" err="1">
                          <a:solidFill>
                            <a:schemeClr val="tx1"/>
                          </a:solidFill>
                        </a:rPr>
                        <a:t>Қонун</a:t>
                      </a:r>
                      <a:r>
                        <a:rPr lang="ru-RU" sz="1800" baseline="0" dirty="0">
                          <a:solidFill>
                            <a:schemeClr val="tx1"/>
                          </a:solidFill>
                        </a:rPr>
                        <a:t> </a:t>
                      </a:r>
                      <a:r>
                        <a:rPr lang="ru-RU" sz="1800" baseline="0" dirty="0" err="1">
                          <a:solidFill>
                            <a:schemeClr val="tx1"/>
                          </a:solidFill>
                        </a:rPr>
                        <a:t>оид</a:t>
                      </a:r>
                      <a:r>
                        <a:rPr lang="ru-RU" sz="1800" baseline="0" dirty="0">
                          <a:solidFill>
                            <a:schemeClr val="tx1"/>
                          </a:solidFill>
                        </a:rPr>
                        <a:t> ба </a:t>
                      </a:r>
                      <a:r>
                        <a:rPr lang="ru-RU" sz="1800" baseline="0" dirty="0" err="1">
                          <a:solidFill>
                            <a:schemeClr val="tx1"/>
                          </a:solidFill>
                        </a:rPr>
                        <a:t>буҷети</a:t>
                      </a:r>
                      <a:r>
                        <a:rPr lang="ru-RU" sz="1800" baseline="0" dirty="0">
                          <a:solidFill>
                            <a:schemeClr val="tx1"/>
                          </a:solidFill>
                        </a:rPr>
                        <a:t> </a:t>
                      </a:r>
                      <a:r>
                        <a:rPr lang="ru-RU" sz="1800" baseline="0" dirty="0" err="1">
                          <a:solidFill>
                            <a:schemeClr val="tx1"/>
                          </a:solidFill>
                        </a:rPr>
                        <a:t>давлатӣ</a:t>
                      </a:r>
                      <a:r>
                        <a:rPr lang="ru-RU" sz="1800" baseline="0" dirty="0">
                          <a:solidFill>
                            <a:schemeClr val="tx1"/>
                          </a:solidFill>
                        </a:rPr>
                        <a:t>» </a:t>
                      </a:r>
                      <a:r>
                        <a:rPr lang="ru-RU" sz="1800" baseline="0" dirty="0" err="1">
                          <a:solidFill>
                            <a:schemeClr val="tx1"/>
                          </a:solidFill>
                        </a:rPr>
                        <a:t>барои</a:t>
                      </a:r>
                      <a:r>
                        <a:rPr lang="ru-RU" sz="1800" baseline="0" dirty="0">
                          <a:solidFill>
                            <a:schemeClr val="tx1"/>
                          </a:solidFill>
                        </a:rPr>
                        <a:t> </a:t>
                      </a:r>
                      <a:r>
                        <a:rPr lang="ru-RU" sz="1800" baseline="0" dirty="0" err="1">
                          <a:solidFill>
                            <a:schemeClr val="tx1"/>
                          </a:solidFill>
                        </a:rPr>
                        <a:t>баррасӣ</a:t>
                      </a:r>
                      <a:r>
                        <a:rPr lang="ru-RU" sz="1800" baseline="0" dirty="0">
                          <a:solidFill>
                            <a:schemeClr val="tx1"/>
                          </a:solidFill>
                        </a:rPr>
                        <a:t> ба </a:t>
                      </a:r>
                      <a:r>
                        <a:rPr lang="ru-RU" sz="1800" baseline="0" dirty="0" err="1">
                          <a:solidFill>
                            <a:schemeClr val="tx1"/>
                          </a:solidFill>
                        </a:rPr>
                        <a:t>ниҳоди</a:t>
                      </a:r>
                      <a:r>
                        <a:rPr lang="ru-RU" sz="1800" baseline="0" dirty="0">
                          <a:solidFill>
                            <a:schemeClr val="tx1"/>
                          </a:solidFill>
                        </a:rPr>
                        <a:t> </a:t>
                      </a:r>
                      <a:r>
                        <a:rPr lang="ru-RU" sz="1800" baseline="0" dirty="0" err="1">
                          <a:solidFill>
                            <a:schemeClr val="tx1"/>
                          </a:solidFill>
                        </a:rPr>
                        <a:t>қонунгузор</a:t>
                      </a:r>
                      <a:r>
                        <a:rPr lang="ru-RU" sz="1800" baseline="0" dirty="0">
                          <a:solidFill>
                            <a:schemeClr val="tx1"/>
                          </a:solidFill>
                        </a:rPr>
                        <a:t> </a:t>
                      </a:r>
                      <a:r>
                        <a:rPr lang="ru-RU" sz="1800" baseline="0" dirty="0" err="1">
                          <a:solidFill>
                            <a:schemeClr val="tx1"/>
                          </a:solidFill>
                        </a:rPr>
                        <a:t>фиристода</a:t>
                      </a:r>
                      <a:r>
                        <a:rPr lang="ru-RU" sz="1800" baseline="0" dirty="0">
                          <a:solidFill>
                            <a:schemeClr val="tx1"/>
                          </a:solidFill>
                        </a:rPr>
                        <a:t>  </a:t>
                      </a:r>
                      <a:r>
                        <a:rPr lang="ru-RU" sz="1800" baseline="0" dirty="0" err="1">
                          <a:solidFill>
                            <a:schemeClr val="tx1"/>
                          </a:solidFill>
                        </a:rPr>
                        <a:t>мешавад</a:t>
                      </a:r>
                      <a:r>
                        <a:rPr lang="ru-RU" sz="1800" baseline="0" dirty="0">
                          <a:solidFill>
                            <a:schemeClr val="tx1"/>
                          </a:solidFill>
                        </a:rPr>
                        <a:t>,</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990514">
                <a:tc>
                  <a:txBody>
                    <a:bodyPr/>
                    <a:lstStyle/>
                    <a:p>
                      <a:r>
                        <a:rPr lang="ru-RU" sz="1800" dirty="0" err="1">
                          <a:solidFill>
                            <a:schemeClr val="tx1"/>
                          </a:solidFill>
                        </a:rPr>
                        <a:t>Лоиҳаи</a:t>
                      </a:r>
                      <a:r>
                        <a:rPr lang="ru-RU" sz="1800" baseline="0" dirty="0">
                          <a:solidFill>
                            <a:schemeClr val="tx1"/>
                          </a:solidFill>
                        </a:rPr>
                        <a:t> </a:t>
                      </a:r>
                      <a:r>
                        <a:rPr lang="ru-RU" sz="1800" baseline="0" dirty="0" err="1">
                          <a:solidFill>
                            <a:schemeClr val="tx1"/>
                          </a:solidFill>
                        </a:rPr>
                        <a:t>буҷети</a:t>
                      </a:r>
                      <a:r>
                        <a:rPr lang="ru-RU" sz="1800" baseline="0" dirty="0">
                          <a:solidFill>
                            <a:schemeClr val="tx1"/>
                          </a:solidFill>
                        </a:rPr>
                        <a:t> </a:t>
                      </a:r>
                      <a:r>
                        <a:rPr lang="ru-RU" sz="1800" baseline="0" dirty="0" err="1">
                          <a:solidFill>
                            <a:schemeClr val="tx1"/>
                          </a:solidFill>
                        </a:rPr>
                        <a:t>давлатӣ</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800" dirty="0" err="1" smtClean="0">
                          <a:solidFill>
                            <a:schemeClr val="tx1"/>
                          </a:solidFill>
                        </a:rPr>
                        <a:t>Ҳамзамон</a:t>
                      </a:r>
                      <a:r>
                        <a:rPr lang="ru-RU" sz="1800" dirty="0" smtClean="0">
                          <a:solidFill>
                            <a:schemeClr val="tx1"/>
                          </a:solidFill>
                        </a:rPr>
                        <a:t> </a:t>
                      </a:r>
                      <a:r>
                        <a:rPr lang="ru-RU" sz="1800" dirty="0" err="1">
                          <a:solidFill>
                            <a:schemeClr val="tx1"/>
                          </a:solidFill>
                        </a:rPr>
                        <a:t>бо</a:t>
                      </a:r>
                      <a:r>
                        <a:rPr lang="ru-RU" sz="1800" baseline="0" dirty="0">
                          <a:solidFill>
                            <a:schemeClr val="tx1"/>
                          </a:solidFill>
                        </a:rPr>
                        <a:t> </a:t>
                      </a:r>
                      <a:r>
                        <a:rPr lang="ru-RU" sz="1800" baseline="0" dirty="0" err="1">
                          <a:solidFill>
                            <a:schemeClr val="tx1"/>
                          </a:solidFill>
                        </a:rPr>
                        <a:t>пешниҳод</a:t>
                      </a:r>
                      <a:r>
                        <a:rPr lang="ru-RU" sz="1800" baseline="0" dirty="0">
                          <a:solidFill>
                            <a:schemeClr val="tx1"/>
                          </a:solidFill>
                        </a:rPr>
                        <a:t> </a:t>
                      </a:r>
                      <a:r>
                        <a:rPr lang="ru-RU" sz="1800" baseline="0" dirty="0" err="1">
                          <a:solidFill>
                            <a:schemeClr val="tx1"/>
                          </a:solidFill>
                        </a:rPr>
                        <a:t>барои</a:t>
                      </a:r>
                      <a:r>
                        <a:rPr lang="ru-RU" sz="1800" baseline="0" dirty="0">
                          <a:solidFill>
                            <a:schemeClr val="tx1"/>
                          </a:solidFill>
                        </a:rPr>
                        <a:t> </a:t>
                      </a:r>
                      <a:r>
                        <a:rPr lang="ru-RU" sz="1800" baseline="0" dirty="0" err="1">
                          <a:solidFill>
                            <a:schemeClr val="tx1"/>
                          </a:solidFill>
                        </a:rPr>
                        <a:t>баррасӣ</a:t>
                      </a:r>
                      <a:r>
                        <a:rPr lang="ru-RU" sz="1800" baseline="0" dirty="0">
                          <a:solidFill>
                            <a:schemeClr val="tx1"/>
                          </a:solidFill>
                        </a:rPr>
                        <a:t> ба </a:t>
                      </a:r>
                      <a:r>
                        <a:rPr lang="ru-RU" sz="1800" baseline="0" dirty="0" err="1">
                          <a:solidFill>
                            <a:schemeClr val="tx1"/>
                          </a:solidFill>
                        </a:rPr>
                        <a:t>ни</a:t>
                      </a:r>
                      <a:r>
                        <a:rPr lang="ru-RU" sz="1800" dirty="0" err="1">
                          <a:solidFill>
                            <a:schemeClr val="tx1"/>
                          </a:solidFill>
                        </a:rPr>
                        <a:t>ҳоди</a:t>
                      </a:r>
                      <a:r>
                        <a:rPr lang="ru-RU" sz="1800" dirty="0">
                          <a:solidFill>
                            <a:schemeClr val="tx1"/>
                          </a:solidFill>
                        </a:rPr>
                        <a:t> </a:t>
                      </a:r>
                      <a:r>
                        <a:rPr lang="ru-RU" sz="1800" dirty="0" err="1">
                          <a:solidFill>
                            <a:schemeClr val="tx1"/>
                          </a:solidFill>
                        </a:rPr>
                        <a:t>қонунгузор</a:t>
                      </a:r>
                      <a:r>
                        <a:rPr lang="ru-RU" sz="1800" dirty="0">
                          <a:solidFill>
                            <a:schemeClr val="tx1"/>
                          </a:solidFill>
                        </a:rPr>
                        <a:t> (</a:t>
                      </a:r>
                      <a:r>
                        <a:rPr lang="ru-RU" sz="1800" dirty="0" err="1">
                          <a:solidFill>
                            <a:schemeClr val="tx1"/>
                          </a:solidFill>
                        </a:rPr>
                        <a:t>ҳадди</a:t>
                      </a:r>
                      <a:r>
                        <a:rPr lang="ru-RU" sz="1800" dirty="0">
                          <a:solidFill>
                            <a:schemeClr val="tx1"/>
                          </a:solidFill>
                        </a:rPr>
                        <a:t> </a:t>
                      </a:r>
                      <a:r>
                        <a:rPr lang="ru-RU" sz="1800" dirty="0" err="1">
                          <a:solidFill>
                            <a:schemeClr val="tx1"/>
                          </a:solidFill>
                        </a:rPr>
                        <a:t>ақал</a:t>
                      </a:r>
                      <a:r>
                        <a:rPr lang="ru-RU" sz="1800" dirty="0">
                          <a:solidFill>
                            <a:schemeClr val="tx1"/>
                          </a:solidFill>
                        </a:rPr>
                        <a:t> то </a:t>
                      </a:r>
                      <a:r>
                        <a:rPr lang="ru-RU" sz="1800" dirty="0" err="1">
                          <a:solidFill>
                            <a:schemeClr val="tx1"/>
                          </a:solidFill>
                        </a:rPr>
                        <a:t>қабули</a:t>
                      </a:r>
                      <a:r>
                        <a:rPr lang="ru-RU" sz="1800" dirty="0">
                          <a:solidFill>
                            <a:schemeClr val="tx1"/>
                          </a:solidFill>
                        </a:rPr>
                        <a:t> он аз </a:t>
                      </a:r>
                      <a:r>
                        <a:rPr lang="ru-RU" sz="1800" dirty="0" err="1">
                          <a:solidFill>
                            <a:schemeClr val="tx1"/>
                          </a:solidFill>
                        </a:rPr>
                        <a:t>ҷониби</a:t>
                      </a:r>
                      <a:r>
                        <a:rPr lang="ru-RU" sz="1800" dirty="0">
                          <a:solidFill>
                            <a:schemeClr val="tx1"/>
                          </a:solidFill>
                        </a:rPr>
                        <a:t> </a:t>
                      </a:r>
                      <a:r>
                        <a:rPr lang="ru-RU" sz="1800" dirty="0" err="1">
                          <a:solidFill>
                            <a:schemeClr val="tx1"/>
                          </a:solidFill>
                        </a:rPr>
                        <a:t>ниҳоди</a:t>
                      </a:r>
                      <a:r>
                        <a:rPr lang="ru-RU" sz="1800" dirty="0">
                          <a:solidFill>
                            <a:schemeClr val="tx1"/>
                          </a:solidFill>
                        </a:rPr>
                        <a:t> </a:t>
                      </a:r>
                      <a:r>
                        <a:rPr lang="ru-RU" sz="1800" dirty="0" err="1">
                          <a:solidFill>
                            <a:schemeClr val="tx1"/>
                          </a:solidFill>
                        </a:rPr>
                        <a:t>қонунгузор</a:t>
                      </a:r>
                      <a:r>
                        <a:rPr lang="ru-RU" sz="1800" dirty="0">
                          <a:solidFill>
                            <a:schemeClr val="tx1"/>
                          </a:solidFill>
                        </a:rPr>
                        <a:t> ) </a:t>
                      </a:r>
                      <a:r>
                        <a:rPr lang="ru-RU" sz="1800" dirty="0" err="1">
                          <a:solidFill>
                            <a:schemeClr val="tx1"/>
                          </a:solidFill>
                        </a:rPr>
                        <a:t>бояд</a:t>
                      </a:r>
                      <a:r>
                        <a:rPr lang="ru-RU" sz="1800" dirty="0">
                          <a:solidFill>
                            <a:schemeClr val="tx1"/>
                          </a:solidFill>
                        </a:rPr>
                        <a:t> </a:t>
                      </a:r>
                      <a:r>
                        <a:rPr lang="ru-RU" sz="1800" dirty="0" err="1">
                          <a:solidFill>
                            <a:schemeClr val="tx1"/>
                          </a:solidFill>
                        </a:rPr>
                        <a:t>нашр</a:t>
                      </a:r>
                      <a:r>
                        <a:rPr lang="ru-RU" sz="1800" dirty="0">
                          <a:solidFill>
                            <a:schemeClr val="tx1"/>
                          </a:solidFill>
                        </a:rPr>
                        <a:t> </a:t>
                      </a:r>
                      <a:r>
                        <a:rPr lang="ru-RU" sz="1800" dirty="0" err="1">
                          <a:solidFill>
                            <a:schemeClr val="tx1"/>
                          </a:solidFill>
                        </a:rPr>
                        <a:t>шавад</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457189">
                <a:tc>
                  <a:txBody>
                    <a:bodyPr/>
                    <a:lstStyle/>
                    <a:p>
                      <a:r>
                        <a:rPr lang="ru-RU" sz="1800" dirty="0" err="1">
                          <a:solidFill>
                            <a:schemeClr val="tx1"/>
                          </a:solidFill>
                        </a:rPr>
                        <a:t>Буҷети</a:t>
                      </a:r>
                      <a:r>
                        <a:rPr lang="ru-RU" sz="1800" baseline="0" dirty="0">
                          <a:solidFill>
                            <a:schemeClr val="tx1"/>
                          </a:solidFill>
                        </a:rPr>
                        <a:t> </a:t>
                      </a:r>
                      <a:r>
                        <a:rPr lang="ru-RU" sz="1800" baseline="0" dirty="0" err="1">
                          <a:solidFill>
                            <a:schemeClr val="tx1"/>
                          </a:solidFill>
                        </a:rPr>
                        <a:t>тасдиқшуда</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800" dirty="0" err="1">
                          <a:solidFill>
                            <a:schemeClr val="tx1"/>
                          </a:solidFill>
                        </a:rPr>
                        <a:t>Бояд</a:t>
                      </a:r>
                      <a:r>
                        <a:rPr lang="ru-RU" sz="1800" baseline="0" dirty="0">
                          <a:solidFill>
                            <a:schemeClr val="tx1"/>
                          </a:solidFill>
                        </a:rPr>
                        <a:t> дар </a:t>
                      </a:r>
                      <a:r>
                        <a:rPr lang="ru-RU" sz="1800" baseline="0" dirty="0" err="1">
                          <a:solidFill>
                            <a:schemeClr val="tx1"/>
                          </a:solidFill>
                        </a:rPr>
                        <a:t>муҳлати</a:t>
                      </a:r>
                      <a:r>
                        <a:rPr lang="ru-RU" sz="1800" baseline="0" dirty="0">
                          <a:solidFill>
                            <a:schemeClr val="tx1"/>
                          </a:solidFill>
                        </a:rPr>
                        <a:t> на </a:t>
                      </a:r>
                      <a:r>
                        <a:rPr lang="ru-RU" sz="1800" baseline="0" dirty="0" err="1">
                          <a:solidFill>
                            <a:schemeClr val="tx1"/>
                          </a:solidFill>
                        </a:rPr>
                        <a:t>камтар</a:t>
                      </a:r>
                      <a:r>
                        <a:rPr lang="ru-RU" sz="1800" baseline="0" dirty="0">
                          <a:solidFill>
                            <a:schemeClr val="tx1"/>
                          </a:solidFill>
                        </a:rPr>
                        <a:t>  аз се </a:t>
                      </a:r>
                      <a:r>
                        <a:rPr lang="ru-RU" sz="1800" baseline="0" dirty="0" err="1">
                          <a:solidFill>
                            <a:schemeClr val="tx1"/>
                          </a:solidFill>
                        </a:rPr>
                        <a:t>моҳ</a:t>
                      </a:r>
                      <a:r>
                        <a:rPr lang="ru-RU" sz="1800" baseline="0" dirty="0">
                          <a:solidFill>
                            <a:schemeClr val="tx1"/>
                          </a:solidFill>
                        </a:rPr>
                        <a:t> </a:t>
                      </a:r>
                      <a:r>
                        <a:rPr lang="ru-RU" sz="1800" baseline="0" dirty="0" err="1">
                          <a:solidFill>
                            <a:schemeClr val="tx1"/>
                          </a:solidFill>
                        </a:rPr>
                        <a:t>баъд</a:t>
                      </a:r>
                      <a:r>
                        <a:rPr lang="ru-RU" sz="1800" baseline="0" dirty="0">
                          <a:solidFill>
                            <a:schemeClr val="tx1"/>
                          </a:solidFill>
                        </a:rPr>
                        <a:t> аз </a:t>
                      </a:r>
                      <a:r>
                        <a:rPr lang="ru-RU" sz="1800" baseline="0" dirty="0" err="1">
                          <a:solidFill>
                            <a:schemeClr val="tx1"/>
                          </a:solidFill>
                        </a:rPr>
                        <a:t>тасдиқи</a:t>
                      </a:r>
                      <a:r>
                        <a:rPr lang="ru-RU" sz="1800" baseline="0" dirty="0">
                          <a:solidFill>
                            <a:schemeClr val="tx1"/>
                          </a:solidFill>
                        </a:rPr>
                        <a:t> </a:t>
                      </a:r>
                      <a:r>
                        <a:rPr lang="ru-RU" sz="1800" baseline="0" dirty="0" err="1">
                          <a:solidFill>
                            <a:schemeClr val="tx1"/>
                          </a:solidFill>
                        </a:rPr>
                        <a:t>ниҳоди</a:t>
                      </a:r>
                      <a:r>
                        <a:rPr lang="ru-RU" sz="1800" baseline="0" dirty="0">
                          <a:solidFill>
                            <a:schemeClr val="tx1"/>
                          </a:solidFill>
                        </a:rPr>
                        <a:t> </a:t>
                      </a:r>
                      <a:r>
                        <a:rPr lang="ru-RU" sz="1800" baseline="0" dirty="0" err="1">
                          <a:solidFill>
                            <a:schemeClr val="tx1"/>
                          </a:solidFill>
                        </a:rPr>
                        <a:t>қонунгузор</a:t>
                      </a:r>
                      <a:r>
                        <a:rPr lang="ru-RU" sz="1800" baseline="0" dirty="0">
                          <a:solidFill>
                            <a:schemeClr val="tx1"/>
                          </a:solidFill>
                        </a:rPr>
                        <a:t> </a:t>
                      </a:r>
                      <a:r>
                        <a:rPr lang="ru-RU" sz="1800" baseline="0" dirty="0" err="1">
                          <a:solidFill>
                            <a:schemeClr val="tx1"/>
                          </a:solidFill>
                        </a:rPr>
                        <a:t>нашр</a:t>
                      </a:r>
                      <a:r>
                        <a:rPr lang="ru-RU" sz="1800" baseline="0" dirty="0">
                          <a:solidFill>
                            <a:schemeClr val="tx1"/>
                          </a:solidFill>
                        </a:rPr>
                        <a:t> </a:t>
                      </a:r>
                      <a:r>
                        <a:rPr lang="ru-RU" sz="1800" baseline="0" dirty="0" err="1">
                          <a:solidFill>
                            <a:schemeClr val="tx1"/>
                          </a:solidFill>
                        </a:rPr>
                        <a:t>шавад</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868605">
                <a:tc>
                  <a:txBody>
                    <a:bodyPr/>
                    <a:lstStyle/>
                    <a:p>
                      <a:r>
                        <a:rPr lang="ru-RU" sz="1800" dirty="0" err="1">
                          <a:solidFill>
                            <a:schemeClr val="tx1"/>
                          </a:solidFill>
                        </a:rPr>
                        <a:t>Буҷети</a:t>
                      </a:r>
                      <a:r>
                        <a:rPr lang="ru-RU" sz="1800" baseline="0" dirty="0">
                          <a:solidFill>
                            <a:schemeClr val="tx1"/>
                          </a:solidFill>
                        </a:rPr>
                        <a:t> </a:t>
                      </a:r>
                      <a:r>
                        <a:rPr lang="ru-RU" sz="1800" baseline="0" dirty="0" err="1">
                          <a:solidFill>
                            <a:schemeClr val="tx1"/>
                          </a:solidFill>
                        </a:rPr>
                        <a:t>шаҳрвандӣ</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800" dirty="0">
                          <a:solidFill>
                            <a:schemeClr val="tx1"/>
                          </a:solidFill>
                        </a:rPr>
                        <a:t>а).</a:t>
                      </a:r>
                      <a:r>
                        <a:rPr lang="ru-RU" sz="1800" dirty="0" err="1">
                          <a:solidFill>
                            <a:schemeClr val="tx1"/>
                          </a:solidFill>
                        </a:rPr>
                        <a:t>агарон</a:t>
                      </a:r>
                      <a:r>
                        <a:rPr lang="ru-RU" sz="1800" baseline="0" dirty="0">
                          <a:solidFill>
                            <a:schemeClr val="tx1"/>
                          </a:solidFill>
                        </a:rPr>
                        <a:t> </a:t>
                      </a:r>
                      <a:r>
                        <a:rPr lang="ru-RU" sz="1800" baseline="0" dirty="0" err="1">
                          <a:solidFill>
                            <a:schemeClr val="tx1"/>
                          </a:solidFill>
                        </a:rPr>
                        <a:t>шакли</a:t>
                      </a:r>
                      <a:r>
                        <a:rPr lang="ru-RU" sz="1800" baseline="0" dirty="0">
                          <a:solidFill>
                            <a:schemeClr val="tx1"/>
                          </a:solidFill>
                        </a:rPr>
                        <a:t> </a:t>
                      </a:r>
                      <a:r>
                        <a:rPr lang="ru-RU" sz="1800" baseline="0" dirty="0" err="1">
                          <a:solidFill>
                            <a:schemeClr val="tx1"/>
                          </a:solidFill>
                        </a:rPr>
                        <a:t>содашудаи</a:t>
                      </a:r>
                      <a:r>
                        <a:rPr lang="ru-RU" sz="1800" baseline="0" dirty="0">
                          <a:solidFill>
                            <a:schemeClr val="tx1"/>
                          </a:solidFill>
                        </a:rPr>
                        <a:t> </a:t>
                      </a:r>
                      <a:r>
                        <a:rPr lang="ru-RU" sz="1800" baseline="0" dirty="0" err="1">
                          <a:solidFill>
                            <a:schemeClr val="tx1"/>
                          </a:solidFill>
                        </a:rPr>
                        <a:t>пешниҳоди</a:t>
                      </a:r>
                      <a:r>
                        <a:rPr lang="ru-RU" sz="1800" baseline="0" dirty="0">
                          <a:solidFill>
                            <a:schemeClr val="tx1"/>
                          </a:solidFill>
                        </a:rPr>
                        <a:t> </a:t>
                      </a:r>
                      <a:r>
                        <a:rPr lang="ru-RU" sz="1800" baseline="0" dirty="0" err="1">
                          <a:solidFill>
                            <a:schemeClr val="tx1"/>
                          </a:solidFill>
                        </a:rPr>
                        <a:t>буҷети</a:t>
                      </a:r>
                      <a:r>
                        <a:rPr lang="ru-RU" sz="1800" baseline="0" dirty="0">
                          <a:solidFill>
                            <a:schemeClr val="tx1"/>
                          </a:solidFill>
                        </a:rPr>
                        <a:t> </a:t>
                      </a:r>
                      <a:r>
                        <a:rPr lang="ru-RU" sz="1800" baseline="0" dirty="0" err="1">
                          <a:solidFill>
                            <a:schemeClr val="tx1"/>
                          </a:solidFill>
                        </a:rPr>
                        <a:t>мақомоти</a:t>
                      </a:r>
                      <a:r>
                        <a:rPr lang="ru-RU" sz="1800" baseline="0" dirty="0">
                          <a:solidFill>
                            <a:schemeClr val="tx1"/>
                          </a:solidFill>
                        </a:rPr>
                        <a:t> </a:t>
                      </a:r>
                      <a:r>
                        <a:rPr lang="ru-RU" sz="1800" baseline="0" dirty="0" err="1">
                          <a:solidFill>
                            <a:schemeClr val="tx1"/>
                          </a:solidFill>
                        </a:rPr>
                        <a:t>иҷроия</a:t>
                      </a:r>
                      <a:r>
                        <a:rPr lang="ru-RU" sz="1800" baseline="0" dirty="0">
                          <a:solidFill>
                            <a:schemeClr val="tx1"/>
                          </a:solidFill>
                        </a:rPr>
                        <a:t> </a:t>
                      </a:r>
                      <a:r>
                        <a:rPr lang="ru-RU" sz="1800" baseline="0" dirty="0" err="1">
                          <a:solidFill>
                            <a:schemeClr val="tx1"/>
                          </a:solidFill>
                        </a:rPr>
                        <a:t>бошад</a:t>
                      </a:r>
                      <a:r>
                        <a:rPr lang="ru-RU" sz="1800" baseline="0" dirty="0">
                          <a:solidFill>
                            <a:schemeClr val="tx1"/>
                          </a:solidFill>
                        </a:rPr>
                        <a:t>, </a:t>
                      </a:r>
                      <a:r>
                        <a:rPr lang="ru-RU" sz="1800" baseline="0" dirty="0" err="1">
                          <a:solidFill>
                            <a:schemeClr val="tx1"/>
                          </a:solidFill>
                        </a:rPr>
                        <a:t>бояд</a:t>
                      </a:r>
                      <a:r>
                        <a:rPr lang="ru-RU" sz="1800" baseline="0" dirty="0">
                          <a:solidFill>
                            <a:schemeClr val="tx1"/>
                          </a:solidFill>
                        </a:rPr>
                        <a:t>  </a:t>
                      </a:r>
                      <a:r>
                        <a:rPr lang="ru-RU" sz="1800" baseline="0" dirty="0" err="1">
                          <a:solidFill>
                            <a:schemeClr val="tx1"/>
                          </a:solidFill>
                        </a:rPr>
                        <a:t>ҳамзамон</a:t>
                      </a:r>
                      <a:r>
                        <a:rPr lang="ru-RU" sz="1800" baseline="0" dirty="0">
                          <a:solidFill>
                            <a:schemeClr val="tx1"/>
                          </a:solidFill>
                        </a:rPr>
                        <a:t> </a:t>
                      </a:r>
                      <a:r>
                        <a:rPr lang="ru-RU" sz="1800" baseline="0" dirty="0" err="1">
                          <a:solidFill>
                            <a:schemeClr val="tx1"/>
                          </a:solidFill>
                        </a:rPr>
                        <a:t>бо</a:t>
                      </a:r>
                      <a:r>
                        <a:rPr lang="ru-RU" sz="1800" baseline="0" dirty="0">
                          <a:solidFill>
                            <a:schemeClr val="tx1"/>
                          </a:solidFill>
                        </a:rPr>
                        <a:t> </a:t>
                      </a:r>
                      <a:r>
                        <a:rPr lang="ru-RU" sz="1800" baseline="0" dirty="0" err="1">
                          <a:solidFill>
                            <a:schemeClr val="tx1"/>
                          </a:solidFill>
                        </a:rPr>
                        <a:t>лоиҳаи</a:t>
                      </a:r>
                      <a:r>
                        <a:rPr lang="ru-RU" sz="1800" baseline="0" dirty="0">
                          <a:solidFill>
                            <a:schemeClr val="tx1"/>
                          </a:solidFill>
                        </a:rPr>
                        <a:t> </a:t>
                      </a:r>
                      <a:r>
                        <a:rPr lang="ru-RU" sz="1800" baseline="0" dirty="0" err="1">
                          <a:solidFill>
                            <a:schemeClr val="tx1"/>
                          </a:solidFill>
                        </a:rPr>
                        <a:t>буҷети</a:t>
                      </a:r>
                      <a:r>
                        <a:rPr lang="ru-RU" sz="1800" baseline="0" dirty="0">
                          <a:solidFill>
                            <a:schemeClr val="tx1"/>
                          </a:solidFill>
                        </a:rPr>
                        <a:t> </a:t>
                      </a:r>
                      <a:r>
                        <a:rPr lang="ru-RU" sz="1800" baseline="0" dirty="0" err="1">
                          <a:solidFill>
                            <a:schemeClr val="tx1"/>
                          </a:solidFill>
                        </a:rPr>
                        <a:t>давлатии</a:t>
                      </a:r>
                      <a:r>
                        <a:rPr lang="ru-RU" sz="1800" baseline="0" dirty="0">
                          <a:solidFill>
                            <a:schemeClr val="tx1"/>
                          </a:solidFill>
                        </a:rPr>
                        <a:t> «ба </a:t>
                      </a:r>
                      <a:r>
                        <a:rPr lang="ru-RU" sz="1800" baseline="0" dirty="0" err="1">
                          <a:solidFill>
                            <a:schemeClr val="tx1"/>
                          </a:solidFill>
                        </a:rPr>
                        <a:t>ҳамагон</a:t>
                      </a:r>
                      <a:r>
                        <a:rPr lang="ru-RU" sz="1800" baseline="0" dirty="0">
                          <a:solidFill>
                            <a:schemeClr val="tx1"/>
                          </a:solidFill>
                        </a:rPr>
                        <a:t> </a:t>
                      </a:r>
                      <a:r>
                        <a:rPr lang="ru-RU" sz="1800" baseline="0" dirty="0" err="1">
                          <a:solidFill>
                            <a:schemeClr val="tx1"/>
                          </a:solidFill>
                        </a:rPr>
                        <a:t>дастрас»чоп</a:t>
                      </a:r>
                      <a:r>
                        <a:rPr lang="ru-RU" sz="1800" baseline="0" dirty="0">
                          <a:solidFill>
                            <a:schemeClr val="tx1"/>
                          </a:solidFill>
                        </a:rPr>
                        <a:t> </a:t>
                      </a:r>
                      <a:r>
                        <a:rPr lang="ru-RU" sz="1800" baseline="0" dirty="0" err="1">
                          <a:solidFill>
                            <a:schemeClr val="tx1"/>
                          </a:solidFill>
                        </a:rPr>
                        <a:t>шавад</a:t>
                      </a:r>
                      <a:r>
                        <a:rPr lang="ru-RU" sz="1800" baseline="0" dirty="0">
                          <a:solidFill>
                            <a:schemeClr val="tx1"/>
                          </a:solidFill>
                        </a:rPr>
                        <a:t>.</a:t>
                      </a:r>
                    </a:p>
                    <a:p>
                      <a:r>
                        <a:rPr lang="ru-RU" sz="1800" baseline="0" dirty="0">
                          <a:solidFill>
                            <a:schemeClr val="tx1"/>
                          </a:solidFill>
                        </a:rPr>
                        <a:t>б) </a:t>
                      </a:r>
                      <a:r>
                        <a:rPr lang="ru-RU" sz="1800" baseline="0" dirty="0" err="1">
                          <a:solidFill>
                            <a:schemeClr val="tx1"/>
                          </a:solidFill>
                        </a:rPr>
                        <a:t>агар</a:t>
                      </a:r>
                      <a:r>
                        <a:rPr lang="ru-RU" sz="1800" baseline="0" dirty="0">
                          <a:solidFill>
                            <a:schemeClr val="tx1"/>
                          </a:solidFill>
                        </a:rPr>
                        <a:t> он </a:t>
                      </a:r>
                      <a:r>
                        <a:rPr lang="ru-RU" sz="1800" baseline="0" dirty="0" err="1">
                          <a:solidFill>
                            <a:schemeClr val="tx1"/>
                          </a:solidFill>
                        </a:rPr>
                        <a:t>шакли</a:t>
                      </a:r>
                      <a:r>
                        <a:rPr lang="ru-RU" sz="1800" baseline="0" dirty="0">
                          <a:solidFill>
                            <a:schemeClr val="tx1"/>
                          </a:solidFill>
                        </a:rPr>
                        <a:t> </a:t>
                      </a:r>
                      <a:r>
                        <a:rPr lang="ru-RU" sz="1800" baseline="0" dirty="0" err="1">
                          <a:solidFill>
                            <a:schemeClr val="tx1"/>
                          </a:solidFill>
                        </a:rPr>
                        <a:t>содашудаи</a:t>
                      </a:r>
                      <a:r>
                        <a:rPr lang="ru-RU" sz="1800" baseline="0" dirty="0">
                          <a:solidFill>
                            <a:schemeClr val="tx1"/>
                          </a:solidFill>
                        </a:rPr>
                        <a:t> </a:t>
                      </a:r>
                      <a:r>
                        <a:rPr lang="ru-RU" sz="1800" baseline="0" dirty="0" err="1">
                          <a:solidFill>
                            <a:schemeClr val="tx1"/>
                          </a:solidFill>
                        </a:rPr>
                        <a:t>буҷети</a:t>
                      </a:r>
                      <a:r>
                        <a:rPr lang="ru-RU" sz="1800" baseline="0" dirty="0">
                          <a:solidFill>
                            <a:schemeClr val="tx1"/>
                          </a:solidFill>
                        </a:rPr>
                        <a:t> </a:t>
                      </a:r>
                      <a:r>
                        <a:rPr lang="ru-RU" sz="1800" baseline="0" dirty="0" err="1">
                          <a:solidFill>
                            <a:schemeClr val="tx1"/>
                          </a:solidFill>
                        </a:rPr>
                        <a:t>тасдиқшуда</a:t>
                      </a:r>
                      <a:r>
                        <a:rPr lang="ru-RU" sz="1800" baseline="0" dirty="0">
                          <a:solidFill>
                            <a:schemeClr val="tx1"/>
                          </a:solidFill>
                        </a:rPr>
                        <a:t> </a:t>
                      </a:r>
                      <a:r>
                        <a:rPr lang="ru-RU" sz="1800" baseline="0" dirty="0" err="1">
                          <a:solidFill>
                            <a:schemeClr val="tx1"/>
                          </a:solidFill>
                        </a:rPr>
                        <a:t>бошад</a:t>
                      </a:r>
                      <a:r>
                        <a:rPr lang="ru-RU" sz="1800" baseline="0" dirty="0">
                          <a:solidFill>
                            <a:schemeClr val="tx1"/>
                          </a:solidFill>
                        </a:rPr>
                        <a:t>, </a:t>
                      </a:r>
                      <a:r>
                        <a:rPr lang="ru-RU" sz="1800" baseline="0" dirty="0" err="1">
                          <a:solidFill>
                            <a:schemeClr val="tx1"/>
                          </a:solidFill>
                        </a:rPr>
                        <a:t>бояд</a:t>
                      </a:r>
                      <a:r>
                        <a:rPr lang="ru-RU" sz="1800" baseline="0" dirty="0">
                          <a:solidFill>
                            <a:schemeClr val="tx1"/>
                          </a:solidFill>
                        </a:rPr>
                        <a:t> дар як </a:t>
                      </a:r>
                      <a:r>
                        <a:rPr lang="ru-RU" sz="1800" baseline="0" dirty="0" err="1">
                          <a:solidFill>
                            <a:schemeClr val="tx1"/>
                          </a:solidFill>
                        </a:rPr>
                        <a:t>вақт</a:t>
                      </a:r>
                      <a:r>
                        <a:rPr lang="ru-RU" sz="1800" baseline="0" dirty="0">
                          <a:solidFill>
                            <a:schemeClr val="tx1"/>
                          </a:solidFill>
                        </a:rPr>
                        <a:t> </a:t>
                      </a:r>
                      <a:r>
                        <a:rPr lang="ru-RU" sz="1800" baseline="0" dirty="0" err="1">
                          <a:solidFill>
                            <a:schemeClr val="tx1"/>
                          </a:solidFill>
                        </a:rPr>
                        <a:t>бо</a:t>
                      </a:r>
                      <a:r>
                        <a:rPr lang="ru-RU" sz="1800" baseline="0" dirty="0">
                          <a:solidFill>
                            <a:schemeClr val="tx1"/>
                          </a:solidFill>
                        </a:rPr>
                        <a:t> </a:t>
                      </a:r>
                      <a:r>
                        <a:rPr lang="ru-RU" sz="1800" baseline="0" dirty="0" err="1">
                          <a:solidFill>
                            <a:schemeClr val="tx1"/>
                          </a:solidFill>
                        </a:rPr>
                        <a:t>буҷети</a:t>
                      </a:r>
                      <a:r>
                        <a:rPr lang="ru-RU" sz="1800" baseline="0" dirty="0">
                          <a:solidFill>
                            <a:schemeClr val="tx1"/>
                          </a:solidFill>
                        </a:rPr>
                        <a:t> </a:t>
                      </a:r>
                      <a:r>
                        <a:rPr lang="ru-RU" sz="1800" baseline="0" dirty="0" err="1">
                          <a:solidFill>
                            <a:schemeClr val="tx1"/>
                          </a:solidFill>
                        </a:rPr>
                        <a:t>тасдиқшудаи</a:t>
                      </a:r>
                      <a:r>
                        <a:rPr lang="ru-RU" sz="1800" baseline="0" dirty="0">
                          <a:solidFill>
                            <a:schemeClr val="tx1"/>
                          </a:solidFill>
                        </a:rPr>
                        <a:t> «ба </a:t>
                      </a:r>
                      <a:r>
                        <a:rPr lang="ru-RU" sz="1800" baseline="0" dirty="0" err="1">
                          <a:solidFill>
                            <a:schemeClr val="tx1"/>
                          </a:solidFill>
                        </a:rPr>
                        <a:t>ҳамагон</a:t>
                      </a:r>
                      <a:r>
                        <a:rPr lang="ru-RU" sz="1800" baseline="0" dirty="0">
                          <a:solidFill>
                            <a:schemeClr val="tx1"/>
                          </a:solidFill>
                        </a:rPr>
                        <a:t> </a:t>
                      </a:r>
                      <a:r>
                        <a:rPr lang="ru-RU" sz="1800" baseline="0" dirty="0" err="1">
                          <a:solidFill>
                            <a:schemeClr val="tx1"/>
                          </a:solidFill>
                        </a:rPr>
                        <a:t>дастрас</a:t>
                      </a:r>
                      <a:r>
                        <a:rPr lang="ru-RU" sz="1800" baseline="0" dirty="0">
                          <a:solidFill>
                            <a:schemeClr val="tx1"/>
                          </a:solidFill>
                        </a:rPr>
                        <a:t>» </a:t>
                      </a:r>
                      <a:r>
                        <a:rPr lang="ru-RU" sz="1800" baseline="0" dirty="0" err="1">
                          <a:solidFill>
                            <a:schemeClr val="tx1"/>
                          </a:solidFill>
                        </a:rPr>
                        <a:t>нашр</a:t>
                      </a:r>
                      <a:r>
                        <a:rPr lang="ru-RU" sz="1800" baseline="0" dirty="0">
                          <a:solidFill>
                            <a:schemeClr val="tx1"/>
                          </a:solidFill>
                        </a:rPr>
                        <a:t> </a:t>
                      </a:r>
                      <a:r>
                        <a:rPr lang="ru-RU" sz="1800" baseline="0" dirty="0" err="1">
                          <a:solidFill>
                            <a:schemeClr val="tx1"/>
                          </a:solidFill>
                        </a:rPr>
                        <a:t>шавад</a:t>
                      </a:r>
                      <a:endParaRPr lang="en-US" sz="1800" dirty="0">
                        <a:solidFill>
                          <a:schemeClr val="tx1"/>
                        </a:solidFill>
                      </a:endParaRPr>
                    </a:p>
                  </a:txBody>
                  <a:tcPr marT="45716" marB="45716">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531448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xmlns="" id="{3B65ACE5-8945-42BE-8344-F76834E38DF0}"/>
              </a:ext>
            </a:extLst>
          </p:cNvPr>
          <p:cNvSpPr>
            <a:spLocks noGrp="1"/>
          </p:cNvSpPr>
          <p:nvPr>
            <p:ph type="title"/>
          </p:nvPr>
        </p:nvSpPr>
        <p:spPr>
          <a:xfrm>
            <a:off x="685800" y="152400"/>
            <a:ext cx="7924800" cy="838200"/>
          </a:xfrm>
        </p:spPr>
        <p:txBody>
          <a:bodyPr/>
          <a:lstStyle/>
          <a:p>
            <a:pPr algn="ctr"/>
            <a:r>
              <a:rPr lang="ru-RU" altLang="ru-RU" sz="2600" b="1">
                <a:solidFill>
                  <a:srgbClr val="FF0000"/>
                </a:solidFill>
              </a:rPr>
              <a:t>Баҳогузории  дастрасии ҷомеа ба ҳуҷҷатҳои асосии буҷет </a:t>
            </a:r>
            <a:endParaRPr lang="en-US" altLang="ru-RU" sz="2600" b="1">
              <a:solidFill>
                <a:srgbClr val="FF0000"/>
              </a:solidFill>
            </a:endParaRPr>
          </a:p>
        </p:txBody>
      </p:sp>
      <p:sp>
        <p:nvSpPr>
          <p:cNvPr id="4" name="Footer Placeholder 3">
            <a:extLst>
              <a:ext uri="{FF2B5EF4-FFF2-40B4-BE49-F238E27FC236}">
                <a16:creationId xmlns:a16="http://schemas.microsoft.com/office/drawing/2014/main" xmlns="" id="{82F5B517-7971-44D2-AB4F-440A1FEA10AA}"/>
              </a:ext>
            </a:extLst>
          </p:cNvPr>
          <p:cNvSpPr>
            <a:spLocks noGrp="1"/>
          </p:cNvSpPr>
          <p:nvPr>
            <p:ph type="ftr" sz="quarter" idx="11"/>
          </p:nvPr>
        </p:nvSpPr>
        <p:spPr/>
        <p:txBody>
          <a:bodyPr/>
          <a:lstStyle/>
          <a:p>
            <a:pPr>
              <a:defRPr/>
            </a:pPr>
            <a:r>
              <a:rPr lang="en-US"/>
              <a:t>www.InternationalBudget.org</a:t>
            </a:r>
          </a:p>
        </p:txBody>
      </p:sp>
      <p:sp>
        <p:nvSpPr>
          <p:cNvPr id="14340" name="Slide Number Placeholder 4">
            <a:extLst>
              <a:ext uri="{FF2B5EF4-FFF2-40B4-BE49-F238E27FC236}">
                <a16:creationId xmlns:a16="http://schemas.microsoft.com/office/drawing/2014/main" xmlns="" id="{ABCD0696-D637-4601-A0C6-A8ACA3AEDA4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FC5F3EB-7FA6-439C-8C16-0D586FE4035C}" type="slidenum">
              <a:rPr lang="en-US" altLang="ru-RU" sz="1200">
                <a:solidFill>
                  <a:srgbClr val="005580"/>
                </a:solidFill>
                <a:ea typeface="Osaka"/>
              </a:rPr>
              <a:pPr/>
              <a:t>12</a:t>
            </a:fld>
            <a:endParaRPr lang="en-US" altLang="ru-RU" sz="1200">
              <a:solidFill>
                <a:srgbClr val="005580"/>
              </a:solidFill>
              <a:ea typeface="Osaka"/>
            </a:endParaRPr>
          </a:p>
        </p:txBody>
      </p:sp>
      <p:pic>
        <p:nvPicPr>
          <p:cNvPr id="14341" name="Рисунок 4">
            <a:extLst>
              <a:ext uri="{FF2B5EF4-FFF2-40B4-BE49-F238E27FC236}">
                <a16:creationId xmlns:a16="http://schemas.microsoft.com/office/drawing/2014/main" xmlns="" id="{87082E20-FEAF-4055-8DC3-CBA055B33A7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 y="1219200"/>
            <a:ext cx="8786813"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6562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xmlns="" id="{2786213E-C617-4C6A-85C7-0F9DAA5FBD79}"/>
              </a:ext>
            </a:extLst>
          </p:cNvPr>
          <p:cNvSpPr>
            <a:spLocks noGrp="1"/>
          </p:cNvSpPr>
          <p:nvPr>
            <p:ph type="title"/>
          </p:nvPr>
        </p:nvSpPr>
        <p:spPr>
          <a:xfrm>
            <a:off x="598488" y="-76200"/>
            <a:ext cx="7924800" cy="838200"/>
          </a:xfrm>
        </p:spPr>
        <p:txBody>
          <a:bodyPr/>
          <a:lstStyle/>
          <a:p>
            <a:pPr algn="ctr"/>
            <a:r>
              <a:rPr lang="ru-RU" altLang="ru-RU" sz="2800" b="1">
                <a:solidFill>
                  <a:srgbClr val="FF0000"/>
                </a:solidFill>
              </a:rPr>
              <a:t>РЕЗУЛЬТАТЫ ИССЛЕДОВАНИЯ -2012</a:t>
            </a:r>
            <a:endParaRPr lang="en-US" altLang="ru-RU" sz="2800" i="1">
              <a:solidFill>
                <a:srgbClr val="FF0000"/>
              </a:solidFill>
            </a:endParaRPr>
          </a:p>
        </p:txBody>
      </p:sp>
      <p:sp>
        <p:nvSpPr>
          <p:cNvPr id="3" name="Content Placeholder 2">
            <a:extLst>
              <a:ext uri="{FF2B5EF4-FFF2-40B4-BE49-F238E27FC236}">
                <a16:creationId xmlns:a16="http://schemas.microsoft.com/office/drawing/2014/main" xmlns="" id="{15EF07C1-1E58-4CE0-BEB4-80170E43D591}"/>
              </a:ext>
            </a:extLst>
          </p:cNvPr>
          <p:cNvSpPr>
            <a:spLocks noGrp="1"/>
          </p:cNvSpPr>
          <p:nvPr>
            <p:ph idx="1"/>
          </p:nvPr>
        </p:nvSpPr>
        <p:spPr>
          <a:xfrm>
            <a:off x="304800" y="654050"/>
            <a:ext cx="8305800" cy="4114800"/>
          </a:xfrm>
        </p:spPr>
        <p:txBody>
          <a:bodyPr/>
          <a:lstStyle/>
          <a:p>
            <a:pPr marL="457200" indent="-457200">
              <a:buFontTx/>
              <a:buAutoNum type="arabicPeriod"/>
              <a:defRPr/>
            </a:pPr>
            <a:r>
              <a:rPr lang="ru-RU" sz="2000" b="1" dirty="0"/>
              <a:t>Оценка доступности восьми основных бюджетных документов для общества</a:t>
            </a:r>
          </a:p>
          <a:p>
            <a:pPr marL="0" indent="0">
              <a:buFontTx/>
              <a:buNone/>
              <a:defRPr/>
            </a:pPr>
            <a:endParaRPr lang="en-US" sz="2600" b="1" dirty="0"/>
          </a:p>
        </p:txBody>
      </p:sp>
      <p:sp>
        <p:nvSpPr>
          <p:cNvPr id="4" name="Footer Placeholder 3">
            <a:extLst>
              <a:ext uri="{FF2B5EF4-FFF2-40B4-BE49-F238E27FC236}">
                <a16:creationId xmlns:a16="http://schemas.microsoft.com/office/drawing/2014/main" xmlns="" id="{AFBA1FBF-73F2-4CAB-85E2-C639A86F00D7}"/>
              </a:ext>
            </a:extLst>
          </p:cNvPr>
          <p:cNvSpPr>
            <a:spLocks noGrp="1"/>
          </p:cNvSpPr>
          <p:nvPr>
            <p:ph type="ftr" sz="quarter" idx="11"/>
          </p:nvPr>
        </p:nvSpPr>
        <p:spPr/>
        <p:txBody>
          <a:bodyPr/>
          <a:lstStyle/>
          <a:p>
            <a:pPr>
              <a:defRPr/>
            </a:pPr>
            <a:r>
              <a:rPr lang="en-US"/>
              <a:t>www.InternationalBudget.org</a:t>
            </a:r>
          </a:p>
        </p:txBody>
      </p:sp>
      <p:sp>
        <p:nvSpPr>
          <p:cNvPr id="15365" name="Slide Number Placeholder 4">
            <a:extLst>
              <a:ext uri="{FF2B5EF4-FFF2-40B4-BE49-F238E27FC236}">
                <a16:creationId xmlns:a16="http://schemas.microsoft.com/office/drawing/2014/main" xmlns="" id="{B7FE073A-2A51-4A7E-A53F-19EA22B9DE0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7DB7129-A878-4324-B7EA-CF472925C461}" type="slidenum">
              <a:rPr lang="en-US" altLang="ru-RU" sz="1200">
                <a:solidFill>
                  <a:srgbClr val="005580"/>
                </a:solidFill>
                <a:ea typeface="Osaka"/>
              </a:rPr>
              <a:pPr/>
              <a:t>13</a:t>
            </a:fld>
            <a:endParaRPr lang="en-US" altLang="ru-RU" sz="1200">
              <a:solidFill>
                <a:srgbClr val="005580"/>
              </a:solidFill>
              <a:ea typeface="Osaka"/>
            </a:endParaRPr>
          </a:p>
        </p:txBody>
      </p:sp>
      <p:pic>
        <p:nvPicPr>
          <p:cNvPr id="15366" name="Picture 7">
            <a:extLst>
              <a:ext uri="{FF2B5EF4-FFF2-40B4-BE49-F238E27FC236}">
                <a16:creationId xmlns:a16="http://schemas.microsoft.com/office/drawing/2014/main" xmlns="" id="{B91706D4-78C8-4C59-B71E-0C6B529F6B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347788"/>
            <a:ext cx="8896350" cy="5281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4814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xmlns="" id="{2E75C1FC-11AE-41CE-9895-B2B7091D8BB7}"/>
              </a:ext>
            </a:extLst>
          </p:cNvPr>
          <p:cNvSpPr>
            <a:spLocks noGrp="1"/>
          </p:cNvSpPr>
          <p:nvPr>
            <p:ph type="title"/>
          </p:nvPr>
        </p:nvSpPr>
        <p:spPr>
          <a:xfrm>
            <a:off x="685800" y="-80963"/>
            <a:ext cx="7924800" cy="838201"/>
          </a:xfrm>
        </p:spPr>
        <p:txBody>
          <a:bodyPr/>
          <a:lstStyle/>
          <a:p>
            <a:pPr algn="ctr"/>
            <a:r>
              <a:rPr lang="ru-RU" altLang="ru-RU" sz="2800" b="1">
                <a:solidFill>
                  <a:srgbClr val="FF0000"/>
                </a:solidFill>
              </a:rPr>
              <a:t>Натиҷаҳои тадқиқоти соли  -2012</a:t>
            </a:r>
            <a:endParaRPr lang="en-US" altLang="ru-RU" sz="2800" i="1">
              <a:solidFill>
                <a:srgbClr val="FF0000"/>
              </a:solidFill>
            </a:endParaRPr>
          </a:p>
        </p:txBody>
      </p:sp>
      <p:sp>
        <p:nvSpPr>
          <p:cNvPr id="16387" name="Content Placeholder 2">
            <a:extLst>
              <a:ext uri="{FF2B5EF4-FFF2-40B4-BE49-F238E27FC236}">
                <a16:creationId xmlns:a16="http://schemas.microsoft.com/office/drawing/2014/main" xmlns="" id="{EAF66889-D032-4483-B21B-79804D13076C}"/>
              </a:ext>
            </a:extLst>
          </p:cNvPr>
          <p:cNvSpPr>
            <a:spLocks noGrp="1"/>
          </p:cNvSpPr>
          <p:nvPr>
            <p:ph idx="1"/>
          </p:nvPr>
        </p:nvSpPr>
        <p:spPr>
          <a:xfrm>
            <a:off x="304800" y="565150"/>
            <a:ext cx="8305800" cy="4114800"/>
          </a:xfrm>
        </p:spPr>
        <p:txBody>
          <a:bodyPr/>
          <a:lstStyle/>
          <a:p>
            <a:r>
              <a:rPr lang="ru-RU" altLang="ru-RU" sz="2400" b="1"/>
              <a:t>Индекси кушодагии буҷети Тоҷикистон дар соли 2012г.= </a:t>
            </a:r>
            <a:r>
              <a:rPr lang="ru-RU" altLang="ru-RU" sz="2400" b="1" u="sng">
                <a:solidFill>
                  <a:srgbClr val="FF0000"/>
                </a:solidFill>
              </a:rPr>
              <a:t>17 балл аз 100 балли имконпазир</a:t>
            </a:r>
          </a:p>
          <a:p>
            <a:r>
              <a:rPr lang="ru-RU" altLang="ru-RU" sz="2400" b="1"/>
              <a:t>Дар  қиёс бо кишварҳои ҳамсоя Тоҷикистон дар кадом ҳолат аст?</a:t>
            </a:r>
            <a:endParaRPr lang="ru-RU" altLang="ru-RU" sz="2400"/>
          </a:p>
          <a:p>
            <a:endParaRPr lang="en-US" altLang="ru-RU" sz="2600" b="1"/>
          </a:p>
        </p:txBody>
      </p:sp>
      <p:sp>
        <p:nvSpPr>
          <p:cNvPr id="4" name="Footer Placeholder 3">
            <a:extLst>
              <a:ext uri="{FF2B5EF4-FFF2-40B4-BE49-F238E27FC236}">
                <a16:creationId xmlns:a16="http://schemas.microsoft.com/office/drawing/2014/main" xmlns="" id="{785708A4-4AC6-49CD-9075-30FC32379678}"/>
              </a:ext>
            </a:extLst>
          </p:cNvPr>
          <p:cNvSpPr>
            <a:spLocks noGrp="1"/>
          </p:cNvSpPr>
          <p:nvPr>
            <p:ph type="ftr" sz="quarter" idx="11"/>
          </p:nvPr>
        </p:nvSpPr>
        <p:spPr/>
        <p:txBody>
          <a:bodyPr/>
          <a:lstStyle/>
          <a:p>
            <a:pPr>
              <a:defRPr/>
            </a:pPr>
            <a:r>
              <a:rPr lang="en-US"/>
              <a:t>www.InternationalBudget.org</a:t>
            </a:r>
          </a:p>
        </p:txBody>
      </p:sp>
      <p:sp>
        <p:nvSpPr>
          <p:cNvPr id="16389" name="Slide Number Placeholder 4">
            <a:extLst>
              <a:ext uri="{FF2B5EF4-FFF2-40B4-BE49-F238E27FC236}">
                <a16:creationId xmlns:a16="http://schemas.microsoft.com/office/drawing/2014/main" xmlns="" id="{4F7387D0-F0B6-4A05-A92F-43B175EC9F1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C0D02A8-EF22-4BAF-88CB-0C91366F7693}" type="slidenum">
              <a:rPr lang="en-US" altLang="ru-RU" sz="1200">
                <a:solidFill>
                  <a:srgbClr val="005580"/>
                </a:solidFill>
                <a:ea typeface="Osaka"/>
              </a:rPr>
              <a:pPr/>
              <a:t>14</a:t>
            </a:fld>
            <a:endParaRPr lang="en-US" altLang="ru-RU" sz="1200">
              <a:solidFill>
                <a:srgbClr val="005580"/>
              </a:solidFill>
              <a:ea typeface="Osaka"/>
            </a:endParaRPr>
          </a:p>
        </p:txBody>
      </p:sp>
      <p:pic>
        <p:nvPicPr>
          <p:cNvPr id="16390" name="Picture 7">
            <a:extLst>
              <a:ext uri="{FF2B5EF4-FFF2-40B4-BE49-F238E27FC236}">
                <a16:creationId xmlns:a16="http://schemas.microsoft.com/office/drawing/2014/main" xmlns="" id="{E3798EEA-6FB3-4138-BBE0-784CCC58C4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1195" y="1644650"/>
            <a:ext cx="4016755" cy="3871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266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xmlns="" id="{E66AEBF7-887F-4A14-A5C8-A24EC03B8BCB}"/>
              </a:ext>
            </a:extLst>
          </p:cNvPr>
          <p:cNvSpPr>
            <a:spLocks noGrp="1"/>
          </p:cNvSpPr>
          <p:nvPr>
            <p:ph type="title"/>
          </p:nvPr>
        </p:nvSpPr>
        <p:spPr>
          <a:xfrm>
            <a:off x="685800" y="-76200"/>
            <a:ext cx="7924800" cy="838200"/>
          </a:xfrm>
        </p:spPr>
        <p:txBody>
          <a:bodyPr/>
          <a:lstStyle/>
          <a:p>
            <a:pPr algn="ctr"/>
            <a:r>
              <a:rPr lang="ru-RU" altLang="ru-RU" sz="3000" b="1">
                <a:solidFill>
                  <a:srgbClr val="FF0000"/>
                </a:solidFill>
              </a:rPr>
              <a:t>ИКБ – 2014 дар Тоҷикистон</a:t>
            </a:r>
            <a:endParaRPr lang="en-US" altLang="ru-RU" sz="3000" i="1">
              <a:solidFill>
                <a:srgbClr val="FF0000"/>
              </a:solidFill>
            </a:endParaRPr>
          </a:p>
        </p:txBody>
      </p:sp>
      <p:sp>
        <p:nvSpPr>
          <p:cNvPr id="17411" name="Content Placeholder 2">
            <a:extLst>
              <a:ext uri="{FF2B5EF4-FFF2-40B4-BE49-F238E27FC236}">
                <a16:creationId xmlns:a16="http://schemas.microsoft.com/office/drawing/2014/main" xmlns="" id="{72348F4E-F0B4-474C-BD20-ECB290781FAB}"/>
              </a:ext>
            </a:extLst>
          </p:cNvPr>
          <p:cNvSpPr>
            <a:spLocks noGrp="1"/>
          </p:cNvSpPr>
          <p:nvPr>
            <p:ph idx="1"/>
          </p:nvPr>
        </p:nvSpPr>
        <p:spPr>
          <a:xfrm>
            <a:off x="914400" y="762000"/>
            <a:ext cx="7848600" cy="4392613"/>
          </a:xfrm>
        </p:spPr>
        <p:txBody>
          <a:bodyPr/>
          <a:lstStyle/>
          <a:p>
            <a:pPr>
              <a:buClr>
                <a:srgbClr val="FF0000"/>
              </a:buClr>
              <a:buFont typeface="Wingdings" pitchFamily="2" charset="2"/>
              <a:buChar char="Ø"/>
              <a:defRPr/>
            </a:pPr>
            <a:r>
              <a:rPr lang="ru-RU" sz="2400" b="1" dirty="0"/>
              <a:t>Бари </a:t>
            </a:r>
            <a:r>
              <a:rPr lang="ru-RU" sz="2400" b="1" dirty="0" err="1"/>
              <a:t>ворид</a:t>
            </a:r>
            <a:r>
              <a:rPr lang="ru-RU" sz="2400" b="1" dirty="0"/>
              <a:t> </a:t>
            </a:r>
            <a:r>
              <a:rPr lang="ru-RU" sz="2400" b="1" dirty="0" err="1"/>
              <a:t>намудани</a:t>
            </a:r>
            <a:r>
              <a:rPr lang="ru-RU" sz="2400" b="1" dirty="0"/>
              <a:t> </a:t>
            </a:r>
            <a:r>
              <a:rPr lang="ru-RU" sz="2400" b="1" dirty="0" err="1"/>
              <a:t>тавсияҳои</a:t>
            </a:r>
            <a:r>
              <a:rPr lang="ru-RU" sz="2400" b="1" dirty="0"/>
              <a:t> </a:t>
            </a:r>
            <a:r>
              <a:rPr lang="ru-RU" sz="2400" b="1" dirty="0" err="1"/>
              <a:t>созмони</a:t>
            </a:r>
            <a:r>
              <a:rPr lang="ru-RU" sz="2400" b="1" dirty="0"/>
              <a:t> ШББ  (Июни соли 2013 – Феврали соли 2014) </a:t>
            </a:r>
            <a:r>
              <a:rPr lang="ru-RU" sz="2400" b="1" dirty="0" err="1"/>
              <a:t>корҳои</a:t>
            </a:r>
            <a:r>
              <a:rPr lang="ru-RU" sz="2400" b="1" dirty="0"/>
              <a:t> </a:t>
            </a:r>
            <a:r>
              <a:rPr lang="ru-RU" sz="2400" b="1" dirty="0" err="1"/>
              <a:t>зиёда</a:t>
            </a:r>
            <a:r>
              <a:rPr lang="ru-RU" sz="2400" b="1" dirty="0"/>
              <a:t> </a:t>
            </a:r>
            <a:r>
              <a:rPr lang="ru-RU" sz="2400" b="1" dirty="0" err="1"/>
              <a:t>анҷом</a:t>
            </a:r>
            <a:r>
              <a:rPr lang="ru-RU" sz="2400" b="1" dirty="0"/>
              <a:t> </a:t>
            </a:r>
            <a:r>
              <a:rPr lang="ru-RU" sz="2400" b="1" dirty="0" err="1"/>
              <a:t>дода</a:t>
            </a:r>
            <a:r>
              <a:rPr lang="ru-RU" sz="2400" b="1" dirty="0"/>
              <a:t> </a:t>
            </a:r>
            <a:r>
              <a:rPr lang="ru-RU" sz="2400" b="1" dirty="0" err="1"/>
              <a:t>шуд</a:t>
            </a:r>
            <a:r>
              <a:rPr lang="ru-RU" sz="2400" b="1" dirty="0"/>
              <a:t> </a:t>
            </a:r>
            <a:endParaRPr lang="ru-RU" sz="2000" dirty="0">
              <a:solidFill>
                <a:schemeClr val="tx1"/>
              </a:solidFill>
            </a:endParaRPr>
          </a:p>
          <a:p>
            <a:pPr algn="just">
              <a:buClr>
                <a:srgbClr val="FF0000"/>
              </a:buClr>
              <a:buFont typeface="Wingdings" pitchFamily="2" charset="2"/>
              <a:buChar char="Ø"/>
              <a:defRPr/>
            </a:pPr>
            <a:r>
              <a:rPr lang="ru-RU" sz="2400" b="1" dirty="0" err="1"/>
              <a:t>Вазорати</a:t>
            </a:r>
            <a:r>
              <a:rPr lang="ru-RU" sz="2400" b="1" dirty="0"/>
              <a:t> </a:t>
            </a:r>
            <a:r>
              <a:rPr lang="ru-RU" sz="2400" b="1" dirty="0" err="1"/>
              <a:t>молия</a:t>
            </a:r>
            <a:r>
              <a:rPr lang="ru-RU" sz="2400" b="1" dirty="0"/>
              <a:t> </a:t>
            </a:r>
            <a:r>
              <a:rPr lang="ru-RU" sz="2400" b="1" dirty="0" err="1"/>
              <a:t>ҳуҷҷатҳои</a:t>
            </a:r>
            <a:r>
              <a:rPr lang="ru-RU" sz="2400" b="1" dirty="0"/>
              <a:t> </a:t>
            </a:r>
            <a:r>
              <a:rPr lang="ru-RU" sz="2400" b="1" dirty="0" err="1"/>
              <a:t>зеринро</a:t>
            </a:r>
            <a:r>
              <a:rPr lang="ru-RU" sz="2400" b="1" dirty="0"/>
              <a:t>, </a:t>
            </a:r>
            <a:r>
              <a:rPr lang="ru-RU" sz="2400" b="1" dirty="0" err="1"/>
              <a:t>ки</a:t>
            </a:r>
            <a:r>
              <a:rPr lang="ru-RU" sz="2400" b="1" dirty="0"/>
              <a:t> </a:t>
            </a:r>
            <a:r>
              <a:rPr lang="ru-RU" sz="2400" b="1" dirty="0" err="1"/>
              <a:t>пештар</a:t>
            </a:r>
            <a:r>
              <a:rPr lang="ru-RU" sz="2400" b="1" dirty="0"/>
              <a:t> </a:t>
            </a:r>
            <a:r>
              <a:rPr lang="ru-RU" sz="2400" b="1" dirty="0" err="1"/>
              <a:t>дастрас</a:t>
            </a:r>
            <a:r>
              <a:rPr lang="ru-RU" sz="2400" b="1" dirty="0"/>
              <a:t> </a:t>
            </a:r>
            <a:r>
              <a:rPr lang="ru-RU" sz="2400" b="1" dirty="0" err="1"/>
              <a:t>набуданд</a:t>
            </a:r>
            <a:r>
              <a:rPr lang="ru-RU" sz="2400" b="1" dirty="0"/>
              <a:t>, </a:t>
            </a:r>
            <a:r>
              <a:rPr lang="ru-RU" sz="2400" b="1" dirty="0" err="1"/>
              <a:t>таҳия</a:t>
            </a:r>
            <a:r>
              <a:rPr lang="ru-RU" sz="2400" b="1" dirty="0"/>
              <a:t> </a:t>
            </a:r>
            <a:r>
              <a:rPr lang="ru-RU" sz="2400" b="1" dirty="0" err="1"/>
              <a:t>ва</a:t>
            </a:r>
            <a:r>
              <a:rPr lang="ru-RU" sz="2400" b="1" dirty="0"/>
              <a:t> </a:t>
            </a:r>
            <a:r>
              <a:rPr lang="ru-RU" sz="2400" b="1" dirty="0" err="1"/>
              <a:t>нашр</a:t>
            </a:r>
            <a:r>
              <a:rPr lang="ru-RU" sz="2400" b="1" dirty="0"/>
              <a:t> </a:t>
            </a:r>
            <a:r>
              <a:rPr lang="ru-RU" sz="2400" b="1" dirty="0" err="1"/>
              <a:t>намуд</a:t>
            </a:r>
            <a:r>
              <a:rPr lang="ru-RU" sz="2400" b="1" dirty="0"/>
              <a:t> :</a:t>
            </a:r>
            <a:endParaRPr lang="ru-RU" sz="2400" dirty="0">
              <a:solidFill>
                <a:schemeClr val="tx1"/>
              </a:solidFill>
            </a:endParaRPr>
          </a:p>
          <a:p>
            <a:pPr lvl="1">
              <a:buClr>
                <a:srgbClr val="FF0000"/>
              </a:buClr>
              <a:buFont typeface="Wingdings" pitchFamily="2" charset="2"/>
              <a:buChar char="§"/>
              <a:defRPr/>
            </a:pPr>
            <a:r>
              <a:rPr lang="ru-RU" b="1" dirty="0" err="1"/>
              <a:t>Лоиҳи</a:t>
            </a:r>
            <a:r>
              <a:rPr lang="ru-RU" b="1" dirty="0"/>
              <a:t>  </a:t>
            </a:r>
            <a:r>
              <a:rPr lang="ru-RU" b="1" dirty="0" err="1"/>
              <a:t>пешакии</a:t>
            </a:r>
            <a:r>
              <a:rPr lang="ru-RU" b="1" dirty="0"/>
              <a:t> </a:t>
            </a:r>
            <a:r>
              <a:rPr lang="ru-RU" b="1" dirty="0" err="1"/>
              <a:t>буҷет</a:t>
            </a:r>
            <a:r>
              <a:rPr lang="ru-RU" b="1" dirty="0"/>
              <a:t> </a:t>
            </a:r>
          </a:p>
          <a:p>
            <a:pPr lvl="1">
              <a:buClr>
                <a:srgbClr val="FF0000"/>
              </a:buClr>
              <a:buFont typeface="Wingdings" pitchFamily="2" charset="2"/>
              <a:buChar char="§"/>
              <a:defRPr/>
            </a:pPr>
            <a:r>
              <a:rPr lang="ru-RU" b="1" dirty="0" err="1"/>
              <a:t>Лоиҳаи</a:t>
            </a:r>
            <a:r>
              <a:rPr lang="ru-RU" b="1" dirty="0"/>
              <a:t> </a:t>
            </a:r>
            <a:r>
              <a:rPr lang="ru-RU" b="1" dirty="0" err="1"/>
              <a:t>буҷети</a:t>
            </a:r>
            <a:r>
              <a:rPr lang="ru-RU" b="1" dirty="0"/>
              <a:t> </a:t>
            </a:r>
            <a:r>
              <a:rPr lang="ru-RU" b="1" dirty="0" err="1"/>
              <a:t>ҳокимияти</a:t>
            </a:r>
            <a:r>
              <a:rPr lang="ru-RU" b="1" dirty="0"/>
              <a:t> </a:t>
            </a:r>
            <a:r>
              <a:rPr lang="ru-RU" b="1" dirty="0" err="1"/>
              <a:t>иҷроия</a:t>
            </a:r>
            <a:r>
              <a:rPr lang="ru-RU" b="1" dirty="0"/>
              <a:t> </a:t>
            </a:r>
          </a:p>
          <a:p>
            <a:pPr lvl="1">
              <a:buClr>
                <a:srgbClr val="FF0000"/>
              </a:buClr>
              <a:buFont typeface="Wingdings" pitchFamily="2" charset="2"/>
              <a:buChar char="§"/>
              <a:defRPr/>
            </a:pPr>
            <a:r>
              <a:rPr lang="ru-RU" b="1" dirty="0" err="1"/>
              <a:t>Буҷети</a:t>
            </a:r>
            <a:r>
              <a:rPr lang="ru-RU" b="1" dirty="0"/>
              <a:t> </a:t>
            </a:r>
            <a:r>
              <a:rPr lang="ru-RU" b="1" dirty="0" err="1"/>
              <a:t>шаҳрвандӣ</a:t>
            </a:r>
            <a:endParaRPr lang="ru-RU" b="1" dirty="0"/>
          </a:p>
          <a:p>
            <a:pPr marL="0" indent="0" algn="just">
              <a:buClr>
                <a:srgbClr val="FF0000"/>
              </a:buClr>
              <a:buFontTx/>
              <a:buNone/>
              <a:defRPr/>
            </a:pPr>
            <a:r>
              <a:rPr lang="ru-RU" sz="2400" b="1" dirty="0" err="1"/>
              <a:t>Даври</a:t>
            </a:r>
            <a:r>
              <a:rPr lang="ru-RU" sz="2400" b="1" dirty="0"/>
              <a:t> </a:t>
            </a:r>
            <a:r>
              <a:rPr lang="ru-RU" sz="2400" b="1" dirty="0" err="1"/>
              <a:t>дуюми</a:t>
            </a:r>
            <a:r>
              <a:rPr lang="ru-RU" sz="2400" b="1" dirty="0"/>
              <a:t> </a:t>
            </a:r>
            <a:r>
              <a:rPr lang="ru-RU" sz="2400" b="1" dirty="0" err="1"/>
              <a:t>тадқиқоти</a:t>
            </a:r>
            <a:r>
              <a:rPr lang="ru-RU" sz="2400" b="1" dirty="0"/>
              <a:t> ИКБ дар </a:t>
            </a:r>
            <a:r>
              <a:rPr lang="ru-RU" sz="2400" b="1" dirty="0" err="1"/>
              <a:t>Тоҷикистон</a:t>
            </a:r>
            <a:r>
              <a:rPr lang="ru-RU" sz="2400" b="1" dirty="0"/>
              <a:t> (</a:t>
            </a:r>
            <a:r>
              <a:rPr lang="ru-RU" sz="2400" b="1" dirty="0" err="1"/>
              <a:t>Феврал</a:t>
            </a:r>
            <a:r>
              <a:rPr lang="ru-RU" sz="2400" b="1" dirty="0"/>
              <a:t> – </a:t>
            </a:r>
            <a:r>
              <a:rPr lang="ru-RU" sz="2400" b="1" dirty="0" err="1"/>
              <a:t>Июнио</a:t>
            </a:r>
            <a:r>
              <a:rPr lang="ru-RU" sz="2400" b="1" dirty="0"/>
              <a:t> 2014)</a:t>
            </a:r>
          </a:p>
        </p:txBody>
      </p:sp>
      <p:sp>
        <p:nvSpPr>
          <p:cNvPr id="4" name="Footer Placeholder 3">
            <a:extLst>
              <a:ext uri="{FF2B5EF4-FFF2-40B4-BE49-F238E27FC236}">
                <a16:creationId xmlns:a16="http://schemas.microsoft.com/office/drawing/2014/main" xmlns="" id="{4F9A3B60-FA8B-4417-A16E-9BD265A344F3}"/>
              </a:ext>
            </a:extLst>
          </p:cNvPr>
          <p:cNvSpPr>
            <a:spLocks noGrp="1"/>
          </p:cNvSpPr>
          <p:nvPr>
            <p:ph type="ftr" sz="quarter" idx="11"/>
          </p:nvPr>
        </p:nvSpPr>
        <p:spPr/>
        <p:txBody>
          <a:bodyPr/>
          <a:lstStyle/>
          <a:p>
            <a:pPr>
              <a:defRPr/>
            </a:pPr>
            <a:r>
              <a:rPr lang="en-US"/>
              <a:t>www.InternationalBudget.org</a:t>
            </a:r>
          </a:p>
        </p:txBody>
      </p:sp>
      <p:sp>
        <p:nvSpPr>
          <p:cNvPr id="17413" name="Slide Number Placeholder 4">
            <a:extLst>
              <a:ext uri="{FF2B5EF4-FFF2-40B4-BE49-F238E27FC236}">
                <a16:creationId xmlns:a16="http://schemas.microsoft.com/office/drawing/2014/main" xmlns="" id="{91B8FD87-A226-4A02-949D-33FAC2A8F22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96D2DCF-3DE7-4788-9C34-3733FA4C5ABE}" type="slidenum">
              <a:rPr lang="en-US" altLang="ru-RU" sz="1200">
                <a:solidFill>
                  <a:srgbClr val="005580"/>
                </a:solidFill>
                <a:ea typeface="Osaka"/>
              </a:rPr>
              <a:pPr/>
              <a:t>15</a:t>
            </a:fld>
            <a:endParaRPr lang="en-US" altLang="ru-RU" sz="1200">
              <a:solidFill>
                <a:srgbClr val="005580"/>
              </a:solidFill>
              <a:ea typeface="Osaka"/>
            </a:endParaRPr>
          </a:p>
        </p:txBody>
      </p:sp>
    </p:spTree>
    <p:extLst>
      <p:ext uri="{BB962C8B-B14F-4D97-AF65-F5344CB8AC3E}">
        <p14:creationId xmlns:p14="http://schemas.microsoft.com/office/powerpoint/2010/main" val="245199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xmlns="" id="{7B320C2D-183A-433A-8A98-186DA3618570}"/>
              </a:ext>
            </a:extLst>
          </p:cNvPr>
          <p:cNvSpPr>
            <a:spLocks noGrp="1"/>
          </p:cNvSpPr>
          <p:nvPr>
            <p:ph type="title"/>
          </p:nvPr>
        </p:nvSpPr>
        <p:spPr>
          <a:xfrm>
            <a:off x="598488" y="-76200"/>
            <a:ext cx="7924800" cy="838200"/>
          </a:xfrm>
        </p:spPr>
        <p:txBody>
          <a:bodyPr/>
          <a:lstStyle/>
          <a:p>
            <a:pPr algn="ctr"/>
            <a:r>
              <a:rPr lang="ru-RU" altLang="ru-RU" sz="2800" b="1">
                <a:solidFill>
                  <a:srgbClr val="FF0000"/>
                </a:solidFill>
              </a:rPr>
              <a:t>Натиҷаҳои тадқиқоти соли 2014</a:t>
            </a:r>
            <a:endParaRPr lang="en-US" altLang="ru-RU" sz="2800" i="1">
              <a:solidFill>
                <a:srgbClr val="FF0000"/>
              </a:solidFill>
            </a:endParaRPr>
          </a:p>
        </p:txBody>
      </p:sp>
      <p:sp>
        <p:nvSpPr>
          <p:cNvPr id="3" name="Content Placeholder 2">
            <a:extLst>
              <a:ext uri="{FF2B5EF4-FFF2-40B4-BE49-F238E27FC236}">
                <a16:creationId xmlns:a16="http://schemas.microsoft.com/office/drawing/2014/main" xmlns="" id="{82888021-4E91-419D-98D1-86B653CEBA6E}"/>
              </a:ext>
            </a:extLst>
          </p:cNvPr>
          <p:cNvSpPr>
            <a:spLocks noGrp="1"/>
          </p:cNvSpPr>
          <p:nvPr>
            <p:ph idx="1"/>
          </p:nvPr>
        </p:nvSpPr>
        <p:spPr>
          <a:xfrm>
            <a:off x="304800" y="654050"/>
            <a:ext cx="8305800" cy="4114800"/>
          </a:xfrm>
        </p:spPr>
        <p:txBody>
          <a:bodyPr/>
          <a:lstStyle/>
          <a:p>
            <a:pPr marL="457200" indent="-457200">
              <a:buFontTx/>
              <a:buAutoNum type="arabicPeriod"/>
              <a:defRPr/>
            </a:pPr>
            <a:r>
              <a:rPr lang="ru-RU" sz="2000" b="1" dirty="0"/>
              <a:t> </a:t>
            </a:r>
            <a:r>
              <a:rPr lang="ru-RU" sz="2000" b="1" dirty="0" err="1"/>
              <a:t>Баҳогузории</a:t>
            </a:r>
            <a:r>
              <a:rPr lang="ru-RU" sz="2000" b="1" dirty="0"/>
              <a:t> </a:t>
            </a:r>
            <a:r>
              <a:rPr lang="ru-RU" sz="2000" b="1" dirty="0" err="1"/>
              <a:t>дастрасии</a:t>
            </a:r>
            <a:r>
              <a:rPr lang="ru-RU" sz="2000" b="1" dirty="0"/>
              <a:t> </a:t>
            </a:r>
            <a:r>
              <a:rPr lang="ru-RU" sz="2000" b="1" dirty="0" err="1"/>
              <a:t>ҷомеа</a:t>
            </a:r>
            <a:r>
              <a:rPr lang="ru-RU" sz="2000" b="1" dirty="0"/>
              <a:t> ба 8 </a:t>
            </a:r>
            <a:r>
              <a:rPr lang="ru-RU" sz="2000" b="1" dirty="0" err="1"/>
              <a:t>ҳуҷҷати</a:t>
            </a:r>
            <a:r>
              <a:rPr lang="ru-RU" sz="2000" b="1" dirty="0"/>
              <a:t> </a:t>
            </a:r>
            <a:r>
              <a:rPr lang="ru-RU" sz="2000" b="1" dirty="0" err="1"/>
              <a:t>асосии</a:t>
            </a:r>
            <a:r>
              <a:rPr lang="ru-RU" sz="2000" b="1" dirty="0"/>
              <a:t> </a:t>
            </a:r>
            <a:r>
              <a:rPr lang="ru-RU" sz="2000" b="1" dirty="0" err="1"/>
              <a:t>буҷет</a:t>
            </a:r>
            <a:r>
              <a:rPr lang="ru-RU" sz="2000" b="1" dirty="0"/>
              <a:t> </a:t>
            </a:r>
            <a:r>
              <a:rPr lang="ru-RU" sz="2000" b="1" dirty="0" err="1"/>
              <a:t>ва</a:t>
            </a:r>
            <a:endParaRPr lang="ru-RU" sz="2000" b="1" dirty="0"/>
          </a:p>
          <a:p>
            <a:pPr marL="0" indent="0">
              <a:buFontTx/>
              <a:buNone/>
              <a:defRPr/>
            </a:pPr>
            <a:endParaRPr lang="en-US" sz="2600" b="1" dirty="0"/>
          </a:p>
        </p:txBody>
      </p:sp>
      <p:sp>
        <p:nvSpPr>
          <p:cNvPr id="4" name="Footer Placeholder 3">
            <a:extLst>
              <a:ext uri="{FF2B5EF4-FFF2-40B4-BE49-F238E27FC236}">
                <a16:creationId xmlns:a16="http://schemas.microsoft.com/office/drawing/2014/main" xmlns="" id="{52E16422-8376-498E-B262-91D0C64CF947}"/>
              </a:ext>
            </a:extLst>
          </p:cNvPr>
          <p:cNvSpPr>
            <a:spLocks noGrp="1"/>
          </p:cNvSpPr>
          <p:nvPr>
            <p:ph type="ftr" sz="quarter" idx="11"/>
          </p:nvPr>
        </p:nvSpPr>
        <p:spPr/>
        <p:txBody>
          <a:bodyPr/>
          <a:lstStyle/>
          <a:p>
            <a:pPr>
              <a:defRPr/>
            </a:pPr>
            <a:r>
              <a:rPr lang="en-US"/>
              <a:t>www.InternationalBudget.org</a:t>
            </a:r>
          </a:p>
        </p:txBody>
      </p:sp>
      <p:sp>
        <p:nvSpPr>
          <p:cNvPr id="18437" name="Slide Number Placeholder 4">
            <a:extLst>
              <a:ext uri="{FF2B5EF4-FFF2-40B4-BE49-F238E27FC236}">
                <a16:creationId xmlns:a16="http://schemas.microsoft.com/office/drawing/2014/main" xmlns="" id="{3148A818-C172-4F37-9345-0DD05B49224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29026C8-6096-4856-97F1-0FC7A1C3BCA0}" type="slidenum">
              <a:rPr lang="en-US" altLang="ru-RU" sz="1200">
                <a:solidFill>
                  <a:srgbClr val="005580"/>
                </a:solidFill>
                <a:ea typeface="Osaka"/>
              </a:rPr>
              <a:pPr/>
              <a:t>16</a:t>
            </a:fld>
            <a:endParaRPr lang="en-US" altLang="ru-RU" sz="1200">
              <a:solidFill>
                <a:srgbClr val="005580"/>
              </a:solidFill>
              <a:ea typeface="Osaka"/>
            </a:endParaRPr>
          </a:p>
        </p:txBody>
      </p:sp>
      <p:pic>
        <p:nvPicPr>
          <p:cNvPr id="18438" name="Рисунок 1">
            <a:extLst>
              <a:ext uri="{FF2B5EF4-FFF2-40B4-BE49-F238E27FC236}">
                <a16:creationId xmlns:a16="http://schemas.microsoft.com/office/drawing/2014/main" xmlns="" id="{C1826B22-DB2E-4257-82C1-D8469530A3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3375" y="1492250"/>
            <a:ext cx="851693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26180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xmlns="" id="{15771057-82BA-4867-8616-A0B46DC567B6}"/>
              </a:ext>
            </a:extLst>
          </p:cNvPr>
          <p:cNvSpPr>
            <a:spLocks noGrp="1"/>
          </p:cNvSpPr>
          <p:nvPr>
            <p:ph type="ftr" sz="quarter" idx="11"/>
          </p:nvPr>
        </p:nvSpPr>
        <p:spPr/>
        <p:txBody>
          <a:bodyPr/>
          <a:lstStyle/>
          <a:p>
            <a:pPr>
              <a:defRPr/>
            </a:pPr>
            <a:r>
              <a:rPr lang="en-US"/>
              <a:t>www.InternationalBudget.org</a:t>
            </a:r>
          </a:p>
        </p:txBody>
      </p:sp>
      <p:sp>
        <p:nvSpPr>
          <p:cNvPr id="19459" name="Slide Number Placeholder 4">
            <a:extLst>
              <a:ext uri="{FF2B5EF4-FFF2-40B4-BE49-F238E27FC236}">
                <a16:creationId xmlns:a16="http://schemas.microsoft.com/office/drawing/2014/main" xmlns="" id="{ADCE30EF-69B7-4C02-88AA-93DFB15F2E4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63DB88F-4DDB-4E3F-BAD9-DA7D95A696AD}" type="slidenum">
              <a:rPr lang="en-US" altLang="ru-RU" sz="1200">
                <a:solidFill>
                  <a:srgbClr val="005580"/>
                </a:solidFill>
                <a:ea typeface="Osaka"/>
              </a:rPr>
              <a:pPr/>
              <a:t>17</a:t>
            </a:fld>
            <a:endParaRPr lang="en-US" altLang="ru-RU" sz="1200">
              <a:solidFill>
                <a:srgbClr val="005580"/>
              </a:solidFill>
              <a:ea typeface="Osaka"/>
            </a:endParaRPr>
          </a:p>
        </p:txBody>
      </p:sp>
      <p:sp>
        <p:nvSpPr>
          <p:cNvPr id="19460" name="Объект 1">
            <a:extLst>
              <a:ext uri="{FF2B5EF4-FFF2-40B4-BE49-F238E27FC236}">
                <a16:creationId xmlns:a16="http://schemas.microsoft.com/office/drawing/2014/main" xmlns="" id="{AC08AF56-9A66-4CA9-940B-10011E5DCF76}"/>
              </a:ext>
            </a:extLst>
          </p:cNvPr>
          <p:cNvSpPr>
            <a:spLocks noGrp="1"/>
          </p:cNvSpPr>
          <p:nvPr>
            <p:ph idx="1"/>
          </p:nvPr>
        </p:nvSpPr>
        <p:spPr/>
        <p:txBody>
          <a:bodyPr/>
          <a:lstStyle/>
          <a:p>
            <a:endParaRPr lang="ru-RU" altLang="ru-RU"/>
          </a:p>
        </p:txBody>
      </p:sp>
      <p:sp>
        <p:nvSpPr>
          <p:cNvPr id="19461" name="Заголовок 2">
            <a:extLst>
              <a:ext uri="{FF2B5EF4-FFF2-40B4-BE49-F238E27FC236}">
                <a16:creationId xmlns:a16="http://schemas.microsoft.com/office/drawing/2014/main" xmlns="" id="{736A1C45-2B16-4BAA-9672-333F091B2021}"/>
              </a:ext>
            </a:extLst>
          </p:cNvPr>
          <p:cNvSpPr>
            <a:spLocks noGrp="1"/>
          </p:cNvSpPr>
          <p:nvPr>
            <p:ph type="title"/>
          </p:nvPr>
        </p:nvSpPr>
        <p:spPr>
          <a:xfrm>
            <a:off x="757238" y="76200"/>
            <a:ext cx="7772400" cy="533400"/>
          </a:xfrm>
        </p:spPr>
        <p:txBody>
          <a:bodyPr/>
          <a:lstStyle/>
          <a:p>
            <a:r>
              <a:rPr lang="ru-RU" altLang="ru-RU" sz="2000"/>
              <a:t>Ҳуҷҷатҳо оид ба буҷет, ки дар сомонаи </a:t>
            </a:r>
            <a:r>
              <a:rPr lang="en-US" altLang="ru-RU" sz="2000">
                <a:hlinkClick r:id="rId2"/>
              </a:rPr>
              <a:t>www.minfin.tj</a:t>
            </a:r>
            <a:r>
              <a:rPr lang="en-US" altLang="ru-RU" sz="2000"/>
              <a:t> </a:t>
            </a:r>
            <a:r>
              <a:rPr lang="tg-Cyrl-TJ" altLang="ru-RU" sz="2000"/>
              <a:t>дастрасанд</a:t>
            </a:r>
            <a:endParaRPr lang="ru-RU" altLang="ru-RU" sz="2000"/>
          </a:p>
        </p:txBody>
      </p:sp>
      <p:pic>
        <p:nvPicPr>
          <p:cNvPr id="19462" name="Picture 2">
            <a:extLst>
              <a:ext uri="{FF2B5EF4-FFF2-40B4-BE49-F238E27FC236}">
                <a16:creationId xmlns:a16="http://schemas.microsoft.com/office/drawing/2014/main" xmlns="" id="{B3B28B34-F0A3-4B9E-8FE0-165E22001B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85788"/>
            <a:ext cx="7462838" cy="5738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5445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xmlns="" id="{11AA7242-B204-4EBA-9163-1D951ABE4FA5}"/>
              </a:ext>
            </a:extLst>
          </p:cNvPr>
          <p:cNvSpPr>
            <a:spLocks noGrp="1"/>
          </p:cNvSpPr>
          <p:nvPr>
            <p:ph type="title"/>
          </p:nvPr>
        </p:nvSpPr>
        <p:spPr>
          <a:xfrm>
            <a:off x="598488" y="-76200"/>
            <a:ext cx="7924800" cy="838200"/>
          </a:xfrm>
        </p:spPr>
        <p:txBody>
          <a:bodyPr/>
          <a:lstStyle/>
          <a:p>
            <a:pPr algn="ctr"/>
            <a:r>
              <a:rPr lang="ru-RU" altLang="ru-RU" sz="2800" b="1">
                <a:solidFill>
                  <a:srgbClr val="FF0000"/>
                </a:solidFill>
              </a:rPr>
              <a:t>Натиҷаҳои тадқиқоти солҳои 2012-2014</a:t>
            </a:r>
            <a:endParaRPr lang="en-US" altLang="ru-RU" sz="2800" i="1">
              <a:solidFill>
                <a:srgbClr val="FF0000"/>
              </a:solidFill>
            </a:endParaRPr>
          </a:p>
        </p:txBody>
      </p:sp>
      <p:sp>
        <p:nvSpPr>
          <p:cNvPr id="4" name="Footer Placeholder 3">
            <a:extLst>
              <a:ext uri="{FF2B5EF4-FFF2-40B4-BE49-F238E27FC236}">
                <a16:creationId xmlns:a16="http://schemas.microsoft.com/office/drawing/2014/main" xmlns="" id="{FDB7353E-7D2A-4FCA-A51D-F850E991F9BA}"/>
              </a:ext>
            </a:extLst>
          </p:cNvPr>
          <p:cNvSpPr>
            <a:spLocks noGrp="1"/>
          </p:cNvSpPr>
          <p:nvPr>
            <p:ph type="ftr" sz="quarter" idx="11"/>
          </p:nvPr>
        </p:nvSpPr>
        <p:spPr/>
        <p:txBody>
          <a:bodyPr/>
          <a:lstStyle/>
          <a:p>
            <a:pPr>
              <a:defRPr/>
            </a:pPr>
            <a:r>
              <a:rPr lang="en-US"/>
              <a:t>www.InternationalBudget.org</a:t>
            </a:r>
          </a:p>
        </p:txBody>
      </p:sp>
      <p:sp>
        <p:nvSpPr>
          <p:cNvPr id="20484" name="Slide Number Placeholder 4">
            <a:extLst>
              <a:ext uri="{FF2B5EF4-FFF2-40B4-BE49-F238E27FC236}">
                <a16:creationId xmlns:a16="http://schemas.microsoft.com/office/drawing/2014/main" xmlns="" id="{6CBC6424-336A-4C44-AA91-E375BA7F0A9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D6C237B-B6F0-4037-8DF2-A5C89DBFB340}" type="slidenum">
              <a:rPr lang="en-US" altLang="ru-RU" sz="1200">
                <a:solidFill>
                  <a:srgbClr val="005580"/>
                </a:solidFill>
                <a:ea typeface="Osaka"/>
              </a:rPr>
              <a:pPr/>
              <a:t>18</a:t>
            </a:fld>
            <a:endParaRPr lang="en-US" altLang="ru-RU" sz="1200">
              <a:solidFill>
                <a:srgbClr val="005580"/>
              </a:solidFill>
              <a:ea typeface="Osaka"/>
            </a:endParaRPr>
          </a:p>
        </p:txBody>
      </p:sp>
      <p:pic>
        <p:nvPicPr>
          <p:cNvPr id="20485" name="Рисунок 4">
            <a:extLst>
              <a:ext uri="{FF2B5EF4-FFF2-40B4-BE49-F238E27FC236}">
                <a16:creationId xmlns:a16="http://schemas.microsoft.com/office/drawing/2014/main" xmlns="" id="{2403198C-33A2-4320-A623-A144C1033D4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730250"/>
            <a:ext cx="7353300" cy="594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2590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xmlns="" id="{EC548AAA-6890-4F72-95CC-C1E94F394775}"/>
              </a:ext>
            </a:extLst>
          </p:cNvPr>
          <p:cNvSpPr>
            <a:spLocks noGrp="1"/>
          </p:cNvSpPr>
          <p:nvPr>
            <p:ph type="title"/>
          </p:nvPr>
        </p:nvSpPr>
        <p:spPr>
          <a:xfrm>
            <a:off x="685800" y="-80963"/>
            <a:ext cx="7924800" cy="838201"/>
          </a:xfrm>
        </p:spPr>
        <p:txBody>
          <a:bodyPr/>
          <a:lstStyle/>
          <a:p>
            <a:pPr algn="ctr"/>
            <a:r>
              <a:rPr lang="ru-RU" altLang="ru-RU" sz="2800" b="1">
                <a:solidFill>
                  <a:srgbClr val="FF0000"/>
                </a:solidFill>
              </a:rPr>
              <a:t>Динамикаи тағйирёбии шаффофият</a:t>
            </a:r>
            <a:endParaRPr lang="en-US" altLang="ru-RU" sz="2800" i="1">
              <a:solidFill>
                <a:srgbClr val="FF0000"/>
              </a:solidFill>
            </a:endParaRPr>
          </a:p>
        </p:txBody>
      </p:sp>
      <p:sp>
        <p:nvSpPr>
          <p:cNvPr id="4" name="Footer Placeholder 3">
            <a:extLst>
              <a:ext uri="{FF2B5EF4-FFF2-40B4-BE49-F238E27FC236}">
                <a16:creationId xmlns:a16="http://schemas.microsoft.com/office/drawing/2014/main" xmlns="" id="{236E0D15-EE7C-4B89-AF1E-FE3D9F2CBFAD}"/>
              </a:ext>
            </a:extLst>
          </p:cNvPr>
          <p:cNvSpPr>
            <a:spLocks noGrp="1"/>
          </p:cNvSpPr>
          <p:nvPr>
            <p:ph type="ftr" sz="quarter" idx="11"/>
          </p:nvPr>
        </p:nvSpPr>
        <p:spPr/>
        <p:txBody>
          <a:bodyPr/>
          <a:lstStyle/>
          <a:p>
            <a:pPr>
              <a:defRPr/>
            </a:pPr>
            <a:r>
              <a:rPr lang="en-US"/>
              <a:t>www.InternationalBudget.org</a:t>
            </a:r>
          </a:p>
        </p:txBody>
      </p:sp>
      <p:sp>
        <p:nvSpPr>
          <p:cNvPr id="21508" name="Slide Number Placeholder 4">
            <a:extLst>
              <a:ext uri="{FF2B5EF4-FFF2-40B4-BE49-F238E27FC236}">
                <a16:creationId xmlns:a16="http://schemas.microsoft.com/office/drawing/2014/main" xmlns="" id="{3E5DA266-8263-40B4-81EA-0E10852EEF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0E891C5-764E-4FF7-A91D-15BCC56488A5}" type="slidenum">
              <a:rPr lang="en-US" altLang="ru-RU" sz="1200">
                <a:solidFill>
                  <a:srgbClr val="005580"/>
                </a:solidFill>
                <a:ea typeface="Osaka"/>
              </a:rPr>
              <a:pPr/>
              <a:t>19</a:t>
            </a:fld>
            <a:endParaRPr lang="en-US" altLang="ru-RU" sz="1200">
              <a:solidFill>
                <a:srgbClr val="005580"/>
              </a:solidFill>
              <a:ea typeface="Osaka"/>
            </a:endParaRPr>
          </a:p>
        </p:txBody>
      </p:sp>
      <p:pic>
        <p:nvPicPr>
          <p:cNvPr id="21509" name="Рисунок 2">
            <a:extLst>
              <a:ext uri="{FF2B5EF4-FFF2-40B4-BE49-F238E27FC236}">
                <a16:creationId xmlns:a16="http://schemas.microsoft.com/office/drawing/2014/main" xmlns="" id="{9A8476C3-C314-4967-AD54-7432F47AF2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785813"/>
            <a:ext cx="8458200" cy="581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8645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xmlns="" id="{9E645D7D-BBAE-472B-9864-C87B4CAEA9FA}"/>
              </a:ext>
            </a:extLst>
          </p:cNvPr>
          <p:cNvSpPr>
            <a:spLocks noGrp="1"/>
          </p:cNvSpPr>
          <p:nvPr>
            <p:ph type="title"/>
          </p:nvPr>
        </p:nvSpPr>
        <p:spPr>
          <a:xfrm>
            <a:off x="152400" y="228600"/>
            <a:ext cx="8839200" cy="762000"/>
          </a:xfrm>
        </p:spPr>
        <p:txBody>
          <a:bodyPr>
            <a:normAutofit fontScale="90000"/>
          </a:bodyPr>
          <a:lstStyle/>
          <a:p>
            <a:pPr algn="ctr"/>
            <a:r>
              <a:rPr lang="ru-RU" altLang="ru-RU" sz="2800" b="1" dirty="0" err="1"/>
              <a:t>Тадқиқот</a:t>
            </a:r>
            <a:r>
              <a:rPr lang="ru-RU" altLang="ru-RU" sz="2800" b="1" dirty="0"/>
              <a:t> оид ба </a:t>
            </a:r>
            <a:r>
              <a:rPr lang="ru-RU" altLang="ru-RU" sz="2800" b="1" dirty="0" err="1" smtClean="0"/>
              <a:t>шаффофияти</a:t>
            </a:r>
            <a:r>
              <a:rPr lang="ru-RU" altLang="ru-RU" sz="2800" b="1" dirty="0" smtClean="0"/>
              <a:t>  </a:t>
            </a:r>
            <a:r>
              <a:rPr lang="ru-RU" altLang="ru-RU" sz="2800" b="1" dirty="0" err="1"/>
              <a:t>буҷети</a:t>
            </a:r>
            <a:r>
              <a:rPr lang="ru-RU" altLang="ru-RU" sz="2800" b="1" dirty="0"/>
              <a:t> </a:t>
            </a:r>
            <a:r>
              <a:rPr lang="ru-RU" altLang="ru-RU" sz="2800" b="1" dirty="0" err="1"/>
              <a:t>давлатии</a:t>
            </a:r>
            <a:r>
              <a:rPr lang="ru-RU" altLang="ru-RU" sz="2800" b="1" dirty="0"/>
              <a:t> </a:t>
            </a:r>
            <a:r>
              <a:rPr lang="ru-RU" altLang="ru-RU" sz="2800" b="1" dirty="0" err="1"/>
              <a:t>Тоҷикистон</a:t>
            </a:r>
            <a:r>
              <a:rPr lang="ru-RU" altLang="ru-RU" sz="2800" b="1" dirty="0"/>
              <a:t>  </a:t>
            </a:r>
            <a:endParaRPr lang="en-US" altLang="ru-RU" sz="3000" dirty="0"/>
          </a:p>
        </p:txBody>
      </p:sp>
      <p:sp>
        <p:nvSpPr>
          <p:cNvPr id="4099" name="Content Placeholder 2">
            <a:extLst>
              <a:ext uri="{FF2B5EF4-FFF2-40B4-BE49-F238E27FC236}">
                <a16:creationId xmlns:a16="http://schemas.microsoft.com/office/drawing/2014/main" xmlns="" id="{E3F34BBF-CA7A-4DB4-ABC4-CD013B49E858}"/>
              </a:ext>
            </a:extLst>
          </p:cNvPr>
          <p:cNvSpPr>
            <a:spLocks noGrp="1"/>
          </p:cNvSpPr>
          <p:nvPr>
            <p:ph idx="1"/>
          </p:nvPr>
        </p:nvSpPr>
        <p:spPr>
          <a:xfrm>
            <a:off x="762000" y="1143000"/>
            <a:ext cx="7772400" cy="4267200"/>
          </a:xfrm>
        </p:spPr>
        <p:txBody>
          <a:bodyPr/>
          <a:lstStyle/>
          <a:p>
            <a:pPr marL="0" indent="0">
              <a:buFontTx/>
              <a:buNone/>
              <a:defRPr/>
            </a:pPr>
            <a:r>
              <a:rPr lang="ru-RU" dirty="0"/>
              <a:t> </a:t>
            </a:r>
            <a:r>
              <a:rPr lang="ru-RU" dirty="0" err="1">
                <a:solidFill>
                  <a:srgbClr val="FF0000"/>
                </a:solidFill>
              </a:rPr>
              <a:t>Сарпарастони</a:t>
            </a:r>
            <a:r>
              <a:rPr lang="ru-RU" dirty="0">
                <a:solidFill>
                  <a:srgbClr val="FF0000"/>
                </a:solidFill>
              </a:rPr>
              <a:t> </a:t>
            </a:r>
            <a:r>
              <a:rPr lang="ru-RU" dirty="0" err="1">
                <a:solidFill>
                  <a:srgbClr val="FF0000"/>
                </a:solidFill>
              </a:rPr>
              <a:t>тадқиқот</a:t>
            </a:r>
            <a:r>
              <a:rPr lang="ru-RU" dirty="0">
                <a:solidFill>
                  <a:srgbClr val="FF0000"/>
                </a:solidFill>
              </a:rPr>
              <a:t> :</a:t>
            </a:r>
          </a:p>
          <a:p>
            <a:pPr algn="ctr">
              <a:defRPr/>
            </a:pPr>
            <a:r>
              <a:rPr lang="ru-RU" dirty="0"/>
              <a:t> </a:t>
            </a:r>
            <a:r>
              <a:rPr lang="ru-RU" dirty="0" err="1" smtClean="0"/>
              <a:t>Шарикии</a:t>
            </a:r>
            <a:r>
              <a:rPr lang="ru-RU" dirty="0" smtClean="0"/>
              <a:t> </a:t>
            </a:r>
            <a:r>
              <a:rPr lang="ru-RU" dirty="0" err="1"/>
              <a:t>буҷетии</a:t>
            </a:r>
            <a:r>
              <a:rPr lang="ru-RU" dirty="0"/>
              <a:t> </a:t>
            </a:r>
            <a:r>
              <a:rPr lang="ru-RU" dirty="0" err="1"/>
              <a:t>байналмилалӣ</a:t>
            </a:r>
            <a:r>
              <a:rPr lang="ru-RU" dirty="0"/>
              <a:t>  (</a:t>
            </a:r>
            <a:r>
              <a:rPr lang="ru-RU" dirty="0" err="1"/>
              <a:t>International</a:t>
            </a:r>
            <a:r>
              <a:rPr lang="ru-RU" dirty="0"/>
              <a:t> </a:t>
            </a:r>
            <a:r>
              <a:rPr lang="ru-RU" dirty="0" err="1"/>
              <a:t>Budget</a:t>
            </a:r>
            <a:r>
              <a:rPr lang="ru-RU" dirty="0"/>
              <a:t> </a:t>
            </a:r>
            <a:r>
              <a:rPr lang="ru-RU" dirty="0" err="1"/>
              <a:t>Partnership</a:t>
            </a:r>
            <a:r>
              <a:rPr lang="ru-RU" dirty="0"/>
              <a:t>) </a:t>
            </a:r>
          </a:p>
          <a:p>
            <a:pPr>
              <a:defRPr/>
            </a:pPr>
            <a:r>
              <a:rPr lang="ru-RU" dirty="0" err="1"/>
              <a:t>Институти</a:t>
            </a:r>
            <a:r>
              <a:rPr lang="ru-RU" dirty="0"/>
              <a:t> « </a:t>
            </a:r>
            <a:r>
              <a:rPr lang="ru-RU" dirty="0" err="1"/>
              <a:t>Ҷамъияти</a:t>
            </a:r>
            <a:r>
              <a:rPr lang="ru-RU" dirty="0"/>
              <a:t> </a:t>
            </a:r>
            <a:r>
              <a:rPr lang="ru-RU" dirty="0" err="1"/>
              <a:t>Кушода</a:t>
            </a:r>
            <a:r>
              <a:rPr lang="ru-RU" dirty="0"/>
              <a:t>»-</a:t>
            </a:r>
            <a:r>
              <a:rPr lang="ru-RU" dirty="0" err="1"/>
              <a:t>Бунёди</a:t>
            </a:r>
            <a:r>
              <a:rPr lang="ru-RU" dirty="0"/>
              <a:t> </a:t>
            </a:r>
            <a:r>
              <a:rPr lang="ru-RU" dirty="0" err="1"/>
              <a:t>Мадад</a:t>
            </a:r>
            <a:r>
              <a:rPr lang="ru-RU" dirty="0"/>
              <a:t> дар </a:t>
            </a:r>
            <a:r>
              <a:rPr lang="ru-RU" dirty="0" err="1"/>
              <a:t>Тоҷикистон</a:t>
            </a:r>
            <a:r>
              <a:rPr lang="ru-RU" dirty="0"/>
              <a:t> </a:t>
            </a:r>
            <a:r>
              <a:rPr lang="en-US" dirty="0"/>
              <a:t> </a:t>
            </a:r>
            <a:endParaRPr lang="ru-RU" dirty="0"/>
          </a:p>
          <a:p>
            <a:pPr marL="0" indent="0">
              <a:buFontTx/>
              <a:buNone/>
              <a:defRPr/>
            </a:pPr>
            <a:r>
              <a:rPr lang="ru-RU" dirty="0">
                <a:solidFill>
                  <a:srgbClr val="FF0000"/>
                </a:solidFill>
              </a:rPr>
              <a:t>  </a:t>
            </a:r>
            <a:r>
              <a:rPr lang="ru-RU" dirty="0" err="1">
                <a:solidFill>
                  <a:srgbClr val="FF0000"/>
                </a:solidFill>
              </a:rPr>
              <a:t>Иштирокчӣ</a:t>
            </a:r>
            <a:r>
              <a:rPr lang="ru-RU" dirty="0">
                <a:solidFill>
                  <a:srgbClr val="FF0000"/>
                </a:solidFill>
              </a:rPr>
              <a:t>:</a:t>
            </a:r>
          </a:p>
          <a:p>
            <a:pPr>
              <a:defRPr/>
            </a:pPr>
            <a:r>
              <a:rPr lang="ru-RU" dirty="0" err="1"/>
              <a:t>Кафедраи</a:t>
            </a:r>
            <a:r>
              <a:rPr lang="ru-RU" dirty="0"/>
              <a:t> </a:t>
            </a:r>
            <a:r>
              <a:rPr lang="ru-RU" dirty="0" err="1"/>
              <a:t>идоракунии</a:t>
            </a:r>
            <a:r>
              <a:rPr lang="ru-RU" dirty="0"/>
              <a:t> </a:t>
            </a:r>
            <a:r>
              <a:rPr lang="ru-RU" dirty="0" err="1"/>
              <a:t>маҳаллӣ</a:t>
            </a:r>
            <a:r>
              <a:rPr lang="ru-RU" dirty="0"/>
              <a:t> </a:t>
            </a:r>
            <a:r>
              <a:rPr lang="ru-RU" dirty="0" err="1"/>
              <a:t>ва</a:t>
            </a:r>
            <a:r>
              <a:rPr lang="ru-RU" dirty="0"/>
              <a:t> </a:t>
            </a:r>
            <a:r>
              <a:rPr lang="ru-RU" dirty="0" err="1"/>
              <a:t>давлатии</a:t>
            </a:r>
            <a:r>
              <a:rPr lang="ru-RU" dirty="0"/>
              <a:t> </a:t>
            </a:r>
            <a:r>
              <a:rPr lang="ru-RU" dirty="0" err="1"/>
              <a:t>донишкадаи</a:t>
            </a:r>
            <a:r>
              <a:rPr lang="ru-RU" dirty="0"/>
              <a:t> </a:t>
            </a:r>
            <a:r>
              <a:rPr lang="ru-RU" dirty="0" err="1"/>
              <a:t>соҳибкорӣ</a:t>
            </a:r>
            <a:r>
              <a:rPr lang="ru-RU" dirty="0"/>
              <a:t> </a:t>
            </a:r>
            <a:r>
              <a:rPr lang="ru-RU" dirty="0" err="1"/>
              <a:t>ва</a:t>
            </a:r>
            <a:r>
              <a:rPr lang="ru-RU" dirty="0"/>
              <a:t> </a:t>
            </a:r>
            <a:r>
              <a:rPr lang="ru-RU" dirty="0" err="1"/>
              <a:t>хидмат</a:t>
            </a:r>
            <a:r>
              <a:rPr lang="ru-RU" dirty="0"/>
              <a:t>  </a:t>
            </a:r>
            <a:endParaRPr lang="en-US" dirty="0"/>
          </a:p>
        </p:txBody>
      </p:sp>
      <p:sp>
        <p:nvSpPr>
          <p:cNvPr id="4" name="Footer Placeholder 3">
            <a:extLst>
              <a:ext uri="{FF2B5EF4-FFF2-40B4-BE49-F238E27FC236}">
                <a16:creationId xmlns:a16="http://schemas.microsoft.com/office/drawing/2014/main" xmlns="" id="{BF69582D-A461-4F33-AF88-F4BE17E83E9D}"/>
              </a:ext>
            </a:extLst>
          </p:cNvPr>
          <p:cNvSpPr>
            <a:spLocks noGrp="1"/>
          </p:cNvSpPr>
          <p:nvPr>
            <p:ph type="ftr" sz="quarter" idx="11"/>
          </p:nvPr>
        </p:nvSpPr>
        <p:spPr/>
        <p:txBody>
          <a:bodyPr/>
          <a:lstStyle/>
          <a:p>
            <a:pPr>
              <a:defRPr/>
            </a:pPr>
            <a:r>
              <a:rPr lang="en-US"/>
              <a:t>www.InternationalBudget.org</a:t>
            </a:r>
          </a:p>
        </p:txBody>
      </p:sp>
      <p:sp>
        <p:nvSpPr>
          <p:cNvPr id="4101" name="Slide Number Placeholder 4">
            <a:extLst>
              <a:ext uri="{FF2B5EF4-FFF2-40B4-BE49-F238E27FC236}">
                <a16:creationId xmlns:a16="http://schemas.microsoft.com/office/drawing/2014/main" xmlns="" id="{7B0E37BF-21B1-42E7-9D66-7D61E492CE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B3A363A-FE12-4DF5-84A7-199D91379C02}" type="slidenum">
              <a:rPr lang="en-US" altLang="ru-RU" sz="1200">
                <a:solidFill>
                  <a:srgbClr val="005580"/>
                </a:solidFill>
                <a:ea typeface="Osaka"/>
              </a:rPr>
              <a:pPr/>
              <a:t>2</a:t>
            </a:fld>
            <a:endParaRPr lang="en-US" altLang="ru-RU" sz="1200">
              <a:solidFill>
                <a:srgbClr val="005580"/>
              </a:solidFill>
              <a:ea typeface="Osaka"/>
            </a:endParaRPr>
          </a:p>
        </p:txBody>
      </p:sp>
    </p:spTree>
    <p:extLst>
      <p:ext uri="{BB962C8B-B14F-4D97-AF65-F5344CB8AC3E}">
        <p14:creationId xmlns:p14="http://schemas.microsoft.com/office/powerpoint/2010/main" val="378504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xmlns="" id="{D07D136D-B7B6-4829-BC20-75356A631406}"/>
              </a:ext>
            </a:extLst>
          </p:cNvPr>
          <p:cNvSpPr>
            <a:spLocks noGrp="1"/>
          </p:cNvSpPr>
          <p:nvPr>
            <p:ph type="ftr" sz="quarter" idx="11"/>
          </p:nvPr>
        </p:nvSpPr>
        <p:spPr/>
        <p:txBody>
          <a:bodyPr/>
          <a:lstStyle/>
          <a:p>
            <a:pPr>
              <a:defRPr/>
            </a:pPr>
            <a:r>
              <a:rPr lang="en-US"/>
              <a:t>www.InternationalBudget.org</a:t>
            </a:r>
          </a:p>
        </p:txBody>
      </p:sp>
      <p:sp>
        <p:nvSpPr>
          <p:cNvPr id="22531" name="Slide Number Placeholder 4">
            <a:extLst>
              <a:ext uri="{FF2B5EF4-FFF2-40B4-BE49-F238E27FC236}">
                <a16:creationId xmlns:a16="http://schemas.microsoft.com/office/drawing/2014/main" xmlns="" id="{027772B4-9C96-44D8-AC42-0DDC4C79589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2DA60D6-69E8-441A-A667-06747116620B}" type="slidenum">
              <a:rPr lang="en-US" altLang="ru-RU" sz="1200">
                <a:solidFill>
                  <a:srgbClr val="005580"/>
                </a:solidFill>
                <a:ea typeface="Osaka"/>
              </a:rPr>
              <a:pPr/>
              <a:t>20</a:t>
            </a:fld>
            <a:endParaRPr lang="en-US" altLang="ru-RU" sz="1200">
              <a:solidFill>
                <a:srgbClr val="005580"/>
              </a:solidFill>
              <a:ea typeface="Osaka"/>
            </a:endParaRPr>
          </a:p>
        </p:txBody>
      </p:sp>
      <p:pic>
        <p:nvPicPr>
          <p:cNvPr id="22532" name="Рисунок 4">
            <a:extLst>
              <a:ext uri="{FF2B5EF4-FFF2-40B4-BE49-F238E27FC236}">
                <a16:creationId xmlns:a16="http://schemas.microsoft.com/office/drawing/2014/main" xmlns="" id="{99C91353-4BF9-4628-A31A-7552CAD5EA7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00" y="0"/>
            <a:ext cx="9067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6430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xmlns="" id="{0C892170-34F1-4BD2-B21C-05160A6A0B06}"/>
              </a:ext>
            </a:extLst>
          </p:cNvPr>
          <p:cNvSpPr>
            <a:spLocks noGrp="1"/>
          </p:cNvSpPr>
          <p:nvPr>
            <p:ph type="ftr" sz="quarter" idx="11"/>
          </p:nvPr>
        </p:nvSpPr>
        <p:spPr/>
        <p:txBody>
          <a:bodyPr/>
          <a:lstStyle/>
          <a:p>
            <a:pPr>
              <a:defRPr/>
            </a:pPr>
            <a:r>
              <a:rPr lang="en-US"/>
              <a:t>www.InternationalBudget.org</a:t>
            </a:r>
          </a:p>
        </p:txBody>
      </p:sp>
      <p:sp>
        <p:nvSpPr>
          <p:cNvPr id="23555" name="Slide Number Placeholder 4">
            <a:extLst>
              <a:ext uri="{FF2B5EF4-FFF2-40B4-BE49-F238E27FC236}">
                <a16:creationId xmlns:a16="http://schemas.microsoft.com/office/drawing/2014/main" xmlns="" id="{1D9D977C-0609-4F0B-8109-68B65092E6D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2DCB7D8-C849-4E31-84D0-4B7A5875F18F}" type="slidenum">
              <a:rPr lang="en-US" altLang="ru-RU" sz="1200">
                <a:solidFill>
                  <a:srgbClr val="005580"/>
                </a:solidFill>
                <a:ea typeface="Osaka"/>
              </a:rPr>
              <a:pPr/>
              <a:t>21</a:t>
            </a:fld>
            <a:endParaRPr lang="en-US" altLang="ru-RU" sz="1200">
              <a:solidFill>
                <a:srgbClr val="005580"/>
              </a:solidFill>
              <a:ea typeface="Osaka"/>
            </a:endParaRPr>
          </a:p>
        </p:txBody>
      </p:sp>
      <p:pic>
        <p:nvPicPr>
          <p:cNvPr id="23556" name="Рисунок 1">
            <a:extLst>
              <a:ext uri="{FF2B5EF4-FFF2-40B4-BE49-F238E27FC236}">
                <a16:creationId xmlns:a16="http://schemas.microsoft.com/office/drawing/2014/main" xmlns="" id="{352E0A40-0137-435F-8969-9234986719E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5263" y="-33338"/>
            <a:ext cx="8839200" cy="6880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9087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xmlns="" id="{30D94702-AD19-45A6-8459-03C844F1C3FC}"/>
              </a:ext>
            </a:extLst>
          </p:cNvPr>
          <p:cNvSpPr>
            <a:spLocks noGrp="1"/>
          </p:cNvSpPr>
          <p:nvPr>
            <p:ph type="title"/>
          </p:nvPr>
        </p:nvSpPr>
        <p:spPr>
          <a:xfrm>
            <a:off x="152400" y="152400"/>
            <a:ext cx="7924800" cy="838200"/>
          </a:xfrm>
        </p:spPr>
        <p:txBody>
          <a:bodyPr/>
          <a:lstStyle/>
          <a:p>
            <a:pPr algn="ctr"/>
            <a:r>
              <a:rPr lang="ru-RU" altLang="ru-RU" sz="2400" b="1">
                <a:solidFill>
                  <a:srgbClr val="FF0000"/>
                </a:solidFill>
              </a:rPr>
              <a:t>Натиҷаҳои ИКБ-и соли 2014 дарТоҷикистон </a:t>
            </a:r>
            <a:endParaRPr lang="en-US" altLang="ru-RU" sz="2400" i="1">
              <a:solidFill>
                <a:srgbClr val="FF0000"/>
              </a:solidFill>
            </a:endParaRPr>
          </a:p>
        </p:txBody>
      </p:sp>
      <p:sp>
        <p:nvSpPr>
          <p:cNvPr id="25603" name="Content Placeholder 2">
            <a:extLst>
              <a:ext uri="{FF2B5EF4-FFF2-40B4-BE49-F238E27FC236}">
                <a16:creationId xmlns:a16="http://schemas.microsoft.com/office/drawing/2014/main" xmlns="" id="{B0D5DF48-DAE7-47AD-AF8F-628EA38E5961}"/>
              </a:ext>
            </a:extLst>
          </p:cNvPr>
          <p:cNvSpPr>
            <a:spLocks noGrp="1"/>
          </p:cNvSpPr>
          <p:nvPr>
            <p:ph idx="1"/>
          </p:nvPr>
        </p:nvSpPr>
        <p:spPr>
          <a:xfrm>
            <a:off x="838200" y="1169988"/>
            <a:ext cx="7848600" cy="4392612"/>
          </a:xfrm>
        </p:spPr>
        <p:txBody>
          <a:bodyPr/>
          <a:lstStyle/>
          <a:p>
            <a:pPr marL="0" indent="0">
              <a:buFontTx/>
              <a:buNone/>
              <a:defRPr/>
            </a:pPr>
            <a:r>
              <a:rPr lang="ru-RU" sz="2400" u="sng" dirty="0" err="1"/>
              <a:t>Дастовардҳо</a:t>
            </a:r>
            <a:r>
              <a:rPr lang="ru-RU" sz="2400" dirty="0"/>
              <a:t>:</a:t>
            </a:r>
          </a:p>
          <a:p>
            <a:pPr>
              <a:defRPr/>
            </a:pPr>
            <a:r>
              <a:rPr lang="ru-RU" sz="2400" dirty="0" err="1"/>
              <a:t>Амалан</a:t>
            </a:r>
            <a:r>
              <a:rPr lang="ru-RU" sz="2400" dirty="0"/>
              <a:t> дар </a:t>
            </a:r>
            <a:r>
              <a:rPr lang="ru-RU" sz="2400" dirty="0" err="1"/>
              <a:t>тамоми</a:t>
            </a:r>
            <a:r>
              <a:rPr lang="ru-RU" sz="2400" dirty="0"/>
              <a:t> </a:t>
            </a:r>
            <a:r>
              <a:rPr lang="ru-RU" sz="2400" dirty="0" err="1"/>
              <a:t>марҳилаҳои</a:t>
            </a:r>
            <a:r>
              <a:rPr lang="ru-RU" sz="2400" dirty="0"/>
              <a:t> </a:t>
            </a:r>
            <a:r>
              <a:rPr lang="ru-RU" sz="2400" dirty="0" err="1"/>
              <a:t>даври</a:t>
            </a:r>
            <a:r>
              <a:rPr lang="ru-RU" sz="2400" dirty="0"/>
              <a:t> </a:t>
            </a:r>
            <a:r>
              <a:rPr lang="ru-RU" sz="2400" dirty="0" err="1"/>
              <a:t>буҷетӣ</a:t>
            </a:r>
            <a:r>
              <a:rPr lang="ru-RU" sz="2400" dirty="0"/>
              <a:t> </a:t>
            </a:r>
            <a:r>
              <a:rPr lang="ru-RU" sz="2400" dirty="0" err="1"/>
              <a:t>ҳуҷҷатҳо</a:t>
            </a:r>
            <a:r>
              <a:rPr lang="ru-RU" sz="2400" dirty="0"/>
              <a:t> </a:t>
            </a:r>
            <a:r>
              <a:rPr lang="ru-RU" sz="2400" dirty="0" err="1"/>
              <a:t>барои</a:t>
            </a:r>
            <a:r>
              <a:rPr lang="ru-RU" sz="2400" dirty="0"/>
              <a:t> </a:t>
            </a:r>
            <a:r>
              <a:rPr lang="ru-RU" sz="2400" dirty="0" err="1"/>
              <a:t>ҷомеа</a:t>
            </a:r>
            <a:r>
              <a:rPr lang="ru-RU" sz="2400" dirty="0"/>
              <a:t> </a:t>
            </a:r>
            <a:r>
              <a:rPr lang="ru-RU" sz="2400" dirty="0" err="1"/>
              <a:t>дастрасанд</a:t>
            </a:r>
            <a:r>
              <a:rPr lang="ru-RU" sz="2400" dirty="0"/>
              <a:t>(ба </a:t>
            </a:r>
            <a:r>
              <a:rPr lang="ru-RU" sz="2400" dirty="0" err="1"/>
              <a:t>истиснои</a:t>
            </a:r>
            <a:r>
              <a:rPr lang="ru-RU" sz="2400" dirty="0"/>
              <a:t>  аудит</a:t>
            </a:r>
            <a:r>
              <a:rPr lang="tg-Cyrl-TJ" sz="2400" dirty="0"/>
              <a:t> </a:t>
            </a:r>
            <a:r>
              <a:rPr lang="en-US" sz="2400" dirty="0"/>
              <a:t>). </a:t>
            </a:r>
            <a:endParaRPr lang="ru-RU" sz="2400" dirty="0"/>
          </a:p>
          <a:p>
            <a:pPr>
              <a:defRPr/>
            </a:pPr>
            <a:r>
              <a:rPr lang="ru-RU" sz="2400" dirty="0" err="1"/>
              <a:t>Таърихи</a:t>
            </a:r>
            <a:r>
              <a:rPr lang="ru-RU" sz="2400" dirty="0"/>
              <a:t> </a:t>
            </a:r>
            <a:r>
              <a:rPr lang="ru-RU" sz="2400" dirty="0" err="1"/>
              <a:t>нашри</a:t>
            </a:r>
            <a:r>
              <a:rPr lang="ru-RU" sz="2400" dirty="0"/>
              <a:t> </a:t>
            </a:r>
            <a:r>
              <a:rPr lang="ru-RU" sz="2400" dirty="0" err="1"/>
              <a:t>ҳуҷҷатҳои</a:t>
            </a:r>
            <a:r>
              <a:rPr lang="ru-RU" sz="2400" dirty="0"/>
              <a:t> </a:t>
            </a:r>
            <a:r>
              <a:rPr lang="ru-RU" sz="2400" dirty="0" err="1"/>
              <a:t>буҷетӣ</a:t>
            </a:r>
            <a:r>
              <a:rPr lang="ru-RU" sz="2400" dirty="0"/>
              <a:t> ба </a:t>
            </a:r>
            <a:r>
              <a:rPr lang="ru-RU" sz="2400" dirty="0" err="1"/>
              <a:t>талабот</a:t>
            </a:r>
            <a:r>
              <a:rPr lang="ru-RU" sz="2400" dirty="0"/>
              <a:t> </a:t>
            </a:r>
            <a:r>
              <a:rPr lang="ru-RU" sz="2400" dirty="0" err="1"/>
              <a:t>ва</a:t>
            </a:r>
            <a:r>
              <a:rPr lang="ru-RU" sz="2400" dirty="0"/>
              <a:t> </a:t>
            </a:r>
            <a:r>
              <a:rPr lang="ru-RU" sz="2400" dirty="0" err="1"/>
              <a:t>тавсияҳои</a:t>
            </a:r>
            <a:r>
              <a:rPr lang="ru-RU" sz="2400" dirty="0"/>
              <a:t> </a:t>
            </a:r>
            <a:r>
              <a:rPr lang="ru-RU" sz="2400" dirty="0" err="1"/>
              <a:t>созмони</a:t>
            </a:r>
            <a:r>
              <a:rPr lang="ru-RU" sz="2400" dirty="0"/>
              <a:t> ШББ </a:t>
            </a:r>
            <a:r>
              <a:rPr lang="ru-RU" sz="2400" dirty="0" err="1"/>
              <a:t>мувофиқат</a:t>
            </a:r>
            <a:r>
              <a:rPr lang="ru-RU" sz="2400" dirty="0"/>
              <a:t> </a:t>
            </a:r>
            <a:r>
              <a:rPr lang="ru-RU" sz="2400" dirty="0" err="1"/>
              <a:t>мекунанд</a:t>
            </a:r>
            <a:r>
              <a:rPr lang="tg-Cyrl-TJ" sz="2400" dirty="0"/>
              <a:t> </a:t>
            </a:r>
            <a:r>
              <a:rPr lang="en-US" sz="2400" dirty="0"/>
              <a:t>. </a:t>
            </a:r>
            <a:endParaRPr lang="ru-RU" sz="2400" dirty="0"/>
          </a:p>
          <a:p>
            <a:pPr algn="just">
              <a:defRPr/>
            </a:pPr>
            <a:r>
              <a:rPr lang="ru-RU" sz="2400" dirty="0" err="1"/>
              <a:t>Бо</a:t>
            </a:r>
            <a:r>
              <a:rPr lang="ru-RU" sz="2400" dirty="0"/>
              <a:t> </a:t>
            </a:r>
            <a:r>
              <a:rPr lang="ru-RU" sz="2400" dirty="0" err="1"/>
              <a:t>ташаббуси</a:t>
            </a:r>
            <a:r>
              <a:rPr lang="ru-RU" sz="2400" dirty="0"/>
              <a:t> </a:t>
            </a:r>
            <a:r>
              <a:rPr lang="ru-RU" sz="2400" dirty="0" err="1"/>
              <a:t>Вазорати</a:t>
            </a:r>
            <a:r>
              <a:rPr lang="ru-RU" sz="2400" dirty="0"/>
              <a:t> </a:t>
            </a:r>
            <a:r>
              <a:rPr lang="ru-RU" sz="2400" dirty="0" err="1"/>
              <a:t>молияи</a:t>
            </a:r>
            <a:r>
              <a:rPr lang="ru-RU" sz="2400" dirty="0"/>
              <a:t> ҶТ </a:t>
            </a:r>
            <a:r>
              <a:rPr lang="ru-RU" sz="2400" dirty="0" err="1"/>
              <a:t>ҳуҷҷатҳои</a:t>
            </a:r>
            <a:r>
              <a:rPr lang="ru-RU" sz="2400" dirty="0"/>
              <a:t> </a:t>
            </a:r>
            <a:r>
              <a:rPr lang="ru-RU" sz="2400" dirty="0" err="1"/>
              <a:t>буҷетие</a:t>
            </a:r>
            <a:r>
              <a:rPr lang="ru-RU" sz="2400" dirty="0"/>
              <a:t>, </a:t>
            </a:r>
            <a:r>
              <a:rPr lang="ru-RU" sz="2400" dirty="0" err="1"/>
              <a:t>ки</a:t>
            </a:r>
            <a:r>
              <a:rPr lang="ru-RU" sz="2400" dirty="0"/>
              <a:t> </a:t>
            </a:r>
            <a:r>
              <a:rPr lang="ru-RU" sz="2400" dirty="0" err="1"/>
              <a:t>қаблан</a:t>
            </a:r>
            <a:r>
              <a:rPr lang="ru-RU" sz="2400" dirty="0"/>
              <a:t> </a:t>
            </a:r>
            <a:r>
              <a:rPr lang="ru-RU" sz="2400" dirty="0" err="1"/>
              <a:t>дастрас</a:t>
            </a:r>
            <a:r>
              <a:rPr lang="ru-RU" sz="2400" dirty="0"/>
              <a:t> </a:t>
            </a:r>
            <a:r>
              <a:rPr lang="ru-RU" sz="2400" dirty="0" err="1"/>
              <a:t>набуданд</a:t>
            </a:r>
            <a:r>
              <a:rPr lang="ru-RU" sz="2400" dirty="0"/>
              <a:t>: </a:t>
            </a:r>
            <a:r>
              <a:rPr lang="ru-RU" sz="2400" dirty="0" err="1"/>
              <a:t>Лоиҳаи</a:t>
            </a:r>
            <a:r>
              <a:rPr lang="ru-RU" sz="2400" dirty="0"/>
              <a:t> </a:t>
            </a:r>
            <a:r>
              <a:rPr lang="ru-RU" sz="2400" dirty="0" err="1"/>
              <a:t>буҷети</a:t>
            </a:r>
            <a:r>
              <a:rPr lang="ru-RU" sz="2400" dirty="0"/>
              <a:t> </a:t>
            </a:r>
            <a:r>
              <a:rPr lang="ru-RU" sz="2400" dirty="0" err="1"/>
              <a:t>давлатӣ</a:t>
            </a:r>
            <a:r>
              <a:rPr lang="ru-RU" sz="2400" dirty="0"/>
              <a:t> </a:t>
            </a:r>
            <a:r>
              <a:rPr lang="ru-RU" sz="2400" dirty="0" err="1"/>
              <a:t>ва</a:t>
            </a:r>
            <a:r>
              <a:rPr lang="ru-RU" sz="2400" dirty="0"/>
              <a:t> </a:t>
            </a:r>
            <a:r>
              <a:rPr lang="ru-RU" sz="2400" dirty="0" err="1"/>
              <a:t>Буҷети</a:t>
            </a:r>
            <a:r>
              <a:rPr lang="ru-RU" sz="2400" dirty="0"/>
              <a:t> </a:t>
            </a:r>
            <a:r>
              <a:rPr lang="ru-RU" sz="2400" dirty="0" err="1"/>
              <a:t>шаҳрвандӣ,нашр</a:t>
            </a:r>
            <a:r>
              <a:rPr lang="ru-RU" sz="2400" dirty="0"/>
              <a:t> </a:t>
            </a:r>
            <a:r>
              <a:rPr lang="ru-RU" sz="2400" dirty="0" err="1"/>
              <a:t>мешаванд</a:t>
            </a:r>
            <a:r>
              <a:rPr lang="tg-Cyrl-TJ" sz="2400" dirty="0"/>
              <a:t> </a:t>
            </a:r>
            <a:endParaRPr lang="ru-RU" sz="2400" b="1" dirty="0"/>
          </a:p>
        </p:txBody>
      </p:sp>
      <p:sp>
        <p:nvSpPr>
          <p:cNvPr id="4" name="Footer Placeholder 3">
            <a:extLst>
              <a:ext uri="{FF2B5EF4-FFF2-40B4-BE49-F238E27FC236}">
                <a16:creationId xmlns:a16="http://schemas.microsoft.com/office/drawing/2014/main" xmlns="" id="{23411E0C-50F0-4FEC-B7A0-61B4D9FD38CC}"/>
              </a:ext>
            </a:extLst>
          </p:cNvPr>
          <p:cNvSpPr>
            <a:spLocks noGrp="1"/>
          </p:cNvSpPr>
          <p:nvPr>
            <p:ph type="ftr" sz="quarter" idx="11"/>
          </p:nvPr>
        </p:nvSpPr>
        <p:spPr/>
        <p:txBody>
          <a:bodyPr/>
          <a:lstStyle/>
          <a:p>
            <a:pPr>
              <a:defRPr/>
            </a:pPr>
            <a:r>
              <a:rPr lang="en-US"/>
              <a:t>www.InternationalBudget.org</a:t>
            </a:r>
          </a:p>
        </p:txBody>
      </p:sp>
      <p:sp>
        <p:nvSpPr>
          <p:cNvPr id="24581" name="Slide Number Placeholder 4">
            <a:extLst>
              <a:ext uri="{FF2B5EF4-FFF2-40B4-BE49-F238E27FC236}">
                <a16:creationId xmlns:a16="http://schemas.microsoft.com/office/drawing/2014/main" xmlns="" id="{A5DE2D54-30EE-464A-8375-E3A76E3DBD4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6EB5A27-963E-419A-B6A6-07425B6BEFE5}" type="slidenum">
              <a:rPr lang="en-US" altLang="ru-RU" sz="1200">
                <a:solidFill>
                  <a:srgbClr val="005580"/>
                </a:solidFill>
                <a:ea typeface="Osaka"/>
              </a:rPr>
              <a:pPr/>
              <a:t>22</a:t>
            </a:fld>
            <a:endParaRPr lang="en-US" altLang="ru-RU" sz="1200">
              <a:solidFill>
                <a:srgbClr val="005580"/>
              </a:solidFill>
              <a:ea typeface="Osaka"/>
            </a:endParaRPr>
          </a:p>
        </p:txBody>
      </p:sp>
    </p:spTree>
    <p:extLst>
      <p:ext uri="{BB962C8B-B14F-4D97-AF65-F5344CB8AC3E}">
        <p14:creationId xmlns:p14="http://schemas.microsoft.com/office/powerpoint/2010/main" val="3189213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xmlns="" id="{2F56F4CA-F432-4886-9867-4F095AFC1A6C}"/>
              </a:ext>
            </a:extLst>
          </p:cNvPr>
          <p:cNvSpPr>
            <a:spLocks noGrp="1"/>
          </p:cNvSpPr>
          <p:nvPr>
            <p:ph type="title"/>
          </p:nvPr>
        </p:nvSpPr>
        <p:spPr>
          <a:xfrm>
            <a:off x="152400" y="228600"/>
            <a:ext cx="7924800" cy="838200"/>
          </a:xfrm>
        </p:spPr>
        <p:txBody>
          <a:bodyPr/>
          <a:lstStyle/>
          <a:p>
            <a:pPr algn="ctr"/>
            <a:r>
              <a:rPr lang="ru-RU" altLang="ru-RU" sz="2400" b="1">
                <a:solidFill>
                  <a:srgbClr val="FF0000"/>
                </a:solidFill>
              </a:rPr>
              <a:t>Натиҷаҳои ИКБ-и соли 2014 дарТоҷикистон  </a:t>
            </a:r>
            <a:endParaRPr lang="en-US" altLang="ru-RU" sz="2400" i="1">
              <a:solidFill>
                <a:srgbClr val="FF0000"/>
              </a:solidFill>
            </a:endParaRPr>
          </a:p>
        </p:txBody>
      </p:sp>
      <p:sp>
        <p:nvSpPr>
          <p:cNvPr id="25603" name="Content Placeholder 2">
            <a:extLst>
              <a:ext uri="{FF2B5EF4-FFF2-40B4-BE49-F238E27FC236}">
                <a16:creationId xmlns:a16="http://schemas.microsoft.com/office/drawing/2014/main" xmlns="" id="{ADD6835A-0149-4995-B2A2-24C05368272F}"/>
              </a:ext>
            </a:extLst>
          </p:cNvPr>
          <p:cNvSpPr>
            <a:spLocks noGrp="1"/>
          </p:cNvSpPr>
          <p:nvPr>
            <p:ph idx="1"/>
          </p:nvPr>
        </p:nvSpPr>
        <p:spPr>
          <a:xfrm>
            <a:off x="838200" y="1169988"/>
            <a:ext cx="7848600" cy="4392612"/>
          </a:xfrm>
        </p:spPr>
        <p:txBody>
          <a:bodyPr/>
          <a:lstStyle/>
          <a:p>
            <a:pPr marL="0" indent="0">
              <a:buFontTx/>
              <a:buNone/>
              <a:defRPr/>
            </a:pPr>
            <a:r>
              <a:rPr lang="ru-RU" sz="2400" u="sng" dirty="0" err="1"/>
              <a:t>Мушкилиҳо</a:t>
            </a:r>
            <a:r>
              <a:rPr lang="ru-RU" sz="2400" u="sng" dirty="0"/>
              <a:t> </a:t>
            </a:r>
            <a:r>
              <a:rPr lang="ru-RU" sz="2400" dirty="0"/>
              <a:t>:</a:t>
            </a:r>
          </a:p>
          <a:p>
            <a:pPr algn="just">
              <a:defRPr/>
            </a:pPr>
            <a:r>
              <a:rPr lang="ru-RU" sz="2400" dirty="0" err="1"/>
              <a:t>Баъзе</a:t>
            </a:r>
            <a:r>
              <a:rPr lang="ru-RU" sz="2400" dirty="0"/>
              <a:t> </a:t>
            </a:r>
            <a:r>
              <a:rPr lang="ru-RU" sz="2400" dirty="0" err="1"/>
              <a:t>ҳуҷҷатҳои</a:t>
            </a:r>
            <a:r>
              <a:rPr lang="ru-RU" sz="2400" dirty="0"/>
              <a:t> </a:t>
            </a:r>
            <a:r>
              <a:rPr lang="ru-RU" sz="2400" dirty="0" err="1"/>
              <a:t>буҷетӣ</a:t>
            </a:r>
            <a:r>
              <a:rPr lang="ru-RU" sz="2400" dirty="0"/>
              <a:t> дар </a:t>
            </a:r>
            <a:r>
              <a:rPr lang="ru-RU" sz="2400" dirty="0" err="1"/>
              <a:t>марҳилаи</a:t>
            </a:r>
            <a:r>
              <a:rPr lang="ru-RU" sz="2400" dirty="0"/>
              <a:t> </a:t>
            </a:r>
            <a:r>
              <a:rPr lang="ru-RU" sz="2400" dirty="0" err="1"/>
              <a:t>раванди</a:t>
            </a:r>
            <a:r>
              <a:rPr lang="ru-RU" sz="2400" dirty="0"/>
              <a:t> </a:t>
            </a:r>
            <a:r>
              <a:rPr lang="ru-RU" sz="2400" dirty="0" err="1"/>
              <a:t>иҷроиш</a:t>
            </a:r>
            <a:r>
              <a:rPr lang="ru-RU" sz="2400" dirty="0"/>
              <a:t> </a:t>
            </a:r>
            <a:r>
              <a:rPr lang="ru-RU" sz="2400" dirty="0" err="1"/>
              <a:t>ва</a:t>
            </a:r>
            <a:r>
              <a:rPr lang="ru-RU" sz="2400" dirty="0"/>
              <a:t> </a:t>
            </a:r>
            <a:r>
              <a:rPr lang="ru-RU" sz="2400" dirty="0" err="1"/>
              <a:t>назорати</a:t>
            </a:r>
            <a:r>
              <a:rPr lang="ru-RU" sz="2400" dirty="0"/>
              <a:t> </a:t>
            </a:r>
            <a:r>
              <a:rPr lang="ru-RU" sz="2400" dirty="0" err="1"/>
              <a:t>буҷет</a:t>
            </a:r>
            <a:r>
              <a:rPr lang="ru-RU" sz="2400" dirty="0"/>
              <a:t> </a:t>
            </a:r>
            <a:r>
              <a:rPr lang="ru-RU" sz="2400" dirty="0" err="1"/>
              <a:t>ҳануз</a:t>
            </a:r>
            <a:r>
              <a:rPr lang="ru-RU" sz="2400" dirty="0"/>
              <a:t> </a:t>
            </a:r>
            <a:r>
              <a:rPr lang="ru-RU" sz="2400" dirty="0" err="1"/>
              <a:t>нашр</a:t>
            </a:r>
            <a:r>
              <a:rPr lang="ru-RU" sz="2400" dirty="0"/>
              <a:t> </a:t>
            </a:r>
            <a:r>
              <a:rPr lang="ru-RU" sz="2400" dirty="0" err="1"/>
              <a:t>нашуда</a:t>
            </a:r>
            <a:r>
              <a:rPr lang="ru-RU" sz="2400" dirty="0"/>
              <a:t> </a:t>
            </a:r>
            <a:r>
              <a:rPr lang="ru-RU" sz="2400" dirty="0" err="1"/>
              <a:t>ва</a:t>
            </a:r>
            <a:r>
              <a:rPr lang="ru-RU" sz="2400" dirty="0"/>
              <a:t> ба </a:t>
            </a:r>
            <a:r>
              <a:rPr lang="ru-RU" sz="2400" dirty="0" err="1"/>
              <a:t>ҷомеа</a:t>
            </a:r>
            <a:r>
              <a:rPr lang="ru-RU" sz="2400" dirty="0"/>
              <a:t> </a:t>
            </a:r>
            <a:r>
              <a:rPr lang="ru-RU" sz="2400" dirty="0" err="1"/>
              <a:t>дастрас</a:t>
            </a:r>
            <a:r>
              <a:rPr lang="ru-RU" sz="2400" dirty="0"/>
              <a:t> </a:t>
            </a:r>
            <a:r>
              <a:rPr lang="ru-RU" sz="2400" dirty="0" err="1"/>
              <a:t>нестанд</a:t>
            </a:r>
            <a:r>
              <a:rPr lang="ru-RU" sz="2400" dirty="0"/>
              <a:t>, аз </a:t>
            </a:r>
            <a:r>
              <a:rPr lang="ru-RU" sz="2400" dirty="0" err="1"/>
              <a:t>қабили</a:t>
            </a:r>
            <a:r>
              <a:rPr lang="ru-RU" sz="2400" dirty="0"/>
              <a:t> </a:t>
            </a:r>
            <a:r>
              <a:rPr lang="ru-RU" sz="2400" dirty="0" err="1"/>
              <a:t>Шарҳи</a:t>
            </a:r>
            <a:r>
              <a:rPr lang="ru-RU" sz="2400" dirty="0"/>
              <a:t> </a:t>
            </a:r>
            <a:r>
              <a:rPr lang="ru-RU" sz="2400" dirty="0" err="1"/>
              <a:t>нимсола</a:t>
            </a:r>
            <a:r>
              <a:rPr lang="ru-RU" sz="2400" dirty="0"/>
              <a:t>, </a:t>
            </a:r>
            <a:r>
              <a:rPr lang="ru-RU" sz="2400" dirty="0" err="1"/>
              <a:t>аудити</a:t>
            </a:r>
            <a:r>
              <a:rPr lang="ru-RU" sz="2400" dirty="0"/>
              <a:t> </a:t>
            </a:r>
            <a:r>
              <a:rPr lang="ru-RU" sz="2400" dirty="0" err="1"/>
              <a:t>ҳисоботи</a:t>
            </a:r>
            <a:r>
              <a:rPr lang="ru-RU" sz="2400" dirty="0"/>
              <a:t> солона </a:t>
            </a:r>
            <a:r>
              <a:rPr lang="ru-RU" sz="2400" dirty="0" err="1"/>
              <a:t>оид</a:t>
            </a:r>
            <a:r>
              <a:rPr lang="ru-RU" sz="2400" dirty="0"/>
              <a:t> ба </a:t>
            </a:r>
            <a:r>
              <a:rPr lang="ru-RU" sz="2400" dirty="0" err="1"/>
              <a:t>иҷрои</a:t>
            </a:r>
            <a:r>
              <a:rPr lang="ru-RU" sz="2400" dirty="0"/>
              <a:t> </a:t>
            </a:r>
            <a:r>
              <a:rPr lang="ru-RU" sz="2400" dirty="0" err="1"/>
              <a:t>буҷети</a:t>
            </a:r>
            <a:r>
              <a:rPr lang="ru-RU" sz="2400" dirty="0"/>
              <a:t> </a:t>
            </a:r>
            <a:r>
              <a:rPr lang="ru-RU" sz="2400" dirty="0" err="1"/>
              <a:t>давлатӣ</a:t>
            </a:r>
            <a:r>
              <a:rPr lang="ru-RU" sz="2400" dirty="0"/>
              <a:t>, </a:t>
            </a:r>
            <a:r>
              <a:rPr lang="ru-RU" sz="2400" dirty="0" err="1"/>
              <a:t>гузинаи</a:t>
            </a:r>
            <a:r>
              <a:rPr lang="ru-RU" sz="2400" dirty="0"/>
              <a:t> </a:t>
            </a:r>
            <a:r>
              <a:rPr lang="ru-RU" sz="2400" dirty="0" err="1"/>
              <a:t>шаҳрвандии</a:t>
            </a:r>
            <a:r>
              <a:rPr lang="ru-RU" sz="2400" dirty="0"/>
              <a:t> </a:t>
            </a:r>
            <a:r>
              <a:rPr lang="ru-RU" sz="2400" dirty="0" err="1"/>
              <a:t>ҳасоботи</a:t>
            </a:r>
            <a:r>
              <a:rPr lang="ru-RU" sz="2400" dirty="0"/>
              <a:t> </a:t>
            </a:r>
            <a:r>
              <a:rPr lang="ru-RU" sz="2400" dirty="0" err="1"/>
              <a:t>чорякӣ</a:t>
            </a:r>
            <a:r>
              <a:rPr lang="ru-RU" sz="2400" dirty="0"/>
              <a:t> </a:t>
            </a:r>
            <a:r>
              <a:rPr lang="ru-RU" sz="2400" dirty="0" err="1"/>
              <a:t>ва</a:t>
            </a:r>
            <a:r>
              <a:rPr lang="ru-RU" sz="2400" dirty="0"/>
              <a:t> </a:t>
            </a:r>
            <a:r>
              <a:rPr lang="ru-RU" sz="2400" dirty="0" err="1"/>
              <a:t>ҳисоботи</a:t>
            </a:r>
            <a:r>
              <a:rPr lang="ru-RU" sz="2400" dirty="0"/>
              <a:t> </a:t>
            </a:r>
            <a:r>
              <a:rPr lang="ru-RU" sz="2400" dirty="0" err="1"/>
              <a:t>аудиторӣ</a:t>
            </a:r>
            <a:r>
              <a:rPr lang="tg-Cyrl-TJ" sz="2400" dirty="0"/>
              <a:t> </a:t>
            </a:r>
            <a:endParaRPr lang="ru-RU" sz="2400" dirty="0"/>
          </a:p>
          <a:p>
            <a:pPr>
              <a:defRPr/>
            </a:pPr>
            <a:r>
              <a:rPr lang="ru-RU" sz="2400" dirty="0" err="1"/>
              <a:t>Таърхи</a:t>
            </a:r>
            <a:r>
              <a:rPr lang="ru-RU" sz="2400" dirty="0"/>
              <a:t> </a:t>
            </a:r>
            <a:r>
              <a:rPr lang="ru-RU" sz="2400" dirty="0" err="1"/>
              <a:t>чопи</a:t>
            </a:r>
            <a:r>
              <a:rPr lang="ru-RU" sz="2400" dirty="0"/>
              <a:t> </a:t>
            </a:r>
            <a:r>
              <a:rPr lang="ru-RU" sz="2400" dirty="0" err="1"/>
              <a:t>баъзе</a:t>
            </a:r>
            <a:r>
              <a:rPr lang="ru-RU" sz="2400" dirty="0"/>
              <a:t> </a:t>
            </a:r>
            <a:r>
              <a:rPr lang="ru-RU" sz="2400" dirty="0" err="1"/>
              <a:t>ҳуҷҷатҳо</a:t>
            </a:r>
            <a:r>
              <a:rPr lang="ru-RU" sz="2400" dirty="0"/>
              <a:t> ба </a:t>
            </a:r>
            <a:r>
              <a:rPr lang="ru-RU" sz="2400" dirty="0" err="1"/>
              <a:t>таҷрибаи</a:t>
            </a:r>
            <a:r>
              <a:rPr lang="ru-RU" sz="2400" dirty="0"/>
              <a:t> </a:t>
            </a:r>
            <a:r>
              <a:rPr lang="ru-RU" sz="2400" dirty="0" err="1"/>
              <a:t>пешқадам</a:t>
            </a:r>
            <a:r>
              <a:rPr lang="ru-RU" sz="2400" dirty="0"/>
              <a:t> </a:t>
            </a:r>
            <a:r>
              <a:rPr lang="ru-RU" sz="2400" dirty="0" err="1"/>
              <a:t>мувофиқат</a:t>
            </a:r>
            <a:r>
              <a:rPr lang="ru-RU" sz="2400" dirty="0"/>
              <a:t> </a:t>
            </a:r>
            <a:r>
              <a:rPr lang="ru-RU" sz="2400" dirty="0" err="1"/>
              <a:t>намекунад,масалан</a:t>
            </a:r>
            <a:r>
              <a:rPr lang="ru-RU" sz="2400" dirty="0"/>
              <a:t>, </a:t>
            </a:r>
            <a:r>
              <a:rPr lang="ru-RU" sz="2400" dirty="0" err="1"/>
              <a:t>Ҳисоботи</a:t>
            </a:r>
            <a:r>
              <a:rPr lang="ru-RU" sz="2400" dirty="0"/>
              <a:t> солона </a:t>
            </a:r>
            <a:r>
              <a:rPr lang="ru-RU" sz="2400" dirty="0" err="1"/>
              <a:t>оид</a:t>
            </a:r>
            <a:r>
              <a:rPr lang="ru-RU" sz="2400" dirty="0"/>
              <a:t> ба </a:t>
            </a:r>
            <a:r>
              <a:rPr lang="ru-RU" sz="2400" dirty="0" err="1"/>
              <a:t>иҷрои</a:t>
            </a:r>
            <a:r>
              <a:rPr lang="ru-RU" sz="2400" dirty="0"/>
              <a:t> </a:t>
            </a:r>
            <a:r>
              <a:rPr lang="ru-RU" sz="2400" dirty="0" err="1"/>
              <a:t>буҷети</a:t>
            </a:r>
            <a:r>
              <a:rPr lang="ru-RU" sz="2400" dirty="0"/>
              <a:t> </a:t>
            </a:r>
            <a:r>
              <a:rPr lang="ru-RU" sz="2400" dirty="0" err="1"/>
              <a:t>давлатӣ</a:t>
            </a:r>
            <a:r>
              <a:rPr lang="tg-Cyrl-TJ" sz="2400" dirty="0"/>
              <a:t>  .</a:t>
            </a:r>
            <a:endParaRPr lang="ru-RU" sz="2400" dirty="0"/>
          </a:p>
        </p:txBody>
      </p:sp>
      <p:sp>
        <p:nvSpPr>
          <p:cNvPr id="4" name="Footer Placeholder 3">
            <a:extLst>
              <a:ext uri="{FF2B5EF4-FFF2-40B4-BE49-F238E27FC236}">
                <a16:creationId xmlns:a16="http://schemas.microsoft.com/office/drawing/2014/main" xmlns="" id="{6E271A0A-7F59-4D63-8890-6C5FBED70082}"/>
              </a:ext>
            </a:extLst>
          </p:cNvPr>
          <p:cNvSpPr>
            <a:spLocks noGrp="1"/>
          </p:cNvSpPr>
          <p:nvPr>
            <p:ph type="ftr" sz="quarter" idx="11"/>
          </p:nvPr>
        </p:nvSpPr>
        <p:spPr/>
        <p:txBody>
          <a:bodyPr/>
          <a:lstStyle/>
          <a:p>
            <a:pPr>
              <a:defRPr/>
            </a:pPr>
            <a:r>
              <a:rPr lang="en-US"/>
              <a:t>www.InternationalBudget.org</a:t>
            </a:r>
          </a:p>
        </p:txBody>
      </p:sp>
      <p:sp>
        <p:nvSpPr>
          <p:cNvPr id="25605" name="Slide Number Placeholder 4">
            <a:extLst>
              <a:ext uri="{FF2B5EF4-FFF2-40B4-BE49-F238E27FC236}">
                <a16:creationId xmlns:a16="http://schemas.microsoft.com/office/drawing/2014/main" xmlns="" id="{3B7A82C3-15D4-4752-B15F-41D92861364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FCFB0B2-13D7-4A19-BF3C-FFB2E44AED3F}" type="slidenum">
              <a:rPr lang="en-US" altLang="ru-RU" sz="1200">
                <a:solidFill>
                  <a:srgbClr val="005580"/>
                </a:solidFill>
                <a:ea typeface="Osaka"/>
              </a:rPr>
              <a:pPr/>
              <a:t>23</a:t>
            </a:fld>
            <a:endParaRPr lang="en-US" altLang="ru-RU" sz="1200">
              <a:solidFill>
                <a:srgbClr val="005580"/>
              </a:solidFill>
              <a:ea typeface="Osaka"/>
            </a:endParaRPr>
          </a:p>
        </p:txBody>
      </p:sp>
    </p:spTree>
    <p:extLst>
      <p:ext uri="{BB962C8B-B14F-4D97-AF65-F5344CB8AC3E}">
        <p14:creationId xmlns:p14="http://schemas.microsoft.com/office/powerpoint/2010/main" val="1414457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xmlns="" id="{B8C2F3A2-2885-4B96-B0AB-46DD90D92750}"/>
              </a:ext>
            </a:extLst>
          </p:cNvPr>
          <p:cNvSpPr>
            <a:spLocks noGrp="1"/>
          </p:cNvSpPr>
          <p:nvPr>
            <p:ph type="title"/>
          </p:nvPr>
        </p:nvSpPr>
        <p:spPr>
          <a:xfrm>
            <a:off x="685800" y="152400"/>
            <a:ext cx="7924800" cy="838200"/>
          </a:xfrm>
        </p:spPr>
        <p:txBody>
          <a:bodyPr/>
          <a:lstStyle/>
          <a:p>
            <a:pPr algn="ctr"/>
            <a:r>
              <a:rPr lang="ru-RU" altLang="ru-RU" sz="2400" b="1">
                <a:solidFill>
                  <a:srgbClr val="FF0000"/>
                </a:solidFill>
              </a:rPr>
              <a:t>Натиҷаҳои ИКБ-и соли 2014 дарТоҷикистон  </a:t>
            </a:r>
            <a:endParaRPr lang="en-US" altLang="ru-RU" sz="2400" i="1">
              <a:solidFill>
                <a:srgbClr val="FF0000"/>
              </a:solidFill>
            </a:endParaRPr>
          </a:p>
        </p:txBody>
      </p:sp>
      <p:sp>
        <p:nvSpPr>
          <p:cNvPr id="25603" name="Content Placeholder 2">
            <a:extLst>
              <a:ext uri="{FF2B5EF4-FFF2-40B4-BE49-F238E27FC236}">
                <a16:creationId xmlns:a16="http://schemas.microsoft.com/office/drawing/2014/main" xmlns="" id="{CEB09811-5330-456E-B499-1B011A1C5CFD}"/>
              </a:ext>
            </a:extLst>
          </p:cNvPr>
          <p:cNvSpPr>
            <a:spLocks noGrp="1"/>
          </p:cNvSpPr>
          <p:nvPr>
            <p:ph idx="1"/>
          </p:nvPr>
        </p:nvSpPr>
        <p:spPr>
          <a:xfrm>
            <a:off x="838200" y="1169988"/>
            <a:ext cx="7848600" cy="4392612"/>
          </a:xfrm>
        </p:spPr>
        <p:txBody>
          <a:bodyPr/>
          <a:lstStyle/>
          <a:p>
            <a:pPr marL="0" indent="0">
              <a:buFontTx/>
              <a:buNone/>
              <a:defRPr/>
            </a:pPr>
            <a:r>
              <a:rPr lang="ru-RU" sz="2400" u="sng" dirty="0" err="1"/>
              <a:t>Мушкилиҳо</a:t>
            </a:r>
            <a:r>
              <a:rPr lang="ru-RU" sz="2400" u="sng" dirty="0"/>
              <a:t> </a:t>
            </a:r>
            <a:r>
              <a:rPr lang="ru-RU" sz="2400" dirty="0"/>
              <a:t>:</a:t>
            </a:r>
          </a:p>
          <a:p>
            <a:pPr algn="just">
              <a:defRPr/>
            </a:pPr>
            <a:r>
              <a:rPr lang="ru-RU" sz="2400" dirty="0"/>
              <a:t>Дар </a:t>
            </a:r>
            <a:r>
              <a:rPr lang="ru-RU" sz="2400" dirty="0" err="1"/>
              <a:t>сатҳи</a:t>
            </a:r>
            <a:r>
              <a:rPr lang="ru-RU" sz="2400" dirty="0"/>
              <a:t> </a:t>
            </a:r>
            <a:r>
              <a:rPr lang="ru-RU" sz="2400" dirty="0" err="1"/>
              <a:t>қонунгузорӣ</a:t>
            </a:r>
            <a:r>
              <a:rPr lang="ru-RU" sz="2400" dirty="0"/>
              <a:t> </a:t>
            </a:r>
            <a:r>
              <a:rPr lang="ru-RU" sz="2400" dirty="0" err="1"/>
              <a:t>ҳануз</a:t>
            </a:r>
            <a:r>
              <a:rPr lang="ru-RU" sz="2400" dirty="0"/>
              <a:t> </a:t>
            </a:r>
            <a:r>
              <a:rPr lang="ru-RU" sz="2400" dirty="0" err="1"/>
              <a:t>ҳам</a:t>
            </a:r>
            <a:r>
              <a:rPr lang="ru-RU" sz="2400" dirty="0"/>
              <a:t> </a:t>
            </a:r>
            <a:r>
              <a:rPr lang="ru-RU" sz="2400" dirty="0" err="1"/>
              <a:t>механизми</a:t>
            </a:r>
            <a:r>
              <a:rPr lang="ru-RU" sz="2400" dirty="0"/>
              <a:t> </a:t>
            </a:r>
            <a:r>
              <a:rPr lang="ru-RU" sz="2400" dirty="0" err="1"/>
              <a:t>ҳуқукии</a:t>
            </a:r>
            <a:r>
              <a:rPr lang="ru-RU" sz="2400" dirty="0"/>
              <a:t> </a:t>
            </a:r>
            <a:r>
              <a:rPr lang="ru-RU" sz="2400" dirty="0" err="1"/>
              <a:t>таъмини</a:t>
            </a:r>
            <a:r>
              <a:rPr lang="ru-RU" sz="2400" dirty="0"/>
              <a:t> </a:t>
            </a:r>
            <a:r>
              <a:rPr lang="ru-RU" sz="2400" dirty="0" err="1"/>
              <a:t>шаффофияти</a:t>
            </a:r>
            <a:r>
              <a:rPr lang="ru-RU" sz="2400" dirty="0"/>
              <a:t> </a:t>
            </a:r>
            <a:r>
              <a:rPr lang="ru-RU" sz="2400" dirty="0" err="1"/>
              <a:t>буҷети</a:t>
            </a:r>
            <a:r>
              <a:rPr lang="ru-RU" sz="2400" dirty="0"/>
              <a:t> </a:t>
            </a:r>
            <a:r>
              <a:rPr lang="ru-RU" sz="2400" dirty="0" err="1"/>
              <a:t>давлатӣ</a:t>
            </a:r>
            <a:r>
              <a:rPr lang="ru-RU" sz="2400" dirty="0"/>
              <a:t> </a:t>
            </a:r>
            <a:r>
              <a:rPr lang="ru-RU" sz="2400" dirty="0" err="1"/>
              <a:t>ва</a:t>
            </a:r>
            <a:r>
              <a:rPr lang="ru-RU" sz="2400" dirty="0"/>
              <a:t> </a:t>
            </a:r>
            <a:r>
              <a:rPr lang="ru-RU" sz="2400" dirty="0" err="1"/>
              <a:t>дастгирии</a:t>
            </a:r>
            <a:r>
              <a:rPr lang="ru-RU" sz="2400" dirty="0"/>
              <a:t> </a:t>
            </a:r>
            <a:r>
              <a:rPr lang="ru-RU" sz="2400" dirty="0" err="1"/>
              <a:t>иштироки</a:t>
            </a:r>
            <a:r>
              <a:rPr lang="ru-RU" sz="2400" dirty="0"/>
              <a:t> </a:t>
            </a:r>
            <a:r>
              <a:rPr lang="ru-RU" sz="2400" dirty="0" err="1"/>
              <a:t>шаҳрвандон</a:t>
            </a:r>
            <a:r>
              <a:rPr lang="ru-RU" sz="2400" dirty="0"/>
              <a:t> дар </a:t>
            </a:r>
            <a:r>
              <a:rPr lang="ru-RU" sz="2400" dirty="0" err="1"/>
              <a:t>раванди</a:t>
            </a:r>
            <a:r>
              <a:rPr lang="ru-RU" sz="2400" dirty="0"/>
              <a:t> </a:t>
            </a:r>
            <a:r>
              <a:rPr lang="ru-RU" sz="2400" dirty="0" err="1"/>
              <a:t>буҷет</a:t>
            </a:r>
            <a:r>
              <a:rPr lang="ru-RU" sz="2400" dirty="0"/>
              <a:t> ба </a:t>
            </a:r>
            <a:r>
              <a:rPr lang="ru-RU" sz="2400" dirty="0" err="1"/>
              <a:t>қадри</a:t>
            </a:r>
            <a:r>
              <a:rPr lang="ru-RU" sz="2400" dirty="0"/>
              <a:t> </a:t>
            </a:r>
            <a:r>
              <a:rPr lang="ru-RU" sz="2400" dirty="0" err="1"/>
              <a:t>зарурӣ</a:t>
            </a:r>
            <a:r>
              <a:rPr lang="ru-RU" sz="2400" dirty="0"/>
              <a:t> </a:t>
            </a:r>
            <a:r>
              <a:rPr lang="ru-RU" sz="2400" dirty="0" err="1"/>
              <a:t>таҳия</a:t>
            </a:r>
            <a:r>
              <a:rPr lang="ru-RU" sz="2400" dirty="0"/>
              <a:t> </a:t>
            </a:r>
            <a:r>
              <a:rPr lang="ru-RU" sz="2400" dirty="0" err="1"/>
              <a:t>нашудааст</a:t>
            </a:r>
            <a:r>
              <a:rPr lang="ru-RU" sz="2400" dirty="0"/>
              <a:t>: </a:t>
            </a:r>
            <a:r>
              <a:rPr lang="ru-RU" sz="2400" dirty="0" err="1"/>
              <a:t>ниёз</a:t>
            </a:r>
            <a:r>
              <a:rPr lang="ru-RU" sz="2400" dirty="0"/>
              <a:t> ба </a:t>
            </a:r>
            <a:r>
              <a:rPr lang="ru-RU" sz="2400" dirty="0" err="1"/>
              <a:t>таҳия</a:t>
            </a:r>
            <a:r>
              <a:rPr lang="ru-RU" sz="2400" dirty="0"/>
              <a:t> </a:t>
            </a:r>
            <a:r>
              <a:rPr lang="ru-RU" sz="2400" dirty="0" err="1"/>
              <a:t>ва</a:t>
            </a:r>
            <a:r>
              <a:rPr lang="ru-RU" sz="2400" dirty="0"/>
              <a:t> </a:t>
            </a:r>
            <a:r>
              <a:rPr lang="ru-RU" sz="2400" dirty="0" err="1"/>
              <a:t>қабули</a:t>
            </a:r>
            <a:r>
              <a:rPr lang="ru-RU" sz="2400" dirty="0"/>
              <a:t> «</a:t>
            </a:r>
            <a:r>
              <a:rPr lang="ru-RU" sz="2400" dirty="0" err="1"/>
              <a:t>Қонун</a:t>
            </a:r>
            <a:r>
              <a:rPr lang="ru-RU" sz="2400" dirty="0"/>
              <a:t> </a:t>
            </a:r>
            <a:r>
              <a:rPr lang="ru-RU" sz="2400" dirty="0" err="1"/>
              <a:t>оид</a:t>
            </a:r>
            <a:r>
              <a:rPr lang="ru-RU" sz="2400" dirty="0"/>
              <a:t> ба </a:t>
            </a:r>
            <a:r>
              <a:rPr lang="ru-RU" sz="2400" dirty="0" err="1"/>
              <a:t>шаффофият</a:t>
            </a:r>
            <a:r>
              <a:rPr lang="ru-RU" sz="2400" dirty="0"/>
              <a:t>» </a:t>
            </a:r>
            <a:r>
              <a:rPr lang="ru-RU" sz="2400" dirty="0" err="1"/>
              <a:t>ва</a:t>
            </a:r>
            <a:r>
              <a:rPr lang="ru-RU" sz="2400" dirty="0"/>
              <a:t> «</a:t>
            </a:r>
            <a:r>
              <a:rPr lang="ru-RU" sz="2400" dirty="0" err="1"/>
              <a:t>Қонун</a:t>
            </a:r>
            <a:r>
              <a:rPr lang="ru-RU" sz="2400" dirty="0"/>
              <a:t> </a:t>
            </a:r>
            <a:r>
              <a:rPr lang="ru-RU" sz="2400" dirty="0" err="1"/>
              <a:t>оиб</a:t>
            </a:r>
            <a:r>
              <a:rPr lang="ru-RU" sz="2400" dirty="0"/>
              <a:t> ба </a:t>
            </a:r>
            <a:r>
              <a:rPr lang="ru-RU" sz="2400" dirty="0" err="1"/>
              <a:t>иштироки</a:t>
            </a:r>
            <a:r>
              <a:rPr lang="ru-RU" sz="2400" dirty="0"/>
              <a:t> </a:t>
            </a:r>
            <a:r>
              <a:rPr lang="ru-RU" sz="2400" dirty="0" err="1"/>
              <a:t>шаҳрвандон</a:t>
            </a:r>
            <a:r>
              <a:rPr lang="ru-RU" sz="2400" dirty="0"/>
              <a:t> дар </a:t>
            </a:r>
            <a:r>
              <a:rPr lang="ru-RU" sz="2400" dirty="0" err="1"/>
              <a:t>раванди</a:t>
            </a:r>
            <a:r>
              <a:rPr lang="ru-RU" sz="2400" dirty="0"/>
              <a:t> </a:t>
            </a:r>
            <a:r>
              <a:rPr lang="ru-RU" sz="2400" dirty="0" err="1"/>
              <a:t>буҷет</a:t>
            </a:r>
            <a:r>
              <a:rPr lang="ru-RU" sz="2400" dirty="0"/>
              <a:t>» </a:t>
            </a:r>
            <a:r>
              <a:rPr lang="ru-RU" sz="2400" dirty="0" err="1"/>
              <a:t>боқӣ</a:t>
            </a:r>
            <a:r>
              <a:rPr lang="ru-RU" sz="2400" dirty="0"/>
              <a:t> </a:t>
            </a:r>
            <a:r>
              <a:rPr lang="ru-RU" sz="2400" dirty="0" err="1"/>
              <a:t>мемонад</a:t>
            </a:r>
            <a:r>
              <a:rPr lang="ru-RU" sz="2400" dirty="0"/>
              <a:t> </a:t>
            </a:r>
            <a:r>
              <a:rPr lang="tg-Cyrl-TJ" sz="2400" dirty="0"/>
              <a:t> </a:t>
            </a:r>
            <a:endParaRPr lang="ru-RU" sz="2400" dirty="0"/>
          </a:p>
          <a:p>
            <a:pPr algn="just">
              <a:defRPr/>
            </a:pPr>
            <a:r>
              <a:rPr lang="ru-RU" sz="2400" dirty="0" err="1"/>
              <a:t>Сифати</a:t>
            </a:r>
            <a:r>
              <a:rPr lang="ru-RU" sz="2400" dirty="0"/>
              <a:t> </a:t>
            </a:r>
            <a:r>
              <a:rPr lang="ru-RU" sz="2400" dirty="0" err="1"/>
              <a:t>ҳуҷҷатҳои</a:t>
            </a:r>
            <a:r>
              <a:rPr lang="ru-RU" sz="2400" dirty="0"/>
              <a:t> </a:t>
            </a:r>
            <a:r>
              <a:rPr lang="ru-RU" sz="2400" dirty="0" err="1"/>
              <a:t>буҷетии</a:t>
            </a:r>
            <a:r>
              <a:rPr lang="ru-RU" sz="2400" dirty="0"/>
              <a:t> </a:t>
            </a:r>
            <a:r>
              <a:rPr lang="ru-RU" sz="2400" dirty="0" err="1"/>
              <a:t>чопшуда</a:t>
            </a:r>
            <a:r>
              <a:rPr lang="ru-RU" sz="2400" dirty="0"/>
              <a:t>, </a:t>
            </a:r>
            <a:r>
              <a:rPr lang="ru-RU" sz="2400" dirty="0" err="1"/>
              <a:t>ки</a:t>
            </a:r>
            <a:r>
              <a:rPr lang="ru-RU" sz="2400" dirty="0"/>
              <a:t> </a:t>
            </a:r>
            <a:r>
              <a:rPr lang="ru-RU" sz="2400" dirty="0" err="1"/>
              <a:t>барои</a:t>
            </a:r>
            <a:r>
              <a:rPr lang="ru-RU" sz="2400" dirty="0"/>
              <a:t> </a:t>
            </a:r>
            <a:r>
              <a:rPr lang="ru-RU" sz="2400" dirty="0" err="1"/>
              <a:t>умум</a:t>
            </a:r>
            <a:r>
              <a:rPr lang="ru-RU" sz="2400" dirty="0"/>
              <a:t> </a:t>
            </a:r>
            <a:r>
              <a:rPr lang="ru-RU" sz="2400" dirty="0" err="1"/>
              <a:t>дастрасанд</a:t>
            </a:r>
            <a:r>
              <a:rPr lang="ru-RU" sz="2400" dirty="0"/>
              <a:t>, ба </a:t>
            </a:r>
            <a:r>
              <a:rPr lang="ru-RU" sz="2400" dirty="0" err="1"/>
              <a:t>талаботи</a:t>
            </a:r>
            <a:r>
              <a:rPr lang="ru-RU" sz="2400" dirty="0"/>
              <a:t> </a:t>
            </a:r>
            <a:r>
              <a:rPr lang="ru-RU" sz="2400" dirty="0" err="1"/>
              <a:t>таҷрибаи</a:t>
            </a:r>
            <a:r>
              <a:rPr lang="ru-RU" sz="2400" dirty="0"/>
              <a:t> </a:t>
            </a:r>
            <a:r>
              <a:rPr lang="ru-RU" sz="2400" dirty="0" err="1"/>
              <a:t>пешсафи</a:t>
            </a:r>
            <a:r>
              <a:rPr lang="ru-RU" sz="2400" dirty="0"/>
              <a:t> </a:t>
            </a:r>
            <a:r>
              <a:rPr lang="ru-RU" sz="2400" dirty="0" err="1"/>
              <a:t>ҷаҳонӣ</a:t>
            </a:r>
            <a:r>
              <a:rPr lang="ru-RU" sz="2400" dirty="0"/>
              <a:t> </a:t>
            </a:r>
            <a:r>
              <a:rPr lang="ru-RU" sz="2400" dirty="0" err="1"/>
              <a:t>ҷавобгӯ</a:t>
            </a:r>
            <a:r>
              <a:rPr lang="ru-RU" sz="2400" dirty="0"/>
              <a:t> </a:t>
            </a:r>
            <a:r>
              <a:rPr lang="ru-RU" sz="2400" dirty="0" err="1"/>
              <a:t>нест</a:t>
            </a:r>
            <a:r>
              <a:rPr lang="ru-RU" sz="2400" dirty="0"/>
              <a:t> </a:t>
            </a:r>
            <a:endParaRPr lang="ru-RU" sz="2400" b="1" dirty="0"/>
          </a:p>
        </p:txBody>
      </p:sp>
      <p:sp>
        <p:nvSpPr>
          <p:cNvPr id="4" name="Footer Placeholder 3">
            <a:extLst>
              <a:ext uri="{FF2B5EF4-FFF2-40B4-BE49-F238E27FC236}">
                <a16:creationId xmlns:a16="http://schemas.microsoft.com/office/drawing/2014/main" xmlns="" id="{0E78DD0B-0313-4A33-A364-29093F6C08C7}"/>
              </a:ext>
            </a:extLst>
          </p:cNvPr>
          <p:cNvSpPr>
            <a:spLocks noGrp="1"/>
          </p:cNvSpPr>
          <p:nvPr>
            <p:ph type="ftr" sz="quarter" idx="11"/>
          </p:nvPr>
        </p:nvSpPr>
        <p:spPr/>
        <p:txBody>
          <a:bodyPr/>
          <a:lstStyle/>
          <a:p>
            <a:pPr>
              <a:defRPr/>
            </a:pPr>
            <a:r>
              <a:rPr lang="en-US"/>
              <a:t>www.InternationalBudget.org</a:t>
            </a:r>
          </a:p>
        </p:txBody>
      </p:sp>
      <p:sp>
        <p:nvSpPr>
          <p:cNvPr id="26629" name="Slide Number Placeholder 4">
            <a:extLst>
              <a:ext uri="{FF2B5EF4-FFF2-40B4-BE49-F238E27FC236}">
                <a16:creationId xmlns:a16="http://schemas.microsoft.com/office/drawing/2014/main" xmlns="" id="{F66A779F-D638-4AE6-9411-9FFCA8C7695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9007240-FAA9-4FC8-BB73-579F99747D5C}" type="slidenum">
              <a:rPr lang="en-US" altLang="ru-RU" sz="1200">
                <a:solidFill>
                  <a:srgbClr val="005580"/>
                </a:solidFill>
                <a:ea typeface="Osaka"/>
              </a:rPr>
              <a:pPr/>
              <a:t>24</a:t>
            </a:fld>
            <a:endParaRPr lang="en-US" altLang="ru-RU" sz="1200">
              <a:solidFill>
                <a:srgbClr val="005580"/>
              </a:solidFill>
              <a:ea typeface="Osaka"/>
            </a:endParaRPr>
          </a:p>
        </p:txBody>
      </p:sp>
    </p:spTree>
    <p:extLst>
      <p:ext uri="{BB962C8B-B14F-4D97-AF65-F5344CB8AC3E}">
        <p14:creationId xmlns:p14="http://schemas.microsoft.com/office/powerpoint/2010/main" val="4293705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xmlns="" id="{2C3D2769-2F91-4176-B831-11F07F53F79C}"/>
              </a:ext>
            </a:extLst>
          </p:cNvPr>
          <p:cNvSpPr>
            <a:spLocks noGrp="1"/>
          </p:cNvSpPr>
          <p:nvPr>
            <p:ph type="ftr" sz="quarter" idx="11"/>
          </p:nvPr>
        </p:nvSpPr>
        <p:spPr/>
        <p:txBody>
          <a:bodyPr/>
          <a:lstStyle/>
          <a:p>
            <a:pPr>
              <a:defRPr/>
            </a:pPr>
            <a:r>
              <a:rPr lang="en-US"/>
              <a:t>www.InternationalBudget.org</a:t>
            </a:r>
          </a:p>
        </p:txBody>
      </p:sp>
      <p:sp>
        <p:nvSpPr>
          <p:cNvPr id="27651" name="Slide Number Placeholder 5">
            <a:extLst>
              <a:ext uri="{FF2B5EF4-FFF2-40B4-BE49-F238E27FC236}">
                <a16:creationId xmlns:a16="http://schemas.microsoft.com/office/drawing/2014/main" xmlns="" id="{123ECDCD-ACC0-43E8-AF71-1452944A0AD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4D7DD4B-C7BC-4816-89C4-A6D228DA411F}" type="slidenum">
              <a:rPr lang="en-US" altLang="ru-RU" sz="1200">
                <a:solidFill>
                  <a:srgbClr val="005580"/>
                </a:solidFill>
                <a:ea typeface="Osaka"/>
              </a:rPr>
              <a:pPr/>
              <a:t>25</a:t>
            </a:fld>
            <a:endParaRPr lang="en-US" altLang="ru-RU" sz="1200">
              <a:solidFill>
                <a:srgbClr val="005580"/>
              </a:solidFill>
              <a:ea typeface="Osaka"/>
            </a:endParaRPr>
          </a:p>
        </p:txBody>
      </p:sp>
      <p:sp>
        <p:nvSpPr>
          <p:cNvPr id="27652" name="Rectangle 2">
            <a:extLst>
              <a:ext uri="{FF2B5EF4-FFF2-40B4-BE49-F238E27FC236}">
                <a16:creationId xmlns:a16="http://schemas.microsoft.com/office/drawing/2014/main" xmlns="" id="{C758FAFA-E953-4B51-91E3-F5382A7C560D}"/>
              </a:ext>
            </a:extLst>
          </p:cNvPr>
          <p:cNvSpPr>
            <a:spLocks noGrp="1" noChangeArrowheads="1"/>
          </p:cNvSpPr>
          <p:nvPr>
            <p:ph type="title"/>
          </p:nvPr>
        </p:nvSpPr>
        <p:spPr>
          <a:xfrm>
            <a:off x="685800" y="76200"/>
            <a:ext cx="7772400" cy="685800"/>
          </a:xfrm>
        </p:spPr>
        <p:txBody>
          <a:bodyPr/>
          <a:lstStyle/>
          <a:p>
            <a:pPr algn="ctr" eaLnBrk="1" hangingPunct="1"/>
            <a:r>
              <a:rPr lang="ru-RU" altLang="ru-RU" sz="2800" b="1">
                <a:solidFill>
                  <a:srgbClr val="FF0000"/>
                </a:solidFill>
              </a:rPr>
              <a:t>Нақшаҳо барои оянда</a:t>
            </a:r>
            <a:endParaRPr lang="en-US" altLang="ru-RU" sz="2800" b="1">
              <a:solidFill>
                <a:srgbClr val="FF0000"/>
              </a:solidFill>
            </a:endParaRPr>
          </a:p>
        </p:txBody>
      </p:sp>
      <p:sp>
        <p:nvSpPr>
          <p:cNvPr id="27653" name="Rectangle 3">
            <a:extLst>
              <a:ext uri="{FF2B5EF4-FFF2-40B4-BE49-F238E27FC236}">
                <a16:creationId xmlns:a16="http://schemas.microsoft.com/office/drawing/2014/main" xmlns="" id="{664D6C5D-91E3-47D7-8C99-6E1F4AA223F1}"/>
              </a:ext>
            </a:extLst>
          </p:cNvPr>
          <p:cNvSpPr>
            <a:spLocks noGrp="1" noChangeArrowheads="1"/>
          </p:cNvSpPr>
          <p:nvPr>
            <p:ph type="body" idx="1"/>
          </p:nvPr>
        </p:nvSpPr>
        <p:spPr>
          <a:xfrm>
            <a:off x="533400" y="762000"/>
            <a:ext cx="8153400" cy="4724400"/>
          </a:xfrm>
        </p:spPr>
        <p:txBody>
          <a:bodyPr/>
          <a:lstStyle/>
          <a:p>
            <a:pPr algn="just" eaLnBrk="1" hangingPunct="1">
              <a:buFont typeface="Wingdings" panose="05000000000000000000" pitchFamily="2" charset="2"/>
              <a:buChar char="§"/>
            </a:pPr>
            <a:r>
              <a:rPr lang="ru-RU" altLang="ru-RU" sz="2400"/>
              <a:t>Аз  1 сентябри соли 2016  даври нави тадқиқоти ИКБ- 2016 шуруъ мешавад</a:t>
            </a:r>
          </a:p>
          <a:p>
            <a:pPr algn="just" eaLnBrk="1" hangingPunct="1">
              <a:buFont typeface="Wingdings" panose="05000000000000000000" pitchFamily="2" charset="2"/>
              <a:buChar char="§"/>
            </a:pPr>
            <a:r>
              <a:rPr lang="ru-RU" altLang="ru-RU" sz="2400"/>
              <a:t>Натиҷаҳои пешакии тадқиқот дар моҳи сентябри соли 2017 нашр мешаванд </a:t>
            </a:r>
          </a:p>
          <a:p>
            <a:pPr algn="just" eaLnBrk="1" hangingPunct="1">
              <a:buFont typeface="Wingdings" panose="05000000000000000000" pitchFamily="2" charset="2"/>
              <a:buChar char="§"/>
            </a:pPr>
            <a:r>
              <a:rPr lang="ru-RU" altLang="ru-RU" sz="2400"/>
              <a:t>Таъсиси гуруҳи корӣ аз шумули коршиносон-намояндагони созмонҳои ҷамъиятӣ ва ниҳодҳои давлатӣ ба хотири татбиқи амалии тавсияҳои ШББ мутобиқ ба натиҷаҳои тадқиқоти ИКБ-2016 дар Тоҷикистон </a:t>
            </a:r>
          </a:p>
        </p:txBody>
      </p:sp>
    </p:spTree>
    <p:extLst>
      <p:ext uri="{BB962C8B-B14F-4D97-AF65-F5344CB8AC3E}">
        <p14:creationId xmlns:p14="http://schemas.microsoft.com/office/powerpoint/2010/main" val="3638155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2160" y="1877768"/>
            <a:ext cx="6858000" cy="1790700"/>
          </a:xfrm>
        </p:spPr>
        <p:txBody>
          <a:bodyPr>
            <a:noAutofit/>
          </a:bodyPr>
          <a:lstStyle/>
          <a:p>
            <a:r>
              <a:rPr lang="ru-RU" sz="3000" b="1">
                <a:solidFill>
                  <a:srgbClr val="002060"/>
                </a:solidFill>
              </a:rPr>
              <a:t>Сипосгузорам</a:t>
            </a:r>
            <a:r>
              <a:rPr lang="ru-RU" sz="3000" b="1" dirty="0">
                <a:solidFill>
                  <a:srgbClr val="002060"/>
                </a:solidFill>
              </a:rPr>
              <a:t> !</a:t>
            </a:r>
            <a:br>
              <a:rPr lang="ru-RU" sz="3000" b="1" dirty="0">
                <a:solidFill>
                  <a:srgbClr val="002060"/>
                </a:solidFill>
              </a:rPr>
            </a:br>
            <a:endParaRPr lang="ru-RU" sz="3000" b="1" dirty="0">
              <a:solidFill>
                <a:srgbClr val="002060"/>
              </a:solidFill>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7996" y="4503356"/>
            <a:ext cx="1230617" cy="1522412"/>
          </a:xfrm>
          <a:prstGeom prst="rect">
            <a:avLst/>
          </a:prstGeom>
        </p:spPr>
      </p:pic>
    </p:spTree>
    <p:extLst>
      <p:ext uri="{BB962C8B-B14F-4D97-AF65-F5344CB8AC3E}">
        <p14:creationId xmlns:p14="http://schemas.microsoft.com/office/powerpoint/2010/main" val="2624207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xmlns="" id="{DE907FB4-3458-41FF-8281-06F23429CD30}"/>
              </a:ext>
            </a:extLst>
          </p:cNvPr>
          <p:cNvSpPr>
            <a:spLocks noGrp="1"/>
          </p:cNvSpPr>
          <p:nvPr>
            <p:ph type="title"/>
          </p:nvPr>
        </p:nvSpPr>
        <p:spPr>
          <a:xfrm>
            <a:off x="152400" y="228600"/>
            <a:ext cx="8839200" cy="762000"/>
          </a:xfrm>
        </p:spPr>
        <p:txBody>
          <a:bodyPr>
            <a:normAutofit fontScale="90000"/>
          </a:bodyPr>
          <a:lstStyle/>
          <a:p>
            <a:pPr algn="ctr"/>
            <a:r>
              <a:rPr lang="ru-RU" altLang="ru-RU" sz="2800" b="1" dirty="0" err="1">
                <a:solidFill>
                  <a:srgbClr val="FF0000"/>
                </a:solidFill>
              </a:rPr>
              <a:t>Рисолати</a:t>
            </a:r>
            <a:r>
              <a:rPr lang="ru-RU" altLang="ru-RU" sz="2800" b="1" dirty="0">
                <a:solidFill>
                  <a:srgbClr val="FF0000"/>
                </a:solidFill>
              </a:rPr>
              <a:t> </a:t>
            </a:r>
            <a:r>
              <a:rPr lang="ru-RU" altLang="ru-RU" sz="2800" b="1" dirty="0" err="1">
                <a:solidFill>
                  <a:srgbClr val="FF0000"/>
                </a:solidFill>
              </a:rPr>
              <a:t>ташаббусҳои</a:t>
            </a:r>
            <a:r>
              <a:rPr lang="ru-RU" altLang="ru-RU" sz="2800" b="1" dirty="0">
                <a:solidFill>
                  <a:srgbClr val="FF0000"/>
                </a:solidFill>
              </a:rPr>
              <a:t> </a:t>
            </a:r>
            <a:r>
              <a:rPr lang="ru-RU" altLang="ru-RU" sz="2800" b="1" dirty="0" err="1">
                <a:solidFill>
                  <a:srgbClr val="FF0000"/>
                </a:solidFill>
              </a:rPr>
              <a:t>Шарикии</a:t>
            </a:r>
            <a:r>
              <a:rPr lang="ru-RU" altLang="ru-RU" sz="2800" b="1" dirty="0">
                <a:solidFill>
                  <a:srgbClr val="FF0000"/>
                </a:solidFill>
              </a:rPr>
              <a:t>  </a:t>
            </a:r>
            <a:r>
              <a:rPr lang="ru-RU" altLang="ru-RU" sz="2800" b="1" dirty="0" err="1" smtClean="0">
                <a:solidFill>
                  <a:srgbClr val="FF0000"/>
                </a:solidFill>
              </a:rPr>
              <a:t>Байналмилалии</a:t>
            </a:r>
            <a:r>
              <a:rPr lang="ru-RU" altLang="ru-RU" sz="2800" b="1" dirty="0" smtClean="0">
                <a:solidFill>
                  <a:srgbClr val="FF0000"/>
                </a:solidFill>
              </a:rPr>
              <a:t> </a:t>
            </a:r>
            <a:r>
              <a:rPr lang="ru-RU" altLang="ru-RU" sz="2800" b="1" dirty="0" err="1" smtClean="0">
                <a:solidFill>
                  <a:srgbClr val="FF0000"/>
                </a:solidFill>
              </a:rPr>
              <a:t>Буҷетӣ</a:t>
            </a:r>
            <a:r>
              <a:rPr lang="ru-RU" altLang="ru-RU" sz="2800" b="1" dirty="0" smtClean="0">
                <a:solidFill>
                  <a:srgbClr val="FF0000"/>
                </a:solidFill>
              </a:rPr>
              <a:t> </a:t>
            </a:r>
            <a:r>
              <a:rPr lang="ru-RU" altLang="ru-RU" sz="2800" b="1" dirty="0">
                <a:solidFill>
                  <a:srgbClr val="FF0000"/>
                </a:solidFill>
              </a:rPr>
              <a:t>(</a:t>
            </a:r>
            <a:r>
              <a:rPr lang="en-US" altLang="ru-RU" sz="2800" b="1" dirty="0">
                <a:solidFill>
                  <a:srgbClr val="FF0000"/>
                </a:solidFill>
              </a:rPr>
              <a:t>IBP)</a:t>
            </a:r>
            <a:r>
              <a:rPr lang="tg-Cyrl-TJ" altLang="ru-RU" sz="2800" b="1" dirty="0">
                <a:solidFill>
                  <a:srgbClr val="FF0000"/>
                </a:solidFill>
              </a:rPr>
              <a:t> </a:t>
            </a:r>
            <a:endParaRPr lang="en-US" altLang="ru-RU" sz="3000" b="1" dirty="0">
              <a:solidFill>
                <a:srgbClr val="FF0000"/>
              </a:solidFill>
            </a:endParaRPr>
          </a:p>
        </p:txBody>
      </p:sp>
      <p:sp>
        <p:nvSpPr>
          <p:cNvPr id="4099" name="Content Placeholder 2">
            <a:extLst>
              <a:ext uri="{FF2B5EF4-FFF2-40B4-BE49-F238E27FC236}">
                <a16:creationId xmlns:a16="http://schemas.microsoft.com/office/drawing/2014/main" xmlns="" id="{7DB69137-1D8F-4D69-A6A8-B0B0BF7937FE}"/>
              </a:ext>
            </a:extLst>
          </p:cNvPr>
          <p:cNvSpPr>
            <a:spLocks noGrp="1"/>
          </p:cNvSpPr>
          <p:nvPr>
            <p:ph idx="1"/>
          </p:nvPr>
        </p:nvSpPr>
        <p:spPr>
          <a:xfrm>
            <a:off x="762000" y="1143000"/>
            <a:ext cx="7772400" cy="4267200"/>
          </a:xfrm>
        </p:spPr>
        <p:txBody>
          <a:bodyPr/>
          <a:lstStyle/>
          <a:p>
            <a:pPr>
              <a:spcBef>
                <a:spcPct val="50000"/>
              </a:spcBef>
              <a:buFont typeface="Wingdings" pitchFamily="2" charset="2"/>
              <a:buChar char="Ø"/>
              <a:defRPr/>
            </a:pPr>
            <a:r>
              <a:rPr lang="ru-RU" sz="2200" dirty="0"/>
              <a:t>  </a:t>
            </a:r>
            <a:r>
              <a:rPr lang="ru-RU" sz="2200" dirty="0" err="1"/>
              <a:t>беҳбуди</a:t>
            </a:r>
            <a:r>
              <a:rPr lang="ru-RU" sz="2200" dirty="0"/>
              <a:t> </a:t>
            </a:r>
            <a:r>
              <a:rPr lang="ru-RU" sz="2200" dirty="0" err="1"/>
              <a:t>некуаҳволии</a:t>
            </a:r>
            <a:r>
              <a:rPr lang="ru-RU" sz="2200" dirty="0"/>
              <a:t> </a:t>
            </a:r>
            <a:r>
              <a:rPr lang="ru-RU" sz="2200" dirty="0" err="1"/>
              <a:t>шаҳрвандони</a:t>
            </a:r>
            <a:r>
              <a:rPr lang="ru-RU" sz="2200" dirty="0"/>
              <a:t> ҶТ </a:t>
            </a:r>
            <a:r>
              <a:rPr lang="ru-RU" sz="2200" dirty="0" err="1"/>
              <a:t>тавассути</a:t>
            </a:r>
            <a:r>
              <a:rPr lang="ru-RU" sz="2200" b="1" dirty="0"/>
              <a:t> </a:t>
            </a:r>
            <a:r>
              <a:rPr lang="ru-RU" sz="2200" dirty="0"/>
              <a:t>: </a:t>
            </a:r>
          </a:p>
          <a:p>
            <a:pPr>
              <a:spcBef>
                <a:spcPct val="50000"/>
              </a:spcBef>
              <a:defRPr/>
            </a:pPr>
            <a:r>
              <a:rPr lang="ru-RU" sz="2200" dirty="0"/>
              <a:t>  </a:t>
            </a:r>
            <a:r>
              <a:rPr lang="ru-RU" sz="2200" dirty="0" err="1"/>
              <a:t>рушди</a:t>
            </a:r>
            <a:r>
              <a:rPr lang="ru-RU" sz="2200" dirty="0"/>
              <a:t> </a:t>
            </a:r>
            <a:r>
              <a:rPr lang="ru-RU" sz="2200" dirty="0" err="1"/>
              <a:t>самаранокии</a:t>
            </a:r>
            <a:r>
              <a:rPr lang="ru-RU" sz="2200" dirty="0"/>
              <a:t> </a:t>
            </a:r>
            <a:r>
              <a:rPr lang="ru-RU" sz="2200" dirty="0" err="1"/>
              <a:t>хидматрасониҳои</a:t>
            </a:r>
            <a:r>
              <a:rPr lang="ru-RU" sz="2200" dirty="0"/>
              <a:t> </a:t>
            </a:r>
            <a:r>
              <a:rPr lang="ru-RU" sz="2200" dirty="0" err="1"/>
              <a:t>давлатӣ</a:t>
            </a:r>
            <a:r>
              <a:rPr lang="ru-RU" sz="2200" dirty="0"/>
              <a:t> , </a:t>
            </a:r>
          </a:p>
          <a:p>
            <a:pPr>
              <a:spcBef>
                <a:spcPct val="50000"/>
              </a:spcBef>
              <a:defRPr/>
            </a:pPr>
            <a:r>
              <a:rPr lang="ru-RU" sz="2200" dirty="0"/>
              <a:t>  </a:t>
            </a:r>
            <a:r>
              <a:rPr lang="ru-RU" sz="2200" dirty="0" err="1"/>
              <a:t>шаффофияти</a:t>
            </a:r>
            <a:r>
              <a:rPr lang="ru-RU" sz="2200" dirty="0"/>
              <a:t> </a:t>
            </a:r>
            <a:r>
              <a:rPr lang="ru-RU" sz="2200" dirty="0" err="1"/>
              <a:t>рав</a:t>
            </a:r>
            <a:r>
              <a:rPr lang="en-US" sz="2200" dirty="0"/>
              <a:t>f</a:t>
            </a:r>
            <a:r>
              <a:rPr lang="ru-RU" sz="2200" dirty="0" err="1"/>
              <a:t>ндҳои</a:t>
            </a:r>
            <a:r>
              <a:rPr lang="ru-RU" sz="2200" dirty="0"/>
              <a:t> </a:t>
            </a:r>
            <a:r>
              <a:rPr lang="ru-RU" sz="2200" dirty="0" err="1"/>
              <a:t>буҷет</a:t>
            </a:r>
            <a:r>
              <a:rPr lang="ru-RU" sz="2200" dirty="0"/>
              <a:t> ,</a:t>
            </a:r>
          </a:p>
          <a:p>
            <a:pPr>
              <a:spcBef>
                <a:spcPct val="50000"/>
              </a:spcBef>
              <a:defRPr/>
            </a:pPr>
            <a:r>
              <a:rPr lang="ru-RU" sz="2200" dirty="0"/>
              <a:t>  </a:t>
            </a:r>
            <a:r>
              <a:rPr lang="ru-RU" sz="2200" dirty="0" err="1"/>
              <a:t>зерҳисобияти</a:t>
            </a:r>
            <a:r>
              <a:rPr lang="ru-RU" sz="2200" dirty="0"/>
              <a:t> </a:t>
            </a:r>
            <a:r>
              <a:rPr lang="ru-RU" sz="2200" dirty="0" err="1"/>
              <a:t>ниҳодҳои</a:t>
            </a:r>
            <a:r>
              <a:rPr lang="ru-RU" sz="2200" dirty="0"/>
              <a:t> </a:t>
            </a:r>
            <a:r>
              <a:rPr lang="ru-RU" sz="2200" dirty="0" err="1"/>
              <a:t>давлатӣ</a:t>
            </a:r>
            <a:r>
              <a:rPr lang="ru-RU" sz="2200" dirty="0"/>
              <a:t> ,</a:t>
            </a:r>
          </a:p>
          <a:p>
            <a:pPr>
              <a:spcBef>
                <a:spcPct val="50000"/>
              </a:spcBef>
              <a:defRPr/>
            </a:pPr>
            <a:r>
              <a:rPr lang="ru-RU" sz="2200" dirty="0"/>
              <a:t> </a:t>
            </a:r>
            <a:r>
              <a:rPr lang="ru-RU" sz="2200" dirty="0" err="1"/>
              <a:t>тақсими</a:t>
            </a:r>
            <a:r>
              <a:rPr lang="ru-RU" sz="2200" dirty="0"/>
              <a:t> </a:t>
            </a:r>
            <a:r>
              <a:rPr lang="ru-RU" sz="2200" dirty="0" err="1"/>
              <a:t>одилонаи</a:t>
            </a:r>
            <a:r>
              <a:rPr lang="ru-RU" sz="2200" dirty="0"/>
              <a:t> </a:t>
            </a:r>
            <a:r>
              <a:rPr lang="ru-RU" sz="2200" dirty="0" err="1"/>
              <a:t>манбаъҳои</a:t>
            </a:r>
            <a:r>
              <a:rPr lang="ru-RU" sz="2200" dirty="0"/>
              <a:t> </a:t>
            </a:r>
            <a:r>
              <a:rPr lang="ru-RU" sz="2200" dirty="0" err="1"/>
              <a:t>буҷет</a:t>
            </a:r>
            <a:r>
              <a:rPr lang="ru-RU" sz="2200" dirty="0"/>
              <a:t>  </a:t>
            </a:r>
          </a:p>
          <a:p>
            <a:pPr marL="0" indent="0" algn="ctr">
              <a:spcBef>
                <a:spcPct val="50000"/>
              </a:spcBef>
              <a:buFontTx/>
              <a:buNone/>
              <a:defRPr/>
            </a:pPr>
            <a:r>
              <a:rPr lang="ru-RU" sz="2200" b="1" dirty="0"/>
              <a:t>аз </a:t>
            </a:r>
            <a:r>
              <a:rPr lang="ru-RU" sz="2200" b="1" dirty="0" err="1"/>
              <a:t>тариқи</a:t>
            </a:r>
            <a:r>
              <a:rPr lang="ru-RU" sz="2200" b="1" dirty="0"/>
              <a:t> </a:t>
            </a:r>
          </a:p>
          <a:p>
            <a:pPr marL="0" indent="0">
              <a:spcBef>
                <a:spcPct val="50000"/>
              </a:spcBef>
              <a:buFontTx/>
              <a:buNone/>
              <a:defRPr/>
            </a:pPr>
            <a:r>
              <a:rPr lang="ru-RU" sz="2200" dirty="0" err="1"/>
              <a:t>ҷалби</a:t>
            </a:r>
            <a:r>
              <a:rPr lang="ru-RU" sz="2200" dirty="0"/>
              <a:t> </a:t>
            </a:r>
            <a:r>
              <a:rPr lang="ru-RU" sz="2200" dirty="0" err="1"/>
              <a:t>фаъол</a:t>
            </a:r>
            <a:r>
              <a:rPr lang="ru-RU" sz="2200" dirty="0"/>
              <a:t> </a:t>
            </a:r>
            <a:r>
              <a:rPr lang="ru-RU" sz="2200" dirty="0" err="1"/>
              <a:t>ва</a:t>
            </a:r>
            <a:r>
              <a:rPr lang="ru-RU" sz="2200" dirty="0"/>
              <a:t> </a:t>
            </a:r>
            <a:r>
              <a:rPr lang="ru-RU" sz="2200" dirty="0" err="1"/>
              <a:t>босалоҳияти</a:t>
            </a:r>
            <a:r>
              <a:rPr lang="ru-RU" sz="2200" dirty="0"/>
              <a:t> </a:t>
            </a:r>
            <a:r>
              <a:rPr lang="ru-RU" sz="2200" dirty="0" err="1"/>
              <a:t>шаҳрвандон</a:t>
            </a:r>
            <a:r>
              <a:rPr lang="ru-RU" sz="2200" dirty="0"/>
              <a:t> </a:t>
            </a:r>
            <a:r>
              <a:rPr lang="ru-RU" sz="2200" dirty="0" err="1"/>
              <a:t>ва</a:t>
            </a:r>
            <a:r>
              <a:rPr lang="ru-RU" sz="2200" dirty="0"/>
              <a:t>  </a:t>
            </a:r>
            <a:r>
              <a:rPr lang="ru-RU" sz="2200" dirty="0" err="1"/>
              <a:t>тамоми</a:t>
            </a:r>
            <a:r>
              <a:rPr lang="ru-RU" sz="2200" dirty="0"/>
              <a:t> </a:t>
            </a:r>
            <a:r>
              <a:rPr lang="ru-RU" sz="2200" dirty="0" err="1"/>
              <a:t>ҷонибҳои</a:t>
            </a:r>
            <a:r>
              <a:rPr lang="ru-RU" sz="2200" dirty="0"/>
              <a:t>  </a:t>
            </a:r>
            <a:r>
              <a:rPr lang="ru-RU" sz="2200" dirty="0" err="1"/>
              <a:t>манфиатдор</a:t>
            </a:r>
            <a:r>
              <a:rPr lang="ru-RU" sz="2200" dirty="0"/>
              <a:t> дар </a:t>
            </a:r>
            <a:r>
              <a:rPr lang="ru-RU" sz="2200" dirty="0" err="1"/>
              <a:t>раванди</a:t>
            </a:r>
            <a:r>
              <a:rPr lang="ru-RU" sz="2200" dirty="0"/>
              <a:t> </a:t>
            </a:r>
            <a:r>
              <a:rPr lang="ru-RU" sz="2200" dirty="0" err="1"/>
              <a:t>буҷетсозии</a:t>
            </a:r>
            <a:r>
              <a:rPr lang="ru-RU" sz="2200" dirty="0"/>
              <a:t>  </a:t>
            </a:r>
            <a:r>
              <a:rPr lang="ru-RU" sz="2200" dirty="0" err="1"/>
              <a:t>кишвар</a:t>
            </a:r>
            <a:r>
              <a:rPr lang="ru-RU" sz="2200" dirty="0"/>
              <a:t>  </a:t>
            </a:r>
          </a:p>
          <a:p>
            <a:pPr marL="0" indent="0" algn="ctr">
              <a:spcBef>
                <a:spcPct val="50000"/>
              </a:spcBef>
              <a:buFontTx/>
              <a:buNone/>
              <a:defRPr/>
            </a:pPr>
            <a:endParaRPr lang="ru-RU" sz="2200" b="1" dirty="0"/>
          </a:p>
          <a:p>
            <a:pPr marL="0" indent="0">
              <a:buFontTx/>
              <a:buNone/>
              <a:defRPr/>
            </a:pPr>
            <a:endParaRPr lang="en-US" sz="2200" dirty="0"/>
          </a:p>
        </p:txBody>
      </p:sp>
      <p:sp>
        <p:nvSpPr>
          <p:cNvPr id="4" name="Footer Placeholder 3">
            <a:extLst>
              <a:ext uri="{FF2B5EF4-FFF2-40B4-BE49-F238E27FC236}">
                <a16:creationId xmlns:a16="http://schemas.microsoft.com/office/drawing/2014/main" xmlns="" id="{6607BCE8-F42D-4E0A-8C77-9CEB41F685C4}"/>
              </a:ext>
            </a:extLst>
          </p:cNvPr>
          <p:cNvSpPr>
            <a:spLocks noGrp="1"/>
          </p:cNvSpPr>
          <p:nvPr>
            <p:ph type="ftr" sz="quarter" idx="11"/>
          </p:nvPr>
        </p:nvSpPr>
        <p:spPr/>
        <p:txBody>
          <a:bodyPr/>
          <a:lstStyle/>
          <a:p>
            <a:pPr>
              <a:defRPr/>
            </a:pPr>
            <a:r>
              <a:rPr lang="en-US"/>
              <a:t>www.InternationalBudget.org</a:t>
            </a:r>
          </a:p>
        </p:txBody>
      </p:sp>
      <p:sp>
        <p:nvSpPr>
          <p:cNvPr id="5125" name="Slide Number Placeholder 4">
            <a:extLst>
              <a:ext uri="{FF2B5EF4-FFF2-40B4-BE49-F238E27FC236}">
                <a16:creationId xmlns:a16="http://schemas.microsoft.com/office/drawing/2014/main" xmlns="" id="{770DCA26-CCD6-4BB0-A212-2C02FA819FF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D8561AB-AC4A-46D8-BFDE-A6755EBAD424}" type="slidenum">
              <a:rPr lang="en-US" altLang="ru-RU" sz="1200">
                <a:solidFill>
                  <a:srgbClr val="005580"/>
                </a:solidFill>
                <a:ea typeface="Osaka"/>
              </a:rPr>
              <a:pPr/>
              <a:t>3</a:t>
            </a:fld>
            <a:endParaRPr lang="en-US" altLang="ru-RU" sz="1200">
              <a:solidFill>
                <a:srgbClr val="005580"/>
              </a:solidFill>
              <a:ea typeface="Osaka"/>
            </a:endParaRPr>
          </a:p>
        </p:txBody>
      </p:sp>
    </p:spTree>
    <p:extLst>
      <p:ext uri="{BB962C8B-B14F-4D97-AF65-F5344CB8AC3E}">
        <p14:creationId xmlns:p14="http://schemas.microsoft.com/office/powerpoint/2010/main" val="991544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xmlns="" id="{B32D8DE0-75B7-4AC5-A103-A2B74CACD059}"/>
              </a:ext>
            </a:extLst>
          </p:cNvPr>
          <p:cNvSpPr>
            <a:spLocks noGrp="1"/>
          </p:cNvSpPr>
          <p:nvPr>
            <p:ph type="title"/>
          </p:nvPr>
        </p:nvSpPr>
        <p:spPr>
          <a:xfrm>
            <a:off x="152400" y="228600"/>
            <a:ext cx="8839200" cy="762000"/>
          </a:xfrm>
        </p:spPr>
        <p:txBody>
          <a:bodyPr>
            <a:normAutofit fontScale="90000"/>
          </a:bodyPr>
          <a:lstStyle/>
          <a:p>
            <a:pPr algn="ctr"/>
            <a:r>
              <a:rPr lang="ru-RU" altLang="ru-RU" sz="2800" b="1" dirty="0" err="1">
                <a:solidFill>
                  <a:srgbClr val="FF0000"/>
                </a:solidFill>
              </a:rPr>
              <a:t>Ҳадафҳои</a:t>
            </a:r>
            <a:r>
              <a:rPr lang="ru-RU" altLang="ru-RU" sz="2800" b="1" dirty="0">
                <a:solidFill>
                  <a:srgbClr val="FF0000"/>
                </a:solidFill>
              </a:rPr>
              <a:t> стратегии </a:t>
            </a:r>
            <a:r>
              <a:rPr lang="ru-RU" altLang="ru-RU" sz="2800" b="1" dirty="0" err="1">
                <a:solidFill>
                  <a:srgbClr val="FF0000"/>
                </a:solidFill>
              </a:rPr>
              <a:t>Шарикии</a:t>
            </a:r>
            <a:r>
              <a:rPr lang="ru-RU" altLang="ru-RU" sz="2800" b="1" dirty="0">
                <a:solidFill>
                  <a:srgbClr val="FF0000"/>
                </a:solidFill>
              </a:rPr>
              <a:t> </a:t>
            </a:r>
            <a:r>
              <a:rPr lang="ru-RU" altLang="ru-RU" sz="2800" b="1" dirty="0" err="1" smtClean="0">
                <a:solidFill>
                  <a:srgbClr val="FF0000"/>
                </a:solidFill>
              </a:rPr>
              <a:t>Байналмилалии</a:t>
            </a:r>
            <a:r>
              <a:rPr lang="ru-RU" altLang="ru-RU" sz="2800" b="1" dirty="0" smtClean="0">
                <a:solidFill>
                  <a:srgbClr val="FF0000"/>
                </a:solidFill>
              </a:rPr>
              <a:t> </a:t>
            </a:r>
            <a:r>
              <a:rPr lang="ru-RU" altLang="ru-RU" sz="2800" b="1" dirty="0" err="1" smtClean="0">
                <a:solidFill>
                  <a:srgbClr val="FF0000"/>
                </a:solidFill>
              </a:rPr>
              <a:t>Буҷетӣ</a:t>
            </a:r>
            <a:r>
              <a:rPr lang="ru-RU" altLang="ru-RU" sz="2800" b="1" dirty="0" smtClean="0">
                <a:solidFill>
                  <a:srgbClr val="FF0000"/>
                </a:solidFill>
              </a:rPr>
              <a:t>   </a:t>
            </a:r>
            <a:r>
              <a:rPr lang="ru-RU" altLang="ru-RU" sz="2800" b="1" dirty="0">
                <a:solidFill>
                  <a:srgbClr val="FF0000"/>
                </a:solidFill>
              </a:rPr>
              <a:t>(</a:t>
            </a:r>
            <a:r>
              <a:rPr lang="en-US" altLang="ru-RU" sz="2800" b="1" dirty="0">
                <a:solidFill>
                  <a:srgbClr val="FF0000"/>
                </a:solidFill>
              </a:rPr>
              <a:t>IBP)</a:t>
            </a:r>
            <a:endParaRPr lang="en-US" altLang="ru-RU" sz="3000" b="1" dirty="0">
              <a:solidFill>
                <a:srgbClr val="FF0000"/>
              </a:solidFill>
            </a:endParaRPr>
          </a:p>
        </p:txBody>
      </p:sp>
      <p:sp>
        <p:nvSpPr>
          <p:cNvPr id="4099" name="Content Placeholder 2">
            <a:extLst>
              <a:ext uri="{FF2B5EF4-FFF2-40B4-BE49-F238E27FC236}">
                <a16:creationId xmlns:a16="http://schemas.microsoft.com/office/drawing/2014/main" xmlns="" id="{54F31EC3-5978-4AE1-B5D5-E6B3550E13D6}"/>
              </a:ext>
            </a:extLst>
          </p:cNvPr>
          <p:cNvSpPr>
            <a:spLocks noGrp="1"/>
          </p:cNvSpPr>
          <p:nvPr>
            <p:ph idx="1"/>
          </p:nvPr>
        </p:nvSpPr>
        <p:spPr>
          <a:xfrm>
            <a:off x="914400" y="1143000"/>
            <a:ext cx="7772400" cy="4267200"/>
          </a:xfrm>
        </p:spPr>
        <p:txBody>
          <a:bodyPr>
            <a:normAutofit fontScale="85000" lnSpcReduction="20000"/>
          </a:bodyPr>
          <a:lstStyle/>
          <a:p>
            <a:pPr>
              <a:buFontTx/>
              <a:buAutoNum type="arabicPeriod"/>
              <a:defRPr/>
            </a:pPr>
            <a:r>
              <a:rPr lang="ru-RU" sz="1600" b="1" dirty="0" err="1">
                <a:latin typeface="Verdana" pitchFamily="34" charset="0"/>
              </a:rPr>
              <a:t>Пешбурди</a:t>
            </a:r>
            <a:r>
              <a:rPr lang="ru-RU" sz="1600" b="1" dirty="0">
                <a:latin typeface="Verdana" pitchFamily="34" charset="0"/>
              </a:rPr>
              <a:t> </a:t>
            </a:r>
            <a:r>
              <a:rPr lang="ru-RU" sz="1600" b="1" dirty="0" err="1">
                <a:latin typeface="Verdana" pitchFamily="34" charset="0"/>
              </a:rPr>
              <a:t>меъ</a:t>
            </a:r>
            <a:r>
              <a:rPr lang="tg-Cyrl-TJ" sz="1600" b="1" dirty="0">
                <a:latin typeface="Verdana" pitchFamily="34" charset="0"/>
              </a:rPr>
              <a:t>ё</a:t>
            </a:r>
            <a:r>
              <a:rPr lang="ru-RU" sz="1600" b="1" dirty="0" err="1">
                <a:latin typeface="Verdana" pitchFamily="34" charset="0"/>
              </a:rPr>
              <a:t>рҳои</a:t>
            </a:r>
            <a:r>
              <a:rPr lang="ru-RU" sz="1600" b="1" dirty="0">
                <a:latin typeface="Verdana" pitchFamily="34" charset="0"/>
              </a:rPr>
              <a:t> </a:t>
            </a:r>
            <a:r>
              <a:rPr lang="ru-RU" sz="1600" b="1" dirty="0" err="1">
                <a:latin typeface="Verdana" pitchFamily="34" charset="0"/>
              </a:rPr>
              <a:t>байналхалқӣ</a:t>
            </a:r>
            <a:r>
              <a:rPr lang="ru-RU" sz="1600" b="1" dirty="0">
                <a:latin typeface="Verdana" pitchFamily="34" charset="0"/>
              </a:rPr>
              <a:t> </a:t>
            </a:r>
            <a:r>
              <a:rPr lang="ru-RU" sz="1600" b="1" dirty="0" err="1">
                <a:latin typeface="Verdana" pitchFamily="34" charset="0"/>
              </a:rPr>
              <a:t>ва</a:t>
            </a:r>
            <a:r>
              <a:rPr lang="ru-RU" sz="1600" b="1" dirty="0">
                <a:latin typeface="Verdana" pitchFamily="34" charset="0"/>
              </a:rPr>
              <a:t> </a:t>
            </a:r>
            <a:r>
              <a:rPr lang="ru-RU" sz="1600" b="1" dirty="0" err="1">
                <a:latin typeface="Verdana" pitchFamily="34" charset="0"/>
              </a:rPr>
              <a:t>таҷрибаҳои</a:t>
            </a:r>
            <a:r>
              <a:rPr lang="ru-RU" sz="1600" b="1" dirty="0">
                <a:latin typeface="Verdana" pitchFamily="34" charset="0"/>
              </a:rPr>
              <a:t> </a:t>
            </a:r>
            <a:r>
              <a:rPr lang="ru-RU" sz="1600" b="1" dirty="0" err="1">
                <a:latin typeface="Verdana" pitchFamily="34" charset="0"/>
              </a:rPr>
              <a:t>беҳтарини</a:t>
            </a:r>
            <a:r>
              <a:rPr lang="ru-RU" sz="1600" b="1" dirty="0">
                <a:latin typeface="Verdana" pitchFamily="34" charset="0"/>
              </a:rPr>
              <a:t> ШББ дар </a:t>
            </a:r>
            <a:r>
              <a:rPr lang="ru-RU" sz="1600" b="1" dirty="0" err="1">
                <a:latin typeface="Verdana" pitchFamily="34" charset="0"/>
              </a:rPr>
              <a:t>Тоҷикистон</a:t>
            </a:r>
            <a:r>
              <a:rPr lang="ru-RU" sz="1600" b="1" dirty="0">
                <a:latin typeface="Verdana" pitchFamily="34" charset="0"/>
              </a:rPr>
              <a:t>  </a:t>
            </a:r>
            <a:endParaRPr lang="ru-RU" sz="1600" dirty="0">
              <a:latin typeface="Verdana" pitchFamily="34" charset="0"/>
            </a:endParaRPr>
          </a:p>
          <a:p>
            <a:pPr>
              <a:buFontTx/>
              <a:buAutoNum type="arabicPeriod"/>
              <a:defRPr/>
            </a:pPr>
            <a:endParaRPr lang="ru-RU" sz="1600" dirty="0">
              <a:latin typeface="Verdana" pitchFamily="34" charset="0"/>
            </a:endParaRPr>
          </a:p>
          <a:p>
            <a:pPr>
              <a:buFontTx/>
              <a:buAutoNum type="arabicPeriod"/>
              <a:defRPr/>
            </a:pPr>
            <a:r>
              <a:rPr lang="ru-RU" sz="1600" b="1" dirty="0" err="1">
                <a:latin typeface="Verdana" pitchFamily="34" charset="0"/>
              </a:rPr>
              <a:t>Боло</a:t>
            </a:r>
            <a:r>
              <a:rPr lang="ru-RU" sz="1600" b="1" dirty="0">
                <a:latin typeface="Verdana" pitchFamily="34" charset="0"/>
              </a:rPr>
              <a:t> </a:t>
            </a:r>
            <a:r>
              <a:rPr lang="ru-RU" sz="1600" b="1" dirty="0" err="1">
                <a:latin typeface="Verdana" pitchFamily="34" charset="0"/>
              </a:rPr>
              <a:t>бурдани</a:t>
            </a:r>
            <a:r>
              <a:rPr lang="ru-RU" sz="1600" b="1" dirty="0">
                <a:latin typeface="Verdana" pitchFamily="34" charset="0"/>
              </a:rPr>
              <a:t> </a:t>
            </a:r>
            <a:r>
              <a:rPr lang="ru-RU" sz="1600" b="1" dirty="0" err="1">
                <a:latin typeface="Verdana" pitchFamily="34" charset="0"/>
              </a:rPr>
              <a:t>сатҳи</a:t>
            </a:r>
            <a:r>
              <a:rPr lang="ru-RU" sz="1600" b="1" dirty="0">
                <a:latin typeface="Verdana" pitchFamily="34" charset="0"/>
              </a:rPr>
              <a:t> </a:t>
            </a:r>
            <a:r>
              <a:rPr lang="ru-RU" sz="1600" b="1" dirty="0" err="1">
                <a:latin typeface="Verdana" pitchFamily="34" charset="0"/>
              </a:rPr>
              <a:t>ҳамкориҳо</a:t>
            </a:r>
            <a:r>
              <a:rPr lang="ru-RU" sz="1600" b="1" dirty="0">
                <a:latin typeface="Verdana" pitchFamily="34" charset="0"/>
              </a:rPr>
              <a:t> </a:t>
            </a:r>
            <a:r>
              <a:rPr lang="ru-RU" sz="1600" b="1" dirty="0" err="1">
                <a:latin typeface="Verdana" pitchFamily="34" charset="0"/>
              </a:rPr>
              <a:t>бо</a:t>
            </a:r>
            <a:r>
              <a:rPr lang="ru-RU" sz="1600" b="1" dirty="0">
                <a:latin typeface="Verdana" pitchFamily="34" charset="0"/>
              </a:rPr>
              <a:t> </a:t>
            </a:r>
            <a:r>
              <a:rPr lang="ru-RU" sz="1600" b="1" dirty="0" err="1">
                <a:latin typeface="Verdana" pitchFamily="34" charset="0"/>
              </a:rPr>
              <a:t>ниҳодҳои</a:t>
            </a:r>
            <a:r>
              <a:rPr lang="ru-RU" sz="1600" b="1" dirty="0">
                <a:latin typeface="Verdana" pitchFamily="34" charset="0"/>
              </a:rPr>
              <a:t> </a:t>
            </a:r>
            <a:r>
              <a:rPr lang="ru-RU" sz="1600" b="1" dirty="0" err="1">
                <a:latin typeface="Verdana" pitchFamily="34" charset="0"/>
              </a:rPr>
              <a:t>давлатӣ,расонаҳо</a:t>
            </a:r>
            <a:r>
              <a:rPr lang="ru-RU" sz="1600" b="1" dirty="0">
                <a:latin typeface="Verdana" pitchFamily="34" charset="0"/>
              </a:rPr>
              <a:t>,  </a:t>
            </a:r>
            <a:r>
              <a:rPr lang="ru-RU" sz="1600" b="1" dirty="0" err="1">
                <a:latin typeface="Verdana" pitchFamily="34" charset="0"/>
              </a:rPr>
              <a:t>бахши</a:t>
            </a:r>
            <a:r>
              <a:rPr lang="ru-RU" sz="1600" b="1" dirty="0">
                <a:latin typeface="Verdana" pitchFamily="34" charset="0"/>
              </a:rPr>
              <a:t> </a:t>
            </a:r>
            <a:r>
              <a:rPr lang="ru-RU" sz="1600" b="1" dirty="0" err="1">
                <a:latin typeface="Verdana" pitchFamily="34" charset="0"/>
              </a:rPr>
              <a:t>тиҷорат</a:t>
            </a:r>
            <a:r>
              <a:rPr lang="ru-RU" sz="1600" b="1" dirty="0">
                <a:latin typeface="Verdana" pitchFamily="34" charset="0"/>
              </a:rPr>
              <a:t> </a:t>
            </a:r>
            <a:r>
              <a:rPr lang="ru-RU" sz="1600" b="1" dirty="0" err="1">
                <a:latin typeface="Verdana" pitchFamily="34" charset="0"/>
              </a:rPr>
              <a:t>ва</a:t>
            </a:r>
            <a:r>
              <a:rPr lang="ru-RU" sz="1600" b="1" dirty="0">
                <a:latin typeface="Verdana" pitchFamily="34" charset="0"/>
              </a:rPr>
              <a:t> </a:t>
            </a:r>
            <a:r>
              <a:rPr lang="ru-RU" sz="1600" b="1" dirty="0" err="1">
                <a:latin typeface="Verdana" pitchFamily="34" charset="0"/>
              </a:rPr>
              <a:t>ҷонибҳои</a:t>
            </a:r>
            <a:r>
              <a:rPr lang="ru-RU" sz="1600" b="1" dirty="0">
                <a:latin typeface="Verdana" pitchFamily="34" charset="0"/>
              </a:rPr>
              <a:t> </a:t>
            </a:r>
            <a:r>
              <a:rPr lang="ru-RU" sz="1600" b="1" dirty="0" err="1">
                <a:latin typeface="Verdana" pitchFamily="34" charset="0"/>
              </a:rPr>
              <a:t>манфиатдор</a:t>
            </a:r>
            <a:r>
              <a:rPr lang="ru-RU" sz="1600" b="1" dirty="0">
                <a:latin typeface="Verdana" pitchFamily="34" charset="0"/>
              </a:rPr>
              <a:t>  </a:t>
            </a:r>
            <a:endParaRPr lang="ru-RU" sz="1600" dirty="0">
              <a:latin typeface="Verdana" pitchFamily="34" charset="0"/>
            </a:endParaRPr>
          </a:p>
          <a:p>
            <a:pPr>
              <a:buFontTx/>
              <a:buAutoNum type="arabicPeriod"/>
              <a:defRPr/>
            </a:pPr>
            <a:endParaRPr lang="ru-RU" sz="1600" dirty="0">
              <a:latin typeface="Verdana" pitchFamily="34" charset="0"/>
            </a:endParaRPr>
          </a:p>
          <a:p>
            <a:pPr>
              <a:buFontTx/>
              <a:buAutoNum type="arabicPeriod"/>
              <a:defRPr/>
            </a:pPr>
            <a:r>
              <a:rPr lang="ru-RU" sz="1600" b="1" dirty="0" err="1">
                <a:latin typeface="Verdana" pitchFamily="34" charset="0"/>
              </a:rPr>
              <a:t>Мусоидат</a:t>
            </a:r>
            <a:r>
              <a:rPr lang="ru-RU" sz="1600" b="1" dirty="0">
                <a:latin typeface="Verdana" pitchFamily="34" charset="0"/>
              </a:rPr>
              <a:t> ба </a:t>
            </a:r>
            <a:r>
              <a:rPr lang="ru-RU" sz="1600" b="1" dirty="0" err="1">
                <a:latin typeface="Verdana" pitchFamily="34" charset="0"/>
              </a:rPr>
              <a:t>ташаббусҳо</a:t>
            </a:r>
            <a:r>
              <a:rPr lang="ru-RU" sz="1600" b="1" dirty="0">
                <a:latin typeface="Verdana" pitchFamily="34" charset="0"/>
              </a:rPr>
              <a:t> </a:t>
            </a:r>
            <a:r>
              <a:rPr lang="ru-RU" sz="1600" b="1" dirty="0" err="1">
                <a:latin typeface="Verdana" pitchFamily="34" charset="0"/>
              </a:rPr>
              <a:t>оид</a:t>
            </a:r>
            <a:r>
              <a:rPr lang="ru-RU" sz="1600" b="1" dirty="0">
                <a:latin typeface="Verdana" pitchFamily="34" charset="0"/>
              </a:rPr>
              <a:t> ба </a:t>
            </a:r>
            <a:r>
              <a:rPr lang="ru-RU" sz="1600" b="1" dirty="0" err="1">
                <a:latin typeface="Verdana" pitchFamily="34" charset="0"/>
              </a:rPr>
              <a:t>таъмини</a:t>
            </a:r>
            <a:r>
              <a:rPr lang="ru-RU" sz="1600" b="1" dirty="0">
                <a:latin typeface="Verdana" pitchFamily="34" charset="0"/>
              </a:rPr>
              <a:t> </a:t>
            </a:r>
            <a:r>
              <a:rPr lang="ru-RU" sz="1600" b="1" dirty="0" err="1">
                <a:latin typeface="Verdana" pitchFamily="34" charset="0"/>
              </a:rPr>
              <a:t>шаффофият</a:t>
            </a:r>
            <a:r>
              <a:rPr lang="ru-RU" sz="1600" b="1" dirty="0">
                <a:latin typeface="Verdana" pitchFamily="34" charset="0"/>
              </a:rPr>
              <a:t> аз </a:t>
            </a:r>
            <a:r>
              <a:rPr lang="ru-RU" sz="1600" b="1" dirty="0" err="1">
                <a:latin typeface="Verdana" pitchFamily="34" charset="0"/>
              </a:rPr>
              <a:t>қаринаи</a:t>
            </a:r>
            <a:r>
              <a:rPr lang="ru-RU" sz="1600" b="1" dirty="0">
                <a:latin typeface="Verdana" pitchFamily="34" charset="0"/>
              </a:rPr>
              <a:t> ШББ  </a:t>
            </a:r>
            <a:endParaRPr lang="ru-RU" sz="1600" dirty="0">
              <a:latin typeface="Verdana" pitchFamily="34" charset="0"/>
            </a:endParaRPr>
          </a:p>
          <a:p>
            <a:pPr>
              <a:buFontTx/>
              <a:buAutoNum type="arabicPeriod"/>
              <a:defRPr/>
            </a:pPr>
            <a:endParaRPr lang="ru-RU" sz="1600" dirty="0">
              <a:latin typeface="Verdana" pitchFamily="34" charset="0"/>
            </a:endParaRPr>
          </a:p>
          <a:p>
            <a:pPr>
              <a:buFontTx/>
              <a:buAutoNum type="arabicPeriod"/>
              <a:defRPr/>
            </a:pPr>
            <a:r>
              <a:rPr lang="ru-RU" sz="1600" b="1" dirty="0" err="1">
                <a:latin typeface="Verdana" pitchFamily="34" charset="0"/>
              </a:rPr>
              <a:t>Тақвияти</a:t>
            </a:r>
            <a:r>
              <a:rPr lang="ru-RU" sz="1600" b="1" dirty="0">
                <a:latin typeface="Verdana" pitchFamily="34" charset="0"/>
              </a:rPr>
              <a:t> </a:t>
            </a:r>
            <a:r>
              <a:rPr lang="ru-RU" sz="1600" b="1" dirty="0" err="1">
                <a:latin typeface="Verdana" pitchFamily="34" charset="0"/>
              </a:rPr>
              <a:t>тавонмандии</a:t>
            </a:r>
            <a:r>
              <a:rPr lang="ru-RU" sz="1600" b="1" dirty="0">
                <a:latin typeface="Verdana" pitchFamily="34" charset="0"/>
              </a:rPr>
              <a:t> </a:t>
            </a:r>
            <a:r>
              <a:rPr lang="ru-RU" sz="1600" b="1" dirty="0" err="1">
                <a:latin typeface="Verdana" pitchFamily="34" charset="0"/>
              </a:rPr>
              <a:t>зеҳнии</a:t>
            </a:r>
            <a:r>
              <a:rPr lang="ru-RU" sz="1600" b="1" dirty="0">
                <a:latin typeface="Verdana" pitchFamily="34" charset="0"/>
              </a:rPr>
              <a:t> ТҒҲ, ВАО, </a:t>
            </a:r>
            <a:r>
              <a:rPr lang="ru-RU" sz="1600" b="1" dirty="0" err="1">
                <a:latin typeface="Verdana" pitchFamily="34" charset="0"/>
              </a:rPr>
              <a:t>академияҳо</a:t>
            </a:r>
            <a:r>
              <a:rPr lang="ru-RU" sz="1600" b="1" dirty="0">
                <a:latin typeface="Verdana" pitchFamily="34" charset="0"/>
              </a:rPr>
              <a:t> </a:t>
            </a:r>
            <a:r>
              <a:rPr lang="ru-RU" sz="1600" b="1" dirty="0" err="1">
                <a:latin typeface="Verdana" pitchFamily="34" charset="0"/>
              </a:rPr>
              <a:t>ва</a:t>
            </a:r>
            <a:r>
              <a:rPr lang="ru-RU" sz="1600" b="1" dirty="0">
                <a:latin typeface="Verdana" pitchFamily="34" charset="0"/>
              </a:rPr>
              <a:t> </a:t>
            </a:r>
            <a:r>
              <a:rPr lang="ru-RU" sz="1600" b="1" dirty="0" err="1">
                <a:latin typeface="Verdana" pitchFamily="34" charset="0"/>
              </a:rPr>
              <a:t>дигар</a:t>
            </a:r>
            <a:r>
              <a:rPr lang="ru-RU" sz="1600" b="1" dirty="0">
                <a:latin typeface="Verdana" pitchFamily="34" charset="0"/>
              </a:rPr>
              <a:t> </a:t>
            </a:r>
            <a:r>
              <a:rPr lang="ru-RU" sz="1600" b="1" dirty="0" err="1">
                <a:latin typeface="Verdana" pitchFamily="34" charset="0"/>
              </a:rPr>
              <a:t>чонибҳои</a:t>
            </a:r>
            <a:r>
              <a:rPr lang="ru-RU" sz="1600" b="1" dirty="0">
                <a:latin typeface="Verdana" pitchFamily="34" charset="0"/>
              </a:rPr>
              <a:t> дар  </a:t>
            </a:r>
            <a:r>
              <a:rPr lang="ru-RU" sz="1600" b="1" dirty="0" err="1">
                <a:latin typeface="Verdana" pitchFamily="34" charset="0"/>
              </a:rPr>
              <a:t>раванди</a:t>
            </a:r>
            <a:r>
              <a:rPr lang="ru-RU" sz="1600" b="1" dirty="0">
                <a:latin typeface="Verdana" pitchFamily="34" charset="0"/>
              </a:rPr>
              <a:t> </a:t>
            </a:r>
            <a:r>
              <a:rPr lang="ru-RU" sz="1600" b="1" dirty="0" err="1">
                <a:latin typeface="Verdana" pitchFamily="34" charset="0"/>
              </a:rPr>
              <a:t>назорат</a:t>
            </a:r>
            <a:r>
              <a:rPr lang="ru-RU" sz="1600" b="1" dirty="0">
                <a:latin typeface="Verdana" pitchFamily="34" charset="0"/>
              </a:rPr>
              <a:t>, </a:t>
            </a:r>
            <a:r>
              <a:rPr lang="ru-RU" sz="1600" b="1" dirty="0" err="1">
                <a:latin typeface="Verdana" pitchFamily="34" charset="0"/>
              </a:rPr>
              <a:t>таҳлил</a:t>
            </a:r>
            <a:r>
              <a:rPr lang="ru-RU" sz="1600" b="1" dirty="0">
                <a:latin typeface="Verdana" pitchFamily="34" charset="0"/>
              </a:rPr>
              <a:t> </a:t>
            </a:r>
            <a:r>
              <a:rPr lang="ru-RU" sz="1600" b="1" dirty="0" err="1">
                <a:latin typeface="Verdana" pitchFamily="34" charset="0"/>
              </a:rPr>
              <a:t>ва</a:t>
            </a:r>
            <a:r>
              <a:rPr lang="ru-RU" sz="1600" b="1" dirty="0">
                <a:latin typeface="Verdana" pitchFamily="34" charset="0"/>
              </a:rPr>
              <a:t> </a:t>
            </a:r>
            <a:r>
              <a:rPr lang="ru-RU" sz="1600" b="1" dirty="0" err="1">
                <a:latin typeface="Verdana" pitchFamily="34" charset="0"/>
              </a:rPr>
              <a:t>идоракунии</a:t>
            </a:r>
            <a:r>
              <a:rPr lang="ru-RU" sz="1600" b="1" dirty="0">
                <a:latin typeface="Verdana" pitchFamily="34" charset="0"/>
              </a:rPr>
              <a:t> </a:t>
            </a:r>
            <a:r>
              <a:rPr lang="ru-RU" sz="1600" b="1" dirty="0" err="1">
                <a:latin typeface="Verdana" pitchFamily="34" charset="0"/>
              </a:rPr>
              <a:t>хароҷоти</a:t>
            </a:r>
            <a:r>
              <a:rPr lang="ru-RU" sz="1600" b="1" dirty="0">
                <a:latin typeface="Verdana" pitchFamily="34" charset="0"/>
              </a:rPr>
              <a:t> </a:t>
            </a:r>
            <a:r>
              <a:rPr lang="ru-RU" sz="1600" b="1" dirty="0" err="1">
                <a:latin typeface="Verdana" pitchFamily="34" charset="0"/>
              </a:rPr>
              <a:t>давлат</a:t>
            </a:r>
            <a:r>
              <a:rPr lang="ru-RU" sz="1600" b="1" dirty="0">
                <a:latin typeface="Verdana" pitchFamily="34" charset="0"/>
              </a:rPr>
              <a:t> </a:t>
            </a:r>
            <a:r>
              <a:rPr lang="ru-RU" sz="1600" b="1" dirty="0" err="1">
                <a:latin typeface="Verdana" pitchFamily="34" charset="0"/>
              </a:rPr>
              <a:t>ҷаблшуда</a:t>
            </a:r>
            <a:r>
              <a:rPr lang="ru-RU" sz="1600" b="1" dirty="0">
                <a:latin typeface="Verdana" pitchFamily="34" charset="0"/>
              </a:rPr>
              <a:t> </a:t>
            </a:r>
            <a:r>
              <a:rPr lang="ru-RU" sz="1600" dirty="0">
                <a:latin typeface="Verdana" pitchFamily="34" charset="0"/>
              </a:rPr>
              <a:t>.</a:t>
            </a:r>
          </a:p>
          <a:p>
            <a:pPr>
              <a:buFontTx/>
              <a:buAutoNum type="arabicPeriod"/>
              <a:defRPr/>
            </a:pPr>
            <a:endParaRPr lang="ru-RU" sz="1600" dirty="0">
              <a:latin typeface="Verdana" pitchFamily="34" charset="0"/>
            </a:endParaRPr>
          </a:p>
          <a:p>
            <a:pPr>
              <a:buFontTx/>
              <a:buAutoNum type="arabicPeriod"/>
              <a:defRPr/>
            </a:pPr>
            <a:r>
              <a:rPr lang="ru-RU" sz="1600" dirty="0">
                <a:latin typeface="Verdana" pitchFamily="34" charset="0"/>
              </a:rPr>
              <a:t>Кумак дар </a:t>
            </a:r>
            <a:r>
              <a:rPr lang="ru-RU" sz="1600" dirty="0" err="1">
                <a:latin typeface="Verdana" pitchFamily="34" charset="0"/>
              </a:rPr>
              <a:t>ҳамкориҳои</a:t>
            </a:r>
            <a:r>
              <a:rPr lang="ru-RU" sz="1600" dirty="0">
                <a:latin typeface="Verdana" pitchFamily="34" charset="0"/>
              </a:rPr>
              <a:t> </a:t>
            </a:r>
            <a:r>
              <a:rPr lang="ru-RU" sz="1600" dirty="0" err="1">
                <a:latin typeface="Verdana" pitchFamily="34" charset="0"/>
              </a:rPr>
              <a:t>байналмилалии</a:t>
            </a:r>
            <a:r>
              <a:rPr lang="ru-RU" sz="1600" dirty="0">
                <a:latin typeface="Verdana" pitchFamily="34" charset="0"/>
              </a:rPr>
              <a:t> ШББ </a:t>
            </a:r>
          </a:p>
          <a:p>
            <a:pPr>
              <a:buFontTx/>
              <a:buAutoNum type="arabicPeriod"/>
              <a:defRPr/>
            </a:pPr>
            <a:endParaRPr lang="ru-RU" sz="1600" dirty="0">
              <a:latin typeface="Verdana" pitchFamily="34" charset="0"/>
            </a:endParaRPr>
          </a:p>
          <a:p>
            <a:pPr>
              <a:buFontTx/>
              <a:buAutoNum type="arabicPeriod"/>
              <a:defRPr/>
            </a:pPr>
            <a:r>
              <a:rPr lang="ru-RU" sz="1600" b="1" dirty="0">
                <a:latin typeface="Verdana" pitchFamily="34" charset="0"/>
              </a:rPr>
              <a:t>Баланд </a:t>
            </a:r>
            <a:r>
              <a:rPr lang="ru-RU" sz="1600" b="1" dirty="0" err="1">
                <a:latin typeface="Verdana" pitchFamily="34" charset="0"/>
              </a:rPr>
              <a:t>бардоштани</a:t>
            </a:r>
            <a:r>
              <a:rPr lang="ru-RU" sz="1600" b="1" dirty="0">
                <a:latin typeface="Verdana" pitchFamily="34" charset="0"/>
              </a:rPr>
              <a:t>  </a:t>
            </a:r>
            <a:r>
              <a:rPr lang="ru-RU" sz="1600" b="1" dirty="0" err="1">
                <a:latin typeface="Verdana" pitchFamily="34" charset="0"/>
              </a:rPr>
              <a:t>огоҳии</a:t>
            </a:r>
            <a:r>
              <a:rPr lang="ru-RU" sz="1600" b="1" dirty="0">
                <a:latin typeface="Verdana" pitchFamily="34" charset="0"/>
              </a:rPr>
              <a:t> </a:t>
            </a:r>
            <a:r>
              <a:rPr lang="ru-RU" sz="1600" b="1" dirty="0" err="1">
                <a:latin typeface="Verdana" pitchFamily="34" charset="0"/>
              </a:rPr>
              <a:t>ҷомеа</a:t>
            </a:r>
            <a:r>
              <a:rPr lang="ru-RU" sz="1600" b="1" dirty="0">
                <a:latin typeface="Verdana" pitchFamily="34" charset="0"/>
              </a:rPr>
              <a:t> аз </a:t>
            </a:r>
            <a:r>
              <a:rPr lang="ru-RU" sz="1600" b="1" dirty="0" err="1">
                <a:latin typeface="Verdana" pitchFamily="34" charset="0"/>
              </a:rPr>
              <a:t>равндҳои</a:t>
            </a:r>
            <a:r>
              <a:rPr lang="ru-RU" sz="1600" b="1" dirty="0">
                <a:latin typeface="Verdana" pitchFamily="34" charset="0"/>
              </a:rPr>
              <a:t> </a:t>
            </a:r>
            <a:r>
              <a:rPr lang="ru-RU" sz="1600" b="1" dirty="0" err="1">
                <a:latin typeface="Verdana" pitchFamily="34" charset="0"/>
              </a:rPr>
              <a:t>буҷет</a:t>
            </a:r>
            <a:r>
              <a:rPr lang="ru-RU" sz="1600" b="1" dirty="0">
                <a:latin typeface="Verdana" pitchFamily="34" charset="0"/>
              </a:rPr>
              <a:t> </a:t>
            </a:r>
            <a:r>
              <a:rPr lang="ru-RU" sz="1600" b="1" dirty="0" err="1">
                <a:latin typeface="Verdana" pitchFamily="34" charset="0"/>
              </a:rPr>
              <a:t>ва</a:t>
            </a:r>
            <a:r>
              <a:rPr lang="ru-RU" sz="1600" b="1" dirty="0">
                <a:latin typeface="Verdana" pitchFamily="34" charset="0"/>
              </a:rPr>
              <a:t> </a:t>
            </a:r>
            <a:r>
              <a:rPr lang="ru-RU" sz="1600" b="1" dirty="0" err="1">
                <a:latin typeface="Verdana" pitchFamily="34" charset="0"/>
              </a:rPr>
              <a:t>фароҳам</a:t>
            </a:r>
            <a:r>
              <a:rPr lang="ru-RU" sz="1600" b="1" dirty="0">
                <a:latin typeface="Verdana" pitchFamily="34" charset="0"/>
              </a:rPr>
              <a:t> </a:t>
            </a:r>
            <a:r>
              <a:rPr lang="ru-RU" sz="1600" b="1" dirty="0" err="1">
                <a:latin typeface="Verdana" pitchFamily="34" charset="0"/>
              </a:rPr>
              <a:t>овардани</a:t>
            </a:r>
            <a:r>
              <a:rPr lang="ru-RU" sz="1600" b="1" dirty="0">
                <a:latin typeface="Verdana" pitchFamily="34" charset="0"/>
              </a:rPr>
              <a:t> </a:t>
            </a:r>
            <a:r>
              <a:rPr lang="ru-RU" sz="1600" b="1" dirty="0" err="1">
                <a:latin typeface="Verdana" pitchFamily="34" charset="0"/>
              </a:rPr>
              <a:t>шароит</a:t>
            </a:r>
            <a:r>
              <a:rPr lang="ru-RU" sz="1600" b="1" dirty="0">
                <a:latin typeface="Verdana" pitchFamily="34" charset="0"/>
              </a:rPr>
              <a:t> </a:t>
            </a:r>
            <a:r>
              <a:rPr lang="ru-RU" sz="1600" b="1" dirty="0" err="1">
                <a:latin typeface="Verdana" pitchFamily="34" charset="0"/>
              </a:rPr>
              <a:t>барои</a:t>
            </a:r>
            <a:r>
              <a:rPr lang="ru-RU" sz="1600" b="1" dirty="0">
                <a:latin typeface="Verdana" pitchFamily="34" charset="0"/>
              </a:rPr>
              <a:t> </a:t>
            </a:r>
            <a:r>
              <a:rPr lang="ru-RU" sz="1600" b="1" dirty="0" err="1">
                <a:latin typeface="Verdana" pitchFamily="34" charset="0"/>
              </a:rPr>
              <a:t>иштирок</a:t>
            </a:r>
            <a:r>
              <a:rPr lang="ru-RU" sz="1600" b="1" dirty="0">
                <a:latin typeface="Verdana" pitchFamily="34" charset="0"/>
              </a:rPr>
              <a:t> дар он </a:t>
            </a:r>
            <a:endParaRPr lang="ru-RU" sz="1600" dirty="0">
              <a:latin typeface="Verdana" pitchFamily="34" charset="0"/>
            </a:endParaRPr>
          </a:p>
          <a:p>
            <a:pPr marL="0" indent="0">
              <a:spcBef>
                <a:spcPct val="50000"/>
              </a:spcBef>
              <a:buFontTx/>
              <a:buNone/>
              <a:defRPr/>
            </a:pPr>
            <a:r>
              <a:rPr lang="tg-Cyrl-TJ" sz="1600" dirty="0"/>
              <a:t>Баланд аа</a:t>
            </a:r>
            <a:endParaRPr lang="en-US" sz="1600" dirty="0"/>
          </a:p>
        </p:txBody>
      </p:sp>
      <p:sp>
        <p:nvSpPr>
          <p:cNvPr id="4" name="Footer Placeholder 3">
            <a:extLst>
              <a:ext uri="{FF2B5EF4-FFF2-40B4-BE49-F238E27FC236}">
                <a16:creationId xmlns:a16="http://schemas.microsoft.com/office/drawing/2014/main" xmlns="" id="{4D27E17D-7A42-4313-9ACA-C859DA631485}"/>
              </a:ext>
            </a:extLst>
          </p:cNvPr>
          <p:cNvSpPr>
            <a:spLocks noGrp="1"/>
          </p:cNvSpPr>
          <p:nvPr>
            <p:ph type="ftr" sz="quarter" idx="11"/>
          </p:nvPr>
        </p:nvSpPr>
        <p:spPr/>
        <p:txBody>
          <a:bodyPr/>
          <a:lstStyle/>
          <a:p>
            <a:pPr>
              <a:defRPr/>
            </a:pPr>
            <a:r>
              <a:rPr lang="en-US"/>
              <a:t>www.InternationalBudget.org</a:t>
            </a:r>
          </a:p>
        </p:txBody>
      </p:sp>
      <p:sp>
        <p:nvSpPr>
          <p:cNvPr id="6149" name="Slide Number Placeholder 4">
            <a:extLst>
              <a:ext uri="{FF2B5EF4-FFF2-40B4-BE49-F238E27FC236}">
                <a16:creationId xmlns:a16="http://schemas.microsoft.com/office/drawing/2014/main" xmlns="" id="{C483AC4A-A177-48B0-B86B-ADFEC338262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4CEC94B-9EA5-45FD-B947-54E1E22C0D10}" type="slidenum">
              <a:rPr lang="en-US" altLang="ru-RU" sz="1200">
                <a:solidFill>
                  <a:srgbClr val="005580"/>
                </a:solidFill>
                <a:ea typeface="Osaka"/>
              </a:rPr>
              <a:pPr/>
              <a:t>4</a:t>
            </a:fld>
            <a:endParaRPr lang="en-US" altLang="ru-RU" sz="1200">
              <a:solidFill>
                <a:srgbClr val="005580"/>
              </a:solidFill>
              <a:ea typeface="Osaka"/>
            </a:endParaRPr>
          </a:p>
        </p:txBody>
      </p:sp>
    </p:spTree>
    <p:extLst>
      <p:ext uri="{BB962C8B-B14F-4D97-AF65-F5344CB8AC3E}">
        <p14:creationId xmlns:p14="http://schemas.microsoft.com/office/powerpoint/2010/main" val="1572164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xmlns="" id="{951FF852-2F4A-47AB-A918-BEF7D206FA29}"/>
              </a:ext>
            </a:extLst>
          </p:cNvPr>
          <p:cNvSpPr>
            <a:spLocks noGrp="1"/>
          </p:cNvSpPr>
          <p:nvPr>
            <p:ph type="ftr" sz="quarter" idx="11"/>
          </p:nvPr>
        </p:nvSpPr>
        <p:spPr/>
        <p:txBody>
          <a:bodyPr/>
          <a:lstStyle/>
          <a:p>
            <a:pPr>
              <a:defRPr/>
            </a:pPr>
            <a:r>
              <a:rPr lang="en-US"/>
              <a:t>www.InternationalBudget.org</a:t>
            </a:r>
          </a:p>
        </p:txBody>
      </p:sp>
      <p:sp>
        <p:nvSpPr>
          <p:cNvPr id="7171" name="Slide Number Placeholder 5">
            <a:extLst>
              <a:ext uri="{FF2B5EF4-FFF2-40B4-BE49-F238E27FC236}">
                <a16:creationId xmlns:a16="http://schemas.microsoft.com/office/drawing/2014/main" xmlns="" id="{D249D9E0-93D9-4FAD-B02B-2C62EE5D1FF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6980C77-6361-467E-B3B8-15097B7E36B3}" type="slidenum">
              <a:rPr lang="en-US" altLang="ru-RU" sz="1200">
                <a:solidFill>
                  <a:srgbClr val="005580"/>
                </a:solidFill>
                <a:ea typeface="Osaka"/>
              </a:rPr>
              <a:pPr/>
              <a:t>5</a:t>
            </a:fld>
            <a:endParaRPr lang="en-US" altLang="ru-RU" sz="1200">
              <a:solidFill>
                <a:srgbClr val="005580"/>
              </a:solidFill>
              <a:ea typeface="Osaka"/>
            </a:endParaRPr>
          </a:p>
        </p:txBody>
      </p:sp>
      <p:sp>
        <p:nvSpPr>
          <p:cNvPr id="7172" name="Rectangle 2">
            <a:extLst>
              <a:ext uri="{FF2B5EF4-FFF2-40B4-BE49-F238E27FC236}">
                <a16:creationId xmlns:a16="http://schemas.microsoft.com/office/drawing/2014/main" xmlns="" id="{17ECB732-1291-496C-A33A-EFCD3EAA651D}"/>
              </a:ext>
            </a:extLst>
          </p:cNvPr>
          <p:cNvSpPr>
            <a:spLocks noGrp="1" noChangeArrowheads="1"/>
          </p:cNvSpPr>
          <p:nvPr>
            <p:ph type="title"/>
          </p:nvPr>
        </p:nvSpPr>
        <p:spPr>
          <a:xfrm>
            <a:off x="685800" y="228600"/>
            <a:ext cx="7772400" cy="685800"/>
          </a:xfrm>
        </p:spPr>
        <p:txBody>
          <a:bodyPr>
            <a:normAutofit fontScale="90000"/>
          </a:bodyPr>
          <a:lstStyle/>
          <a:p>
            <a:pPr algn="ctr" eaLnBrk="1" hangingPunct="1"/>
            <a:r>
              <a:rPr lang="ru-RU" altLang="ru-RU" sz="2800" b="1" dirty="0" err="1">
                <a:solidFill>
                  <a:srgbClr val="FF0000"/>
                </a:solidFill>
              </a:rPr>
              <a:t>Тадқиқот</a:t>
            </a:r>
            <a:r>
              <a:rPr lang="ru-RU" altLang="ru-RU" sz="2800" b="1" dirty="0">
                <a:solidFill>
                  <a:srgbClr val="FF0000"/>
                </a:solidFill>
              </a:rPr>
              <a:t> оид ба </a:t>
            </a:r>
            <a:r>
              <a:rPr lang="ru-RU" altLang="ru-RU" sz="2800" b="1" dirty="0" err="1" smtClean="0">
                <a:solidFill>
                  <a:srgbClr val="FF0000"/>
                </a:solidFill>
              </a:rPr>
              <a:t>шаффофияти</a:t>
            </a:r>
            <a:r>
              <a:rPr lang="ru-RU" altLang="ru-RU" sz="2800" b="1" dirty="0" smtClean="0">
                <a:solidFill>
                  <a:srgbClr val="FF0000"/>
                </a:solidFill>
              </a:rPr>
              <a:t> </a:t>
            </a:r>
            <a:r>
              <a:rPr lang="ru-RU" altLang="ru-RU" sz="2800" b="1" dirty="0" err="1" smtClean="0">
                <a:solidFill>
                  <a:srgbClr val="FF0000"/>
                </a:solidFill>
              </a:rPr>
              <a:t>буҷет</a:t>
            </a:r>
            <a:r>
              <a:rPr lang="ru-RU" altLang="ru-RU" sz="2800" b="1" dirty="0" smtClean="0">
                <a:solidFill>
                  <a:srgbClr val="FF0000"/>
                </a:solidFill>
              </a:rPr>
              <a:t> </a:t>
            </a:r>
            <a:r>
              <a:rPr lang="ru-RU" altLang="ru-RU" sz="2800" b="1" dirty="0">
                <a:solidFill>
                  <a:srgbClr val="FF0000"/>
                </a:solidFill>
              </a:rPr>
              <a:t>аз </a:t>
            </a:r>
            <a:r>
              <a:rPr lang="ru-RU" altLang="ru-RU" sz="2800" b="1" dirty="0" err="1">
                <a:solidFill>
                  <a:srgbClr val="FF0000"/>
                </a:solidFill>
              </a:rPr>
              <a:t>чӣ</a:t>
            </a:r>
            <a:r>
              <a:rPr lang="ru-RU" altLang="ru-RU" sz="2800" b="1" dirty="0">
                <a:solidFill>
                  <a:srgbClr val="FF0000"/>
                </a:solidFill>
              </a:rPr>
              <a:t> </a:t>
            </a:r>
            <a:r>
              <a:rPr lang="ru-RU" altLang="ru-RU" sz="2800" b="1" dirty="0" err="1">
                <a:solidFill>
                  <a:srgbClr val="FF0000"/>
                </a:solidFill>
              </a:rPr>
              <a:t>иборат</a:t>
            </a:r>
            <a:r>
              <a:rPr lang="ru-RU" altLang="ru-RU" sz="2800" b="1" dirty="0">
                <a:solidFill>
                  <a:srgbClr val="FF0000"/>
                </a:solidFill>
              </a:rPr>
              <a:t> </a:t>
            </a:r>
            <a:r>
              <a:rPr lang="ru-RU" altLang="ru-RU" sz="2800" b="1" dirty="0" err="1">
                <a:solidFill>
                  <a:srgbClr val="FF0000"/>
                </a:solidFill>
              </a:rPr>
              <a:t>аст</a:t>
            </a:r>
            <a:r>
              <a:rPr lang="ru-RU" altLang="ru-RU" sz="2800" b="1" dirty="0">
                <a:solidFill>
                  <a:srgbClr val="FF0000"/>
                </a:solidFill>
              </a:rPr>
              <a:t> </a:t>
            </a:r>
            <a:r>
              <a:rPr lang="en-US" altLang="ru-RU" sz="2800" b="1" dirty="0">
                <a:solidFill>
                  <a:srgbClr val="FF0000"/>
                </a:solidFill>
              </a:rPr>
              <a:t>?</a:t>
            </a:r>
          </a:p>
        </p:txBody>
      </p:sp>
      <p:sp>
        <p:nvSpPr>
          <p:cNvPr id="7173" name="Rectangle 3">
            <a:extLst>
              <a:ext uri="{FF2B5EF4-FFF2-40B4-BE49-F238E27FC236}">
                <a16:creationId xmlns:a16="http://schemas.microsoft.com/office/drawing/2014/main" xmlns="" id="{725B750D-716D-49BA-A50B-AECAECA82D3E}"/>
              </a:ext>
            </a:extLst>
          </p:cNvPr>
          <p:cNvSpPr>
            <a:spLocks noGrp="1" noChangeArrowheads="1"/>
          </p:cNvSpPr>
          <p:nvPr>
            <p:ph type="body" idx="1"/>
          </p:nvPr>
        </p:nvSpPr>
        <p:spPr>
          <a:xfrm>
            <a:off x="533400" y="1676400"/>
            <a:ext cx="8153400" cy="4038600"/>
          </a:xfrm>
        </p:spPr>
        <p:txBody>
          <a:bodyPr/>
          <a:lstStyle/>
          <a:p>
            <a:pPr>
              <a:buFontTx/>
              <a:buNone/>
            </a:pPr>
            <a:r>
              <a:rPr lang="ru-RU" altLang="ja-JP" sz="2400" dirty="0" err="1"/>
              <a:t>Созмони</a:t>
            </a:r>
            <a:r>
              <a:rPr lang="ru-RU" altLang="ja-JP" sz="2400" dirty="0"/>
              <a:t>  </a:t>
            </a:r>
            <a:r>
              <a:rPr lang="ru-RU" altLang="ja-JP" sz="2400" dirty="0" err="1"/>
              <a:t>Шарикии</a:t>
            </a:r>
            <a:r>
              <a:rPr lang="ru-RU" altLang="ja-JP" sz="2400" dirty="0"/>
              <a:t> </a:t>
            </a:r>
            <a:r>
              <a:rPr lang="ru-RU" altLang="ja-JP" sz="2400" dirty="0" err="1" smtClean="0"/>
              <a:t>Байналмилалии</a:t>
            </a:r>
            <a:r>
              <a:rPr lang="ru-RU" altLang="ja-JP" sz="2400" dirty="0" smtClean="0"/>
              <a:t> </a:t>
            </a:r>
            <a:r>
              <a:rPr lang="ru-RU" altLang="ja-JP" sz="2400" dirty="0" err="1" smtClean="0"/>
              <a:t>Буҷетӣ</a:t>
            </a:r>
            <a:r>
              <a:rPr lang="ru-RU" altLang="ja-JP" sz="2400" dirty="0" smtClean="0"/>
              <a:t> </a:t>
            </a:r>
            <a:r>
              <a:rPr lang="ru-RU" altLang="ja-JP" sz="2400" dirty="0"/>
              <a:t>(ШББ) </a:t>
            </a:r>
          </a:p>
          <a:p>
            <a:r>
              <a:rPr lang="ru-RU" altLang="ja-JP" sz="2400" dirty="0"/>
              <a:t> </a:t>
            </a:r>
            <a:r>
              <a:rPr lang="ru-RU" altLang="ja-JP" sz="2400" dirty="0" err="1"/>
              <a:t>Методологияи</a:t>
            </a:r>
            <a:r>
              <a:rPr lang="ru-RU" altLang="ja-JP" sz="2400" dirty="0"/>
              <a:t> </a:t>
            </a:r>
            <a:r>
              <a:rPr lang="ru-RU" altLang="ja-JP" sz="2400" dirty="0" err="1"/>
              <a:t>Индекси</a:t>
            </a:r>
            <a:r>
              <a:rPr lang="ru-RU" altLang="ja-JP" sz="2400" dirty="0"/>
              <a:t> </a:t>
            </a:r>
            <a:r>
              <a:rPr lang="ru-RU" altLang="ja-JP" sz="2400" dirty="0" err="1" smtClean="0"/>
              <a:t>шаффофияти</a:t>
            </a:r>
            <a:r>
              <a:rPr lang="ru-RU" altLang="ja-JP" sz="2400" dirty="0" smtClean="0"/>
              <a:t> </a:t>
            </a:r>
            <a:r>
              <a:rPr lang="ru-RU" altLang="ja-JP" sz="2400" dirty="0" err="1"/>
              <a:t>буҷетро</a:t>
            </a:r>
            <a:r>
              <a:rPr lang="ru-RU" altLang="ja-JP" sz="2400" dirty="0"/>
              <a:t> </a:t>
            </a:r>
            <a:r>
              <a:rPr lang="ru-RU" altLang="ja-JP" sz="2400" dirty="0" err="1"/>
              <a:t>таҳия</a:t>
            </a:r>
            <a:r>
              <a:rPr lang="ru-RU" altLang="ja-JP" sz="2400" dirty="0"/>
              <a:t> </a:t>
            </a:r>
            <a:r>
              <a:rPr lang="ru-RU" altLang="ja-JP" sz="2400" dirty="0" err="1"/>
              <a:t>намуд</a:t>
            </a:r>
            <a:r>
              <a:rPr lang="ru-RU" altLang="ja-JP" sz="2400" dirty="0"/>
              <a:t>, </a:t>
            </a:r>
          </a:p>
          <a:p>
            <a:r>
              <a:rPr lang="ru-RU" altLang="ja-JP" sz="2400" dirty="0" err="1"/>
              <a:t>ки</a:t>
            </a:r>
            <a:r>
              <a:rPr lang="ru-RU" altLang="ja-JP" sz="2400" dirty="0"/>
              <a:t> дар </a:t>
            </a:r>
            <a:r>
              <a:rPr lang="ru-RU" altLang="ja-JP" sz="2400" dirty="0" err="1"/>
              <a:t>асоси</a:t>
            </a:r>
            <a:r>
              <a:rPr lang="ru-RU" altLang="ja-JP" sz="2400" dirty="0"/>
              <a:t> </a:t>
            </a:r>
            <a:r>
              <a:rPr lang="ru-RU" altLang="ja-JP" sz="2400" dirty="0" err="1"/>
              <a:t>маълумоти</a:t>
            </a:r>
            <a:r>
              <a:rPr lang="ru-RU" altLang="ja-JP" sz="2400" dirty="0"/>
              <a:t> аз </a:t>
            </a:r>
            <a:r>
              <a:rPr lang="ru-RU" altLang="ja-JP" sz="2400" dirty="0" err="1"/>
              <a:t>муҳақиқони</a:t>
            </a:r>
            <a:r>
              <a:rPr lang="ru-RU" altLang="ja-JP" sz="2400" dirty="0"/>
              <a:t> </a:t>
            </a:r>
            <a:r>
              <a:rPr lang="ru-RU" altLang="ja-JP" sz="2400" dirty="0" err="1"/>
              <a:t>бетараф</a:t>
            </a:r>
            <a:r>
              <a:rPr lang="ru-RU" altLang="ja-JP" sz="2400" dirty="0"/>
              <a:t> </a:t>
            </a:r>
            <a:r>
              <a:rPr lang="ru-RU" altLang="ja-JP" sz="2400" dirty="0" err="1"/>
              <a:t>гирифташуда</a:t>
            </a:r>
            <a:r>
              <a:rPr lang="ru-RU" altLang="ja-JP" sz="2400" dirty="0"/>
              <a:t> , </a:t>
            </a:r>
          </a:p>
          <a:p>
            <a:r>
              <a:rPr lang="ru-RU" altLang="ja-JP" sz="2400" dirty="0"/>
              <a:t>дар </a:t>
            </a:r>
            <a:r>
              <a:rPr lang="ru-RU" altLang="ja-JP" sz="2400" dirty="0" err="1"/>
              <a:t>ду</a:t>
            </a:r>
            <a:r>
              <a:rPr lang="ru-RU" altLang="ja-JP" sz="2400" dirty="0"/>
              <a:t> </a:t>
            </a:r>
            <a:r>
              <a:rPr lang="ru-RU" altLang="ja-JP" sz="2400" dirty="0" err="1"/>
              <a:t>сол</a:t>
            </a:r>
            <a:r>
              <a:rPr lang="ru-RU" altLang="ja-JP" sz="2400" dirty="0"/>
              <a:t> як бор  </a:t>
            </a:r>
            <a:r>
              <a:rPr lang="ru-RU" altLang="ja-JP" sz="2400" dirty="0" err="1"/>
              <a:t>мураттаб</a:t>
            </a:r>
            <a:r>
              <a:rPr lang="ru-RU" altLang="ja-JP" sz="2400" dirty="0"/>
              <a:t> </a:t>
            </a:r>
            <a:r>
              <a:rPr lang="ru-RU" altLang="ja-JP" sz="2400" dirty="0" err="1"/>
              <a:t>мешавад</a:t>
            </a:r>
            <a:r>
              <a:rPr lang="ru-RU" altLang="ja-JP" sz="2400" dirty="0"/>
              <a:t> . </a:t>
            </a:r>
            <a:endParaRPr lang="ru-RU" altLang="ru-RU" sz="2400" dirty="0"/>
          </a:p>
          <a:p>
            <a:pPr eaLnBrk="1" hangingPunct="1">
              <a:spcAft>
                <a:spcPct val="50000"/>
              </a:spcAft>
            </a:pPr>
            <a:endParaRPr lang="en-US" altLang="ru-RU" sz="2400" dirty="0"/>
          </a:p>
        </p:txBody>
      </p:sp>
    </p:spTree>
    <p:extLst>
      <p:ext uri="{BB962C8B-B14F-4D97-AF65-F5344CB8AC3E}">
        <p14:creationId xmlns:p14="http://schemas.microsoft.com/office/powerpoint/2010/main" val="2588253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xmlns="" id="{D08BAE80-4D97-4732-A796-069C33A1143D}"/>
              </a:ext>
            </a:extLst>
          </p:cNvPr>
          <p:cNvSpPr>
            <a:spLocks noGrp="1"/>
          </p:cNvSpPr>
          <p:nvPr>
            <p:ph type="ftr" sz="quarter" idx="11"/>
          </p:nvPr>
        </p:nvSpPr>
        <p:spPr/>
        <p:txBody>
          <a:bodyPr/>
          <a:lstStyle/>
          <a:p>
            <a:pPr>
              <a:defRPr/>
            </a:pPr>
            <a:r>
              <a:rPr lang="en-US"/>
              <a:t>www.InternationalBudget.org</a:t>
            </a:r>
          </a:p>
        </p:txBody>
      </p:sp>
      <p:sp>
        <p:nvSpPr>
          <p:cNvPr id="8195" name="Slide Number Placeholder 5">
            <a:extLst>
              <a:ext uri="{FF2B5EF4-FFF2-40B4-BE49-F238E27FC236}">
                <a16:creationId xmlns:a16="http://schemas.microsoft.com/office/drawing/2014/main" xmlns="" id="{8168DA5E-B264-4590-90AF-C19A4C26D8C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5854742-16BB-4235-85B9-FC239999BA82}" type="slidenum">
              <a:rPr lang="en-US" altLang="ru-RU" sz="1200">
                <a:solidFill>
                  <a:srgbClr val="005580"/>
                </a:solidFill>
                <a:ea typeface="Osaka"/>
              </a:rPr>
              <a:pPr/>
              <a:t>6</a:t>
            </a:fld>
            <a:endParaRPr lang="en-US" altLang="ru-RU" sz="1200">
              <a:solidFill>
                <a:srgbClr val="005580"/>
              </a:solidFill>
              <a:ea typeface="Osaka"/>
            </a:endParaRPr>
          </a:p>
        </p:txBody>
      </p:sp>
      <p:sp>
        <p:nvSpPr>
          <p:cNvPr id="8196" name="Rectangle 2">
            <a:extLst>
              <a:ext uri="{FF2B5EF4-FFF2-40B4-BE49-F238E27FC236}">
                <a16:creationId xmlns:a16="http://schemas.microsoft.com/office/drawing/2014/main" xmlns="" id="{145AA4D7-5B61-4752-B468-7BE98F9EFBA1}"/>
              </a:ext>
            </a:extLst>
          </p:cNvPr>
          <p:cNvSpPr>
            <a:spLocks noGrp="1" noChangeArrowheads="1"/>
          </p:cNvSpPr>
          <p:nvPr>
            <p:ph type="title"/>
          </p:nvPr>
        </p:nvSpPr>
        <p:spPr>
          <a:xfrm>
            <a:off x="685800" y="228600"/>
            <a:ext cx="7772400" cy="685800"/>
          </a:xfrm>
        </p:spPr>
        <p:txBody>
          <a:bodyPr>
            <a:normAutofit fontScale="90000"/>
          </a:bodyPr>
          <a:lstStyle/>
          <a:p>
            <a:pPr algn="ctr" eaLnBrk="1" hangingPunct="1"/>
            <a:r>
              <a:rPr lang="ru-RU" altLang="ru-RU" sz="2800" b="1" dirty="0" err="1">
                <a:solidFill>
                  <a:srgbClr val="FF0000"/>
                </a:solidFill>
              </a:rPr>
              <a:t>Тадқиқот</a:t>
            </a:r>
            <a:r>
              <a:rPr lang="ru-RU" altLang="ru-RU" sz="2800" b="1" dirty="0">
                <a:solidFill>
                  <a:srgbClr val="FF0000"/>
                </a:solidFill>
              </a:rPr>
              <a:t> оид ба </a:t>
            </a:r>
            <a:r>
              <a:rPr lang="ru-RU" altLang="ru-RU" sz="2800" b="1" dirty="0" err="1" smtClean="0">
                <a:solidFill>
                  <a:srgbClr val="FF0000"/>
                </a:solidFill>
              </a:rPr>
              <a:t>шаффофияти</a:t>
            </a:r>
            <a:r>
              <a:rPr lang="ru-RU" altLang="ru-RU" sz="2800" b="1" dirty="0" smtClean="0">
                <a:solidFill>
                  <a:srgbClr val="FF0000"/>
                </a:solidFill>
              </a:rPr>
              <a:t> </a:t>
            </a:r>
            <a:r>
              <a:rPr lang="ru-RU" altLang="ru-RU" sz="2800" b="1" dirty="0" err="1">
                <a:solidFill>
                  <a:srgbClr val="FF0000"/>
                </a:solidFill>
              </a:rPr>
              <a:t>буҷет</a:t>
            </a:r>
            <a:r>
              <a:rPr lang="ru-RU" altLang="ru-RU" sz="2800" b="1" dirty="0">
                <a:solidFill>
                  <a:srgbClr val="FF0000"/>
                </a:solidFill>
              </a:rPr>
              <a:t> аз </a:t>
            </a:r>
            <a:r>
              <a:rPr lang="ru-RU" altLang="ru-RU" sz="2800" b="1" dirty="0" err="1">
                <a:solidFill>
                  <a:srgbClr val="FF0000"/>
                </a:solidFill>
              </a:rPr>
              <a:t>чӣ</a:t>
            </a:r>
            <a:r>
              <a:rPr lang="ru-RU" altLang="ru-RU" sz="2800" b="1" dirty="0">
                <a:solidFill>
                  <a:srgbClr val="FF0000"/>
                </a:solidFill>
              </a:rPr>
              <a:t> </a:t>
            </a:r>
            <a:r>
              <a:rPr lang="ru-RU" altLang="ru-RU" sz="2800" b="1" dirty="0" err="1">
                <a:solidFill>
                  <a:srgbClr val="FF0000"/>
                </a:solidFill>
              </a:rPr>
              <a:t>иборат</a:t>
            </a:r>
            <a:r>
              <a:rPr lang="ru-RU" altLang="ru-RU" sz="2800" b="1" dirty="0">
                <a:solidFill>
                  <a:srgbClr val="FF0000"/>
                </a:solidFill>
              </a:rPr>
              <a:t> </a:t>
            </a:r>
            <a:r>
              <a:rPr lang="ru-RU" altLang="ru-RU" sz="2800" b="1" dirty="0" err="1">
                <a:solidFill>
                  <a:srgbClr val="FF0000"/>
                </a:solidFill>
              </a:rPr>
              <a:t>аст</a:t>
            </a:r>
            <a:r>
              <a:rPr lang="ru-RU" altLang="ru-RU" sz="2800" b="1" dirty="0">
                <a:solidFill>
                  <a:srgbClr val="FF0000"/>
                </a:solidFill>
              </a:rPr>
              <a:t> </a:t>
            </a:r>
            <a:r>
              <a:rPr lang="en-US" altLang="ru-RU" sz="2800" b="1" dirty="0">
                <a:solidFill>
                  <a:srgbClr val="FF0000"/>
                </a:solidFill>
              </a:rPr>
              <a:t>?</a:t>
            </a:r>
            <a:r>
              <a:rPr lang="tg-Cyrl-TJ" altLang="ru-RU" sz="2800" b="1" dirty="0">
                <a:solidFill>
                  <a:srgbClr val="FF0000"/>
                </a:solidFill>
              </a:rPr>
              <a:t> </a:t>
            </a:r>
            <a:endParaRPr lang="en-US" altLang="ru-RU" sz="2800" b="1" dirty="0">
              <a:solidFill>
                <a:srgbClr val="FF0000"/>
              </a:solidFill>
            </a:endParaRPr>
          </a:p>
        </p:txBody>
      </p:sp>
      <p:sp>
        <p:nvSpPr>
          <p:cNvPr id="8197" name="Rectangle 3">
            <a:extLst>
              <a:ext uri="{FF2B5EF4-FFF2-40B4-BE49-F238E27FC236}">
                <a16:creationId xmlns:a16="http://schemas.microsoft.com/office/drawing/2014/main" xmlns="" id="{BF75EF7A-EF4B-4596-8B32-E1DCE31A2200}"/>
              </a:ext>
            </a:extLst>
          </p:cNvPr>
          <p:cNvSpPr>
            <a:spLocks noGrp="1" noChangeArrowheads="1"/>
          </p:cNvSpPr>
          <p:nvPr>
            <p:ph type="body" idx="1"/>
          </p:nvPr>
        </p:nvSpPr>
        <p:spPr>
          <a:xfrm>
            <a:off x="533400" y="990600"/>
            <a:ext cx="8153400" cy="4724400"/>
          </a:xfrm>
        </p:spPr>
        <p:txBody>
          <a:bodyPr/>
          <a:lstStyle/>
          <a:p>
            <a:pPr eaLnBrk="1" hangingPunct="1">
              <a:defRPr/>
            </a:pPr>
            <a:endParaRPr lang="ru-RU" sz="2400" dirty="0"/>
          </a:p>
          <a:p>
            <a:pPr eaLnBrk="1" hangingPunct="1">
              <a:defRPr/>
            </a:pPr>
            <a:r>
              <a:rPr lang="ru-RU" sz="2400" dirty="0" err="1"/>
              <a:t>Арзёбии</a:t>
            </a:r>
            <a:r>
              <a:rPr lang="ru-RU" sz="2400" dirty="0"/>
              <a:t> </a:t>
            </a:r>
            <a:r>
              <a:rPr lang="ru-RU" sz="2400" dirty="0" err="1"/>
              <a:t>умумӣ</a:t>
            </a:r>
            <a:r>
              <a:rPr lang="en-US" sz="2400" dirty="0"/>
              <a:t>:</a:t>
            </a:r>
          </a:p>
          <a:p>
            <a:pPr eaLnBrk="1" hangingPunct="1">
              <a:buFontTx/>
              <a:buNone/>
              <a:defRPr/>
            </a:pPr>
            <a:endParaRPr lang="en-US" sz="600" dirty="0"/>
          </a:p>
          <a:p>
            <a:pPr marL="857250" lvl="1" indent="-457200" eaLnBrk="1" hangingPunct="1">
              <a:buClr>
                <a:srgbClr val="FF0000"/>
              </a:buClr>
              <a:buFontTx/>
              <a:buAutoNum type="arabicPeriod"/>
              <a:defRPr/>
            </a:pPr>
            <a:r>
              <a:rPr lang="ru-RU" dirty="0" err="1"/>
              <a:t>Дастрасии</a:t>
            </a:r>
            <a:r>
              <a:rPr lang="ru-RU" dirty="0"/>
              <a:t> </a:t>
            </a:r>
            <a:r>
              <a:rPr lang="ru-RU" dirty="0" err="1"/>
              <a:t>ҷомеа</a:t>
            </a:r>
            <a:r>
              <a:rPr lang="ru-RU" dirty="0"/>
              <a:t> ба </a:t>
            </a:r>
            <a:r>
              <a:rPr lang="ru-RU" dirty="0" err="1"/>
              <a:t>иттилооти</a:t>
            </a:r>
            <a:r>
              <a:rPr lang="ru-RU" dirty="0"/>
              <a:t> </a:t>
            </a:r>
            <a:r>
              <a:rPr lang="ru-RU" dirty="0" err="1"/>
              <a:t>саривақтӣ</a:t>
            </a:r>
            <a:r>
              <a:rPr lang="ru-RU" dirty="0"/>
              <a:t> </a:t>
            </a:r>
            <a:r>
              <a:rPr lang="ru-RU" dirty="0" err="1"/>
              <a:t>ва</a:t>
            </a:r>
            <a:r>
              <a:rPr lang="ru-RU" dirty="0"/>
              <a:t> </a:t>
            </a:r>
            <a:r>
              <a:rPr lang="ru-RU" dirty="0" err="1"/>
              <a:t>дастраси</a:t>
            </a:r>
            <a:r>
              <a:rPr lang="ru-RU" dirty="0"/>
              <a:t> </a:t>
            </a:r>
            <a:r>
              <a:rPr lang="ru-RU" dirty="0" err="1"/>
              <a:t>буҷетӣ</a:t>
            </a:r>
            <a:r>
              <a:rPr lang="ru-RU" dirty="0"/>
              <a:t> </a:t>
            </a:r>
            <a:r>
              <a:rPr lang="ru-RU" dirty="0" err="1"/>
              <a:t>мутобиқ</a:t>
            </a:r>
            <a:r>
              <a:rPr lang="ru-RU" dirty="0"/>
              <a:t> ба </a:t>
            </a:r>
            <a:r>
              <a:rPr lang="ru-RU" dirty="0" err="1"/>
              <a:t>марҳилаҳои</a:t>
            </a:r>
            <a:r>
              <a:rPr lang="ru-RU" dirty="0"/>
              <a:t> </a:t>
            </a:r>
            <a:r>
              <a:rPr lang="ru-RU" dirty="0" err="1"/>
              <a:t>раванди</a:t>
            </a:r>
            <a:r>
              <a:rPr lang="ru-RU" dirty="0"/>
              <a:t> </a:t>
            </a:r>
            <a:r>
              <a:rPr lang="ru-RU" dirty="0" err="1"/>
              <a:t>буҷетӣ</a:t>
            </a:r>
            <a:r>
              <a:rPr lang="tg-Cyrl-TJ" dirty="0"/>
              <a:t> </a:t>
            </a:r>
            <a:endParaRPr lang="en-US" dirty="0"/>
          </a:p>
          <a:p>
            <a:pPr marL="857250" lvl="1" indent="-457200" eaLnBrk="1" hangingPunct="1">
              <a:buClr>
                <a:srgbClr val="FF0000"/>
              </a:buClr>
              <a:buFontTx/>
              <a:buAutoNum type="arabicPeriod"/>
              <a:defRPr/>
            </a:pPr>
            <a:r>
              <a:rPr lang="ru-RU" dirty="0" err="1"/>
              <a:t>Имконияти</a:t>
            </a:r>
            <a:r>
              <a:rPr lang="ru-RU" dirty="0"/>
              <a:t> </a:t>
            </a:r>
            <a:r>
              <a:rPr lang="ru-RU" dirty="0" err="1"/>
              <a:t>иштироки</a:t>
            </a:r>
            <a:r>
              <a:rPr lang="ru-RU" dirty="0"/>
              <a:t> </a:t>
            </a:r>
            <a:r>
              <a:rPr lang="ru-RU" dirty="0" err="1"/>
              <a:t>ҷомеа</a:t>
            </a:r>
            <a:r>
              <a:rPr lang="ru-RU" dirty="0"/>
              <a:t> дар </a:t>
            </a:r>
            <a:r>
              <a:rPr lang="ru-RU" dirty="0" err="1" smtClean="0"/>
              <a:t>раванди</a:t>
            </a:r>
            <a:r>
              <a:rPr lang="ru-RU" dirty="0" smtClean="0"/>
              <a:t> </a:t>
            </a:r>
            <a:r>
              <a:rPr lang="ru-RU" dirty="0" err="1" smtClean="0"/>
              <a:t>буҷетӣ</a:t>
            </a:r>
            <a:r>
              <a:rPr lang="ru-RU" dirty="0" smtClean="0"/>
              <a:t> </a:t>
            </a:r>
            <a:endParaRPr lang="en-US" dirty="0"/>
          </a:p>
          <a:p>
            <a:pPr marL="857250" lvl="1" indent="-457200" eaLnBrk="1" hangingPunct="1">
              <a:buClr>
                <a:srgbClr val="FF0000"/>
              </a:buClr>
              <a:buFontTx/>
              <a:buAutoNum type="arabicPeriod"/>
              <a:defRPr/>
            </a:pPr>
            <a:r>
              <a:rPr lang="ru-RU" dirty="0" err="1" smtClean="0"/>
              <a:t>Дараҷаи</a:t>
            </a:r>
            <a:r>
              <a:rPr lang="ru-RU" dirty="0" smtClean="0"/>
              <a:t> </a:t>
            </a:r>
            <a:r>
              <a:rPr lang="ru-RU" dirty="0" err="1"/>
              <a:t>назорат</a:t>
            </a:r>
            <a:r>
              <a:rPr lang="ru-RU" dirty="0"/>
              <a:t> аз </a:t>
            </a:r>
            <a:r>
              <a:rPr lang="ru-RU" dirty="0" err="1"/>
              <a:t>болои</a:t>
            </a:r>
            <a:r>
              <a:rPr lang="ru-RU" dirty="0"/>
              <a:t> </a:t>
            </a:r>
            <a:r>
              <a:rPr lang="ru-RU" dirty="0" err="1" smtClean="0"/>
              <a:t>раванди</a:t>
            </a:r>
            <a:r>
              <a:rPr lang="ru-RU" dirty="0" smtClean="0"/>
              <a:t> </a:t>
            </a:r>
            <a:r>
              <a:rPr lang="ru-RU" dirty="0" err="1" smtClean="0"/>
              <a:t>буҷетӣ</a:t>
            </a:r>
            <a:r>
              <a:rPr lang="ru-RU" dirty="0" smtClean="0"/>
              <a:t> </a:t>
            </a:r>
            <a:endParaRPr lang="en-US" dirty="0"/>
          </a:p>
          <a:p>
            <a:pPr eaLnBrk="1" hangingPunct="1">
              <a:spcAft>
                <a:spcPct val="50000"/>
              </a:spcAft>
              <a:buFontTx/>
              <a:buNone/>
              <a:defRPr/>
            </a:pPr>
            <a:endParaRPr lang="en-US" sz="600" dirty="0"/>
          </a:p>
          <a:p>
            <a:pPr eaLnBrk="1" hangingPunct="1">
              <a:spcAft>
                <a:spcPct val="50000"/>
              </a:spcAft>
              <a:buFontTx/>
              <a:buNone/>
              <a:defRPr/>
            </a:pPr>
            <a:endParaRPr lang="en-US" sz="600" dirty="0"/>
          </a:p>
          <a:p>
            <a:pPr marL="0" indent="0" eaLnBrk="1" hangingPunct="1">
              <a:spcAft>
                <a:spcPct val="50000"/>
              </a:spcAft>
              <a:buFontTx/>
              <a:buNone/>
              <a:defRPr/>
            </a:pPr>
            <a:r>
              <a:rPr lang="ru-RU" sz="2400" dirty="0"/>
              <a:t> </a:t>
            </a:r>
            <a:endParaRPr lang="en-US" sz="2400" dirty="0"/>
          </a:p>
        </p:txBody>
      </p:sp>
    </p:spTree>
    <p:extLst>
      <p:ext uri="{BB962C8B-B14F-4D97-AF65-F5344CB8AC3E}">
        <p14:creationId xmlns:p14="http://schemas.microsoft.com/office/powerpoint/2010/main" val="423270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xmlns="" id="{52717247-BA69-41D5-896E-75BDF3953E69}"/>
              </a:ext>
            </a:extLst>
          </p:cNvPr>
          <p:cNvSpPr>
            <a:spLocks noGrp="1"/>
          </p:cNvSpPr>
          <p:nvPr>
            <p:ph type="title"/>
          </p:nvPr>
        </p:nvSpPr>
        <p:spPr>
          <a:xfrm>
            <a:off x="914400" y="0"/>
            <a:ext cx="7543800" cy="762000"/>
          </a:xfrm>
        </p:spPr>
        <p:txBody>
          <a:bodyPr/>
          <a:lstStyle/>
          <a:p>
            <a:pPr algn="ctr"/>
            <a:r>
              <a:rPr lang="ru-RU" altLang="ru-RU" sz="2800" b="1">
                <a:solidFill>
                  <a:srgbClr val="FF0000"/>
                </a:solidFill>
              </a:rPr>
              <a:t>Методология</a:t>
            </a:r>
            <a:endParaRPr lang="en-US" altLang="ru-RU" sz="2800">
              <a:solidFill>
                <a:srgbClr val="FF0000"/>
              </a:solidFill>
            </a:endParaRPr>
          </a:p>
        </p:txBody>
      </p:sp>
      <p:sp>
        <p:nvSpPr>
          <p:cNvPr id="4099" name="Content Placeholder 2">
            <a:extLst>
              <a:ext uri="{FF2B5EF4-FFF2-40B4-BE49-F238E27FC236}">
                <a16:creationId xmlns:a16="http://schemas.microsoft.com/office/drawing/2014/main" xmlns="" id="{58C9E901-5512-4054-A55F-7EBC1AECF6B1}"/>
              </a:ext>
            </a:extLst>
          </p:cNvPr>
          <p:cNvSpPr>
            <a:spLocks noGrp="1"/>
          </p:cNvSpPr>
          <p:nvPr>
            <p:ph idx="1"/>
          </p:nvPr>
        </p:nvSpPr>
        <p:spPr>
          <a:xfrm>
            <a:off x="609600" y="609600"/>
            <a:ext cx="8153400" cy="5029200"/>
          </a:xfrm>
        </p:spPr>
        <p:txBody>
          <a:bodyPr>
            <a:normAutofit fontScale="85000" lnSpcReduction="20000"/>
          </a:bodyPr>
          <a:lstStyle/>
          <a:p>
            <a:pPr>
              <a:buClr>
                <a:srgbClr val="FF0000"/>
              </a:buClr>
              <a:buFont typeface="Wingdings" pitchFamily="2" charset="2"/>
              <a:buChar char="Ø"/>
              <a:defRPr/>
            </a:pPr>
            <a:r>
              <a:rPr lang="ru-RU" sz="2000" dirty="0" err="1"/>
              <a:t>Тадқиқот</a:t>
            </a:r>
            <a:r>
              <a:rPr lang="ru-RU" sz="2000" dirty="0"/>
              <a:t> дар </a:t>
            </a:r>
            <a:r>
              <a:rPr lang="ru-RU" sz="2000" dirty="0" err="1"/>
              <a:t>асоси</a:t>
            </a:r>
            <a:r>
              <a:rPr lang="ru-RU" sz="2000" dirty="0"/>
              <a:t> </a:t>
            </a:r>
            <a:r>
              <a:rPr lang="ru-RU" sz="2000" dirty="0" err="1"/>
              <a:t>таҷрибаи</a:t>
            </a:r>
            <a:r>
              <a:rPr lang="ru-RU" sz="2000" dirty="0"/>
              <a:t> </a:t>
            </a:r>
            <a:r>
              <a:rPr lang="ru-RU" sz="2000" dirty="0" err="1"/>
              <a:t>байналмилалӣ</a:t>
            </a:r>
            <a:r>
              <a:rPr lang="ru-RU" sz="2000" dirty="0"/>
              <a:t> оид ба идоракунии </a:t>
            </a:r>
            <a:r>
              <a:rPr lang="ru-RU" sz="2000" dirty="0" err="1"/>
              <a:t>ҳисоботи</a:t>
            </a:r>
            <a:r>
              <a:rPr lang="ru-RU" sz="2000" dirty="0"/>
              <a:t> </a:t>
            </a:r>
            <a:r>
              <a:rPr lang="ru-RU" sz="2000" dirty="0" err="1"/>
              <a:t>молиявӣ</a:t>
            </a:r>
            <a:r>
              <a:rPr lang="ru-RU" sz="2000" dirty="0"/>
              <a:t> </a:t>
            </a:r>
            <a:r>
              <a:rPr lang="ru-RU" sz="2000" dirty="0" err="1" smtClean="0"/>
              <a:t>аст</a:t>
            </a:r>
            <a:r>
              <a:rPr lang="ru-RU" sz="2000" dirty="0" smtClean="0"/>
              <a:t> </a:t>
            </a:r>
            <a:r>
              <a:rPr lang="en-US" sz="2000" dirty="0" smtClean="0"/>
              <a:t>(</a:t>
            </a:r>
            <a:r>
              <a:rPr lang="ru-RU" sz="2000" dirty="0"/>
              <a:t>МВФ</a:t>
            </a:r>
            <a:r>
              <a:rPr lang="en-US" sz="2000" dirty="0"/>
              <a:t>, </a:t>
            </a:r>
            <a:r>
              <a:rPr lang="ru-RU" sz="2000" dirty="0"/>
              <a:t>ВБ</a:t>
            </a:r>
            <a:r>
              <a:rPr lang="en-US" sz="2000" dirty="0"/>
              <a:t>, </a:t>
            </a:r>
            <a:r>
              <a:rPr lang="ru-RU" sz="2000" dirty="0"/>
              <a:t>МБП</a:t>
            </a:r>
            <a:r>
              <a:rPr lang="en-US" sz="2000" dirty="0"/>
              <a:t>)</a:t>
            </a:r>
            <a:r>
              <a:rPr lang="ru-RU" sz="2200" dirty="0"/>
              <a:t>:</a:t>
            </a:r>
          </a:p>
          <a:p>
            <a:pPr>
              <a:buClr>
                <a:srgbClr val="FF0000"/>
              </a:buClr>
              <a:buFont typeface="Wingdings" pitchFamily="2" charset="2"/>
              <a:buChar char="§"/>
              <a:defRPr/>
            </a:pPr>
            <a:r>
              <a:rPr lang="ru-RU" sz="2200" i="1" dirty="0"/>
              <a:t>«</a:t>
            </a:r>
            <a:r>
              <a:rPr lang="ru-RU" sz="2200" i="1" dirty="0" err="1"/>
              <a:t>Маҷмуаи</a:t>
            </a:r>
            <a:r>
              <a:rPr lang="ru-RU" sz="2200" i="1" dirty="0"/>
              <a:t> </a:t>
            </a:r>
            <a:r>
              <a:rPr lang="ru-RU" sz="2200" i="1" dirty="0" err="1"/>
              <a:t>тавсияҳои</a:t>
            </a:r>
            <a:r>
              <a:rPr lang="ru-RU" sz="2200" i="1" dirty="0"/>
              <a:t> </a:t>
            </a:r>
            <a:r>
              <a:rPr lang="ru-RU" sz="2200" i="1" dirty="0" err="1"/>
              <a:t>амалӣ</a:t>
            </a:r>
            <a:r>
              <a:rPr lang="ru-RU" sz="2200" i="1" dirty="0"/>
              <a:t> </a:t>
            </a:r>
            <a:r>
              <a:rPr lang="ru-RU" sz="2200" i="1" dirty="0" err="1"/>
              <a:t>оид</a:t>
            </a:r>
            <a:r>
              <a:rPr lang="ru-RU" sz="2200" i="1" dirty="0"/>
              <a:t> ба </a:t>
            </a:r>
            <a:r>
              <a:rPr lang="ru-RU" sz="2200" i="1" dirty="0" err="1"/>
              <a:t>шаффофияти</a:t>
            </a:r>
            <a:r>
              <a:rPr lang="ru-RU" sz="2200" i="1" dirty="0"/>
              <a:t> </a:t>
            </a:r>
            <a:r>
              <a:rPr lang="ru-RU" sz="2200" i="1" dirty="0" err="1"/>
              <a:t>буҷет</a:t>
            </a:r>
            <a:r>
              <a:rPr lang="ru-RU" sz="2200" i="1" dirty="0"/>
              <a:t> » (</a:t>
            </a:r>
            <a:r>
              <a:rPr lang="ru-RU" sz="2200" i="1" dirty="0" err="1"/>
              <a:t>Сode</a:t>
            </a:r>
            <a:r>
              <a:rPr lang="ru-RU" sz="2200" i="1" dirty="0"/>
              <a:t> </a:t>
            </a:r>
            <a:r>
              <a:rPr lang="ru-RU" sz="2200" i="1" dirty="0" err="1"/>
              <a:t>of</a:t>
            </a:r>
            <a:r>
              <a:rPr lang="ru-RU" sz="2200" i="1" dirty="0"/>
              <a:t> </a:t>
            </a:r>
            <a:r>
              <a:rPr lang="ru-RU" sz="2200" i="1" dirty="0" err="1"/>
              <a:t>Good</a:t>
            </a:r>
            <a:r>
              <a:rPr lang="ru-RU" sz="2200" i="1" dirty="0"/>
              <a:t> </a:t>
            </a:r>
            <a:r>
              <a:rPr lang="ru-RU" sz="2200" i="1" dirty="0" err="1"/>
              <a:t>Practices</a:t>
            </a:r>
            <a:r>
              <a:rPr lang="ru-RU" sz="2200" i="1" dirty="0"/>
              <a:t> </a:t>
            </a:r>
            <a:r>
              <a:rPr lang="ru-RU" sz="2200" i="1" dirty="0" err="1"/>
              <a:t>on</a:t>
            </a:r>
            <a:r>
              <a:rPr lang="ru-RU" sz="2200" i="1" dirty="0"/>
              <a:t> </a:t>
            </a:r>
            <a:r>
              <a:rPr lang="ru-RU" sz="2200" i="1" dirty="0" err="1"/>
              <a:t>Fiscal</a:t>
            </a:r>
            <a:r>
              <a:rPr lang="ru-RU" sz="2200" i="1" dirty="0"/>
              <a:t> </a:t>
            </a:r>
            <a:r>
              <a:rPr lang="ru-RU" sz="2200" i="1" dirty="0" err="1"/>
              <a:t>Transparency</a:t>
            </a:r>
            <a:r>
              <a:rPr lang="ru-RU" sz="2200" i="1" dirty="0"/>
              <a:t>)</a:t>
            </a:r>
            <a:r>
              <a:rPr lang="ru-RU" sz="2200" dirty="0"/>
              <a:t> -МВФ</a:t>
            </a:r>
          </a:p>
          <a:p>
            <a:pPr>
              <a:buClr>
                <a:srgbClr val="FF0000"/>
              </a:buClr>
              <a:buFont typeface="Wingdings" pitchFamily="2" charset="2"/>
              <a:buChar char="§"/>
              <a:defRPr/>
            </a:pPr>
            <a:r>
              <a:rPr lang="ru-RU" sz="2200" i="1" dirty="0"/>
              <a:t>«</a:t>
            </a:r>
            <a:r>
              <a:rPr lang="ru-RU" sz="2200" i="1" dirty="0" err="1"/>
              <a:t>Равишҳои</a:t>
            </a:r>
            <a:r>
              <a:rPr lang="ru-RU" sz="2200" i="1" dirty="0"/>
              <a:t> </a:t>
            </a:r>
            <a:r>
              <a:rPr lang="ru-RU" sz="2200" i="1" dirty="0" err="1"/>
              <a:t>муносиби</a:t>
            </a:r>
            <a:r>
              <a:rPr lang="ru-RU" sz="2200" i="1" dirty="0"/>
              <a:t> </a:t>
            </a:r>
            <a:r>
              <a:rPr lang="ru-RU" sz="2200" i="1" dirty="0" err="1"/>
              <a:t>кишварҳои</a:t>
            </a:r>
            <a:r>
              <a:rPr lang="ru-RU" sz="2200" i="1" dirty="0"/>
              <a:t> </a:t>
            </a:r>
            <a:r>
              <a:rPr lang="ru-RU" sz="2200" i="1" dirty="0" err="1"/>
              <a:t>узви</a:t>
            </a:r>
            <a:r>
              <a:rPr lang="ru-RU" sz="2200" i="1" dirty="0"/>
              <a:t> ОЭСР дар </a:t>
            </a:r>
            <a:r>
              <a:rPr lang="ru-RU" sz="2200" i="1" dirty="0" err="1"/>
              <a:t>таъмини</a:t>
            </a:r>
            <a:r>
              <a:rPr lang="ru-RU" sz="2200" i="1" dirty="0"/>
              <a:t> </a:t>
            </a:r>
            <a:r>
              <a:rPr lang="ru-RU" sz="2200" i="1" dirty="0" err="1"/>
              <a:t>шаффофияти</a:t>
            </a:r>
            <a:r>
              <a:rPr lang="ru-RU" sz="2200" i="1" dirty="0"/>
              <a:t> </a:t>
            </a:r>
            <a:r>
              <a:rPr lang="ru-RU" sz="2200" i="1" dirty="0" err="1"/>
              <a:t>буҷети</a:t>
            </a:r>
            <a:r>
              <a:rPr lang="ru-RU" sz="2200" i="1" dirty="0"/>
              <a:t> </a:t>
            </a:r>
            <a:r>
              <a:rPr lang="ru-RU" sz="2200" i="1" dirty="0" err="1"/>
              <a:t>давлатӣ</a:t>
            </a:r>
            <a:r>
              <a:rPr lang="ru-RU" sz="2200" i="1" dirty="0"/>
              <a:t> »</a:t>
            </a:r>
            <a:r>
              <a:rPr lang="en-US" sz="2200" i="1" dirty="0"/>
              <a:t>(OECD Best practices for budget transparency)</a:t>
            </a:r>
          </a:p>
          <a:p>
            <a:pPr>
              <a:buClr>
                <a:srgbClr val="FF0000"/>
              </a:buClr>
              <a:buFont typeface="Wingdings" pitchFamily="2" charset="2"/>
              <a:buChar char="§"/>
              <a:defRPr/>
            </a:pPr>
            <a:r>
              <a:rPr lang="ru-RU" sz="2200" i="1" dirty="0"/>
              <a:t>«</a:t>
            </a:r>
            <a:r>
              <a:rPr lang="ru-RU" sz="2200" i="1" dirty="0" err="1"/>
              <a:t>Дастурамал</a:t>
            </a:r>
            <a:r>
              <a:rPr lang="ru-RU" sz="2200" i="1" dirty="0"/>
              <a:t> </a:t>
            </a:r>
            <a:r>
              <a:rPr lang="ru-RU" sz="2200" i="1" dirty="0" err="1"/>
              <a:t>оид</a:t>
            </a:r>
            <a:r>
              <a:rPr lang="ru-RU" sz="2200" i="1" dirty="0"/>
              <a:t> ба </a:t>
            </a:r>
            <a:r>
              <a:rPr lang="ru-RU" sz="2200" i="1" dirty="0" err="1"/>
              <a:t>шаффофияти</a:t>
            </a:r>
            <a:r>
              <a:rPr lang="ru-RU" sz="2200" i="1" dirty="0"/>
              <a:t> </a:t>
            </a:r>
            <a:r>
              <a:rPr lang="ru-RU" sz="2200" i="1" dirty="0" err="1"/>
              <a:t>молиявӣ</a:t>
            </a:r>
            <a:r>
              <a:rPr lang="ru-RU" sz="2200" i="1" dirty="0"/>
              <a:t> » (</a:t>
            </a:r>
            <a:r>
              <a:rPr lang="en-US" sz="2200" i="1" dirty="0"/>
              <a:t>Manual on Fiscal transparency)</a:t>
            </a:r>
            <a:r>
              <a:rPr lang="ru-RU" sz="2200" i="1" dirty="0"/>
              <a:t> -МВФ</a:t>
            </a:r>
          </a:p>
          <a:p>
            <a:pPr>
              <a:buClr>
                <a:srgbClr val="FF0000"/>
              </a:buClr>
              <a:buFont typeface="Wingdings" pitchFamily="2" charset="2"/>
              <a:buChar char="§"/>
              <a:defRPr/>
            </a:pPr>
            <a:r>
              <a:rPr lang="ru-RU" sz="2200" i="1" dirty="0"/>
              <a:t>«</a:t>
            </a:r>
            <a:r>
              <a:rPr lang="ru-RU" sz="2200" i="1" dirty="0" err="1"/>
              <a:t>Дастурамал</a:t>
            </a:r>
            <a:r>
              <a:rPr lang="ru-RU" sz="2200" i="1" dirty="0"/>
              <a:t> </a:t>
            </a:r>
            <a:r>
              <a:rPr lang="ru-RU" sz="2200" i="1" dirty="0" err="1"/>
              <a:t>оид</a:t>
            </a:r>
            <a:r>
              <a:rPr lang="ru-RU" sz="2200" i="1" dirty="0"/>
              <a:t> ба </a:t>
            </a:r>
            <a:r>
              <a:rPr lang="ru-RU" sz="2200" i="1" dirty="0" err="1"/>
              <a:t>шаффофият</a:t>
            </a:r>
            <a:r>
              <a:rPr lang="ru-RU" sz="2200" i="1" dirty="0"/>
              <a:t> дар </a:t>
            </a:r>
            <a:r>
              <a:rPr lang="ru-RU" sz="2200" i="1" dirty="0" err="1"/>
              <a:t>ҳисоботи</a:t>
            </a:r>
            <a:r>
              <a:rPr lang="ru-RU" sz="2200" i="1" dirty="0"/>
              <a:t> </a:t>
            </a:r>
            <a:r>
              <a:rPr lang="ru-RU" sz="2200" i="1" dirty="0" err="1"/>
              <a:t>буҷети</a:t>
            </a:r>
            <a:r>
              <a:rPr lang="ru-RU" sz="2200" i="1" dirty="0"/>
              <a:t> </a:t>
            </a:r>
            <a:r>
              <a:rPr lang="ru-RU" sz="2200" i="1" dirty="0" err="1"/>
              <a:t>давлатӣ</a:t>
            </a:r>
            <a:r>
              <a:rPr lang="ru-RU" sz="2200" i="1" dirty="0"/>
              <a:t> » (</a:t>
            </a:r>
            <a:r>
              <a:rPr lang="en-US" sz="2200" i="1" dirty="0"/>
              <a:t>Guide to transparency in government budget reports</a:t>
            </a:r>
            <a:r>
              <a:rPr lang="ru-RU" sz="2200" i="1" dirty="0"/>
              <a:t>)</a:t>
            </a:r>
            <a:r>
              <a:rPr lang="en-US" sz="2200" i="1" dirty="0"/>
              <a:t> -</a:t>
            </a:r>
            <a:r>
              <a:rPr lang="ru-RU" sz="2200" i="1" dirty="0"/>
              <a:t>МБП </a:t>
            </a:r>
          </a:p>
          <a:p>
            <a:pPr>
              <a:buClr>
                <a:srgbClr val="FF0000"/>
              </a:buClr>
              <a:buFont typeface="Wingdings" pitchFamily="2" charset="2"/>
              <a:buChar char="§"/>
              <a:defRPr/>
            </a:pPr>
            <a:r>
              <a:rPr lang="ru-RU" sz="2200" i="1" dirty="0"/>
              <a:t>«</a:t>
            </a:r>
            <a:r>
              <a:rPr lang="ru-RU" sz="2200" i="1" dirty="0" err="1"/>
              <a:t>Дастурамал</a:t>
            </a:r>
            <a:r>
              <a:rPr lang="ru-RU" sz="2200" i="1" dirty="0"/>
              <a:t> </a:t>
            </a:r>
            <a:r>
              <a:rPr lang="ru-RU" sz="2200" i="1" dirty="0" err="1"/>
              <a:t>оид</a:t>
            </a:r>
            <a:r>
              <a:rPr lang="ru-RU" sz="2200" i="1" dirty="0"/>
              <a:t> ба </a:t>
            </a:r>
            <a:r>
              <a:rPr lang="ru-RU" sz="2200" i="1" dirty="0" err="1"/>
              <a:t>шаффофияти</a:t>
            </a:r>
            <a:r>
              <a:rPr lang="ru-RU" sz="2200" i="1" dirty="0"/>
              <a:t> </a:t>
            </a:r>
            <a:r>
              <a:rPr lang="ru-RU" sz="2200" i="1" dirty="0" err="1"/>
              <a:t>даромадҳо</a:t>
            </a:r>
            <a:r>
              <a:rPr lang="ru-RU" sz="2200" i="1" dirty="0"/>
              <a:t>  аз </a:t>
            </a:r>
            <a:r>
              <a:rPr lang="ru-RU" sz="2200" i="1" dirty="0" err="1"/>
              <a:t>манбаъҳо</a:t>
            </a:r>
            <a:r>
              <a:rPr lang="ru-RU" sz="2200" i="1" dirty="0"/>
              <a:t> » (</a:t>
            </a:r>
            <a:r>
              <a:rPr lang="en-US" sz="2200" i="1" dirty="0"/>
              <a:t>Guide on resource revenue transparency) </a:t>
            </a:r>
            <a:r>
              <a:rPr lang="ru-RU" sz="2200" i="1" dirty="0"/>
              <a:t>-МВФ</a:t>
            </a:r>
            <a:endParaRPr lang="ru-RU" sz="2200" dirty="0"/>
          </a:p>
          <a:p>
            <a:pPr>
              <a:buClr>
                <a:srgbClr val="FF0000"/>
              </a:buClr>
              <a:buFont typeface="Wingdings" pitchFamily="2" charset="2"/>
              <a:buChar char="§"/>
              <a:defRPr/>
            </a:pPr>
            <a:endParaRPr lang="ru-RU" sz="2200" i="1" dirty="0"/>
          </a:p>
          <a:p>
            <a:pPr marL="0" indent="0">
              <a:buFontTx/>
              <a:buNone/>
              <a:defRPr/>
            </a:pPr>
            <a:r>
              <a:rPr lang="en-US" dirty="0"/>
              <a:t> </a:t>
            </a:r>
            <a:endParaRPr lang="ru-RU" sz="1800" dirty="0"/>
          </a:p>
          <a:p>
            <a:pPr marL="0" indent="0">
              <a:buFontTx/>
              <a:buNone/>
              <a:defRPr/>
            </a:pPr>
            <a:r>
              <a:rPr lang="en-US" dirty="0"/>
              <a:t> </a:t>
            </a:r>
            <a:endParaRPr lang="ru-RU" sz="1800" dirty="0"/>
          </a:p>
          <a:p>
            <a:pPr marL="0" indent="0">
              <a:buFontTx/>
              <a:buNone/>
              <a:defRPr/>
            </a:pPr>
            <a:r>
              <a:rPr lang="en-US" dirty="0"/>
              <a:t> </a:t>
            </a:r>
            <a:endParaRPr lang="ru-RU" sz="1800" dirty="0"/>
          </a:p>
          <a:p>
            <a:pPr marL="0" indent="0">
              <a:buFontTx/>
              <a:buNone/>
              <a:defRPr/>
            </a:pPr>
            <a:r>
              <a:rPr lang="en-US" dirty="0"/>
              <a:t> </a:t>
            </a:r>
            <a:endParaRPr lang="ru-RU" sz="1800" dirty="0"/>
          </a:p>
          <a:p>
            <a:pPr marL="457200" lvl="1" indent="0">
              <a:buFontTx/>
              <a:buNone/>
              <a:defRPr/>
            </a:pPr>
            <a:endParaRPr lang="en-US" sz="2200" dirty="0"/>
          </a:p>
          <a:p>
            <a:pPr lvl="1">
              <a:buFontTx/>
              <a:buNone/>
              <a:defRPr/>
            </a:pPr>
            <a:endParaRPr lang="en-US" sz="2200" dirty="0"/>
          </a:p>
          <a:p>
            <a:pPr lvl="1">
              <a:buFontTx/>
              <a:buNone/>
              <a:defRPr/>
            </a:pPr>
            <a:endParaRPr lang="en-US" sz="2200" dirty="0"/>
          </a:p>
          <a:p>
            <a:pPr lvl="1">
              <a:buFontTx/>
              <a:buNone/>
              <a:defRPr/>
            </a:pPr>
            <a:endParaRPr lang="en-US" sz="2200" dirty="0"/>
          </a:p>
        </p:txBody>
      </p:sp>
      <p:sp>
        <p:nvSpPr>
          <p:cNvPr id="4" name="Footer Placeholder 3">
            <a:extLst>
              <a:ext uri="{FF2B5EF4-FFF2-40B4-BE49-F238E27FC236}">
                <a16:creationId xmlns:a16="http://schemas.microsoft.com/office/drawing/2014/main" xmlns="" id="{3BDC5352-5A3A-4D8E-BEE7-1CBA7AF659CA}"/>
              </a:ext>
            </a:extLst>
          </p:cNvPr>
          <p:cNvSpPr>
            <a:spLocks noGrp="1"/>
          </p:cNvSpPr>
          <p:nvPr>
            <p:ph type="ftr" sz="quarter" idx="11"/>
          </p:nvPr>
        </p:nvSpPr>
        <p:spPr/>
        <p:txBody>
          <a:bodyPr/>
          <a:lstStyle/>
          <a:p>
            <a:pPr>
              <a:defRPr/>
            </a:pPr>
            <a:r>
              <a:rPr lang="en-US" dirty="0"/>
              <a:t>www.InternationalBudget.org</a:t>
            </a:r>
          </a:p>
        </p:txBody>
      </p:sp>
      <p:sp>
        <p:nvSpPr>
          <p:cNvPr id="9221" name="Slide Number Placeholder 4">
            <a:extLst>
              <a:ext uri="{FF2B5EF4-FFF2-40B4-BE49-F238E27FC236}">
                <a16:creationId xmlns:a16="http://schemas.microsoft.com/office/drawing/2014/main" xmlns="" id="{8536C660-2EA4-4E7F-AE91-4D43AD302AE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9E893B3-E82C-4B0D-8B6E-45CB7DC10790}" type="slidenum">
              <a:rPr lang="en-US" altLang="ru-RU" sz="1200">
                <a:solidFill>
                  <a:srgbClr val="005580"/>
                </a:solidFill>
                <a:ea typeface="Osaka"/>
              </a:rPr>
              <a:pPr/>
              <a:t>7</a:t>
            </a:fld>
            <a:endParaRPr lang="en-US" altLang="ru-RU" sz="1200">
              <a:solidFill>
                <a:srgbClr val="005580"/>
              </a:solidFill>
              <a:ea typeface="Osaka"/>
            </a:endParaRPr>
          </a:p>
        </p:txBody>
      </p:sp>
    </p:spTree>
    <p:extLst>
      <p:ext uri="{BB962C8B-B14F-4D97-AF65-F5344CB8AC3E}">
        <p14:creationId xmlns:p14="http://schemas.microsoft.com/office/powerpoint/2010/main" val="1205349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xmlns="" id="{CDBD3782-EED1-45EF-A92C-2F961F4398B1}"/>
              </a:ext>
            </a:extLst>
          </p:cNvPr>
          <p:cNvSpPr>
            <a:spLocks noGrp="1"/>
          </p:cNvSpPr>
          <p:nvPr>
            <p:ph type="title"/>
          </p:nvPr>
        </p:nvSpPr>
        <p:spPr>
          <a:xfrm>
            <a:off x="914400" y="0"/>
            <a:ext cx="7543800" cy="762000"/>
          </a:xfrm>
        </p:spPr>
        <p:txBody>
          <a:bodyPr>
            <a:normAutofit fontScale="90000"/>
          </a:bodyPr>
          <a:lstStyle/>
          <a:p>
            <a:pPr algn="ctr"/>
            <a:r>
              <a:rPr lang="ru-RU" altLang="ru-RU" sz="2800" b="1" dirty="0" err="1">
                <a:solidFill>
                  <a:srgbClr val="FF0000"/>
                </a:solidFill>
              </a:rPr>
              <a:t>Тадқиқот</a:t>
            </a:r>
            <a:r>
              <a:rPr lang="ru-RU" altLang="ru-RU" sz="2800" b="1" dirty="0">
                <a:solidFill>
                  <a:srgbClr val="FF0000"/>
                </a:solidFill>
              </a:rPr>
              <a:t> оид ба </a:t>
            </a:r>
            <a:r>
              <a:rPr lang="ru-RU" altLang="ru-RU" sz="2800" b="1" dirty="0" err="1" smtClean="0">
                <a:solidFill>
                  <a:srgbClr val="FF0000"/>
                </a:solidFill>
              </a:rPr>
              <a:t>шаффофияти</a:t>
            </a:r>
            <a:r>
              <a:rPr lang="ru-RU" altLang="ru-RU" sz="2800" b="1" dirty="0" smtClean="0">
                <a:solidFill>
                  <a:srgbClr val="FF0000"/>
                </a:solidFill>
              </a:rPr>
              <a:t> </a:t>
            </a:r>
            <a:r>
              <a:rPr lang="ru-RU" altLang="ru-RU" sz="2800" b="1" dirty="0" err="1" smtClean="0">
                <a:solidFill>
                  <a:srgbClr val="FF0000"/>
                </a:solidFill>
              </a:rPr>
              <a:t>буҷет</a:t>
            </a:r>
            <a:r>
              <a:rPr lang="ru-RU" altLang="ru-RU" sz="2800" b="1" dirty="0" smtClean="0">
                <a:solidFill>
                  <a:srgbClr val="FF0000"/>
                </a:solidFill>
              </a:rPr>
              <a:t> </a:t>
            </a:r>
            <a:r>
              <a:rPr lang="ru-RU" altLang="ru-RU" sz="2800" b="1" dirty="0">
                <a:solidFill>
                  <a:srgbClr val="FF0000"/>
                </a:solidFill>
              </a:rPr>
              <a:t>аз </a:t>
            </a:r>
            <a:r>
              <a:rPr lang="ru-RU" altLang="ru-RU" sz="2800" b="1" dirty="0" err="1">
                <a:solidFill>
                  <a:srgbClr val="FF0000"/>
                </a:solidFill>
              </a:rPr>
              <a:t>чӣ</a:t>
            </a:r>
            <a:r>
              <a:rPr lang="ru-RU" altLang="ru-RU" sz="2800" b="1" dirty="0">
                <a:solidFill>
                  <a:srgbClr val="FF0000"/>
                </a:solidFill>
              </a:rPr>
              <a:t> </a:t>
            </a:r>
            <a:r>
              <a:rPr lang="ru-RU" altLang="ru-RU" sz="2800" b="1" dirty="0" err="1">
                <a:solidFill>
                  <a:srgbClr val="FF0000"/>
                </a:solidFill>
              </a:rPr>
              <a:t>иборат</a:t>
            </a:r>
            <a:r>
              <a:rPr lang="ru-RU" altLang="ru-RU" sz="2800" b="1" dirty="0">
                <a:solidFill>
                  <a:srgbClr val="FF0000"/>
                </a:solidFill>
              </a:rPr>
              <a:t> </a:t>
            </a:r>
            <a:r>
              <a:rPr lang="ru-RU" altLang="ru-RU" sz="2800" b="1" dirty="0" err="1">
                <a:solidFill>
                  <a:srgbClr val="FF0000"/>
                </a:solidFill>
              </a:rPr>
              <a:t>аст</a:t>
            </a:r>
            <a:r>
              <a:rPr lang="ru-RU" altLang="ru-RU" sz="2800" b="1" dirty="0">
                <a:solidFill>
                  <a:srgbClr val="FF0000"/>
                </a:solidFill>
              </a:rPr>
              <a:t> </a:t>
            </a:r>
            <a:r>
              <a:rPr lang="en-US" altLang="ru-RU" sz="2800" b="1" dirty="0">
                <a:solidFill>
                  <a:srgbClr val="FF0000"/>
                </a:solidFill>
              </a:rPr>
              <a:t>?</a:t>
            </a:r>
            <a:r>
              <a:rPr lang="tg-Cyrl-TJ" altLang="ru-RU" sz="2800" b="1" dirty="0">
                <a:solidFill>
                  <a:srgbClr val="FF0000"/>
                </a:solidFill>
              </a:rPr>
              <a:t>  </a:t>
            </a:r>
            <a:endParaRPr lang="en-US" altLang="ru-RU" sz="2800" b="1" dirty="0">
              <a:solidFill>
                <a:srgbClr val="FF0000"/>
              </a:solidFill>
            </a:endParaRPr>
          </a:p>
        </p:txBody>
      </p:sp>
      <p:sp>
        <p:nvSpPr>
          <p:cNvPr id="10243" name="Content Placeholder 2">
            <a:extLst>
              <a:ext uri="{FF2B5EF4-FFF2-40B4-BE49-F238E27FC236}">
                <a16:creationId xmlns:a16="http://schemas.microsoft.com/office/drawing/2014/main" xmlns="" id="{92C0CE77-197D-4CCD-B8CA-403BA81BDFA9}"/>
              </a:ext>
            </a:extLst>
          </p:cNvPr>
          <p:cNvSpPr>
            <a:spLocks noGrp="1"/>
          </p:cNvSpPr>
          <p:nvPr>
            <p:ph idx="1"/>
          </p:nvPr>
        </p:nvSpPr>
        <p:spPr>
          <a:xfrm>
            <a:off x="685800" y="838200"/>
            <a:ext cx="7848600" cy="5105400"/>
          </a:xfrm>
        </p:spPr>
        <p:txBody>
          <a:bodyPr/>
          <a:lstStyle/>
          <a:p>
            <a:pPr>
              <a:buClr>
                <a:srgbClr val="FF0000"/>
              </a:buClr>
              <a:buFont typeface="Wingdings" panose="05000000000000000000" pitchFamily="2" charset="2"/>
              <a:buChar char="Ø"/>
            </a:pPr>
            <a:r>
              <a:rPr lang="ru-RU" altLang="ru-RU" sz="2200" dirty="0"/>
              <a:t>  </a:t>
            </a:r>
            <a:r>
              <a:rPr lang="ru-RU" altLang="ru-RU" sz="2200" dirty="0" err="1"/>
              <a:t>Тадқиқот</a:t>
            </a:r>
            <a:r>
              <a:rPr lang="ru-RU" altLang="ru-RU" sz="2200" dirty="0"/>
              <a:t> оид ба </a:t>
            </a:r>
            <a:r>
              <a:rPr lang="ru-RU" altLang="ru-RU" sz="2200" dirty="0" err="1" smtClean="0"/>
              <a:t>шаффоияти</a:t>
            </a:r>
            <a:r>
              <a:rPr lang="ru-RU" altLang="ru-RU" sz="2200" dirty="0" smtClean="0"/>
              <a:t> </a:t>
            </a:r>
            <a:r>
              <a:rPr lang="ru-RU" altLang="ru-RU" sz="2200" dirty="0" err="1" smtClean="0"/>
              <a:t>буҷет</a:t>
            </a:r>
            <a:r>
              <a:rPr lang="ru-RU" altLang="ru-RU" sz="2200" dirty="0" smtClean="0"/>
              <a:t> </a:t>
            </a:r>
            <a:r>
              <a:rPr lang="ru-RU" altLang="ru-RU" sz="2200" dirty="0"/>
              <a:t>дар </a:t>
            </a:r>
            <a:r>
              <a:rPr lang="ru-RU" altLang="ru-RU" sz="2200" dirty="0" err="1"/>
              <a:t>ҳамкории</a:t>
            </a:r>
            <a:r>
              <a:rPr lang="ru-RU" altLang="ru-RU" sz="2200" dirty="0"/>
              <a:t> </a:t>
            </a:r>
            <a:r>
              <a:rPr lang="ru-RU" altLang="ru-RU" sz="2200" dirty="0" err="1"/>
              <a:t>созмонҳои</a:t>
            </a:r>
            <a:r>
              <a:rPr lang="ru-RU" altLang="ru-RU" sz="2200" dirty="0"/>
              <a:t>  </a:t>
            </a:r>
            <a:r>
              <a:rPr lang="ru-RU" altLang="ru-RU" sz="2200" dirty="0" err="1"/>
              <a:t>тадқиқотии</a:t>
            </a:r>
            <a:r>
              <a:rPr lang="ru-RU" altLang="ru-RU" sz="2200" dirty="0"/>
              <a:t> </a:t>
            </a:r>
            <a:r>
              <a:rPr lang="ru-RU" altLang="ru-RU" sz="2200" dirty="0" err="1"/>
              <a:t>маҳаллии</a:t>
            </a:r>
            <a:r>
              <a:rPr lang="ru-RU" altLang="ru-RU" sz="2200" dirty="0"/>
              <a:t> </a:t>
            </a:r>
            <a:r>
              <a:rPr lang="ru-RU" altLang="ru-RU" sz="2200" dirty="0" err="1"/>
              <a:t>ҳар</a:t>
            </a:r>
            <a:r>
              <a:rPr lang="ru-RU" altLang="ru-RU" sz="2200" dirty="0"/>
              <a:t> </a:t>
            </a:r>
            <a:r>
              <a:rPr lang="ru-RU" altLang="ru-RU" sz="2200" dirty="0" err="1"/>
              <a:t>кишвар</a:t>
            </a:r>
            <a:r>
              <a:rPr lang="ru-RU" altLang="ru-RU" sz="2200" dirty="0"/>
              <a:t>  ва </a:t>
            </a:r>
            <a:r>
              <a:rPr lang="ru-RU" altLang="ru-RU" sz="2200" dirty="0" err="1"/>
              <a:t>созмони</a:t>
            </a:r>
            <a:r>
              <a:rPr lang="ru-RU" altLang="ru-RU" sz="2200" dirty="0"/>
              <a:t> </a:t>
            </a:r>
            <a:r>
              <a:rPr lang="ru-RU" altLang="ru-RU" sz="2200" dirty="0" err="1"/>
              <a:t>Шарикии</a:t>
            </a:r>
            <a:r>
              <a:rPr lang="ru-RU" altLang="ru-RU" sz="2200" dirty="0"/>
              <a:t> </a:t>
            </a:r>
            <a:r>
              <a:rPr lang="ru-RU" altLang="ru-RU" sz="2200" dirty="0" err="1" smtClean="0"/>
              <a:t>байналмилалии</a:t>
            </a:r>
            <a:r>
              <a:rPr lang="ru-RU" altLang="ru-RU" sz="2200" dirty="0" smtClean="0"/>
              <a:t> </a:t>
            </a:r>
            <a:r>
              <a:rPr lang="ru-RU" altLang="ru-RU" sz="2200" dirty="0" err="1" smtClean="0"/>
              <a:t>буҷетӣ</a:t>
            </a:r>
            <a:r>
              <a:rPr lang="ru-RU" altLang="ru-RU" sz="2200" dirty="0" smtClean="0"/>
              <a:t> </a:t>
            </a:r>
            <a:r>
              <a:rPr lang="ru-RU" altLang="ru-RU" sz="2200" dirty="0" err="1" smtClean="0"/>
              <a:t>татбиқ</a:t>
            </a:r>
            <a:r>
              <a:rPr lang="ru-RU" altLang="ru-RU" sz="2200" dirty="0" smtClean="0"/>
              <a:t> </a:t>
            </a:r>
            <a:r>
              <a:rPr lang="ru-RU" altLang="ru-RU" sz="2200" dirty="0" err="1"/>
              <a:t>мешавад</a:t>
            </a:r>
            <a:r>
              <a:rPr lang="ru-RU" altLang="ru-RU" sz="2200" dirty="0"/>
              <a:t> </a:t>
            </a:r>
          </a:p>
          <a:p>
            <a:pPr>
              <a:buClr>
                <a:srgbClr val="FF0000"/>
              </a:buClr>
              <a:buFont typeface="Wingdings" panose="05000000000000000000" pitchFamily="2" charset="2"/>
              <a:buChar char="Ø"/>
            </a:pPr>
            <a:r>
              <a:rPr lang="ru-RU" altLang="ru-RU" sz="2200" dirty="0"/>
              <a:t>ШББ </a:t>
            </a:r>
            <a:r>
              <a:rPr lang="ru-RU" altLang="ru-RU" sz="2200" dirty="0" err="1"/>
              <a:t>раванди</a:t>
            </a:r>
            <a:r>
              <a:rPr lang="ru-RU" altLang="ru-RU" sz="2200" dirty="0"/>
              <a:t> </a:t>
            </a:r>
            <a:r>
              <a:rPr lang="ru-RU" altLang="ru-RU" sz="2200" dirty="0" err="1"/>
              <a:t>умумии</a:t>
            </a:r>
            <a:r>
              <a:rPr lang="ru-RU" altLang="ru-RU" sz="2200" dirty="0"/>
              <a:t> </a:t>
            </a:r>
            <a:r>
              <a:rPr lang="ru-RU" altLang="ru-RU" sz="2200" dirty="0" err="1"/>
              <a:t>тадқиқотро</a:t>
            </a:r>
            <a:r>
              <a:rPr lang="ru-RU" altLang="ru-RU" sz="2200" dirty="0"/>
              <a:t> </a:t>
            </a:r>
            <a:r>
              <a:rPr lang="ru-RU" altLang="ru-RU" sz="2200" dirty="0" err="1"/>
              <a:t>роҳбарӣ</a:t>
            </a:r>
            <a:r>
              <a:rPr lang="ru-RU" altLang="ru-RU" sz="2200" dirty="0"/>
              <a:t> </a:t>
            </a:r>
            <a:r>
              <a:rPr lang="ru-RU" altLang="ru-RU" sz="2200" dirty="0" err="1"/>
              <a:t>мекунад</a:t>
            </a:r>
            <a:r>
              <a:rPr lang="ru-RU" altLang="ru-RU" sz="2200" dirty="0"/>
              <a:t>  . </a:t>
            </a:r>
          </a:p>
          <a:p>
            <a:pPr>
              <a:buClr>
                <a:srgbClr val="FF0000"/>
              </a:buClr>
              <a:buFont typeface="Wingdings" panose="05000000000000000000" pitchFamily="2" charset="2"/>
              <a:buChar char="Ø"/>
            </a:pPr>
            <a:r>
              <a:rPr lang="ru-RU" altLang="ru-RU" sz="2200" dirty="0" err="1"/>
              <a:t>Пурсиш</a:t>
            </a:r>
            <a:r>
              <a:rPr lang="ru-RU" altLang="ru-RU" sz="2200" dirty="0"/>
              <a:t> бори </a:t>
            </a:r>
            <a:r>
              <a:rPr lang="ru-RU" altLang="ru-RU" sz="2200" dirty="0" err="1"/>
              <a:t>нахуст</a:t>
            </a:r>
            <a:r>
              <a:rPr lang="ru-RU" altLang="ru-RU" sz="2200" dirty="0"/>
              <a:t> соли 2006  (59 </a:t>
            </a:r>
            <a:r>
              <a:rPr lang="ru-RU" altLang="ru-RU" sz="2200" dirty="0" err="1"/>
              <a:t>кишвар</a:t>
            </a:r>
            <a:r>
              <a:rPr lang="ru-RU" altLang="ru-RU" sz="2200" dirty="0"/>
              <a:t>) ва </a:t>
            </a:r>
            <a:r>
              <a:rPr lang="ru-RU" altLang="ru-RU" sz="2200" dirty="0" err="1"/>
              <a:t>даврҳои</a:t>
            </a:r>
            <a:r>
              <a:rPr lang="ru-RU" altLang="ru-RU" sz="2200" dirty="0"/>
              <a:t> </a:t>
            </a:r>
            <a:r>
              <a:rPr lang="ru-RU" altLang="ru-RU" sz="2200" dirty="0" err="1"/>
              <a:t>оянда</a:t>
            </a:r>
            <a:r>
              <a:rPr lang="ru-RU" altLang="ru-RU" sz="2200" dirty="0"/>
              <a:t> соли  2008 (85 </a:t>
            </a:r>
            <a:r>
              <a:rPr lang="ru-RU" altLang="ru-RU" sz="2200" dirty="0" err="1"/>
              <a:t>кишвар</a:t>
            </a:r>
            <a:r>
              <a:rPr lang="ru-RU" altLang="ru-RU" sz="2200" dirty="0"/>
              <a:t>), 2010 (94 </a:t>
            </a:r>
            <a:r>
              <a:rPr lang="ru-RU" altLang="ru-RU" sz="2200" dirty="0" err="1"/>
              <a:t>кишвар</a:t>
            </a:r>
            <a:r>
              <a:rPr lang="ru-RU" altLang="ru-RU" sz="2200" dirty="0"/>
              <a:t>), 2012 (100  </a:t>
            </a:r>
            <a:r>
              <a:rPr lang="ru-RU" altLang="ru-RU" sz="2200" dirty="0" err="1"/>
              <a:t>кишвар</a:t>
            </a:r>
            <a:r>
              <a:rPr lang="ru-RU" altLang="ru-RU" sz="2200" dirty="0"/>
              <a:t>) ва соли 2014 (101  </a:t>
            </a:r>
            <a:r>
              <a:rPr lang="ru-RU" altLang="ru-RU" sz="2200" dirty="0" err="1"/>
              <a:t>кишвар</a:t>
            </a:r>
            <a:r>
              <a:rPr lang="ru-RU" altLang="ru-RU" sz="2200" dirty="0"/>
              <a:t>)-</a:t>
            </a:r>
            <a:r>
              <a:rPr lang="ru-RU" altLang="ru-RU" sz="2200" dirty="0" err="1"/>
              <a:t>ро</a:t>
            </a:r>
            <a:r>
              <a:rPr lang="ru-RU" altLang="ru-RU" sz="2200" dirty="0"/>
              <a:t> </a:t>
            </a:r>
            <a:r>
              <a:rPr lang="ru-RU" altLang="ru-RU" sz="2200" dirty="0" err="1"/>
              <a:t>фаро</a:t>
            </a:r>
            <a:r>
              <a:rPr lang="ru-RU" altLang="ru-RU" sz="2200" dirty="0"/>
              <a:t> </a:t>
            </a:r>
            <a:r>
              <a:rPr lang="ru-RU" altLang="ru-RU" sz="2200" dirty="0" err="1"/>
              <a:t>гирифт</a:t>
            </a:r>
            <a:r>
              <a:rPr lang="ru-RU" altLang="ru-RU" sz="2200" dirty="0"/>
              <a:t>). </a:t>
            </a:r>
          </a:p>
          <a:p>
            <a:pPr>
              <a:buClr>
                <a:srgbClr val="FF0000"/>
              </a:buClr>
              <a:buFont typeface="Wingdings" panose="05000000000000000000" pitchFamily="2" charset="2"/>
              <a:buChar char="Ø"/>
            </a:pPr>
            <a:r>
              <a:rPr lang="ru-RU" altLang="ru-RU" sz="2200" dirty="0" err="1"/>
              <a:t>Раванди</a:t>
            </a:r>
            <a:r>
              <a:rPr lang="ru-RU" altLang="ru-RU" sz="2200" dirty="0"/>
              <a:t> </a:t>
            </a:r>
            <a:r>
              <a:rPr lang="ru-RU" altLang="ru-RU" sz="2200" dirty="0" err="1"/>
              <a:t>пурраи</a:t>
            </a:r>
            <a:r>
              <a:rPr lang="ru-RU" altLang="ru-RU" sz="2200" dirty="0"/>
              <a:t> </a:t>
            </a:r>
            <a:r>
              <a:rPr lang="ru-RU" altLang="ru-RU" sz="2200" dirty="0" err="1"/>
              <a:t>тадқиқот</a:t>
            </a:r>
            <a:r>
              <a:rPr lang="ru-RU" altLang="ru-RU" sz="2200" dirty="0"/>
              <a:t> 18 </a:t>
            </a:r>
            <a:r>
              <a:rPr lang="ru-RU" altLang="ru-RU" sz="2200" dirty="0" err="1"/>
              <a:t>моҳро</a:t>
            </a:r>
            <a:r>
              <a:rPr lang="ru-RU" altLang="ru-RU" sz="2200" dirty="0"/>
              <a:t> дар бар </a:t>
            </a:r>
            <a:r>
              <a:rPr lang="ru-RU" altLang="ru-RU" sz="2200" dirty="0" err="1"/>
              <a:t>мегирад</a:t>
            </a:r>
            <a:r>
              <a:rPr lang="ru-RU" altLang="ru-RU" sz="2200" dirty="0"/>
              <a:t> </a:t>
            </a:r>
            <a:endParaRPr lang="en-US" altLang="ru-RU" sz="2200" b="1" dirty="0"/>
          </a:p>
          <a:p>
            <a:pPr>
              <a:buClr>
                <a:srgbClr val="FF0000"/>
              </a:buClr>
              <a:buFont typeface="Wingdings" panose="05000000000000000000" pitchFamily="2" charset="2"/>
              <a:buChar char="Ø"/>
            </a:pPr>
            <a:endParaRPr lang="ru-RU" altLang="ru-RU" sz="1400" dirty="0"/>
          </a:p>
          <a:p>
            <a:pPr>
              <a:buClr>
                <a:srgbClr val="FF0000"/>
              </a:buClr>
              <a:buFont typeface="Wingdings" panose="05000000000000000000" pitchFamily="2" charset="2"/>
              <a:buChar char="Ø"/>
            </a:pPr>
            <a:r>
              <a:rPr lang="ru-RU" altLang="ru-RU" sz="2200" dirty="0" err="1"/>
              <a:t>Натиҷаҳои</a:t>
            </a:r>
            <a:r>
              <a:rPr lang="ru-RU" altLang="ru-RU" sz="2200" dirty="0"/>
              <a:t> </a:t>
            </a:r>
            <a:r>
              <a:rPr lang="ru-RU" altLang="ru-RU" sz="2200" dirty="0" err="1"/>
              <a:t>давраи</a:t>
            </a:r>
            <a:r>
              <a:rPr lang="ru-RU" altLang="ru-RU" sz="2200" dirty="0"/>
              <a:t> </a:t>
            </a:r>
            <a:r>
              <a:rPr lang="ru-RU" altLang="ru-RU" sz="2200" dirty="0" err="1"/>
              <a:t>қаблӣ</a:t>
            </a:r>
            <a:r>
              <a:rPr lang="ru-RU" altLang="ru-RU" sz="2200" dirty="0"/>
              <a:t> дар </a:t>
            </a:r>
            <a:r>
              <a:rPr lang="ru-RU" altLang="ru-RU" sz="2200" dirty="0" err="1"/>
              <a:t>сомонаи</a:t>
            </a:r>
            <a:r>
              <a:rPr lang="ru-RU" altLang="ru-RU" sz="2200" dirty="0"/>
              <a:t>  </a:t>
            </a:r>
            <a:r>
              <a:rPr lang="ru-RU" altLang="ru-RU" sz="2200" u="sng" dirty="0">
                <a:hlinkClick r:id="rId2"/>
              </a:rPr>
              <a:t>www.openbudgetindex.org</a:t>
            </a:r>
            <a:r>
              <a:rPr lang="ru-RU" altLang="ru-RU" sz="2200" u="sng" dirty="0"/>
              <a:t> </a:t>
            </a:r>
            <a:r>
              <a:rPr lang="ru-RU" altLang="ru-RU" sz="2200" u="sng" dirty="0" err="1"/>
              <a:t>дарҷ</a:t>
            </a:r>
            <a:r>
              <a:rPr lang="ru-RU" altLang="ru-RU" sz="2200" u="sng" dirty="0"/>
              <a:t> </a:t>
            </a:r>
            <a:r>
              <a:rPr lang="ru-RU" altLang="ru-RU" sz="2200" u="sng" dirty="0" err="1"/>
              <a:t>шудаанд</a:t>
            </a:r>
            <a:r>
              <a:rPr lang="ru-RU" altLang="ru-RU" sz="2200" dirty="0"/>
              <a:t>. </a:t>
            </a:r>
          </a:p>
          <a:p>
            <a:pPr lvl="1">
              <a:buFont typeface="Wingdings" panose="05000000000000000000" pitchFamily="2" charset="2"/>
              <a:buChar char="Ø"/>
            </a:pPr>
            <a:endParaRPr lang="ru-RU" altLang="ru-RU" sz="2200" dirty="0"/>
          </a:p>
          <a:p>
            <a:pPr>
              <a:buFont typeface="Wingdings" panose="05000000000000000000" pitchFamily="2" charset="2"/>
              <a:buChar char="Ø"/>
            </a:pPr>
            <a:endParaRPr lang="ru-RU" altLang="ru-RU" sz="2200" dirty="0"/>
          </a:p>
          <a:p>
            <a:pPr lvl="1">
              <a:buFont typeface="Wingdings" panose="05000000000000000000" pitchFamily="2" charset="2"/>
              <a:buChar char="Ø"/>
            </a:pPr>
            <a:endParaRPr lang="en-US" altLang="ru-RU" sz="2200" dirty="0"/>
          </a:p>
          <a:p>
            <a:pPr lvl="1">
              <a:buFontTx/>
              <a:buNone/>
            </a:pPr>
            <a:endParaRPr lang="en-US" altLang="ru-RU" sz="2200" dirty="0"/>
          </a:p>
          <a:p>
            <a:pPr lvl="1">
              <a:buFontTx/>
              <a:buNone/>
            </a:pPr>
            <a:endParaRPr lang="en-US" altLang="ru-RU" sz="2200" dirty="0"/>
          </a:p>
          <a:p>
            <a:pPr lvl="1">
              <a:buFontTx/>
              <a:buNone/>
            </a:pPr>
            <a:endParaRPr lang="en-US" altLang="ru-RU" sz="2200" dirty="0"/>
          </a:p>
        </p:txBody>
      </p:sp>
      <p:sp>
        <p:nvSpPr>
          <p:cNvPr id="4" name="Footer Placeholder 3">
            <a:extLst>
              <a:ext uri="{FF2B5EF4-FFF2-40B4-BE49-F238E27FC236}">
                <a16:creationId xmlns:a16="http://schemas.microsoft.com/office/drawing/2014/main" xmlns="" id="{450183EF-D305-4F66-B3A2-39D92CEB40E7}"/>
              </a:ext>
            </a:extLst>
          </p:cNvPr>
          <p:cNvSpPr>
            <a:spLocks noGrp="1"/>
          </p:cNvSpPr>
          <p:nvPr>
            <p:ph type="ftr" sz="quarter" idx="11"/>
          </p:nvPr>
        </p:nvSpPr>
        <p:spPr/>
        <p:txBody>
          <a:bodyPr/>
          <a:lstStyle/>
          <a:p>
            <a:pPr>
              <a:defRPr/>
            </a:pPr>
            <a:r>
              <a:rPr lang="en-US"/>
              <a:t>www.InternationalBudget.org</a:t>
            </a:r>
          </a:p>
        </p:txBody>
      </p:sp>
      <p:sp>
        <p:nvSpPr>
          <p:cNvPr id="10245" name="Slide Number Placeholder 4">
            <a:extLst>
              <a:ext uri="{FF2B5EF4-FFF2-40B4-BE49-F238E27FC236}">
                <a16:creationId xmlns:a16="http://schemas.microsoft.com/office/drawing/2014/main" xmlns="" id="{B510026F-6433-49AF-BA5B-77B599271FE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12C6153-2858-45EA-9F57-EEC767BF4219}" type="slidenum">
              <a:rPr lang="en-US" altLang="ru-RU" sz="1200">
                <a:solidFill>
                  <a:srgbClr val="005580"/>
                </a:solidFill>
                <a:ea typeface="Osaka"/>
              </a:rPr>
              <a:pPr/>
              <a:t>8</a:t>
            </a:fld>
            <a:endParaRPr lang="en-US" altLang="ru-RU" sz="1200">
              <a:solidFill>
                <a:srgbClr val="005580"/>
              </a:solidFill>
              <a:ea typeface="Osaka"/>
            </a:endParaRPr>
          </a:p>
        </p:txBody>
      </p:sp>
    </p:spTree>
    <p:extLst>
      <p:ext uri="{BB962C8B-B14F-4D97-AF65-F5344CB8AC3E}">
        <p14:creationId xmlns:p14="http://schemas.microsoft.com/office/powerpoint/2010/main" val="279395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xmlns="" id="{437FEA52-D8FB-4C72-BD3B-FCE8B2679153}"/>
              </a:ext>
            </a:extLst>
          </p:cNvPr>
          <p:cNvSpPr>
            <a:spLocks noGrp="1"/>
          </p:cNvSpPr>
          <p:nvPr>
            <p:ph type="title"/>
          </p:nvPr>
        </p:nvSpPr>
        <p:spPr>
          <a:xfrm>
            <a:off x="609600" y="0"/>
            <a:ext cx="7772400" cy="762000"/>
          </a:xfrm>
        </p:spPr>
        <p:txBody>
          <a:bodyPr>
            <a:normAutofit fontScale="90000"/>
          </a:bodyPr>
          <a:lstStyle/>
          <a:p>
            <a:pPr algn="ctr"/>
            <a:r>
              <a:rPr lang="ru-RU" altLang="ru-RU" sz="2600" b="1" dirty="0" err="1" smtClean="0">
                <a:solidFill>
                  <a:srgbClr val="FF0000"/>
                </a:solidFill>
              </a:rPr>
              <a:t>Шохиси</a:t>
            </a:r>
            <a:r>
              <a:rPr lang="ru-RU" altLang="ru-RU" sz="2600" b="1" dirty="0" smtClean="0">
                <a:solidFill>
                  <a:srgbClr val="FF0000"/>
                </a:solidFill>
              </a:rPr>
              <a:t> (</a:t>
            </a:r>
            <a:r>
              <a:rPr lang="ru-RU" altLang="ru-RU" sz="2600" b="1" dirty="0" err="1">
                <a:solidFill>
                  <a:srgbClr val="FF0000"/>
                </a:solidFill>
              </a:rPr>
              <a:t>индекси</a:t>
            </a:r>
            <a:r>
              <a:rPr lang="ru-RU" altLang="ru-RU" sz="2600" b="1" dirty="0">
                <a:solidFill>
                  <a:srgbClr val="FF0000"/>
                </a:solidFill>
              </a:rPr>
              <a:t>) </a:t>
            </a:r>
            <a:r>
              <a:rPr lang="ru-RU" altLang="ru-RU" sz="2600" b="1" dirty="0" err="1" smtClean="0">
                <a:solidFill>
                  <a:srgbClr val="FF0000"/>
                </a:solidFill>
              </a:rPr>
              <a:t>шаффофияти</a:t>
            </a:r>
            <a:r>
              <a:rPr lang="ru-RU" altLang="ru-RU" sz="2600" b="1" dirty="0" smtClean="0">
                <a:solidFill>
                  <a:srgbClr val="FF0000"/>
                </a:solidFill>
              </a:rPr>
              <a:t> </a:t>
            </a:r>
            <a:r>
              <a:rPr lang="ru-RU" altLang="ru-RU" sz="2600" b="1" dirty="0" err="1">
                <a:solidFill>
                  <a:srgbClr val="FF0000"/>
                </a:solidFill>
              </a:rPr>
              <a:t>буҷет</a:t>
            </a:r>
            <a:r>
              <a:rPr lang="ru-RU" altLang="ru-RU" sz="2600" b="1" dirty="0">
                <a:solidFill>
                  <a:srgbClr val="FF0000"/>
                </a:solidFill>
              </a:rPr>
              <a:t> </a:t>
            </a:r>
            <a:r>
              <a:rPr lang="ru-RU" altLang="ru-RU" sz="2600" b="1" dirty="0" err="1" smtClean="0">
                <a:solidFill>
                  <a:srgbClr val="FF0000"/>
                </a:solidFill>
              </a:rPr>
              <a:t>чӣ</a:t>
            </a:r>
            <a:r>
              <a:rPr lang="ru-RU" altLang="ru-RU" sz="2600" b="1" dirty="0" smtClean="0">
                <a:solidFill>
                  <a:srgbClr val="FF0000"/>
                </a:solidFill>
              </a:rPr>
              <a:t> </a:t>
            </a:r>
            <a:r>
              <a:rPr lang="ru-RU" altLang="ru-RU" sz="2600" b="1" dirty="0">
                <a:solidFill>
                  <a:srgbClr val="FF0000"/>
                </a:solidFill>
              </a:rPr>
              <a:t>тавр </a:t>
            </a:r>
            <a:r>
              <a:rPr lang="ru-RU" altLang="ru-RU" sz="2600" b="1" dirty="0" err="1">
                <a:solidFill>
                  <a:srgbClr val="FF0000"/>
                </a:solidFill>
              </a:rPr>
              <a:t>ҳисоб</a:t>
            </a:r>
            <a:r>
              <a:rPr lang="ru-RU" altLang="ru-RU" sz="2600" b="1" dirty="0">
                <a:solidFill>
                  <a:srgbClr val="FF0000"/>
                </a:solidFill>
              </a:rPr>
              <a:t> карда </a:t>
            </a:r>
            <a:r>
              <a:rPr lang="ru-RU" altLang="ru-RU" sz="2600" b="1" dirty="0" err="1">
                <a:solidFill>
                  <a:srgbClr val="FF0000"/>
                </a:solidFill>
              </a:rPr>
              <a:t>мешавад</a:t>
            </a:r>
            <a:r>
              <a:rPr lang="ru-RU" altLang="ru-RU" sz="2600" b="1" dirty="0">
                <a:solidFill>
                  <a:srgbClr val="FF0000"/>
                </a:solidFill>
              </a:rPr>
              <a:t> </a:t>
            </a:r>
            <a:endParaRPr lang="en-US" altLang="ru-RU" sz="2600" dirty="0">
              <a:solidFill>
                <a:srgbClr val="FF0000"/>
              </a:solidFill>
            </a:endParaRPr>
          </a:p>
        </p:txBody>
      </p:sp>
      <p:sp>
        <p:nvSpPr>
          <p:cNvPr id="11267" name="Content Placeholder 2">
            <a:extLst>
              <a:ext uri="{FF2B5EF4-FFF2-40B4-BE49-F238E27FC236}">
                <a16:creationId xmlns:a16="http://schemas.microsoft.com/office/drawing/2014/main" xmlns="" id="{DF99DBA1-39DB-4741-8183-E711FBB77B2B}"/>
              </a:ext>
            </a:extLst>
          </p:cNvPr>
          <p:cNvSpPr>
            <a:spLocks noGrp="1"/>
          </p:cNvSpPr>
          <p:nvPr>
            <p:ph idx="1"/>
          </p:nvPr>
        </p:nvSpPr>
        <p:spPr>
          <a:xfrm>
            <a:off x="609600" y="1295400"/>
            <a:ext cx="7772400" cy="4724400"/>
          </a:xfrm>
        </p:spPr>
        <p:txBody>
          <a:bodyPr/>
          <a:lstStyle/>
          <a:p>
            <a:pPr marL="514350" indent="-514350" algn="ctr">
              <a:buFontTx/>
              <a:buNone/>
            </a:pPr>
            <a:r>
              <a:rPr lang="ru-RU" altLang="ru-RU" sz="2200" b="1" dirty="0" err="1"/>
              <a:t>Пурсишнома</a:t>
            </a:r>
            <a:r>
              <a:rPr lang="ru-RU" altLang="ru-RU" sz="2200" b="1" dirty="0"/>
              <a:t> оид ба </a:t>
            </a:r>
            <a:r>
              <a:rPr lang="ru-RU" altLang="ru-RU" sz="2200" b="1" dirty="0" err="1" smtClean="0"/>
              <a:t>шаффофияти</a:t>
            </a:r>
            <a:r>
              <a:rPr lang="ru-RU" altLang="ru-RU" sz="2200" b="1" dirty="0" smtClean="0"/>
              <a:t> </a:t>
            </a:r>
            <a:r>
              <a:rPr lang="ru-RU" altLang="ru-RU" sz="2200" b="1" dirty="0" err="1" smtClean="0"/>
              <a:t>буҷет</a:t>
            </a:r>
            <a:endParaRPr lang="en-US" altLang="ru-RU" sz="2200" b="1" dirty="0"/>
          </a:p>
          <a:p>
            <a:pPr marL="514350" indent="-514350" algn="ctr">
              <a:buFontTx/>
              <a:buNone/>
            </a:pPr>
            <a:r>
              <a:rPr lang="en-US" altLang="ru-RU" sz="2200" dirty="0"/>
              <a:t>(</a:t>
            </a:r>
            <a:r>
              <a:rPr lang="en-US" altLang="ru-RU" sz="2200" b="1" dirty="0"/>
              <a:t>1</a:t>
            </a:r>
            <a:r>
              <a:rPr lang="ru-RU" altLang="ru-RU" sz="2200" b="1" dirty="0"/>
              <a:t>42</a:t>
            </a:r>
            <a:r>
              <a:rPr lang="en-US" altLang="ru-RU" sz="2200" b="1" dirty="0"/>
              <a:t> </a:t>
            </a:r>
            <a:r>
              <a:rPr lang="tg-Cyrl-TJ" altLang="ru-RU" sz="2200" b="1" dirty="0"/>
              <a:t> савол</a:t>
            </a:r>
            <a:r>
              <a:rPr lang="en-US" altLang="ru-RU" sz="2200" dirty="0"/>
              <a:t>)</a:t>
            </a:r>
          </a:p>
          <a:p>
            <a:pPr marL="514350" indent="-514350" algn="ctr">
              <a:buFontTx/>
              <a:buNone/>
            </a:pPr>
            <a:endParaRPr lang="en-US" altLang="ru-RU" sz="2200" dirty="0"/>
          </a:p>
          <a:p>
            <a:pPr marL="514350" indent="-514350" algn="ctr">
              <a:buFontTx/>
              <a:buNone/>
            </a:pPr>
            <a:endParaRPr lang="en-US" altLang="ru-RU" sz="2200" dirty="0"/>
          </a:p>
          <a:p>
            <a:pPr marL="514350" indent="-514350" algn="ctr">
              <a:buFontTx/>
              <a:buNone/>
            </a:pPr>
            <a:endParaRPr lang="ru-RU" altLang="ru-RU" sz="2200" b="1" dirty="0"/>
          </a:p>
          <a:p>
            <a:pPr marL="514350" indent="-514350" algn="ctr">
              <a:buFontTx/>
              <a:buNone/>
            </a:pPr>
            <a:endParaRPr lang="ru-RU" altLang="ru-RU" sz="2200" b="1" dirty="0"/>
          </a:p>
          <a:p>
            <a:pPr marL="514350" indent="-514350" algn="ctr">
              <a:buFontTx/>
              <a:buNone/>
            </a:pPr>
            <a:r>
              <a:rPr lang="ru-RU" altLang="ru-RU" sz="2200" b="1" dirty="0"/>
              <a:t>Оид ба 8 </a:t>
            </a:r>
            <a:r>
              <a:rPr lang="ru-RU" altLang="ru-RU" sz="2200" b="1" dirty="0" err="1"/>
              <a:t>ҳуҷҷати</a:t>
            </a:r>
            <a:r>
              <a:rPr lang="ru-RU" altLang="ru-RU" sz="2200" b="1" dirty="0"/>
              <a:t> </a:t>
            </a:r>
            <a:r>
              <a:rPr lang="ru-RU" altLang="ru-RU" sz="2200" b="1" dirty="0" err="1"/>
              <a:t>калидӣ</a:t>
            </a:r>
            <a:endParaRPr lang="en-US" altLang="ru-RU" sz="2200" b="1" dirty="0"/>
          </a:p>
          <a:p>
            <a:pPr marL="514350" indent="-514350" algn="ctr">
              <a:buFontTx/>
              <a:buNone/>
            </a:pPr>
            <a:r>
              <a:rPr lang="en-US" altLang="ru-RU" sz="2200" dirty="0"/>
              <a:t>(</a:t>
            </a:r>
            <a:r>
              <a:rPr lang="tg-Cyrl-TJ" altLang="ru-RU" sz="2200" dirty="0"/>
              <a:t>дастрасии умумӣ,тақдими саривақтии иттилоот оид ба буҷет </a:t>
            </a:r>
            <a:r>
              <a:rPr lang="en-US" altLang="ru-RU" sz="2200" dirty="0"/>
              <a:t>)</a:t>
            </a:r>
          </a:p>
          <a:p>
            <a:pPr marL="514350" indent="-514350" algn="ctr">
              <a:buFontTx/>
              <a:buNone/>
            </a:pPr>
            <a:r>
              <a:rPr lang="ru-RU" altLang="ru-RU" sz="2200" dirty="0">
                <a:solidFill>
                  <a:srgbClr val="FF0000"/>
                </a:solidFill>
              </a:rPr>
              <a:t>12</a:t>
            </a:r>
            <a:r>
              <a:rPr lang="en-US" altLang="ru-RU" sz="2200" dirty="0">
                <a:solidFill>
                  <a:srgbClr val="FF0000"/>
                </a:solidFill>
              </a:rPr>
              <a:t>5 </a:t>
            </a:r>
            <a:r>
              <a:rPr lang="tg-Cyrl-TJ" altLang="ru-RU" sz="2200" dirty="0">
                <a:solidFill>
                  <a:srgbClr val="FF0000"/>
                </a:solidFill>
              </a:rPr>
              <a:t> савол</a:t>
            </a:r>
            <a:endParaRPr lang="en-US" altLang="ru-RU" sz="2200" dirty="0">
              <a:solidFill>
                <a:srgbClr val="FF0000"/>
              </a:solidFill>
            </a:endParaRPr>
          </a:p>
          <a:p>
            <a:pPr marL="514350" indent="-514350" algn="ctr">
              <a:buFontTx/>
              <a:buNone/>
            </a:pPr>
            <a:r>
              <a:rPr lang="ru-RU" altLang="ru-RU" sz="2200" b="1" dirty="0" err="1">
                <a:solidFill>
                  <a:srgbClr val="FF0000"/>
                </a:solidFill>
              </a:rPr>
              <a:t>Индекси</a:t>
            </a:r>
            <a:r>
              <a:rPr lang="ru-RU" altLang="ru-RU" sz="2200" b="1" dirty="0">
                <a:solidFill>
                  <a:srgbClr val="FF0000"/>
                </a:solidFill>
              </a:rPr>
              <a:t> </a:t>
            </a:r>
            <a:r>
              <a:rPr lang="ru-RU" altLang="ru-RU" sz="2200" b="1" dirty="0" err="1" smtClean="0">
                <a:solidFill>
                  <a:srgbClr val="FF0000"/>
                </a:solidFill>
              </a:rPr>
              <a:t>шаффофияти</a:t>
            </a:r>
            <a:r>
              <a:rPr lang="ru-RU" altLang="ru-RU" sz="2200" b="1" dirty="0" smtClean="0">
                <a:solidFill>
                  <a:srgbClr val="FF0000"/>
                </a:solidFill>
              </a:rPr>
              <a:t> </a:t>
            </a:r>
            <a:r>
              <a:rPr lang="ru-RU" altLang="ru-RU" sz="2200" b="1" dirty="0" err="1" smtClean="0">
                <a:solidFill>
                  <a:srgbClr val="FF0000"/>
                </a:solidFill>
              </a:rPr>
              <a:t>буҷет</a:t>
            </a:r>
            <a:endParaRPr lang="en-US" altLang="ru-RU" sz="2200" b="1" dirty="0">
              <a:solidFill>
                <a:srgbClr val="FF0000"/>
              </a:solidFill>
            </a:endParaRPr>
          </a:p>
          <a:p>
            <a:pPr marL="514350" indent="-514350" algn="ctr">
              <a:buFontTx/>
              <a:buNone/>
            </a:pPr>
            <a:endParaRPr lang="en-US" altLang="ru-RU" sz="2200" b="1" dirty="0">
              <a:solidFill>
                <a:srgbClr val="FF0000"/>
              </a:solidFill>
            </a:endParaRPr>
          </a:p>
        </p:txBody>
      </p:sp>
      <p:sp>
        <p:nvSpPr>
          <p:cNvPr id="4" name="Footer Placeholder 3">
            <a:extLst>
              <a:ext uri="{FF2B5EF4-FFF2-40B4-BE49-F238E27FC236}">
                <a16:creationId xmlns:a16="http://schemas.microsoft.com/office/drawing/2014/main" xmlns="" id="{DFC38CB2-DDDE-4C42-B09D-DA20850F1D92}"/>
              </a:ext>
            </a:extLst>
          </p:cNvPr>
          <p:cNvSpPr>
            <a:spLocks noGrp="1"/>
          </p:cNvSpPr>
          <p:nvPr>
            <p:ph type="ftr" sz="quarter" idx="11"/>
          </p:nvPr>
        </p:nvSpPr>
        <p:spPr/>
        <p:txBody>
          <a:bodyPr/>
          <a:lstStyle/>
          <a:p>
            <a:pPr>
              <a:defRPr/>
            </a:pPr>
            <a:r>
              <a:rPr lang="en-US"/>
              <a:t>www.InternationalBudget.org</a:t>
            </a:r>
          </a:p>
        </p:txBody>
      </p:sp>
      <p:sp>
        <p:nvSpPr>
          <p:cNvPr id="11269" name="Slide Number Placeholder 4">
            <a:extLst>
              <a:ext uri="{FF2B5EF4-FFF2-40B4-BE49-F238E27FC236}">
                <a16:creationId xmlns:a16="http://schemas.microsoft.com/office/drawing/2014/main" xmlns="" id="{128E7DB0-319D-420D-AB83-81CB09D7142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6959415-B4E3-49F4-B77A-7C6B671B627A}" type="slidenum">
              <a:rPr lang="en-US" altLang="ru-RU" sz="1200">
                <a:solidFill>
                  <a:srgbClr val="005580"/>
                </a:solidFill>
                <a:ea typeface="Osaka"/>
              </a:rPr>
              <a:pPr/>
              <a:t>9</a:t>
            </a:fld>
            <a:endParaRPr lang="en-US" altLang="ru-RU" sz="1200">
              <a:solidFill>
                <a:srgbClr val="005580"/>
              </a:solidFill>
              <a:ea typeface="Osaka"/>
            </a:endParaRPr>
          </a:p>
        </p:txBody>
      </p:sp>
      <p:sp>
        <p:nvSpPr>
          <p:cNvPr id="11270" name="Down Arrow 9">
            <a:extLst>
              <a:ext uri="{FF2B5EF4-FFF2-40B4-BE49-F238E27FC236}">
                <a16:creationId xmlns:a16="http://schemas.microsoft.com/office/drawing/2014/main" xmlns="" id="{66CE9727-63A4-4A63-BAC9-B2F03858D121}"/>
              </a:ext>
            </a:extLst>
          </p:cNvPr>
          <p:cNvSpPr>
            <a:spLocks noChangeArrowheads="1"/>
          </p:cNvSpPr>
          <p:nvPr/>
        </p:nvSpPr>
        <p:spPr bwMode="auto">
          <a:xfrm>
            <a:off x="3962400" y="2116138"/>
            <a:ext cx="1066800" cy="1752600"/>
          </a:xfrm>
          <a:prstGeom prst="downArrow">
            <a:avLst>
              <a:gd name="adj1" fmla="val 50000"/>
              <a:gd name="adj2" fmla="val 50001"/>
            </a:avLst>
          </a:prstGeom>
          <a:solidFill>
            <a:srgbClr val="FFC000">
              <a:alpha val="29019"/>
            </a:srgbClr>
          </a:solidFill>
          <a:ln w="9525" algn="ctr">
            <a:solidFill>
              <a:schemeClr val="tx1"/>
            </a:solidFill>
            <a:round/>
            <a:headEnd/>
            <a:tailEnd/>
          </a:ln>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ru-RU" altLang="ru-RU">
              <a:cs typeface="Arial" panose="020B0604020202020204" pitchFamily="34" charset="0"/>
            </a:endParaRPr>
          </a:p>
        </p:txBody>
      </p:sp>
    </p:spTree>
    <p:extLst>
      <p:ext uri="{BB962C8B-B14F-4D97-AF65-F5344CB8AC3E}">
        <p14:creationId xmlns:p14="http://schemas.microsoft.com/office/powerpoint/2010/main" val="17634456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TotalTime>
  <Words>1986</Words>
  <Application>Microsoft Office PowerPoint</Application>
  <PresentationFormat>Экран (4:3)</PresentationFormat>
  <Paragraphs>211</Paragraphs>
  <Slides>26</Slides>
  <Notes>11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26</vt:i4>
      </vt:variant>
    </vt:vector>
  </HeadingPairs>
  <TitlesOfParts>
    <vt:vector size="35" baseType="lpstr">
      <vt:lpstr>ＭＳ Ｐゴシック</vt:lpstr>
      <vt:lpstr>游ゴシック</vt:lpstr>
      <vt:lpstr>Arial</vt:lpstr>
      <vt:lpstr>Calibri</vt:lpstr>
      <vt:lpstr>Calibri Light</vt:lpstr>
      <vt:lpstr>Osaka</vt:lpstr>
      <vt:lpstr>Verdana</vt:lpstr>
      <vt:lpstr>Wingdings</vt:lpstr>
      <vt:lpstr>Office Theme</vt:lpstr>
      <vt:lpstr>Индекси шаффофияти буҷети давлатии Тоҷикистон   Ҷумаев Уктам Мирзоёрович </vt:lpstr>
      <vt:lpstr>Тадқиқот оид ба шаффофияти  буҷети давлатии Тоҷикистон  </vt:lpstr>
      <vt:lpstr>Рисолати ташаббусҳои Шарикии  Байналмилалии Буҷетӣ (IBP) </vt:lpstr>
      <vt:lpstr>Ҳадафҳои стратегии Шарикии Байналмилалии Буҷетӣ   (IBP)</vt:lpstr>
      <vt:lpstr>Тадқиқот оид ба шаффофияти буҷет аз чӣ иборат аст ?</vt:lpstr>
      <vt:lpstr>Тадқиқот оид ба шаффофияти буҷет аз чӣ иборат аст ? </vt:lpstr>
      <vt:lpstr>Методология</vt:lpstr>
      <vt:lpstr>Тадқиқот оид ба шаффофияти буҷет аз чӣ иборат аст ?  </vt:lpstr>
      <vt:lpstr>Шохиси (индекси) шаффофияти буҷет чӣ тавр ҳисоб карда мешавад </vt:lpstr>
      <vt:lpstr>Шохиси(индекси) шаффофияти буҷет чи тавр ҳисоб карда мешавад  </vt:lpstr>
      <vt:lpstr>Баҳогузории  дастрасии ҷомеа  ба ҳуҷҷатҳои асосии буҷетӣ  </vt:lpstr>
      <vt:lpstr>Баҳогузории  дастрасии ҷомеа ба ҳуҷҷатҳои асосии буҷет </vt:lpstr>
      <vt:lpstr>РЕЗУЛЬТАТЫ ИССЛЕДОВАНИЯ -2012</vt:lpstr>
      <vt:lpstr>Натиҷаҳои тадқиқоти соли  -2012</vt:lpstr>
      <vt:lpstr>ИКБ – 2014 дар Тоҷикистон</vt:lpstr>
      <vt:lpstr>Натиҷаҳои тадқиқоти соли 2014</vt:lpstr>
      <vt:lpstr>Ҳуҷҷатҳо оид ба буҷет, ки дар сомонаи www.minfin.tj дастрасанд</vt:lpstr>
      <vt:lpstr>Натиҷаҳои тадқиқоти солҳои 2012-2014</vt:lpstr>
      <vt:lpstr>Динамикаи тағйирёбии шаффофият</vt:lpstr>
      <vt:lpstr>Презентация PowerPoint</vt:lpstr>
      <vt:lpstr>Презентация PowerPoint</vt:lpstr>
      <vt:lpstr>Натиҷаҳои ИКБ-и соли 2014 дарТоҷикистон </vt:lpstr>
      <vt:lpstr>Натиҷаҳои ИКБ-и соли 2014 дарТоҷикистон  </vt:lpstr>
      <vt:lpstr>Натиҷаҳои ИКБ-и соли 2014 дарТоҷикистон  </vt:lpstr>
      <vt:lpstr>Нақшаҳо барои оянда</vt:lpstr>
      <vt:lpstr>Сипосгузорам !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Ilhom Abdulloev</dc:creator>
  <cp:lastModifiedBy>Uktam Dzhumaev</cp:lastModifiedBy>
  <cp:revision>10</cp:revision>
  <dcterms:created xsi:type="dcterms:W3CDTF">2017-04-12T06:17:06Z</dcterms:created>
  <dcterms:modified xsi:type="dcterms:W3CDTF">2019-02-10T15:42:14Z</dcterms:modified>
</cp:coreProperties>
</file>