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64" y="60"/>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27" name="PlaceHolder 2"/>
          <p:cNvSpPr>
            <a:spLocks noGrp="1"/>
          </p:cNvSpPr>
          <p:nvPr>
            <p:ph type="body"/>
          </p:nvPr>
        </p:nvSpPr>
        <p:spPr>
          <a:xfrm>
            <a:off x="504000" y="1769040"/>
            <a:ext cx="9071640" cy="209088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504000" y="4059000"/>
            <a:ext cx="9071640" cy="20908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30" name="PlaceHolder 2"/>
          <p:cNvSpPr>
            <a:spLocks noGrp="1"/>
          </p:cNvSpPr>
          <p:nvPr>
            <p:ph type="body"/>
          </p:nvPr>
        </p:nvSpPr>
        <p:spPr>
          <a:xfrm>
            <a:off x="504000" y="1769040"/>
            <a:ext cx="4426920" cy="2090880"/>
          </a:xfrm>
          <a:prstGeom prst="rect">
            <a:avLst/>
          </a:prstGeom>
        </p:spPr>
        <p:txBody>
          <a:bodyPr lIns="0" tIns="0" rIns="0" bIns="0">
            <a:normAutofit/>
          </a:bodyPr>
          <a:lstStyle/>
          <a:p>
            <a:endParaRPr lang="ru-RU" sz="3200" b="0" strike="noStrike" spc="-1">
              <a:latin typeface="Arial"/>
            </a:endParaRPr>
          </a:p>
        </p:txBody>
      </p:sp>
      <p:sp>
        <p:nvSpPr>
          <p:cNvPr id="31" name="PlaceHolder 3"/>
          <p:cNvSpPr>
            <a:spLocks noGrp="1"/>
          </p:cNvSpPr>
          <p:nvPr>
            <p:ph type="body"/>
          </p:nvPr>
        </p:nvSpPr>
        <p:spPr>
          <a:xfrm>
            <a:off x="5152680" y="1769040"/>
            <a:ext cx="4426920" cy="2090880"/>
          </a:xfrm>
          <a:prstGeom prst="rect">
            <a:avLst/>
          </a:prstGeom>
        </p:spPr>
        <p:txBody>
          <a:bodyPr lIns="0" tIns="0" rIns="0" bIns="0">
            <a:normAutofit/>
          </a:bodyPr>
          <a:lstStyle/>
          <a:p>
            <a:endParaRPr lang="ru-RU" sz="3200" b="0" strike="noStrike" spc="-1">
              <a:latin typeface="Arial"/>
            </a:endParaRPr>
          </a:p>
        </p:txBody>
      </p:sp>
      <p:sp>
        <p:nvSpPr>
          <p:cNvPr id="32" name="PlaceHolder 4"/>
          <p:cNvSpPr>
            <a:spLocks noGrp="1"/>
          </p:cNvSpPr>
          <p:nvPr>
            <p:ph type="body"/>
          </p:nvPr>
        </p:nvSpPr>
        <p:spPr>
          <a:xfrm>
            <a:off x="504000" y="4059000"/>
            <a:ext cx="4426920" cy="2090880"/>
          </a:xfrm>
          <a:prstGeom prst="rect">
            <a:avLst/>
          </a:prstGeom>
        </p:spPr>
        <p:txBody>
          <a:bodyPr lIns="0" tIns="0" rIns="0" bIns="0">
            <a:normAutofit/>
          </a:bodyPr>
          <a:lstStyle/>
          <a:p>
            <a:endParaRPr lang="ru-RU" sz="3200" b="0" strike="noStrike" spc="-1">
              <a:latin typeface="Arial"/>
            </a:endParaRPr>
          </a:p>
        </p:txBody>
      </p:sp>
      <p:sp>
        <p:nvSpPr>
          <p:cNvPr id="33" name="PlaceHolder 5"/>
          <p:cNvSpPr>
            <a:spLocks noGrp="1"/>
          </p:cNvSpPr>
          <p:nvPr>
            <p:ph type="body"/>
          </p:nvPr>
        </p:nvSpPr>
        <p:spPr>
          <a:xfrm>
            <a:off x="5152680" y="4059000"/>
            <a:ext cx="4426920" cy="20908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35" name="PlaceHolder 2"/>
          <p:cNvSpPr>
            <a:spLocks noGrp="1"/>
          </p:cNvSpPr>
          <p:nvPr>
            <p:ph type="body"/>
          </p:nvPr>
        </p:nvSpPr>
        <p:spPr>
          <a:xfrm>
            <a:off x="504000" y="1769040"/>
            <a:ext cx="2920680" cy="2090880"/>
          </a:xfrm>
          <a:prstGeom prst="rect">
            <a:avLst/>
          </a:prstGeom>
        </p:spPr>
        <p:txBody>
          <a:bodyPr lIns="0" tIns="0" rIns="0" bIns="0">
            <a:normAutofit fontScale="87000"/>
          </a:bodyPr>
          <a:lstStyle/>
          <a:p>
            <a:endParaRPr lang="ru-RU" sz="3200" b="0" strike="noStrike" spc="-1">
              <a:latin typeface="Arial"/>
            </a:endParaRPr>
          </a:p>
        </p:txBody>
      </p:sp>
      <p:sp>
        <p:nvSpPr>
          <p:cNvPr id="36" name="PlaceHolder 3"/>
          <p:cNvSpPr>
            <a:spLocks noGrp="1"/>
          </p:cNvSpPr>
          <p:nvPr>
            <p:ph type="body"/>
          </p:nvPr>
        </p:nvSpPr>
        <p:spPr>
          <a:xfrm>
            <a:off x="3571200" y="1769040"/>
            <a:ext cx="2920680" cy="2090880"/>
          </a:xfrm>
          <a:prstGeom prst="rect">
            <a:avLst/>
          </a:prstGeom>
        </p:spPr>
        <p:txBody>
          <a:bodyPr lIns="0" tIns="0" rIns="0" bIns="0">
            <a:normAutofit fontScale="87000"/>
          </a:bodyPr>
          <a:lstStyle/>
          <a:p>
            <a:endParaRPr lang="ru-RU" sz="3200" b="0" strike="noStrike" spc="-1">
              <a:latin typeface="Arial"/>
            </a:endParaRPr>
          </a:p>
        </p:txBody>
      </p:sp>
      <p:sp>
        <p:nvSpPr>
          <p:cNvPr id="37" name="PlaceHolder 4"/>
          <p:cNvSpPr>
            <a:spLocks noGrp="1"/>
          </p:cNvSpPr>
          <p:nvPr>
            <p:ph type="body"/>
          </p:nvPr>
        </p:nvSpPr>
        <p:spPr>
          <a:xfrm>
            <a:off x="6638040" y="1769040"/>
            <a:ext cx="2920680" cy="2090880"/>
          </a:xfrm>
          <a:prstGeom prst="rect">
            <a:avLst/>
          </a:prstGeom>
        </p:spPr>
        <p:txBody>
          <a:bodyPr lIns="0" tIns="0" rIns="0" bIns="0">
            <a:normAutofit fontScale="87000"/>
          </a:bodyPr>
          <a:lstStyle/>
          <a:p>
            <a:endParaRPr lang="ru-RU" sz="3200" b="0" strike="noStrike" spc="-1">
              <a:latin typeface="Arial"/>
            </a:endParaRPr>
          </a:p>
        </p:txBody>
      </p:sp>
      <p:sp>
        <p:nvSpPr>
          <p:cNvPr id="38" name="PlaceHolder 5"/>
          <p:cNvSpPr>
            <a:spLocks noGrp="1"/>
          </p:cNvSpPr>
          <p:nvPr>
            <p:ph type="body"/>
          </p:nvPr>
        </p:nvSpPr>
        <p:spPr>
          <a:xfrm>
            <a:off x="504000" y="4059000"/>
            <a:ext cx="2920680" cy="2090880"/>
          </a:xfrm>
          <a:prstGeom prst="rect">
            <a:avLst/>
          </a:prstGeom>
        </p:spPr>
        <p:txBody>
          <a:bodyPr lIns="0" tIns="0" rIns="0" bIns="0">
            <a:normAutofit fontScale="87000"/>
          </a:bodyPr>
          <a:lstStyle/>
          <a:p>
            <a:endParaRPr lang="ru-RU" sz="3200" b="0" strike="noStrike" spc="-1">
              <a:latin typeface="Arial"/>
            </a:endParaRPr>
          </a:p>
        </p:txBody>
      </p:sp>
      <p:sp>
        <p:nvSpPr>
          <p:cNvPr id="39" name="PlaceHolder 6"/>
          <p:cNvSpPr>
            <a:spLocks noGrp="1"/>
          </p:cNvSpPr>
          <p:nvPr>
            <p:ph type="body"/>
          </p:nvPr>
        </p:nvSpPr>
        <p:spPr>
          <a:xfrm>
            <a:off x="3571200" y="4059000"/>
            <a:ext cx="2920680" cy="2090880"/>
          </a:xfrm>
          <a:prstGeom prst="rect">
            <a:avLst/>
          </a:prstGeom>
        </p:spPr>
        <p:txBody>
          <a:bodyPr lIns="0" tIns="0" rIns="0" bIns="0">
            <a:normAutofit fontScale="87000"/>
          </a:bodyPr>
          <a:lstStyle/>
          <a:p>
            <a:endParaRPr lang="ru-RU" sz="3200" b="0" strike="noStrike" spc="-1">
              <a:latin typeface="Arial"/>
            </a:endParaRPr>
          </a:p>
        </p:txBody>
      </p:sp>
      <p:sp>
        <p:nvSpPr>
          <p:cNvPr id="40" name="PlaceHolder 7"/>
          <p:cNvSpPr>
            <a:spLocks noGrp="1"/>
          </p:cNvSpPr>
          <p:nvPr>
            <p:ph type="body"/>
          </p:nvPr>
        </p:nvSpPr>
        <p:spPr>
          <a:xfrm>
            <a:off x="6638040" y="4059000"/>
            <a:ext cx="2920680" cy="2090880"/>
          </a:xfrm>
          <a:prstGeom prst="rect">
            <a:avLst/>
          </a:prstGeom>
        </p:spPr>
        <p:txBody>
          <a:bodyPr lIns="0" tIns="0" rIns="0" bIns="0">
            <a:normAutofit fontScale="87000"/>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6" name="PlaceHolder 2"/>
          <p:cNvSpPr>
            <a:spLocks noGrp="1"/>
          </p:cNvSpPr>
          <p:nvPr>
            <p:ph type="subTitle"/>
          </p:nvPr>
        </p:nvSpPr>
        <p:spPr>
          <a:xfrm>
            <a:off x="504000" y="1769040"/>
            <a:ext cx="9071640" cy="43840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8" name="PlaceHolder 2"/>
          <p:cNvSpPr>
            <a:spLocks noGrp="1"/>
          </p:cNvSpPr>
          <p:nvPr>
            <p:ph type="body"/>
          </p:nvPr>
        </p:nvSpPr>
        <p:spPr>
          <a:xfrm>
            <a:off x="504000" y="1769040"/>
            <a:ext cx="9071640" cy="43840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10" name="PlaceHolder 2"/>
          <p:cNvSpPr>
            <a:spLocks noGrp="1"/>
          </p:cNvSpPr>
          <p:nvPr>
            <p:ph type="body"/>
          </p:nvPr>
        </p:nvSpPr>
        <p:spPr>
          <a:xfrm>
            <a:off x="504000" y="1769040"/>
            <a:ext cx="4426920" cy="4384080"/>
          </a:xfrm>
          <a:prstGeom prst="rect">
            <a:avLst/>
          </a:prstGeom>
        </p:spPr>
        <p:txBody>
          <a:bodyPr lIns="0" tIns="0" rIns="0" bIns="0">
            <a:normAutofit/>
          </a:bodyPr>
          <a:lstStyle/>
          <a:p>
            <a:endParaRPr lang="ru-RU" sz="3200" b="0" strike="noStrike" spc="-1">
              <a:latin typeface="Arial"/>
            </a:endParaRPr>
          </a:p>
        </p:txBody>
      </p:sp>
      <p:sp>
        <p:nvSpPr>
          <p:cNvPr id="11" name="PlaceHolder 3"/>
          <p:cNvSpPr>
            <a:spLocks noGrp="1"/>
          </p:cNvSpPr>
          <p:nvPr>
            <p:ph type="body"/>
          </p:nvPr>
        </p:nvSpPr>
        <p:spPr>
          <a:xfrm>
            <a:off x="5152680" y="1769040"/>
            <a:ext cx="4426920" cy="43840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15" name="PlaceHolder 2"/>
          <p:cNvSpPr>
            <a:spLocks noGrp="1"/>
          </p:cNvSpPr>
          <p:nvPr>
            <p:ph type="body"/>
          </p:nvPr>
        </p:nvSpPr>
        <p:spPr>
          <a:xfrm>
            <a:off x="504000" y="1769040"/>
            <a:ext cx="4426920" cy="2090880"/>
          </a:xfrm>
          <a:prstGeom prst="rect">
            <a:avLst/>
          </a:prstGeom>
        </p:spPr>
        <p:txBody>
          <a:bodyPr lIns="0" tIns="0" rIns="0" bIns="0">
            <a:normAutofit/>
          </a:bodyPr>
          <a:lstStyle/>
          <a:p>
            <a:endParaRPr lang="ru-RU" sz="3200" b="0" strike="noStrike" spc="-1">
              <a:latin typeface="Arial"/>
            </a:endParaRPr>
          </a:p>
        </p:txBody>
      </p:sp>
      <p:sp>
        <p:nvSpPr>
          <p:cNvPr id="16" name="PlaceHolder 3"/>
          <p:cNvSpPr>
            <a:spLocks noGrp="1"/>
          </p:cNvSpPr>
          <p:nvPr>
            <p:ph type="body"/>
          </p:nvPr>
        </p:nvSpPr>
        <p:spPr>
          <a:xfrm>
            <a:off x="5152680" y="1769040"/>
            <a:ext cx="4426920" cy="4384080"/>
          </a:xfrm>
          <a:prstGeom prst="rect">
            <a:avLst/>
          </a:prstGeom>
        </p:spPr>
        <p:txBody>
          <a:bodyPr lIns="0" tIns="0" rIns="0" bIns="0">
            <a:normAutofit/>
          </a:bodyPr>
          <a:lstStyle/>
          <a:p>
            <a:endParaRPr lang="ru-RU" sz="3200" b="0" strike="noStrike" spc="-1">
              <a:latin typeface="Arial"/>
            </a:endParaRPr>
          </a:p>
        </p:txBody>
      </p:sp>
      <p:sp>
        <p:nvSpPr>
          <p:cNvPr id="17" name="PlaceHolder 4"/>
          <p:cNvSpPr>
            <a:spLocks noGrp="1"/>
          </p:cNvSpPr>
          <p:nvPr>
            <p:ph type="body"/>
          </p:nvPr>
        </p:nvSpPr>
        <p:spPr>
          <a:xfrm>
            <a:off x="504000" y="4059000"/>
            <a:ext cx="4426920" cy="20908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19" name="PlaceHolder 2"/>
          <p:cNvSpPr>
            <a:spLocks noGrp="1"/>
          </p:cNvSpPr>
          <p:nvPr>
            <p:ph type="body"/>
          </p:nvPr>
        </p:nvSpPr>
        <p:spPr>
          <a:xfrm>
            <a:off x="504000" y="1769040"/>
            <a:ext cx="4426920" cy="4384080"/>
          </a:xfrm>
          <a:prstGeom prst="rect">
            <a:avLst/>
          </a:prstGeom>
        </p:spPr>
        <p:txBody>
          <a:bodyPr lIns="0" tIns="0" rIns="0" bIns="0">
            <a:normAutofit/>
          </a:bodyPr>
          <a:lstStyle/>
          <a:p>
            <a:endParaRPr lang="ru-RU" sz="3200" b="0" strike="noStrike" spc="-1">
              <a:latin typeface="Arial"/>
            </a:endParaRPr>
          </a:p>
        </p:txBody>
      </p:sp>
      <p:sp>
        <p:nvSpPr>
          <p:cNvPr id="20" name="PlaceHolder 3"/>
          <p:cNvSpPr>
            <a:spLocks noGrp="1"/>
          </p:cNvSpPr>
          <p:nvPr>
            <p:ph type="body"/>
          </p:nvPr>
        </p:nvSpPr>
        <p:spPr>
          <a:xfrm>
            <a:off x="5152680" y="1769040"/>
            <a:ext cx="4426920" cy="2090880"/>
          </a:xfrm>
          <a:prstGeom prst="rect">
            <a:avLst/>
          </a:prstGeom>
        </p:spPr>
        <p:txBody>
          <a:bodyPr lIns="0" tIns="0" rIns="0" bIns="0">
            <a:normAutofit/>
          </a:bodyPr>
          <a:lstStyle/>
          <a:p>
            <a:endParaRPr lang="ru-RU" sz="3200" b="0" strike="noStrike" spc="-1">
              <a:latin typeface="Arial"/>
            </a:endParaRPr>
          </a:p>
        </p:txBody>
      </p:sp>
      <p:sp>
        <p:nvSpPr>
          <p:cNvPr id="21" name="PlaceHolder 4"/>
          <p:cNvSpPr>
            <a:spLocks noGrp="1"/>
          </p:cNvSpPr>
          <p:nvPr>
            <p:ph type="body"/>
          </p:nvPr>
        </p:nvSpPr>
        <p:spPr>
          <a:xfrm>
            <a:off x="5152680" y="4059000"/>
            <a:ext cx="4426920" cy="20908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ru-RU" sz="4400" b="0" strike="noStrike" spc="-1">
              <a:latin typeface="Arial"/>
            </a:endParaRPr>
          </a:p>
        </p:txBody>
      </p:sp>
      <p:sp>
        <p:nvSpPr>
          <p:cNvPr id="23" name="PlaceHolder 2"/>
          <p:cNvSpPr>
            <a:spLocks noGrp="1"/>
          </p:cNvSpPr>
          <p:nvPr>
            <p:ph type="body"/>
          </p:nvPr>
        </p:nvSpPr>
        <p:spPr>
          <a:xfrm>
            <a:off x="504000" y="1769040"/>
            <a:ext cx="4426920" cy="2090880"/>
          </a:xfrm>
          <a:prstGeom prst="rect">
            <a:avLst/>
          </a:prstGeom>
        </p:spPr>
        <p:txBody>
          <a:bodyPr lIns="0" tIns="0" rIns="0" bIns="0">
            <a:normAutofit/>
          </a:bodyPr>
          <a:lstStyle/>
          <a:p>
            <a:endParaRPr lang="ru-RU" sz="3200" b="0" strike="noStrike" spc="-1">
              <a:latin typeface="Arial"/>
            </a:endParaRPr>
          </a:p>
        </p:txBody>
      </p:sp>
      <p:sp>
        <p:nvSpPr>
          <p:cNvPr id="24" name="PlaceHolder 3"/>
          <p:cNvSpPr>
            <a:spLocks noGrp="1"/>
          </p:cNvSpPr>
          <p:nvPr>
            <p:ph type="body"/>
          </p:nvPr>
        </p:nvSpPr>
        <p:spPr>
          <a:xfrm>
            <a:off x="5152680" y="1769040"/>
            <a:ext cx="4426920" cy="2090880"/>
          </a:xfrm>
          <a:prstGeom prst="rect">
            <a:avLst/>
          </a:prstGeom>
        </p:spPr>
        <p:txBody>
          <a:bodyPr lIns="0" tIns="0" rIns="0" bIns="0">
            <a:normAutofit/>
          </a:bodyPr>
          <a:lstStyle/>
          <a:p>
            <a:endParaRPr lang="ru-RU" sz="3200" b="0" strike="noStrike" spc="-1">
              <a:latin typeface="Arial"/>
            </a:endParaRPr>
          </a:p>
        </p:txBody>
      </p:sp>
      <p:sp>
        <p:nvSpPr>
          <p:cNvPr id="25" name="PlaceHolder 4"/>
          <p:cNvSpPr>
            <a:spLocks noGrp="1"/>
          </p:cNvSpPr>
          <p:nvPr>
            <p:ph type="body"/>
          </p:nvPr>
        </p:nvSpPr>
        <p:spPr>
          <a:xfrm>
            <a:off x="504000" y="4059000"/>
            <a:ext cx="9071640" cy="20908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6" name="PlaceHolder 2"/>
          <p:cNvSpPr>
            <a:spLocks noGrp="1"/>
          </p:cNvSpPr>
          <p:nvPr>
            <p:ph type="body"/>
          </p:nvPr>
        </p:nvSpPr>
        <p:spPr>
          <a:xfrm>
            <a:off x="504000" y="1769040"/>
            <a:ext cx="9071640" cy="4384080"/>
          </a:xfrm>
          <a:prstGeom prst="rect">
            <a:avLst/>
          </a:prstGeom>
        </p:spPr>
        <p:txBody>
          <a:bodyPr lIns="0" tIns="0" rIns="0" bIns="0">
            <a:normAutofit/>
          </a:bodyPr>
          <a:lstStyle/>
          <a:p>
            <a:pPr marL="432000" indent="-324000">
              <a:spcAft>
                <a:spcPts val="1417"/>
              </a:spcAft>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Aft>
                <a:spcPts val="1134"/>
              </a:spcAft>
              <a:buClr>
                <a:srgbClr val="000000"/>
              </a:buClr>
              <a:buSzPct val="75000"/>
              <a:buFont typeface="Symbol" charset="2"/>
              <a:buChar char=""/>
            </a:pPr>
            <a:r>
              <a:rPr lang="ru-RU" sz="2800" b="0" strike="noStrike" spc="-1">
                <a:latin typeface="Arial"/>
              </a:rPr>
              <a:t>Второй уровень структуры</a:t>
            </a:r>
          </a:p>
          <a:p>
            <a:pPr marL="1296000" lvl="2" indent="-288000">
              <a:spcAft>
                <a:spcPts val="850"/>
              </a:spcAft>
              <a:buClr>
                <a:srgbClr val="000000"/>
              </a:buClr>
              <a:buSzPct val="45000"/>
              <a:buFont typeface="Wingdings" charset="2"/>
              <a:buChar char=""/>
            </a:pPr>
            <a:r>
              <a:rPr lang="ru-RU" sz="2400" b="0" strike="noStrike" spc="-1">
                <a:latin typeface="Arial"/>
              </a:rPr>
              <a:t>Третий уровень структуры</a:t>
            </a:r>
          </a:p>
          <a:p>
            <a:pPr marL="1728000" lvl="3" indent="-216000">
              <a:spcAft>
                <a:spcPts val="567"/>
              </a:spcAft>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Aft>
                <a:spcPts val="283"/>
              </a:spcAft>
              <a:buClr>
                <a:srgbClr val="000000"/>
              </a:buClr>
              <a:buSzPct val="45000"/>
              <a:buFont typeface="Wingdings" charset="2"/>
              <a:buChar char=""/>
            </a:pPr>
            <a:r>
              <a:rPr lang="ru-RU" sz="2000" b="0" strike="noStrike" spc="-1">
                <a:latin typeface="Arial"/>
              </a:rPr>
              <a:t>Пятый уровень структуры</a:t>
            </a:r>
          </a:p>
          <a:p>
            <a:pPr marL="2592000" lvl="5" indent="-216000">
              <a:spcAft>
                <a:spcPts val="283"/>
              </a:spcAft>
              <a:buClr>
                <a:srgbClr val="000000"/>
              </a:buClr>
              <a:buSzPct val="45000"/>
              <a:buFont typeface="Wingdings" charset="2"/>
              <a:buChar char=""/>
            </a:pPr>
            <a:r>
              <a:rPr lang="ru-RU" sz="2000" b="0" strike="noStrike" spc="-1">
                <a:latin typeface="Arial"/>
              </a:rPr>
              <a:t>Шестой уровень структуры</a:t>
            </a:r>
          </a:p>
          <a:p>
            <a:pPr marL="3024000" lvl="6" indent="-216000">
              <a:spcAft>
                <a:spcPts val="283"/>
              </a:spcAft>
              <a:buClr>
                <a:srgbClr val="000000"/>
              </a:buClr>
              <a:buSzPct val="45000"/>
              <a:buFont typeface="Wingdings" charset="2"/>
              <a:buChar char=""/>
            </a:pPr>
            <a:r>
              <a:rPr lang="ru-RU" sz="2000" b="0" strike="noStrike" spc="-1">
                <a:latin typeface="Arial"/>
              </a:rPr>
              <a:t>Седьмой уровень структуры</a:t>
            </a:r>
          </a:p>
        </p:txBody>
      </p:sp>
      <p:sp>
        <p:nvSpPr>
          <p:cNvPr id="2" name="PlaceHolder 3"/>
          <p:cNvSpPr>
            <a:spLocks noGrp="1"/>
          </p:cNvSpPr>
          <p:nvPr>
            <p:ph type="dt"/>
          </p:nvPr>
        </p:nvSpPr>
        <p:spPr>
          <a:xfrm>
            <a:off x="504000" y="6887160"/>
            <a:ext cx="2348280" cy="521280"/>
          </a:xfrm>
          <a:prstGeom prst="rect">
            <a:avLst/>
          </a:prstGeom>
        </p:spPr>
        <p:txBody>
          <a:bodyPr lIns="0" tIns="0" rIns="0" bIns="0">
            <a:noAutofit/>
          </a:bodyPr>
          <a:lstStyle/>
          <a:p>
            <a:r>
              <a:rPr lang="ru-RU" sz="1400" b="0" strike="noStrike" spc="-1">
                <a:latin typeface="Times New Roman"/>
              </a:rPr>
              <a:t>&lt;дата/время&gt;</a:t>
            </a:r>
          </a:p>
        </p:txBody>
      </p:sp>
      <p:sp>
        <p:nvSpPr>
          <p:cNvPr id="3" name="PlaceHolder 4"/>
          <p:cNvSpPr>
            <a:spLocks noGrp="1"/>
          </p:cNvSpPr>
          <p:nvPr>
            <p:ph type="ftr"/>
          </p:nvPr>
        </p:nvSpPr>
        <p:spPr>
          <a:xfrm>
            <a:off x="3447360" y="6887160"/>
            <a:ext cx="3195000" cy="521280"/>
          </a:xfrm>
          <a:prstGeom prst="rect">
            <a:avLst/>
          </a:prstGeom>
        </p:spPr>
        <p:txBody>
          <a:bodyPr lIns="0" tIns="0" rIns="0" bIns="0">
            <a:noAutofit/>
          </a:bodyPr>
          <a:lstStyle/>
          <a:p>
            <a:pPr algn="ctr"/>
            <a:r>
              <a:rPr lang="ru-RU" sz="1400" b="0" strike="noStrike" spc="-1">
                <a:latin typeface="Times New Roman"/>
              </a:rPr>
              <a:t>&lt;нижний колонтитул&gt;</a:t>
            </a:r>
          </a:p>
        </p:txBody>
      </p:sp>
      <p:sp>
        <p:nvSpPr>
          <p:cNvPr id="4" name="PlaceHolder 5"/>
          <p:cNvSpPr>
            <a:spLocks noGrp="1"/>
          </p:cNvSpPr>
          <p:nvPr>
            <p:ph type="sldNum"/>
          </p:nvPr>
        </p:nvSpPr>
        <p:spPr>
          <a:xfrm>
            <a:off x="7227000" y="6887160"/>
            <a:ext cx="2348280" cy="521280"/>
          </a:xfrm>
          <a:prstGeom prst="rect">
            <a:avLst/>
          </a:prstGeom>
        </p:spPr>
        <p:txBody>
          <a:bodyPr lIns="0" tIns="0" rIns="0" bIns="0">
            <a:noAutofit/>
          </a:bodyPr>
          <a:lstStyle/>
          <a:p>
            <a:pPr algn="r"/>
            <a:fld id="{BADC2B2D-CD1C-4C27-AB81-88F076092EEE}" type="slidenum">
              <a:rPr lang="ru-RU" sz="1400" b="0" strike="noStrike" spc="-1">
                <a:latin typeface="Times New Roman"/>
              </a:rPr>
              <a:pPr algn="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обильные телефоны смартфоны High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92" y="1187549"/>
            <a:ext cx="2458512" cy="4582667"/>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574" y="1187549"/>
            <a:ext cx="3148955" cy="4698735"/>
          </a:xfrm>
          <a:prstGeom prst="rect">
            <a:avLst/>
          </a:prstGeom>
        </p:spPr>
      </p:pic>
      <p:sp>
        <p:nvSpPr>
          <p:cNvPr id="7" name="TextBox 6"/>
          <p:cNvSpPr txBox="1"/>
          <p:nvPr/>
        </p:nvSpPr>
        <p:spPr>
          <a:xfrm>
            <a:off x="3312120" y="1619597"/>
            <a:ext cx="3240360" cy="646331"/>
          </a:xfrm>
          <a:prstGeom prst="rect">
            <a:avLst/>
          </a:prstGeom>
          <a:noFill/>
        </p:spPr>
        <p:txBody>
          <a:bodyPr wrap="square" rtlCol="1">
            <a:spAutoFit/>
          </a:bodyPr>
          <a:lstStyle/>
          <a:p>
            <a:r>
              <a:rPr lang="ru-RU" dirty="0" err="1" smtClean="0"/>
              <a:t>Телефони</a:t>
            </a:r>
            <a:r>
              <a:rPr lang="ru-RU" dirty="0" smtClean="0"/>
              <a:t> </a:t>
            </a:r>
            <a:r>
              <a:rPr lang="ru-RU" dirty="0" err="1" smtClean="0"/>
              <a:t>мобили</a:t>
            </a:r>
            <a:r>
              <a:rPr lang="ru-RU" dirty="0" smtClean="0"/>
              <a:t> 2 </a:t>
            </a:r>
            <a:r>
              <a:rPr lang="ru-RU" dirty="0" err="1" smtClean="0"/>
              <a:t>намуд</a:t>
            </a:r>
            <a:r>
              <a:rPr lang="ru-RU" dirty="0" smtClean="0"/>
              <a:t> </a:t>
            </a:r>
            <a:r>
              <a:rPr lang="ru-RU" dirty="0" err="1" smtClean="0"/>
              <a:t>мешавад</a:t>
            </a:r>
            <a:endParaRPr lang="fa-IR" dirty="0"/>
          </a:p>
        </p:txBody>
      </p:sp>
      <p:sp>
        <p:nvSpPr>
          <p:cNvPr id="8" name="TextBox 7"/>
          <p:cNvSpPr txBox="1"/>
          <p:nvPr/>
        </p:nvSpPr>
        <p:spPr>
          <a:xfrm>
            <a:off x="3744168" y="3203773"/>
            <a:ext cx="3187502" cy="1015663"/>
          </a:xfrm>
          <a:prstGeom prst="rect">
            <a:avLst/>
          </a:prstGeom>
          <a:noFill/>
        </p:spPr>
        <p:txBody>
          <a:bodyPr wrap="square" rtlCol="1">
            <a:spAutoFit/>
          </a:bodyPr>
          <a:lstStyle/>
          <a:p>
            <a:pPr algn="ctr"/>
            <a:r>
              <a:rPr lang="ru-RU" sz="2000" b="1" dirty="0" smtClean="0"/>
              <a:t>Смартфон (</a:t>
            </a:r>
            <a:r>
              <a:rPr lang="tg-Cyrl-TJ" sz="2000" b="1" dirty="0" smtClean="0"/>
              <a:t>ҳушманд)</a:t>
            </a:r>
          </a:p>
          <a:p>
            <a:endParaRPr lang="tg-Cyrl-TJ" sz="2000" b="1" dirty="0"/>
          </a:p>
          <a:p>
            <a:pPr algn="ctr"/>
            <a:r>
              <a:rPr lang="tg-Cyrl-TJ" sz="2000" b="1" dirty="0" smtClean="0"/>
              <a:t>Тугмаӣ</a:t>
            </a:r>
            <a:endParaRPr lang="fa-IR" sz="2000" b="1" dirty="0"/>
          </a:p>
        </p:txBody>
      </p:sp>
      <p:sp>
        <p:nvSpPr>
          <p:cNvPr id="9" name="Стрелка вправо 8"/>
          <p:cNvSpPr/>
          <p:nvPr/>
        </p:nvSpPr>
        <p:spPr>
          <a:xfrm rot="10800000">
            <a:off x="2918619" y="3149721"/>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Стрелка вправо 9"/>
          <p:cNvSpPr/>
          <p:nvPr/>
        </p:nvSpPr>
        <p:spPr>
          <a:xfrm>
            <a:off x="5858164" y="3599275"/>
            <a:ext cx="107350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TextBox 10"/>
          <p:cNvSpPr txBox="1"/>
          <p:nvPr/>
        </p:nvSpPr>
        <p:spPr>
          <a:xfrm>
            <a:off x="2818304" y="4870621"/>
            <a:ext cx="2366024" cy="2031325"/>
          </a:xfrm>
          <a:prstGeom prst="rect">
            <a:avLst/>
          </a:prstGeom>
          <a:noFill/>
        </p:spPr>
        <p:txBody>
          <a:bodyPr wrap="square" rtlCol="1">
            <a:spAutoFit/>
          </a:bodyPr>
          <a:lstStyle/>
          <a:p>
            <a:pPr algn="just"/>
            <a:r>
              <a:rPr lang="ru-RU" dirty="0" err="1" smtClean="0"/>
              <a:t>Телефони</a:t>
            </a:r>
            <a:r>
              <a:rPr lang="ru-RU" dirty="0" smtClean="0"/>
              <a:t> </a:t>
            </a:r>
            <a:r>
              <a:rPr lang="tg-Cyrl-TJ" dirty="0" smtClean="0"/>
              <a:t>ҳушманд (смартфон) ин телефони мобилии пешрафта ва ё ба ибораи дигар компютери кисаӣ мебошад. </a:t>
            </a:r>
            <a:endParaRPr lang="fa-IR" dirty="0"/>
          </a:p>
        </p:txBody>
      </p:sp>
      <p:sp>
        <p:nvSpPr>
          <p:cNvPr id="2" name="TextBox 1"/>
          <p:cNvSpPr txBox="1"/>
          <p:nvPr/>
        </p:nvSpPr>
        <p:spPr>
          <a:xfrm>
            <a:off x="2818304" y="395461"/>
            <a:ext cx="3950200" cy="461665"/>
          </a:xfrm>
          <a:prstGeom prst="rect">
            <a:avLst/>
          </a:prstGeom>
          <a:noFill/>
        </p:spPr>
        <p:txBody>
          <a:bodyPr wrap="square" rtlCol="1">
            <a:spAutoFit/>
          </a:bodyPr>
          <a:lstStyle/>
          <a:p>
            <a:pPr algn="ctr"/>
            <a:r>
              <a:rPr lang="ru-RU" sz="2400" b="1" dirty="0" err="1" smtClean="0"/>
              <a:t>Телефони</a:t>
            </a:r>
            <a:r>
              <a:rPr lang="ru-RU" sz="2400" b="1" dirty="0" smtClean="0"/>
              <a:t> </a:t>
            </a:r>
            <a:r>
              <a:rPr lang="ru-RU" sz="2400" b="1" dirty="0" err="1" smtClean="0"/>
              <a:t>мобил</a:t>
            </a:r>
            <a:r>
              <a:rPr lang="tg-Cyrl-TJ" sz="2400" b="1" dirty="0" smtClean="0"/>
              <a:t>ӣ</a:t>
            </a:r>
            <a:endParaRPr lang="fa-IR" sz="2400" b="1" dirty="0"/>
          </a:p>
        </p:txBody>
      </p:sp>
    </p:spTree>
    <p:extLst>
      <p:ext uri="{BB962C8B-B14F-4D97-AF65-F5344CB8AC3E}">
        <p14:creationId xmlns:p14="http://schemas.microsoft.com/office/powerpoint/2010/main" val="225178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504000" y="597960"/>
            <a:ext cx="9071640" cy="1778040"/>
          </a:xfrm>
          <a:prstGeom prst="rect">
            <a:avLst/>
          </a:prstGeom>
          <a:noFill/>
          <a:ln>
            <a:noFill/>
          </a:ln>
        </p:spPr>
        <p:txBody>
          <a:bodyPr lIns="0" tIns="0" rIns="0" bIns="0" anchor="ctr">
            <a:noAutofit/>
          </a:bodyPr>
          <a:lstStyle/>
          <a:p>
            <a:pPr algn="ctr"/>
            <a:r>
              <a:rPr lang="tg-Cyrl-TJ" sz="2800" b="0" strike="noStrike" spc="-1" dirty="0">
                <a:latin typeface="Ubuntu"/>
              </a:rPr>
              <a:t>Нишонаҳои гузариш </a:t>
            </a:r>
            <a:r>
              <a:rPr lang="tg-Cyrl-TJ" sz="2800" b="0" strike="noStrike" spc="-1" dirty="0" smtClean="0">
                <a:latin typeface="Ubuntu"/>
              </a:rPr>
              <a:t>ҳамеша </a:t>
            </a:r>
            <a:r>
              <a:rPr lang="tg-Cyrl-TJ" sz="2800" b="0" strike="noStrike" spc="-1" dirty="0">
                <a:latin typeface="Ubuntu"/>
              </a:rPr>
              <a:t>дар поёни ҳар як экрани телефони мобилии </a:t>
            </a:r>
            <a:r>
              <a:rPr lang="tg-Cyrl-TJ" sz="2800" b="0" strike="noStrike" spc="-1" dirty="0">
                <a:latin typeface="Purisa"/>
              </a:rPr>
              <a:t>[Android]</a:t>
            </a:r>
            <a:r>
              <a:rPr lang="tg-Cyrl-TJ" sz="2800" b="0" strike="noStrike" spc="-1" dirty="0">
                <a:latin typeface="Ubuntu"/>
              </a:rPr>
              <a:t> нишон дода </a:t>
            </a:r>
            <a:r>
              <a:rPr lang="tg-Cyrl-TJ" sz="2800" b="0" strike="noStrike" spc="-1" dirty="0" smtClean="0">
                <a:latin typeface="Ubuntu"/>
              </a:rPr>
              <a:t>мешаванд</a:t>
            </a:r>
            <a:r>
              <a:rPr lang="tg-Cyrl-TJ" sz="2800" b="0" strike="noStrike" spc="-1" dirty="0">
                <a:latin typeface="Ubuntu"/>
              </a:rPr>
              <a:t>.</a:t>
            </a:r>
            <a:r>
              <a:t/>
            </a:r>
            <a:br/>
            <a:r>
              <a:rPr lang="tg-Cyrl-TJ" sz="2800" b="0" strike="noStrike" spc="-1" dirty="0">
                <a:latin typeface="Ubuntu"/>
              </a:rPr>
              <a:t>Панели система тугмаҳои зеринро дар бар мегирад. </a:t>
            </a:r>
            <a:endParaRPr lang="ru-RU" sz="2800" b="0" strike="noStrike" spc="-1" dirty="0">
              <a:latin typeface="Arial"/>
            </a:endParaRPr>
          </a:p>
        </p:txBody>
      </p:sp>
      <p:pic>
        <p:nvPicPr>
          <p:cNvPr id="91" name="Рисунок 90"/>
          <p:cNvPicPr/>
          <p:nvPr/>
        </p:nvPicPr>
        <p:blipFill>
          <a:blip r:embed="rId2"/>
          <a:stretch/>
        </p:blipFill>
        <p:spPr>
          <a:xfrm>
            <a:off x="1152000" y="3276000"/>
            <a:ext cx="7920000" cy="2808000"/>
          </a:xfrm>
          <a:prstGeom prst="rect">
            <a:avLst/>
          </a:prstGeom>
          <a:ln>
            <a:noFill/>
          </a:ln>
        </p:spPr>
      </p:pic>
      <p:sp>
        <p:nvSpPr>
          <p:cNvPr id="92" name="TextShape 2"/>
          <p:cNvSpPr txBox="1"/>
          <p:nvPr/>
        </p:nvSpPr>
        <p:spPr>
          <a:xfrm>
            <a:off x="1512000" y="5881680"/>
            <a:ext cx="1584000" cy="433440"/>
          </a:xfrm>
          <a:prstGeom prst="rect">
            <a:avLst/>
          </a:prstGeom>
          <a:noFill/>
          <a:ln>
            <a:noFill/>
          </a:ln>
        </p:spPr>
        <p:txBody>
          <a:bodyPr lIns="90000" tIns="45000" rIns="90000" bIns="45000">
            <a:noAutofit/>
          </a:bodyPr>
          <a:lstStyle/>
          <a:p>
            <a:r>
              <a:rPr lang="ru-RU" sz="2400" b="0" strike="noStrike" spc="-1" dirty="0">
                <a:latin typeface="Ubuntu"/>
              </a:rPr>
              <a:t>[</a:t>
            </a:r>
            <a:r>
              <a:rPr lang="ru-RU" sz="2400" b="0" strike="noStrike" spc="-1" dirty="0" err="1" smtClean="0">
                <a:latin typeface="Ubuntu"/>
              </a:rPr>
              <a:t>Бозгашт</a:t>
            </a:r>
            <a:r>
              <a:rPr lang="ru-RU" sz="2400" b="0" strike="noStrike" spc="-1" dirty="0">
                <a:latin typeface="Ubuntu"/>
              </a:rPr>
              <a:t>]</a:t>
            </a:r>
            <a:endParaRPr lang="ru-RU" sz="2400" b="0" strike="noStrike" spc="-1" dirty="0">
              <a:latin typeface="Arial"/>
            </a:endParaRPr>
          </a:p>
        </p:txBody>
      </p:sp>
      <p:sp>
        <p:nvSpPr>
          <p:cNvPr id="93" name="TextShape 3"/>
          <p:cNvSpPr txBox="1"/>
          <p:nvPr/>
        </p:nvSpPr>
        <p:spPr>
          <a:xfrm>
            <a:off x="6948000" y="5881680"/>
            <a:ext cx="1296000" cy="433440"/>
          </a:xfrm>
          <a:prstGeom prst="rect">
            <a:avLst/>
          </a:prstGeom>
          <a:noFill/>
          <a:ln>
            <a:noFill/>
          </a:ln>
        </p:spPr>
        <p:txBody>
          <a:bodyPr lIns="90000" tIns="45000" rIns="90000" bIns="45000">
            <a:noAutofit/>
          </a:bodyPr>
          <a:lstStyle/>
          <a:p>
            <a:r>
              <a:rPr lang="ru-RU" sz="2400" b="0" strike="noStrike" spc="-1">
                <a:latin typeface="Ubuntu"/>
              </a:rPr>
              <a:t>[Меню]</a:t>
            </a:r>
            <a:endParaRPr lang="ru-RU" sz="2400" b="0" strike="noStrike" spc="-1">
              <a:latin typeface="Arial"/>
            </a:endParaRPr>
          </a:p>
        </p:txBody>
      </p:sp>
      <p:sp>
        <p:nvSpPr>
          <p:cNvPr id="94" name="TextShape 4"/>
          <p:cNvSpPr txBox="1"/>
          <p:nvPr/>
        </p:nvSpPr>
        <p:spPr>
          <a:xfrm>
            <a:off x="2196000" y="2952000"/>
            <a:ext cx="2736000" cy="433440"/>
          </a:xfrm>
          <a:prstGeom prst="rect">
            <a:avLst/>
          </a:prstGeom>
          <a:noFill/>
          <a:ln>
            <a:noFill/>
          </a:ln>
        </p:spPr>
        <p:txBody>
          <a:bodyPr lIns="90000" tIns="45000" rIns="90000" bIns="45000">
            <a:noAutofit/>
          </a:bodyPr>
          <a:lstStyle/>
          <a:p>
            <a:r>
              <a:rPr lang="ru-RU" sz="2400" b="0" strike="noStrike" spc="-1" dirty="0">
                <a:latin typeface="Ubuntu"/>
              </a:rPr>
              <a:t>[Ба </a:t>
            </a:r>
            <a:r>
              <a:rPr lang="ru-RU" sz="2400" b="0" strike="noStrike" spc="-1" dirty="0" err="1">
                <a:latin typeface="Ubuntu"/>
              </a:rPr>
              <a:t>экрани</a:t>
            </a:r>
            <a:r>
              <a:rPr lang="ru-RU" sz="2400" b="0" strike="noStrike" spc="-1" dirty="0">
                <a:latin typeface="Ubuntu"/>
              </a:rPr>
              <a:t> </a:t>
            </a:r>
            <a:r>
              <a:rPr lang="ru-RU" sz="2400" b="0" strike="noStrike" spc="-1" dirty="0" err="1" smtClean="0">
                <a:latin typeface="Ubuntu"/>
              </a:rPr>
              <a:t>асосӣ</a:t>
            </a:r>
            <a:r>
              <a:rPr lang="ru-RU" sz="2400" b="0" strike="noStrike" spc="-1" dirty="0" smtClean="0">
                <a:latin typeface="Ubuntu"/>
              </a:rPr>
              <a:t>]</a:t>
            </a:r>
            <a:endParaRPr lang="ru-RU" sz="2400" b="0" strike="noStrike" spc="-1" dirty="0">
              <a:latin typeface="Arial"/>
            </a:endParaRPr>
          </a:p>
        </p:txBody>
      </p:sp>
      <p:sp>
        <p:nvSpPr>
          <p:cNvPr id="95" name="TextShape 5"/>
          <p:cNvSpPr txBox="1"/>
          <p:nvPr/>
        </p:nvSpPr>
        <p:spPr>
          <a:xfrm>
            <a:off x="5004000" y="2952000"/>
            <a:ext cx="4824000" cy="433440"/>
          </a:xfrm>
          <a:prstGeom prst="rect">
            <a:avLst/>
          </a:prstGeom>
          <a:noFill/>
          <a:ln>
            <a:noFill/>
          </a:ln>
        </p:spPr>
        <p:txBody>
          <a:bodyPr lIns="90000" tIns="45000" rIns="90000" bIns="45000">
            <a:noAutofit/>
          </a:bodyPr>
          <a:lstStyle/>
          <a:p>
            <a:r>
              <a:rPr lang="tg-Cyrl-TJ" sz="2400" b="0" strike="noStrike" spc="-1">
                <a:latin typeface="Ubuntu"/>
              </a:rPr>
              <a:t>[Охирин барномаҳои насбшуда]</a:t>
            </a:r>
            <a:endParaRPr lang="ru-RU" sz="2400" b="0" strike="noStrike" spc="-1">
              <a:latin typeface="Arial"/>
            </a:endParaRPr>
          </a:p>
        </p:txBody>
      </p:sp>
      <p:sp>
        <p:nvSpPr>
          <p:cNvPr id="2" name="TextBox 1"/>
          <p:cNvSpPr txBox="1"/>
          <p:nvPr/>
        </p:nvSpPr>
        <p:spPr>
          <a:xfrm>
            <a:off x="518806" y="6315120"/>
            <a:ext cx="4176464" cy="954107"/>
          </a:xfrm>
          <a:prstGeom prst="rect">
            <a:avLst/>
          </a:prstGeom>
          <a:noFill/>
        </p:spPr>
        <p:txBody>
          <a:bodyPr wrap="square" rtlCol="1">
            <a:spAutoFit/>
          </a:bodyPr>
          <a:lstStyle/>
          <a:p>
            <a:r>
              <a:rPr lang="tg-Cyrl-TJ" sz="1400" dirty="0" smtClean="0"/>
              <a:t>Агар дардохили масалан, папкаи аксҳо бошед, бо пахш кардани ин тугма аз он хориҷ мешавед. Дубора ба саҳифаи пешина бар мегардед. </a:t>
            </a:r>
            <a:endParaRPr lang="fa-IR" sz="1400" dirty="0"/>
          </a:p>
        </p:txBody>
      </p:sp>
      <p:sp>
        <p:nvSpPr>
          <p:cNvPr id="3" name="TextBox 2"/>
          <p:cNvSpPr txBox="1"/>
          <p:nvPr/>
        </p:nvSpPr>
        <p:spPr>
          <a:xfrm>
            <a:off x="899756" y="2345571"/>
            <a:ext cx="4392488" cy="738664"/>
          </a:xfrm>
          <a:prstGeom prst="rect">
            <a:avLst/>
          </a:prstGeom>
          <a:noFill/>
        </p:spPr>
        <p:txBody>
          <a:bodyPr wrap="square" rtlCol="1">
            <a:spAutoFit/>
          </a:bodyPr>
          <a:lstStyle/>
          <a:p>
            <a:r>
              <a:rPr lang="tg-Cyrl-TJ" sz="1400" dirty="0" smtClean="0"/>
              <a:t>Масалан, агар виео ё акс тамошо доред, бо пахш кардани ин тугма аз он барномаҳо хориҷ шуда ба экрани асосӣ бар мегардед. </a:t>
            </a:r>
            <a:endParaRPr lang="fa-I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749147" y="-612651"/>
            <a:ext cx="9071640" cy="2282691"/>
          </a:xfrm>
          <a:prstGeom prst="rect">
            <a:avLst/>
          </a:prstGeom>
          <a:noFill/>
          <a:ln>
            <a:noFill/>
          </a:ln>
        </p:spPr>
        <p:txBody>
          <a:bodyPr lIns="0" tIns="0" rIns="0" bIns="0" anchor="ctr">
            <a:noAutofit/>
          </a:bodyPr>
          <a:lstStyle/>
          <a:p>
            <a:pPr algn="ctr"/>
            <a:r>
              <a:rPr lang="tg-Cyrl-TJ" sz="2000" b="0" strike="noStrike" spc="-1" dirty="0">
                <a:latin typeface="Ubuntu"/>
              </a:rPr>
              <a:t>Барномаҳо:</a:t>
            </a:r>
            <a:r>
              <a:rPr sz="2000" dirty="0"/>
              <a:t/>
            </a:r>
            <a:br>
              <a:rPr sz="2000" dirty="0"/>
            </a:br>
            <a:r>
              <a:rPr lang="tg-Cyrl-TJ" sz="2000" b="0" strike="noStrike" spc="-1" dirty="0">
                <a:latin typeface="Ubuntu"/>
              </a:rPr>
              <a:t>Ҳар як экрани </a:t>
            </a:r>
            <a:r>
              <a:rPr lang="tg-Cyrl-TJ" sz="2000" b="0" strike="noStrike" spc="-1" dirty="0" smtClean="0">
                <a:latin typeface="Ubuntu"/>
              </a:rPr>
              <a:t>асосӣ </a:t>
            </a:r>
            <a:r>
              <a:rPr lang="tg-Cyrl-TJ" sz="2000" b="0" strike="noStrike" spc="-1" dirty="0">
                <a:latin typeface="Ubuntu"/>
              </a:rPr>
              <a:t>дорои шабакае мебошад</a:t>
            </a:r>
            <a:r>
              <a:rPr lang="tg-Cyrl-TJ" sz="2000" b="0" strike="noStrike" spc="-1" dirty="0" smtClean="0">
                <a:latin typeface="Ubuntu"/>
              </a:rPr>
              <a:t>, ки </a:t>
            </a:r>
            <a:r>
              <a:rPr lang="tg-Cyrl-TJ" sz="2000" b="0" strike="noStrike" spc="-1" dirty="0">
                <a:latin typeface="Ubuntu"/>
              </a:rPr>
              <a:t>дар он шумо барномаҳоро ҷойгир карда метавонед</a:t>
            </a:r>
            <a:r>
              <a:rPr lang="tg-Cyrl-TJ" sz="2400" b="0" strike="noStrike" spc="-1" dirty="0">
                <a:latin typeface="Ubuntu"/>
              </a:rPr>
              <a:t>.</a:t>
            </a:r>
            <a:endParaRPr lang="ru-RU" sz="2400" b="0" strike="noStrike" spc="-1" dirty="0">
              <a:latin typeface="Arial"/>
            </a:endParaRPr>
          </a:p>
        </p:txBody>
      </p:sp>
      <p:pic>
        <p:nvPicPr>
          <p:cNvPr id="97" name="Рисунок 96"/>
          <p:cNvPicPr/>
          <p:nvPr/>
        </p:nvPicPr>
        <p:blipFill>
          <a:blip r:embed="rId2"/>
          <a:stretch/>
        </p:blipFill>
        <p:spPr>
          <a:xfrm>
            <a:off x="730183" y="2098440"/>
            <a:ext cx="9016560" cy="5034600"/>
          </a:xfrm>
          <a:prstGeom prst="rect">
            <a:avLst/>
          </a:prstGeom>
          <a:ln>
            <a:noFill/>
          </a:ln>
        </p:spPr>
      </p:pic>
      <p:sp>
        <p:nvSpPr>
          <p:cNvPr id="98" name="TextShape 2"/>
          <p:cNvSpPr txBox="1"/>
          <p:nvPr/>
        </p:nvSpPr>
        <p:spPr>
          <a:xfrm>
            <a:off x="4968304" y="1954974"/>
            <a:ext cx="3312000" cy="433440"/>
          </a:xfrm>
          <a:prstGeom prst="rect">
            <a:avLst/>
          </a:prstGeom>
          <a:noFill/>
          <a:ln>
            <a:noFill/>
          </a:ln>
        </p:spPr>
        <p:txBody>
          <a:bodyPr lIns="90000" tIns="45000" rIns="90000" bIns="45000">
            <a:noAutofit/>
          </a:bodyPr>
          <a:lstStyle/>
          <a:p>
            <a:r>
              <a:rPr lang="tg-Cyrl-TJ" sz="2400" b="0" strike="noStrike" spc="-1" dirty="0" smtClean="0">
                <a:latin typeface="Ubuntu"/>
              </a:rPr>
              <a:t>Ҷузвдонҳо </a:t>
            </a:r>
            <a:r>
              <a:rPr lang="en-US" sz="2400" spc="-1" dirty="0" smtClean="0">
                <a:latin typeface="Ubuntu"/>
              </a:rPr>
              <a:t>[</a:t>
            </a:r>
            <a:r>
              <a:rPr lang="tg-Cyrl-TJ" sz="2400" b="0" strike="noStrike" spc="-1" dirty="0" smtClean="0">
                <a:latin typeface="Ubuntu"/>
              </a:rPr>
              <a:t>папкаҳо</a:t>
            </a:r>
            <a:r>
              <a:rPr lang="tg-Cyrl-TJ" sz="2400" b="0" strike="noStrike" spc="-1" dirty="0">
                <a:latin typeface="Ubuntu"/>
              </a:rPr>
              <a:t>] </a:t>
            </a:r>
            <a:endParaRPr lang="ru-RU" sz="2400" b="0" strike="noStrike" spc="-1" dirty="0">
              <a:latin typeface="Arial"/>
            </a:endParaRPr>
          </a:p>
        </p:txBody>
      </p:sp>
      <p:sp>
        <p:nvSpPr>
          <p:cNvPr id="99" name="TextShape 3"/>
          <p:cNvSpPr txBox="1"/>
          <p:nvPr/>
        </p:nvSpPr>
        <p:spPr>
          <a:xfrm>
            <a:off x="3420000" y="7128000"/>
            <a:ext cx="2052000" cy="433440"/>
          </a:xfrm>
          <a:prstGeom prst="rect">
            <a:avLst/>
          </a:prstGeom>
          <a:noFill/>
          <a:ln>
            <a:noFill/>
          </a:ln>
        </p:spPr>
        <p:txBody>
          <a:bodyPr lIns="90000" tIns="45000" rIns="90000" bIns="45000">
            <a:noAutofit/>
          </a:bodyPr>
          <a:lstStyle/>
          <a:p>
            <a:r>
              <a:rPr lang="tg-Cyrl-TJ" sz="2400" b="0" strike="noStrike" spc="-1">
                <a:latin typeface="Ubuntu"/>
              </a:rPr>
              <a:t>[Барномаҳо]</a:t>
            </a:r>
            <a:endParaRPr lang="ru-RU" sz="2400" b="0" strike="noStrike" spc="-1">
              <a:latin typeface="Arial"/>
            </a:endParaRPr>
          </a:p>
        </p:txBody>
      </p:sp>
      <p:sp>
        <p:nvSpPr>
          <p:cNvPr id="100" name="TextShape 4"/>
          <p:cNvSpPr txBox="1"/>
          <p:nvPr/>
        </p:nvSpPr>
        <p:spPr>
          <a:xfrm>
            <a:off x="5855567" y="1619226"/>
            <a:ext cx="4392000" cy="433440"/>
          </a:xfrm>
          <a:prstGeom prst="rect">
            <a:avLst/>
          </a:prstGeom>
          <a:noFill/>
          <a:ln>
            <a:noFill/>
          </a:ln>
        </p:spPr>
        <p:txBody>
          <a:bodyPr lIns="90000" tIns="45000" rIns="90000" bIns="45000">
            <a:noAutofit/>
          </a:bodyPr>
          <a:lstStyle/>
          <a:p>
            <a:r>
              <a:rPr lang="tg-Cyrl-TJ" sz="2400" b="0" strike="noStrike" spc="-1" dirty="0">
                <a:latin typeface="Ubuntu"/>
              </a:rPr>
              <a:t>[Нишонаи ҳамаи барномаҳо]</a:t>
            </a:r>
            <a:endParaRPr lang="ru-RU" sz="2400" b="0" strike="noStrike" spc="-1" dirty="0">
              <a:latin typeface="Arial"/>
            </a:endParaRPr>
          </a:p>
        </p:txBody>
      </p:sp>
      <p:sp>
        <p:nvSpPr>
          <p:cNvPr id="101" name="TextShape 5"/>
          <p:cNvSpPr txBox="1"/>
          <p:nvPr/>
        </p:nvSpPr>
        <p:spPr>
          <a:xfrm>
            <a:off x="2401560" y="1888659"/>
            <a:ext cx="1496880" cy="433440"/>
          </a:xfrm>
          <a:prstGeom prst="rect">
            <a:avLst/>
          </a:prstGeom>
          <a:noFill/>
          <a:ln>
            <a:noFill/>
          </a:ln>
        </p:spPr>
        <p:txBody>
          <a:bodyPr lIns="90000" tIns="45000" rIns="90000" bIns="45000">
            <a:noAutofit/>
          </a:bodyPr>
          <a:lstStyle/>
          <a:p>
            <a:r>
              <a:rPr lang="bg-BG" sz="2400" b="0" strike="noStrike" spc="-1" dirty="0">
                <a:latin typeface="Ubuntu"/>
              </a:rPr>
              <a:t>[Панел]</a:t>
            </a:r>
            <a:endParaRPr lang="ru-RU" sz="2400" b="0" strike="noStrike" spc="-1" dirty="0">
              <a:latin typeface="Arial"/>
            </a:endParaRPr>
          </a:p>
        </p:txBody>
      </p:sp>
      <p:sp>
        <p:nvSpPr>
          <p:cNvPr id="2" name="TextBox 1"/>
          <p:cNvSpPr txBox="1"/>
          <p:nvPr/>
        </p:nvSpPr>
        <p:spPr>
          <a:xfrm>
            <a:off x="5342223" y="6873590"/>
            <a:ext cx="4404520" cy="738664"/>
          </a:xfrm>
          <a:prstGeom prst="rect">
            <a:avLst/>
          </a:prstGeom>
          <a:noFill/>
        </p:spPr>
        <p:txBody>
          <a:bodyPr wrap="square" rtlCol="1">
            <a:spAutoFit/>
          </a:bodyPr>
          <a:lstStyle/>
          <a:p>
            <a:r>
              <a:rPr lang="tg-Cyrl-TJ" sz="1400" dirty="0" smtClean="0"/>
              <a:t>Барномаҳои асосӣ алакай насб ҳастанд ва барномаҳои дилхоҳро аз </a:t>
            </a:r>
            <a:r>
              <a:rPr lang="en-US" sz="1400" dirty="0" smtClean="0"/>
              <a:t>Ply Market </a:t>
            </a:r>
            <a:r>
              <a:rPr lang="tg-Cyrl-TJ" sz="1400" dirty="0" smtClean="0"/>
              <a:t> боргирӣ мекунед</a:t>
            </a:r>
            <a:endParaRPr lang="fa-IR" sz="1400" dirty="0"/>
          </a:p>
        </p:txBody>
      </p:sp>
      <p:sp>
        <p:nvSpPr>
          <p:cNvPr id="3" name="TextBox 2"/>
          <p:cNvSpPr txBox="1"/>
          <p:nvPr/>
        </p:nvSpPr>
        <p:spPr>
          <a:xfrm>
            <a:off x="334402" y="1251900"/>
            <a:ext cx="3845959" cy="954107"/>
          </a:xfrm>
          <a:prstGeom prst="rect">
            <a:avLst/>
          </a:prstGeom>
          <a:noFill/>
        </p:spPr>
        <p:txBody>
          <a:bodyPr wrap="square" rtlCol="1">
            <a:spAutoFit/>
          </a:bodyPr>
          <a:lstStyle/>
          <a:p>
            <a:r>
              <a:rPr lang="tg-Cyrl-TJ" sz="1400" dirty="0" smtClean="0"/>
              <a:t>Панел сафҳаи асосии экран мебошад. Маъмулан дар руйи он чизои заруриро насб мекунанд. Онро метавонед мутобиқи хоҳиши худ ҷобаҷо кунед. </a:t>
            </a:r>
            <a:endParaRPr lang="fa-IR" sz="1400" dirty="0"/>
          </a:p>
        </p:txBody>
      </p:sp>
      <p:sp>
        <p:nvSpPr>
          <p:cNvPr id="4" name="TextBox 3"/>
          <p:cNvSpPr txBox="1"/>
          <p:nvPr/>
        </p:nvSpPr>
        <p:spPr>
          <a:xfrm>
            <a:off x="5287449" y="999672"/>
            <a:ext cx="5284531" cy="738664"/>
          </a:xfrm>
          <a:prstGeom prst="rect">
            <a:avLst/>
          </a:prstGeom>
          <a:noFill/>
        </p:spPr>
        <p:txBody>
          <a:bodyPr wrap="square" rtlCol="1">
            <a:spAutoFit/>
          </a:bodyPr>
          <a:lstStyle/>
          <a:p>
            <a:r>
              <a:rPr lang="tg-Cyrl-TJ" sz="1400" dirty="0" smtClean="0"/>
              <a:t>Барои он ки барномаҳо ҷойи зиёдро нагиранд, онҳоро мутобиқи зарурат дар папкаҳо ҷо мекунед, то ки руйи экранро пур накунанд ва дар якҷо сарҷамъ бошанд. </a:t>
            </a:r>
            <a:endParaRPr lang="fa-I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252000" y="-166947"/>
            <a:ext cx="9144000" cy="1946520"/>
          </a:xfrm>
          <a:prstGeom prst="rect">
            <a:avLst/>
          </a:prstGeom>
          <a:noFill/>
          <a:ln>
            <a:noFill/>
          </a:ln>
        </p:spPr>
        <p:txBody>
          <a:bodyPr lIns="0" tIns="0" rIns="0" bIns="0" anchor="ctr">
            <a:noAutofit/>
          </a:bodyPr>
          <a:lstStyle/>
          <a:p>
            <a:pPr algn="ctr"/>
            <a:r>
              <a:rPr lang="tg-Cyrl-TJ" sz="2400" b="0" strike="noStrike" spc="-1" dirty="0">
                <a:latin typeface="Ubuntu"/>
              </a:rPr>
              <a:t>Барои фаъол ё хомӯш кардани Wi - Fi дар дастгоҳи </a:t>
            </a:r>
            <a:r>
              <a:rPr lang="tg-Cyrl-TJ" sz="2400" b="0" strike="noStrike" spc="-1" dirty="0">
                <a:latin typeface="Purisa"/>
              </a:rPr>
              <a:t>[Android]</a:t>
            </a:r>
            <a:r>
              <a:rPr lang="tg-Cyrl-TJ" sz="2400" b="0" strike="noStrike" spc="-1" dirty="0">
                <a:latin typeface="Ubuntu"/>
              </a:rPr>
              <a:t> худ амалҳои зеринро иҷро кунед: Танзимотҳоро интихоб </a:t>
            </a:r>
            <a:r>
              <a:rPr lang="tg-Cyrl-TJ" sz="2400" b="0" strike="noStrike" spc="-1" dirty="0" smtClean="0">
                <a:latin typeface="Ubuntu"/>
              </a:rPr>
              <a:t>карда Wi-Fi </a:t>
            </a:r>
            <a:r>
              <a:rPr lang="tg-Cyrl-TJ" sz="2400" b="0" strike="noStrike" spc="-1" dirty="0">
                <a:latin typeface="Ubuntu"/>
              </a:rPr>
              <a:t>- ро </a:t>
            </a:r>
            <a:r>
              <a:rPr lang="tg-Cyrl-TJ" sz="2400" b="0" strike="noStrike" spc="-1" dirty="0" smtClean="0">
                <a:latin typeface="Ubuntu"/>
              </a:rPr>
              <a:t>рушан </a:t>
            </a:r>
            <a:r>
              <a:rPr lang="tg-Cyrl-TJ" sz="2400" b="0" strike="noStrike" spc="-1" dirty="0">
                <a:latin typeface="Ubuntu"/>
              </a:rPr>
              <a:t>ё хомӯш кунед</a:t>
            </a:r>
            <a:r>
              <a:rPr lang="tg-Cyrl-TJ" sz="3200" b="0" strike="noStrike" spc="-1" dirty="0">
                <a:latin typeface="Ubuntu"/>
              </a:rPr>
              <a:t>.</a:t>
            </a:r>
            <a:endParaRPr lang="ru-RU" sz="3200" b="0" strike="noStrike" spc="-1" dirty="0">
              <a:latin typeface="Arial"/>
            </a:endParaRPr>
          </a:p>
        </p:txBody>
      </p:sp>
      <p:pic>
        <p:nvPicPr>
          <p:cNvPr id="103" name="Рисунок 102"/>
          <p:cNvPicPr/>
          <p:nvPr/>
        </p:nvPicPr>
        <p:blipFill>
          <a:blip r:embed="rId2"/>
          <a:stretch/>
        </p:blipFill>
        <p:spPr>
          <a:xfrm>
            <a:off x="287784" y="1619597"/>
            <a:ext cx="6480496" cy="4413595"/>
          </a:xfrm>
          <a:prstGeom prst="rect">
            <a:avLst/>
          </a:prstGeom>
          <a:ln>
            <a:noFill/>
          </a:ln>
        </p:spPr>
      </p:pic>
      <p:sp>
        <p:nvSpPr>
          <p:cNvPr id="104" name="TextShape 2"/>
          <p:cNvSpPr txBox="1"/>
          <p:nvPr/>
        </p:nvSpPr>
        <p:spPr>
          <a:xfrm>
            <a:off x="6984528" y="1759843"/>
            <a:ext cx="2808000" cy="4628427"/>
          </a:xfrm>
          <a:prstGeom prst="rect">
            <a:avLst/>
          </a:prstGeom>
          <a:noFill/>
          <a:ln>
            <a:noFill/>
          </a:ln>
        </p:spPr>
        <p:txBody>
          <a:bodyPr lIns="90000" tIns="45000" rIns="90000" bIns="45000">
            <a:noAutofit/>
          </a:bodyPr>
          <a:lstStyle/>
          <a:p>
            <a:pPr algn="just"/>
            <a:r>
              <a:rPr lang="tg-Cyrl-TJ" sz="2000" b="0" strike="noStrike" spc="-1" dirty="0" smtClean="0">
                <a:latin typeface="Ubuntu"/>
              </a:rPr>
              <a:t>Вақте Wi-Fi </a:t>
            </a:r>
            <a:r>
              <a:rPr lang="tg-Cyrl-TJ" sz="2000" b="0" strike="noStrike" spc="-1" dirty="0">
                <a:latin typeface="Ubuntu"/>
              </a:rPr>
              <a:t>- ро </a:t>
            </a:r>
            <a:r>
              <a:rPr lang="tg-Cyrl-TJ" sz="2000" b="0" strike="noStrike" spc="-1" dirty="0" smtClean="0">
                <a:latin typeface="Ubuntu"/>
              </a:rPr>
              <a:t>рушан </a:t>
            </a:r>
            <a:r>
              <a:rPr lang="tg-Cyrl-TJ" sz="2000" b="0" strike="noStrike" spc="-1" dirty="0" smtClean="0">
                <a:latin typeface="Ubuntu"/>
              </a:rPr>
              <a:t>кардани мешавем, аз </a:t>
            </a:r>
            <a:r>
              <a:rPr lang="tg-Cyrl-TJ" sz="2000" b="0" strike="noStrike" spc="-1" dirty="0">
                <a:latin typeface="Ubuntu"/>
              </a:rPr>
              <a:t>тарафи болои </a:t>
            </a:r>
            <a:r>
              <a:rPr lang="tg-Cyrl-TJ" sz="2000" b="0" strike="noStrike" spc="-1" dirty="0" smtClean="0">
                <a:latin typeface="Ubuntu"/>
              </a:rPr>
              <a:t>экрани </a:t>
            </a:r>
            <a:r>
              <a:rPr lang="tg-Cyrl-TJ" sz="2000" b="0" strike="noStrike" spc="-1" dirty="0">
                <a:latin typeface="Ubuntu"/>
              </a:rPr>
              <a:t>телефони </a:t>
            </a:r>
            <a:r>
              <a:rPr lang="tg-Cyrl-TJ" sz="2000" b="0" strike="noStrike" spc="-1" dirty="0" smtClean="0">
                <a:latin typeface="Ubuntu"/>
              </a:rPr>
              <a:t>мобилӣ, </a:t>
            </a:r>
            <a:r>
              <a:rPr lang="tg-Cyrl-TJ" sz="2000" b="0" strike="noStrike" spc="-1" dirty="0">
                <a:latin typeface="Ubuntu"/>
              </a:rPr>
              <a:t>як маротиба ба тарафи поён </a:t>
            </a:r>
            <a:r>
              <a:rPr lang="tg-Cyrl-TJ" sz="2000" b="0" strike="noStrike" spc="-1" dirty="0" smtClean="0">
                <a:latin typeface="Ubuntu"/>
              </a:rPr>
              <a:t>бо ангушт мегузаронем, </a:t>
            </a:r>
            <a:r>
              <a:rPr lang="tg-Cyrl-TJ" sz="2000" b="0" strike="noStrike" spc="-1" dirty="0">
                <a:latin typeface="Ubuntu"/>
              </a:rPr>
              <a:t>равзана пайдо </a:t>
            </a:r>
            <a:r>
              <a:rPr lang="tg-Cyrl-TJ" sz="2000" b="0" strike="noStrike" spc="-1" dirty="0" smtClean="0">
                <a:latin typeface="Ubuntu"/>
              </a:rPr>
              <a:t>мешавад, сипас ҷурсозиро интихоб </a:t>
            </a:r>
            <a:r>
              <a:rPr lang="tg-Cyrl-TJ" sz="2000" b="0" strike="noStrike" spc="-1" dirty="0">
                <a:latin typeface="Ubuntu"/>
              </a:rPr>
              <a:t>мекунем</a:t>
            </a:r>
            <a:r>
              <a:rPr lang="tg-Cyrl-TJ" sz="2400" b="0" strike="noStrike" spc="-1" dirty="0" smtClean="0">
                <a:latin typeface="Ubuntu"/>
              </a:rPr>
              <a:t>.</a:t>
            </a:r>
          </a:p>
          <a:p>
            <a:pPr algn="just"/>
            <a:endParaRPr lang="tg-Cyrl-TJ" sz="2800" spc="-1" dirty="0">
              <a:latin typeface="Ubuntu"/>
            </a:endParaRPr>
          </a:p>
          <a:p>
            <a:pPr algn="just"/>
            <a:r>
              <a:rPr lang="tg-Cyrl-TJ" sz="2000" b="0" strike="noStrike" spc="-1" dirty="0" smtClean="0">
                <a:latin typeface="Ubuntu"/>
              </a:rPr>
              <a:t>Ва ё </a:t>
            </a:r>
            <a:r>
              <a:rPr lang="tg-Cyrl-TJ" sz="2000" spc="-1" dirty="0">
                <a:latin typeface="Ubuntu"/>
              </a:rPr>
              <a:t>аломати Wi-Fi - ро </a:t>
            </a:r>
            <a:r>
              <a:rPr lang="tg-Cyrl-TJ" sz="2000" spc="-1" dirty="0" smtClean="0">
                <a:latin typeface="Ubuntu"/>
              </a:rPr>
              <a:t>пахш мекунем</a:t>
            </a:r>
            <a:endParaRPr lang="ru-RU" sz="2000" b="0" strike="noStrike" spc="-1" dirty="0">
              <a:latin typeface="Arial"/>
            </a:endParaRPr>
          </a:p>
        </p:txBody>
      </p:sp>
      <p:sp>
        <p:nvSpPr>
          <p:cNvPr id="105" name="CustomShape 3"/>
          <p:cNvSpPr/>
          <p:nvPr/>
        </p:nvSpPr>
        <p:spPr>
          <a:xfrm>
            <a:off x="4824000" y="4428000"/>
            <a:ext cx="936000" cy="504000"/>
          </a:xfrm>
          <a:prstGeom prst="ellipse">
            <a:avLst/>
          </a:prstGeom>
          <a:noFill/>
          <a:ln w="38160">
            <a:solidFill>
              <a:srgbClr val="FF420E"/>
            </a:solidFill>
            <a:round/>
          </a:ln>
        </p:spPr>
        <p:style>
          <a:lnRef idx="0">
            <a:scrgbClr r="0" g="0" b="0"/>
          </a:lnRef>
          <a:fillRef idx="0">
            <a:scrgbClr r="0" g="0" b="0"/>
          </a:fillRef>
          <a:effectRef idx="0">
            <a:scrgbClr r="0" g="0" b="0"/>
          </a:effectRef>
          <a:fontRef idx="minor"/>
        </p:style>
      </p:sp>
      <p:sp>
        <p:nvSpPr>
          <p:cNvPr id="106" name="CustomShape 4"/>
          <p:cNvSpPr/>
          <p:nvPr/>
        </p:nvSpPr>
        <p:spPr>
          <a:xfrm>
            <a:off x="4716000" y="3348000"/>
            <a:ext cx="720000" cy="72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360360" y="239400"/>
            <a:ext cx="9359640" cy="1386360"/>
          </a:xfrm>
          <a:prstGeom prst="rect">
            <a:avLst/>
          </a:prstGeom>
          <a:noFill/>
          <a:ln>
            <a:noFill/>
          </a:ln>
        </p:spPr>
        <p:txBody>
          <a:bodyPr lIns="0" tIns="0" rIns="0" bIns="0" anchor="ctr">
            <a:noAutofit/>
          </a:bodyPr>
          <a:lstStyle/>
          <a:p>
            <a:pPr algn="ctr"/>
            <a:r>
              <a:rPr lang="tg-Cyrl-TJ" sz="2000" b="0" strike="noStrike" spc="-1" dirty="0">
                <a:latin typeface="Ubuntu"/>
              </a:rPr>
              <a:t>Мо ба </a:t>
            </a:r>
            <a:r>
              <a:rPr lang="tg-Cyrl-TJ" sz="2000" b="0" strike="noStrike" spc="-1" dirty="0" smtClean="0">
                <a:latin typeface="Ubuntu"/>
              </a:rPr>
              <a:t>ҷурсозӣ</a:t>
            </a:r>
            <a:r>
              <a:rPr lang="tg-Cyrl-TJ" sz="2000" b="0" strike="noStrike" spc="-1" dirty="0" smtClean="0">
                <a:latin typeface="Purisa"/>
              </a:rPr>
              <a:t> </a:t>
            </a:r>
            <a:r>
              <a:rPr lang="tg-Cyrl-TJ" sz="2000" b="0" strike="noStrike" spc="-1" dirty="0">
                <a:latin typeface="Purisa"/>
              </a:rPr>
              <a:t>[Настройка] </a:t>
            </a:r>
            <a:r>
              <a:rPr lang="tg-Cyrl-TJ" sz="2000" b="0" strike="noStrike" spc="-1" dirty="0" smtClean="0">
                <a:latin typeface="Ubuntu"/>
              </a:rPr>
              <a:t>даромада, </a:t>
            </a:r>
            <a:r>
              <a:rPr lang="tg-Cyrl-TJ" sz="2000" b="0" strike="noStrike" spc="-1" dirty="0">
                <a:latin typeface="Ubuntu"/>
              </a:rPr>
              <a:t>онро </a:t>
            </a:r>
            <a:r>
              <a:rPr lang="tg-Cyrl-TJ" sz="2000" b="0" strike="noStrike" spc="-1" dirty="0" smtClean="0">
                <a:latin typeface="Ubuntu"/>
              </a:rPr>
              <a:t>фурӯзон мекунем, рӯйхати Wi-Fi – ҳои дастрас пайдо мешавад, лозимаашро интихоб карда, </a:t>
            </a:r>
            <a:r>
              <a:rPr lang="tg-Cyrl-TJ" sz="2000" b="0" strike="noStrike" spc="-1" dirty="0">
                <a:latin typeface="Ubuntu"/>
              </a:rPr>
              <a:t>рамз </a:t>
            </a:r>
            <a:r>
              <a:rPr lang="tg-Cyrl-TJ" sz="2000" b="0" strike="noStrike" spc="-1" dirty="0">
                <a:latin typeface="Purisa"/>
              </a:rPr>
              <a:t>[Пароль]</a:t>
            </a:r>
            <a:r>
              <a:rPr lang="tg-Cyrl-TJ" sz="2000" b="0" strike="noStrike" spc="-1" dirty="0">
                <a:latin typeface="Ubuntu"/>
              </a:rPr>
              <a:t> - и худро ворид мекунем</a:t>
            </a:r>
            <a:r>
              <a:rPr lang="tg-Cyrl-TJ" sz="2000" b="0" strike="noStrike" spc="-1" dirty="0" smtClean="0">
                <a:latin typeface="Ubuntu"/>
              </a:rPr>
              <a:t>.</a:t>
            </a:r>
          </a:p>
          <a:p>
            <a:pPr algn="ctr"/>
            <a:r>
              <a:rPr lang="tg-Cyrl-TJ" sz="1600" spc="-1" dirty="0" smtClean="0">
                <a:latin typeface="Ubuntu"/>
              </a:rPr>
              <a:t>. </a:t>
            </a:r>
            <a:endParaRPr lang="ru-RU" sz="1600" b="0" strike="noStrike" spc="-1" dirty="0">
              <a:latin typeface="Arial"/>
            </a:endParaRPr>
          </a:p>
        </p:txBody>
      </p:sp>
      <p:pic>
        <p:nvPicPr>
          <p:cNvPr id="108" name="Рисунок 107"/>
          <p:cNvPicPr/>
          <p:nvPr/>
        </p:nvPicPr>
        <p:blipFill>
          <a:blip r:embed="rId2"/>
          <a:stretch/>
        </p:blipFill>
        <p:spPr>
          <a:xfrm>
            <a:off x="252000" y="1681812"/>
            <a:ext cx="9504000" cy="5760000"/>
          </a:xfrm>
          <a:prstGeom prst="rect">
            <a:avLst/>
          </a:prstGeom>
          <a:ln>
            <a:noFill/>
          </a:ln>
        </p:spPr>
      </p:pic>
      <p:sp>
        <p:nvSpPr>
          <p:cNvPr id="109" name="CustomShape 2"/>
          <p:cNvSpPr/>
          <p:nvPr/>
        </p:nvSpPr>
        <p:spPr>
          <a:xfrm>
            <a:off x="252000" y="1584000"/>
            <a:ext cx="1332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10" name="CustomShape 3"/>
          <p:cNvSpPr/>
          <p:nvPr/>
        </p:nvSpPr>
        <p:spPr>
          <a:xfrm>
            <a:off x="3204000" y="2052000"/>
            <a:ext cx="79344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11" name="CustomShape 4"/>
          <p:cNvSpPr/>
          <p:nvPr/>
        </p:nvSpPr>
        <p:spPr>
          <a:xfrm>
            <a:off x="4141440" y="2195661"/>
            <a:ext cx="5616000" cy="2736000"/>
          </a:xfrm>
          <a:prstGeom prst="rect">
            <a:avLst/>
          </a:prstGeom>
          <a:noFill/>
          <a:ln w="38160">
            <a:solidFill>
              <a:srgbClr val="C5000B"/>
            </a:solidFill>
            <a:round/>
          </a:ln>
        </p:spPr>
        <p:style>
          <a:lnRef idx="0">
            <a:scrgbClr r="0" g="0" b="0"/>
          </a:lnRef>
          <a:fillRef idx="0">
            <a:scrgbClr r="0" g="0" b="0"/>
          </a:fillRef>
          <a:effectRef idx="0">
            <a:scrgbClr r="0" g="0" b="0"/>
          </a:effectRef>
          <a:fontRef idx="minor"/>
        </p:style>
      </p:sp>
      <p:sp>
        <p:nvSpPr>
          <p:cNvPr id="2" name="TextBox 1"/>
          <p:cNvSpPr txBox="1"/>
          <p:nvPr/>
        </p:nvSpPr>
        <p:spPr>
          <a:xfrm>
            <a:off x="5307108" y="5147989"/>
            <a:ext cx="4392488" cy="1600438"/>
          </a:xfrm>
          <a:prstGeom prst="rect">
            <a:avLst/>
          </a:prstGeom>
          <a:noFill/>
        </p:spPr>
        <p:txBody>
          <a:bodyPr wrap="square" rtlCol="1">
            <a:spAutoFit/>
          </a:bodyPr>
          <a:lstStyle/>
          <a:p>
            <a:r>
              <a:rPr lang="tg-Cyrl-TJ" sz="1400" spc="-1" dirty="0">
                <a:latin typeface="Ubuntu"/>
              </a:rPr>
              <a:t>Бояд дар хотир доред, ба Wi-Fi – ҳои бегона набояд пайваст шавед, чун онҳо метавонанд дорои вирус бошанд ва телефоатон ба вирус олуда шавад. Рамзро бояд махфӣ нигоҳ дорем. Wi-Fi – </a:t>
            </a:r>
            <a:r>
              <a:rPr lang="tg-Cyrl-TJ" sz="1400" spc="-1" dirty="0" smtClean="0">
                <a:latin typeface="Ubuntu"/>
              </a:rPr>
              <a:t>қувваи </a:t>
            </a:r>
            <a:r>
              <a:rPr lang="tg-Cyrl-TJ" sz="1400" spc="-1" dirty="0">
                <a:latin typeface="Ubuntu"/>
              </a:rPr>
              <a:t>телефонро зиёд масраф </a:t>
            </a:r>
            <a:r>
              <a:rPr lang="tg-Cyrl-TJ" sz="1400" spc="-1" dirty="0" smtClean="0">
                <a:latin typeface="Ubuntu"/>
              </a:rPr>
              <a:t>мекунад</a:t>
            </a:r>
            <a:r>
              <a:rPr lang="tg-Cyrl-TJ" sz="1400" spc="-1" dirty="0">
                <a:latin typeface="Ubuntu"/>
              </a:rPr>
              <a:t>. Бинобар ин дар ҳолатҳои нолозим </a:t>
            </a:r>
            <a:r>
              <a:rPr lang="tg-Cyrl-TJ" sz="1400" spc="-1" dirty="0" smtClean="0">
                <a:latin typeface="Ubuntu"/>
              </a:rPr>
              <a:t>онро </a:t>
            </a:r>
            <a:r>
              <a:rPr lang="tg-Cyrl-TJ" sz="1400" spc="-1" dirty="0">
                <a:latin typeface="Ubuntu"/>
              </a:rPr>
              <a:t>хомуш </a:t>
            </a:r>
            <a:r>
              <a:rPr lang="tg-Cyrl-TJ" sz="1400" spc="-1" dirty="0" smtClean="0">
                <a:latin typeface="Ubuntu"/>
              </a:rPr>
              <a:t>кунед.</a:t>
            </a:r>
            <a:endParaRPr lang="fa-I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216000" y="301320"/>
            <a:ext cx="9648000" cy="1262160"/>
          </a:xfrm>
          <a:prstGeom prst="rect">
            <a:avLst/>
          </a:prstGeom>
          <a:noFill/>
          <a:ln>
            <a:noFill/>
          </a:ln>
        </p:spPr>
        <p:txBody>
          <a:bodyPr lIns="0" tIns="0" rIns="0" bIns="0" anchor="ctr">
            <a:noAutofit/>
          </a:bodyPr>
          <a:lstStyle/>
          <a:p>
            <a:pPr algn="ctr"/>
            <a:r>
              <a:rPr lang="tg-Cyrl-TJ" sz="1600" spc="-1" dirty="0" smtClean="0">
                <a:latin typeface="Ubuntu"/>
              </a:rPr>
              <a:t>Пас аз интихоби шабакаи </a:t>
            </a:r>
            <a:r>
              <a:rPr lang="tg-Cyrl-TJ" sz="1600" spc="-1" dirty="0" smtClean="0">
                <a:latin typeface="Ubuntu"/>
              </a:rPr>
              <a:t>Wi-Fi онро пахш мекунем ва ин гуна равзана барои ворид кардани рамз пайдо мешавад. </a:t>
            </a:r>
            <a:r>
              <a:rPr lang="tg-Cyrl-TJ" sz="1600" spc="-1" dirty="0" smtClean="0">
                <a:latin typeface="Ubuntu"/>
              </a:rPr>
              <a:t>  Д</a:t>
            </a:r>
            <a:r>
              <a:rPr lang="tg-Cyrl-TJ" sz="1600" b="0" strike="noStrike" spc="-1" dirty="0" smtClean="0">
                <a:latin typeface="Ubuntu"/>
              </a:rPr>
              <a:t>ар </a:t>
            </a:r>
            <a:r>
              <a:rPr lang="tg-Cyrl-TJ" sz="1600" b="0" strike="noStrike" spc="-1" dirty="0">
                <a:latin typeface="Ubuntu"/>
              </a:rPr>
              <a:t>ин ҷо рамзро </a:t>
            </a:r>
            <a:r>
              <a:rPr lang="tg-Cyrl-TJ" sz="1600" b="0" strike="noStrike" spc="-1" dirty="0" smtClean="0">
                <a:latin typeface="Ubuntu"/>
              </a:rPr>
              <a:t>ворид мекунем, ки он на </a:t>
            </a:r>
            <a:r>
              <a:rPr lang="tg-Cyrl-TJ" sz="1600" b="0" strike="noStrike" spc="-1" dirty="0">
                <a:latin typeface="Ubuntu"/>
              </a:rPr>
              <a:t>кам аз 8 </a:t>
            </a:r>
            <a:r>
              <a:rPr lang="tg-Cyrl-TJ" sz="1600" b="0" strike="noStrike" spc="-1" dirty="0" smtClean="0">
                <a:latin typeface="Ubuntu"/>
              </a:rPr>
              <a:t>рақам </a:t>
            </a:r>
            <a:r>
              <a:rPr lang="tg-Cyrl-TJ" sz="1600" b="0" strike="noStrike" spc="-1" dirty="0" smtClean="0">
                <a:latin typeface="Ubuntu"/>
              </a:rPr>
              <a:t>бояд бошад, баъдан тугмачаи васлшавиро пахш мекунем</a:t>
            </a:r>
            <a:r>
              <a:rPr lang="tg-Cyrl-TJ" sz="1600" b="0" strike="noStrike" spc="-1" dirty="0" smtClean="0">
                <a:latin typeface="Ubuntu"/>
              </a:rPr>
              <a:t>. Агар шумобовари надоред, ки рамзро дуруст ворид кардаед пас тугмаи “</a:t>
            </a:r>
            <a:r>
              <a:rPr lang="en-US" sz="1600" spc="-1" dirty="0" smtClean="0">
                <a:latin typeface="Ubuntu"/>
              </a:rPr>
              <a:t>Show password</a:t>
            </a:r>
            <a:r>
              <a:rPr lang="tg-Cyrl-TJ" sz="1600" spc="-1" dirty="0" smtClean="0">
                <a:latin typeface="Ubuntu"/>
              </a:rPr>
              <a:t>” </a:t>
            </a:r>
            <a:r>
              <a:rPr lang="fa-IR" sz="1600" spc="-1" dirty="0" smtClean="0">
                <a:latin typeface="Ubuntu"/>
              </a:rPr>
              <a:t>–</a:t>
            </a:r>
            <a:r>
              <a:rPr lang="tg-Cyrl-TJ" sz="1600" spc="-1" dirty="0" smtClean="0">
                <a:latin typeface="Ubuntu"/>
              </a:rPr>
              <a:t> ро пахш кунед. Вакте рамзро дуруст раҷамчинӣ кардед тугмаи “</a:t>
            </a:r>
            <a:r>
              <a:rPr lang="en-US" sz="1600" spc="-1" dirty="0" smtClean="0">
                <a:latin typeface="Ubuntu"/>
              </a:rPr>
              <a:t>Connect</a:t>
            </a:r>
            <a:r>
              <a:rPr lang="tg-Cyrl-TJ" sz="1600" spc="-1" dirty="0" smtClean="0">
                <a:latin typeface="Ubuntu"/>
              </a:rPr>
              <a:t>” рушан мешавад. Сипас онро пахш кунед. Агар ин тугма рушан нашуд пас рамзи шумо иштибоҳ аст. </a:t>
            </a:r>
            <a:endParaRPr lang="ru-RU" sz="1600" b="0" strike="noStrike" spc="-1" dirty="0">
              <a:latin typeface="Arial"/>
            </a:endParaRPr>
          </a:p>
        </p:txBody>
      </p:sp>
      <p:pic>
        <p:nvPicPr>
          <p:cNvPr id="113" name="Рисунок 112"/>
          <p:cNvPicPr/>
          <p:nvPr/>
        </p:nvPicPr>
        <p:blipFill>
          <a:blip r:embed="rId2"/>
          <a:stretch/>
        </p:blipFill>
        <p:spPr>
          <a:xfrm>
            <a:off x="576000" y="1835621"/>
            <a:ext cx="9288000" cy="5616000"/>
          </a:xfrm>
          <a:prstGeom prst="rect">
            <a:avLst/>
          </a:prstGeom>
          <a:ln>
            <a:noFill/>
          </a:ln>
        </p:spPr>
      </p:pic>
      <p:sp>
        <p:nvSpPr>
          <p:cNvPr id="114" name="CustomShape 2"/>
          <p:cNvSpPr/>
          <p:nvPr/>
        </p:nvSpPr>
        <p:spPr>
          <a:xfrm>
            <a:off x="3240112" y="2635930"/>
            <a:ext cx="3240000" cy="64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15" name="CustomShape 3"/>
          <p:cNvSpPr/>
          <p:nvPr/>
        </p:nvSpPr>
        <p:spPr>
          <a:xfrm>
            <a:off x="3024088" y="3779837"/>
            <a:ext cx="122400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216000" y="205200"/>
            <a:ext cx="4824000" cy="6861960"/>
          </a:xfrm>
          <a:prstGeom prst="rect">
            <a:avLst/>
          </a:prstGeom>
          <a:noFill/>
          <a:ln>
            <a:noFill/>
          </a:ln>
        </p:spPr>
        <p:txBody>
          <a:bodyPr lIns="0" tIns="0" rIns="0" bIns="0" anchor="ctr">
            <a:noAutofit/>
          </a:bodyPr>
          <a:lstStyle/>
          <a:p>
            <a:r>
              <a:rPr lang="tg-Cyrl-TJ" spc="-1" dirty="0" smtClean="0">
                <a:latin typeface="Ubuntu"/>
              </a:rPr>
              <a:t>Тавре гуфтем, смартфон ин компютери кисаӣ мебошад. Истифодабариаш бисёр муносиб аст. </a:t>
            </a:r>
            <a:r>
              <a:rPr lang="tg-Cyrl-TJ" b="0" strike="noStrike" spc="-1" dirty="0" smtClean="0">
                <a:latin typeface="Ubuntu"/>
              </a:rPr>
              <a:t>Дар ҳар ҷое, ки бошед </a:t>
            </a:r>
            <a:r>
              <a:rPr lang="tg-Cyrl-TJ" b="0" strike="noStrike" spc="-1" dirty="0">
                <a:latin typeface="Ubuntu"/>
              </a:rPr>
              <a:t>барои кор, </a:t>
            </a:r>
            <a:r>
              <a:rPr lang="tg-Cyrl-TJ" b="0" strike="noStrike" spc="-1" dirty="0" smtClean="0">
                <a:latin typeface="Ubuntu"/>
              </a:rPr>
              <a:t>таълим, ҷустуҷӯ </a:t>
            </a:r>
            <a:r>
              <a:rPr lang="tg-Cyrl-TJ" b="0" strike="noStrike" spc="-1" dirty="0">
                <a:latin typeface="Ubuntu"/>
              </a:rPr>
              <a:t>ва алоқа имконият фароҳам </a:t>
            </a:r>
            <a:r>
              <a:rPr lang="tg-Cyrl-TJ" b="0" strike="noStrike" spc="-1" dirty="0" smtClean="0">
                <a:latin typeface="Ubuntu"/>
              </a:rPr>
              <a:t>меоварад</a:t>
            </a:r>
            <a:r>
              <a:rPr lang="tg-Cyrl-TJ" b="0" strike="noStrike" spc="-1" dirty="0">
                <a:latin typeface="Ubuntu"/>
              </a:rPr>
              <a:t>. </a:t>
            </a:r>
            <a:endParaRPr lang="tg-Cyrl-TJ" b="0" strike="noStrike" spc="-1" dirty="0" smtClean="0">
              <a:latin typeface="Ubuntu"/>
            </a:endParaRPr>
          </a:p>
          <a:p>
            <a:endParaRPr lang="tg-Cyrl-TJ" spc="-1" dirty="0">
              <a:latin typeface="Ubuntu"/>
            </a:endParaRPr>
          </a:p>
          <a:p>
            <a:r>
              <a:rPr lang="tg-Cyrl-TJ" b="0" strike="noStrike" spc="-1" dirty="0" smtClean="0">
                <a:latin typeface="Ubuntu"/>
              </a:rPr>
              <a:t>Бо </a:t>
            </a:r>
            <a:r>
              <a:rPr lang="tg-Cyrl-TJ" b="0" strike="noStrike" spc="-1" dirty="0">
                <a:latin typeface="Ubuntu"/>
              </a:rPr>
              <a:t>истифода аз дастгоҳҳои мобилӣ, шумо новобаста аз ҷои </a:t>
            </a:r>
            <a:r>
              <a:rPr lang="tg-Cyrl-TJ" b="0" strike="noStrike" spc="-1" dirty="0" smtClean="0">
                <a:latin typeface="Ubuntu"/>
              </a:rPr>
              <a:t>воқеъ, </a:t>
            </a:r>
            <a:r>
              <a:rPr lang="tg-Cyrl-TJ" b="0" strike="noStrike" spc="-1" dirty="0">
                <a:latin typeface="Ubuntu"/>
              </a:rPr>
              <a:t>метавонед зангҳои овозӣ, </a:t>
            </a:r>
            <a:r>
              <a:rPr lang="tg-Cyrl-TJ" b="0" strike="noStrike" spc="-1" dirty="0" smtClean="0">
                <a:latin typeface="Ubuntu"/>
              </a:rPr>
              <a:t>видео, паёмакҳо ва мактуби эллектронӣ </a:t>
            </a:r>
            <a:r>
              <a:rPr lang="tg-Cyrl-TJ" b="0" strike="noStrike" spc="-1" dirty="0">
                <a:latin typeface="Ubuntu"/>
              </a:rPr>
              <a:t>қабул ва ирсол </a:t>
            </a:r>
            <a:r>
              <a:rPr lang="tg-Cyrl-TJ" b="0" strike="noStrike" spc="-1" dirty="0" smtClean="0">
                <a:latin typeface="Ubuntu"/>
              </a:rPr>
              <a:t>намоед. </a:t>
            </a:r>
            <a:endParaRPr lang="tg-Cyrl-TJ" b="0" strike="noStrike" spc="-1" dirty="0" smtClean="0">
              <a:latin typeface="Ubuntu"/>
            </a:endParaRPr>
          </a:p>
          <a:p>
            <a:endParaRPr lang="tg-Cyrl-TJ" spc="-1" dirty="0">
              <a:latin typeface="Ubuntu"/>
            </a:endParaRPr>
          </a:p>
          <a:p>
            <a:r>
              <a:rPr lang="tg-Cyrl-TJ" b="0" strike="noStrike" spc="-1" dirty="0" smtClean="0">
                <a:latin typeface="Ubuntu"/>
              </a:rPr>
              <a:t>Ғайр </a:t>
            </a:r>
            <a:r>
              <a:rPr lang="tg-Cyrl-TJ" b="0" strike="noStrike" spc="-1" dirty="0">
                <a:latin typeface="Ubuntu"/>
              </a:rPr>
              <a:t>аз он, дар бисёр </a:t>
            </a:r>
            <a:r>
              <a:rPr lang="tg-Cyrl-TJ" b="0" strike="noStrike" spc="-1" dirty="0" smtClean="0">
                <a:latin typeface="Ubuntu"/>
              </a:rPr>
              <a:t>ҷаҳвазонаҳо ва боғҳои истироҳатӣ </a:t>
            </a:r>
            <a:r>
              <a:rPr lang="tg-Cyrl-TJ" b="0" strike="noStrike" spc="-1" dirty="0">
                <a:latin typeface="Ubuntu"/>
              </a:rPr>
              <a:t>нуқтаҳои </a:t>
            </a:r>
            <a:r>
              <a:rPr lang="tg-Cyrl-TJ" spc="-1" dirty="0">
                <a:latin typeface="Ubuntu"/>
              </a:rPr>
              <a:t>ройгони Wi-Fi </a:t>
            </a:r>
            <a:r>
              <a:rPr lang="tg-Cyrl-TJ" spc="-1" dirty="0" smtClean="0">
                <a:latin typeface="Ubuntu"/>
              </a:rPr>
              <a:t>мавҷуд ҳастанд. </a:t>
            </a:r>
            <a:endParaRPr lang="tg-Cyrl-TJ" b="0" strike="noStrike" spc="-1" dirty="0" smtClean="0">
              <a:latin typeface="Ubuntu"/>
            </a:endParaRPr>
          </a:p>
          <a:p>
            <a:endParaRPr lang="tg-Cyrl-TJ" sz="2000" spc="-1" dirty="0">
              <a:latin typeface="Ubuntu"/>
            </a:endParaRPr>
          </a:p>
          <a:p>
            <a:r>
              <a:rPr lang="tg-Cyrl-TJ" b="0" strike="noStrike" spc="-1" dirty="0" smtClean="0">
                <a:latin typeface="Ubuntu"/>
              </a:rPr>
              <a:t>Интернет кори инсонҳоро хеле осон кардааст. </a:t>
            </a:r>
            <a:r>
              <a:rPr lang="tg-Cyrl-TJ" spc="-1" dirty="0" smtClean="0">
                <a:latin typeface="Ubuntu"/>
              </a:rPr>
              <a:t>Ғайр аз ин, ки одамҳоро мепайвандад боз кори таълиму омӯзиш ва харидуфуруши маҷозиро хеле осон кадааст. </a:t>
            </a:r>
            <a:endParaRPr lang="ru-RU" b="0" strike="noStrike" spc="-1" dirty="0">
              <a:latin typeface="Arial"/>
            </a:endParaRPr>
          </a:p>
        </p:txBody>
      </p:sp>
      <p:pic>
        <p:nvPicPr>
          <p:cNvPr id="117" name="Рисунок 116"/>
          <p:cNvPicPr/>
          <p:nvPr/>
        </p:nvPicPr>
        <p:blipFill>
          <a:blip r:embed="rId2"/>
          <a:stretch/>
        </p:blipFill>
        <p:spPr>
          <a:xfrm>
            <a:off x="5184000" y="216000"/>
            <a:ext cx="4752000" cy="3456000"/>
          </a:xfrm>
          <a:prstGeom prst="rect">
            <a:avLst/>
          </a:prstGeom>
          <a:ln>
            <a:noFill/>
          </a:ln>
        </p:spPr>
      </p:pic>
      <p:pic>
        <p:nvPicPr>
          <p:cNvPr id="118" name="Рисунок 117"/>
          <p:cNvPicPr/>
          <p:nvPr/>
        </p:nvPicPr>
        <p:blipFill>
          <a:blip r:embed="rId3"/>
          <a:stretch/>
        </p:blipFill>
        <p:spPr>
          <a:xfrm>
            <a:off x="5256000" y="3924000"/>
            <a:ext cx="4680000" cy="2880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787912" y="3591869"/>
            <a:ext cx="4104000" cy="3716360"/>
          </a:xfrm>
          <a:prstGeom prst="rect">
            <a:avLst/>
          </a:prstGeom>
          <a:noFill/>
          <a:ln>
            <a:noFill/>
          </a:ln>
        </p:spPr>
        <p:txBody>
          <a:bodyPr lIns="0" tIns="0" rIns="0" bIns="0" anchor="ctr">
            <a:noAutofit/>
          </a:bodyPr>
          <a:lstStyle/>
          <a:p>
            <a:pPr algn="ctr"/>
            <a:r>
              <a:rPr lang="tg-Cyrl-TJ" b="0" strike="noStrike" spc="-1" dirty="0" smtClean="0">
                <a:latin typeface="Ubuntu"/>
              </a:rPr>
              <a:t>Тамоми смартфонҳо ба Wi-Fi дастрасӣ доранд. </a:t>
            </a:r>
            <a:r>
              <a:rPr lang="tg-Cyrl-TJ" b="0" strike="noStrike" spc="-1" dirty="0">
                <a:latin typeface="Ubuntu"/>
              </a:rPr>
              <a:t>Агар </a:t>
            </a:r>
            <a:r>
              <a:rPr lang="tg-Cyrl-TJ" b="0" strike="noStrike" spc="-1" dirty="0" smtClean="0">
                <a:latin typeface="Ubuntu"/>
              </a:rPr>
              <a:t>имкон доред ба Wi-Fi пайваст шуда аз он истифода баред. </a:t>
            </a:r>
            <a:r>
              <a:rPr lang="tg-Cyrl-TJ" spc="-1" dirty="0">
                <a:latin typeface="Ubuntu"/>
              </a:rPr>
              <a:t>Ҳангоми истифодаи Wi-Fi </a:t>
            </a:r>
            <a:r>
              <a:rPr lang="tg-Cyrl-TJ" spc="-1" dirty="0" smtClean="0">
                <a:latin typeface="Ubuntu"/>
              </a:rPr>
              <a:t> пули интернети мобилиатон сарф намешавад. Ҳамчунин ҳангом истифодаи </a:t>
            </a:r>
            <a:r>
              <a:rPr lang="tg-Cyrl-TJ" spc="-1" dirty="0">
                <a:latin typeface="Ubuntu"/>
              </a:rPr>
              <a:t>Wi-Fi </a:t>
            </a:r>
            <a:r>
              <a:rPr lang="tg-Cyrl-TJ" spc="-1" dirty="0" smtClean="0">
                <a:latin typeface="Ubuntu"/>
              </a:rPr>
              <a:t>қувваи телефонатон камтар масраф мешавад. </a:t>
            </a:r>
          </a:p>
          <a:p>
            <a:pPr algn="ctr"/>
            <a:endParaRPr lang="tg-Cyrl-TJ" spc="-1" dirty="0" smtClean="0">
              <a:latin typeface="Ubuntu"/>
            </a:endParaRPr>
          </a:p>
        </p:txBody>
      </p:sp>
      <p:pic>
        <p:nvPicPr>
          <p:cNvPr id="120" name="Рисунок 119"/>
          <p:cNvPicPr/>
          <p:nvPr/>
        </p:nvPicPr>
        <p:blipFill>
          <a:blip r:embed="rId2"/>
          <a:stretch/>
        </p:blipFill>
        <p:spPr>
          <a:xfrm>
            <a:off x="4680272" y="611485"/>
            <a:ext cx="4211640" cy="3131893"/>
          </a:xfrm>
          <a:prstGeom prst="rect">
            <a:avLst/>
          </a:prstGeom>
          <a:ln>
            <a:noFill/>
          </a:ln>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62" y="748680"/>
            <a:ext cx="3545105" cy="6330545"/>
          </a:xfrm>
          <a:prstGeom prst="rect">
            <a:avLst/>
          </a:prstGeom>
        </p:spPr>
      </p:pic>
      <p:sp>
        <p:nvSpPr>
          <p:cNvPr id="4" name="TextBox 3"/>
          <p:cNvSpPr txBox="1"/>
          <p:nvPr/>
        </p:nvSpPr>
        <p:spPr>
          <a:xfrm>
            <a:off x="487093" y="3419797"/>
            <a:ext cx="2969042" cy="923330"/>
          </a:xfrm>
          <a:prstGeom prst="rect">
            <a:avLst/>
          </a:prstGeom>
          <a:noFill/>
          <a:ln w="19050">
            <a:solidFill>
              <a:srgbClr val="FF0000"/>
            </a:solidFill>
          </a:ln>
        </p:spPr>
        <p:txBody>
          <a:bodyPr wrap="square" rtlCol="1">
            <a:spAutoFit/>
          </a:bodyPr>
          <a:lstStyle/>
          <a:p>
            <a:pPr algn="just"/>
            <a:r>
              <a:rPr lang="tg-Cyrl-TJ" spc="-1" dirty="0">
                <a:solidFill>
                  <a:schemeClr val="bg1"/>
                </a:solidFill>
                <a:latin typeface="Ubuntu"/>
              </a:rPr>
              <a:t>Вақте ба Wi-Fi пайваст шудед </a:t>
            </a:r>
            <a:r>
              <a:rPr lang="tg-Cyrl-TJ" spc="-1" dirty="0" smtClean="0">
                <a:solidFill>
                  <a:schemeClr val="bg1"/>
                </a:solidFill>
                <a:latin typeface="Ubuntu"/>
              </a:rPr>
              <a:t>интернети мобилиатонро  </a:t>
            </a:r>
            <a:r>
              <a:rPr lang="tg-Cyrl-TJ" spc="-1" dirty="0">
                <a:solidFill>
                  <a:schemeClr val="bg1"/>
                </a:solidFill>
                <a:latin typeface="Ubuntu"/>
              </a:rPr>
              <a:t>хомуш аст</a:t>
            </a:r>
            <a:endParaRPr lang="fa-IR" dirty="0">
              <a:solidFill>
                <a:schemeClr val="bg1"/>
              </a:solidFill>
            </a:endParaRPr>
          </a:p>
        </p:txBody>
      </p:sp>
      <p:cxnSp>
        <p:nvCxnSpPr>
          <p:cNvPr id="6" name="Прямая со стрелкой 5"/>
          <p:cNvCxnSpPr/>
          <p:nvPr/>
        </p:nvCxnSpPr>
        <p:spPr>
          <a:xfrm flipV="1">
            <a:off x="1439912" y="2051645"/>
            <a:ext cx="531702" cy="1296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825061" y="1022349"/>
            <a:ext cx="900100" cy="1061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396498" y="288054"/>
            <a:ext cx="9071640" cy="1152612"/>
          </a:xfrm>
          <a:prstGeom prst="rect">
            <a:avLst/>
          </a:prstGeom>
          <a:noFill/>
          <a:ln>
            <a:noFill/>
          </a:ln>
        </p:spPr>
        <p:txBody>
          <a:bodyPr lIns="0" tIns="0" rIns="0" bIns="0" anchor="ctr">
            <a:noAutofit/>
          </a:bodyPr>
          <a:lstStyle/>
          <a:p>
            <a:pPr algn="ctr"/>
            <a:r>
              <a:rPr lang="tg-Cyrl-TJ" sz="1600" b="0" strike="noStrike" spc="-1" dirty="0" smtClean="0">
                <a:solidFill>
                  <a:srgbClr val="000000"/>
                </a:solidFill>
                <a:latin typeface="Ubuntu"/>
                <a:ea typeface="Droid Sans Fallback"/>
              </a:rPr>
              <a:t>Намунаи дигари дастрасӣ ба интернет ин “Инетрнети мобилӣ”  мебошад. Яъне ба воситаи симкорти худ ба интернет пайваст мешавед. Ин намуди хизматрасонӣ аз суратҳисоби симкортатон маблағ мегирад. Барои пайваст шудан ба интернти мобилӣ шумо бояд бастаҳои интернетӣ ва ё Мегабайтҳо дошта бошед. </a:t>
            </a:r>
          </a:p>
          <a:p>
            <a:pPr algn="ctr"/>
            <a:r>
              <a:rPr sz="1600" dirty="0"/>
              <a:t/>
            </a:r>
            <a:br>
              <a:rPr sz="1600" dirty="0"/>
            </a:br>
            <a:endParaRPr lang="ru-RU" sz="1600" b="0" strike="noStrike" spc="-1" dirty="0">
              <a:latin typeface="Arial"/>
            </a:endParaRPr>
          </a:p>
        </p:txBody>
      </p:sp>
      <p:pic>
        <p:nvPicPr>
          <p:cNvPr id="122" name="Рисунок 121"/>
          <p:cNvPicPr/>
          <p:nvPr/>
        </p:nvPicPr>
        <p:blipFill>
          <a:blip r:embed="rId2"/>
          <a:stretch/>
        </p:blipFill>
        <p:spPr>
          <a:xfrm>
            <a:off x="324720" y="2592000"/>
            <a:ext cx="2915280" cy="4824000"/>
          </a:xfrm>
          <a:prstGeom prst="rect">
            <a:avLst/>
          </a:prstGeom>
          <a:ln>
            <a:noFill/>
          </a:ln>
        </p:spPr>
      </p:pic>
      <p:pic>
        <p:nvPicPr>
          <p:cNvPr id="123" name="Рисунок 122"/>
          <p:cNvPicPr/>
          <p:nvPr/>
        </p:nvPicPr>
        <p:blipFill>
          <a:blip r:embed="rId3"/>
          <a:stretch/>
        </p:blipFill>
        <p:spPr>
          <a:xfrm>
            <a:off x="3501360" y="2592000"/>
            <a:ext cx="2880000" cy="4839120"/>
          </a:xfrm>
          <a:prstGeom prst="rect">
            <a:avLst/>
          </a:prstGeom>
          <a:ln>
            <a:noFill/>
          </a:ln>
        </p:spPr>
      </p:pic>
      <p:pic>
        <p:nvPicPr>
          <p:cNvPr id="124" name="Рисунок 123"/>
          <p:cNvPicPr/>
          <p:nvPr/>
        </p:nvPicPr>
        <p:blipFill>
          <a:blip r:embed="rId4"/>
          <a:stretch/>
        </p:blipFill>
        <p:spPr>
          <a:xfrm>
            <a:off x="6692040" y="2628360"/>
            <a:ext cx="2952000" cy="4751640"/>
          </a:xfrm>
          <a:prstGeom prst="rect">
            <a:avLst/>
          </a:prstGeom>
          <a:ln>
            <a:noFill/>
          </a:ln>
        </p:spPr>
      </p:pic>
      <p:sp>
        <p:nvSpPr>
          <p:cNvPr id="125" name="CustomShape 2"/>
          <p:cNvSpPr/>
          <p:nvPr/>
        </p:nvSpPr>
        <p:spPr>
          <a:xfrm rot="21445800">
            <a:off x="407880" y="4019400"/>
            <a:ext cx="576000" cy="52056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26" name="CustomShape 3"/>
          <p:cNvSpPr/>
          <p:nvPr/>
        </p:nvSpPr>
        <p:spPr>
          <a:xfrm>
            <a:off x="3492000" y="2709360"/>
            <a:ext cx="792000" cy="63288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27" name="CustomShape 4"/>
          <p:cNvSpPr/>
          <p:nvPr/>
        </p:nvSpPr>
        <p:spPr>
          <a:xfrm>
            <a:off x="3501360" y="4896000"/>
            <a:ext cx="1502640" cy="57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28" name="CustomShape 5"/>
          <p:cNvSpPr/>
          <p:nvPr/>
        </p:nvSpPr>
        <p:spPr>
          <a:xfrm>
            <a:off x="6660000" y="5184000"/>
            <a:ext cx="187200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2" name="TextBox 1"/>
          <p:cNvSpPr txBox="1"/>
          <p:nvPr/>
        </p:nvSpPr>
        <p:spPr>
          <a:xfrm>
            <a:off x="536278" y="1203994"/>
            <a:ext cx="2304256" cy="1384995"/>
          </a:xfrm>
          <a:prstGeom prst="rect">
            <a:avLst/>
          </a:prstGeom>
          <a:noFill/>
        </p:spPr>
        <p:txBody>
          <a:bodyPr wrap="square" rtlCol="1">
            <a:spAutoFit/>
          </a:bodyPr>
          <a:lstStyle/>
          <a:p>
            <a:r>
              <a:rPr lang="tg-Cyrl-TJ" sz="1400" spc="-1" dirty="0" smtClean="0">
                <a:solidFill>
                  <a:srgbClr val="000000"/>
                </a:solidFill>
                <a:latin typeface="Ubuntu"/>
                <a:ea typeface="Droid Sans Fallback"/>
              </a:rPr>
              <a:t>Тугмаи Ҷурсозӣ </a:t>
            </a:r>
            <a:r>
              <a:rPr lang="tg-Cyrl-TJ" sz="1400" spc="-1" dirty="0">
                <a:solidFill>
                  <a:srgbClr val="000000"/>
                </a:solidFill>
                <a:latin typeface="Purisa"/>
                <a:ea typeface="Droid Sans Fallback"/>
              </a:rPr>
              <a:t>[Настройка]</a:t>
            </a:r>
            <a:r>
              <a:rPr lang="tg-Cyrl-TJ" sz="1400" spc="-1" dirty="0">
                <a:solidFill>
                  <a:srgbClr val="000000"/>
                </a:solidFill>
                <a:latin typeface="Ubuntu"/>
                <a:ea typeface="Droid Sans Fallback"/>
              </a:rPr>
              <a:t> </a:t>
            </a:r>
            <a:r>
              <a:rPr lang="tg-Cyrl-TJ" sz="1400" spc="-1" dirty="0" smtClean="0">
                <a:solidFill>
                  <a:srgbClr val="000000"/>
                </a:solidFill>
                <a:latin typeface="Ubuntu"/>
                <a:ea typeface="Droid Sans Fallback"/>
              </a:rPr>
              <a:t>–ро пахш мекунем.  Баъд тугмаи </a:t>
            </a:r>
            <a:r>
              <a:rPr lang="tg-Cyrl-TJ" sz="1400" spc="-1" dirty="0">
                <a:solidFill>
                  <a:srgbClr val="000000"/>
                </a:solidFill>
                <a:latin typeface="Ubuntu"/>
                <a:ea typeface="Droid Sans Fallback"/>
              </a:rPr>
              <a:t>Васлшавӣ </a:t>
            </a:r>
            <a:r>
              <a:rPr lang="tg-Cyrl-TJ" sz="1400" spc="-1" dirty="0">
                <a:solidFill>
                  <a:srgbClr val="000000"/>
                </a:solidFill>
                <a:latin typeface="Purisa"/>
                <a:ea typeface="Droid Sans Fallback"/>
              </a:rPr>
              <a:t>[Подключение</a:t>
            </a:r>
            <a:r>
              <a:rPr lang="tg-Cyrl-TJ" sz="1400" spc="-1" dirty="0" smtClean="0">
                <a:solidFill>
                  <a:srgbClr val="000000"/>
                </a:solidFill>
                <a:latin typeface="Purisa"/>
                <a:ea typeface="Droid Sans Fallback"/>
              </a:rPr>
              <a:t>]- пайдо мешавад. </a:t>
            </a:r>
            <a:endParaRPr lang="fa-IR" sz="1400" dirty="0"/>
          </a:p>
        </p:txBody>
      </p:sp>
      <p:sp>
        <p:nvSpPr>
          <p:cNvPr id="3" name="TextBox 2"/>
          <p:cNvSpPr txBox="1"/>
          <p:nvPr/>
        </p:nvSpPr>
        <p:spPr>
          <a:xfrm>
            <a:off x="3548927" y="1347705"/>
            <a:ext cx="2957264" cy="1169551"/>
          </a:xfrm>
          <a:prstGeom prst="rect">
            <a:avLst/>
          </a:prstGeom>
          <a:noFill/>
        </p:spPr>
        <p:txBody>
          <a:bodyPr wrap="square" rtlCol="1">
            <a:spAutoFit/>
          </a:bodyPr>
          <a:lstStyle/>
          <a:p>
            <a:r>
              <a:rPr lang="tg-Cyrl-TJ" sz="1400" spc="-1" dirty="0" smtClean="0">
                <a:solidFill>
                  <a:srgbClr val="000000"/>
                </a:solidFill>
                <a:latin typeface="Ubuntu"/>
                <a:ea typeface="Droid Sans Fallback"/>
              </a:rPr>
              <a:t>Тугмаи  </a:t>
            </a:r>
            <a:r>
              <a:rPr lang="tg-Cyrl-TJ" sz="1400" spc="-1" dirty="0">
                <a:solidFill>
                  <a:srgbClr val="000000"/>
                </a:solidFill>
                <a:latin typeface="Ubuntu"/>
                <a:ea typeface="Droid Sans Fallback"/>
              </a:rPr>
              <a:t>Васлшавӣ </a:t>
            </a:r>
            <a:r>
              <a:rPr lang="tg-Cyrl-TJ" sz="1400" spc="-1" dirty="0">
                <a:solidFill>
                  <a:srgbClr val="000000"/>
                </a:solidFill>
                <a:latin typeface="Purisa"/>
                <a:ea typeface="Droid Sans Fallback"/>
              </a:rPr>
              <a:t>[Подключение]-ро</a:t>
            </a:r>
            <a:r>
              <a:rPr lang="tg-Cyrl-TJ" sz="1400" spc="-1" dirty="0">
                <a:solidFill>
                  <a:srgbClr val="000000"/>
                </a:solidFill>
                <a:latin typeface="Ubuntu"/>
                <a:ea typeface="Droid Sans Fallback"/>
              </a:rPr>
              <a:t> пахш карда Шабакаҳои дигар </a:t>
            </a:r>
            <a:r>
              <a:rPr lang="tg-Cyrl-TJ" sz="1400" spc="-1" dirty="0">
                <a:solidFill>
                  <a:srgbClr val="000000"/>
                </a:solidFill>
                <a:latin typeface="Purisa"/>
                <a:ea typeface="Droid Sans Fallback"/>
              </a:rPr>
              <a:t>[Другие сети</a:t>
            </a:r>
            <a:r>
              <a:rPr lang="tg-Cyrl-TJ" sz="1400" spc="-1" dirty="0" smtClean="0">
                <a:solidFill>
                  <a:srgbClr val="000000"/>
                </a:solidFill>
                <a:latin typeface="Purisa"/>
                <a:ea typeface="Droid Sans Fallback"/>
              </a:rPr>
              <a:t>]- пайдо мешавад ва онро пахш мекнуем. </a:t>
            </a:r>
            <a:endParaRPr lang="fa-IR" sz="1400" dirty="0"/>
          </a:p>
        </p:txBody>
      </p:sp>
      <p:sp>
        <p:nvSpPr>
          <p:cNvPr id="4" name="TextBox 3"/>
          <p:cNvSpPr txBox="1"/>
          <p:nvPr/>
        </p:nvSpPr>
        <p:spPr>
          <a:xfrm>
            <a:off x="6835892" y="1267525"/>
            <a:ext cx="2664296" cy="1384995"/>
          </a:xfrm>
          <a:prstGeom prst="rect">
            <a:avLst/>
          </a:prstGeom>
          <a:noFill/>
        </p:spPr>
        <p:txBody>
          <a:bodyPr wrap="square" rtlCol="1">
            <a:spAutoFit/>
          </a:bodyPr>
          <a:lstStyle/>
          <a:p>
            <a:pPr algn="ctr"/>
            <a:r>
              <a:rPr lang="tg-Cyrl-TJ" sz="1400" spc="-1" dirty="0" smtClean="0">
                <a:solidFill>
                  <a:srgbClr val="000000"/>
                </a:solidFill>
                <a:latin typeface="Ubuntu"/>
                <a:ea typeface="Droid Sans Fallback"/>
              </a:rPr>
              <a:t>Сипас тугмаи </a:t>
            </a:r>
            <a:r>
              <a:rPr lang="tg-Cyrl-TJ" sz="1400" spc="-1" dirty="0">
                <a:solidFill>
                  <a:srgbClr val="000000"/>
                </a:solidFill>
                <a:latin typeface="Ubuntu"/>
                <a:ea typeface="Droid Sans Fallback"/>
              </a:rPr>
              <a:t>Шабакаҳои мобилӣ </a:t>
            </a:r>
            <a:r>
              <a:rPr lang="tg-Cyrl-TJ" sz="1400" spc="-1" dirty="0">
                <a:solidFill>
                  <a:srgbClr val="000000"/>
                </a:solidFill>
                <a:latin typeface="Purisa"/>
                <a:ea typeface="Droid Sans Fallback"/>
              </a:rPr>
              <a:t>[Мобильные сети]</a:t>
            </a:r>
            <a:r>
              <a:rPr lang="tg-Cyrl-TJ" sz="1400" spc="-1" dirty="0">
                <a:solidFill>
                  <a:srgbClr val="000000"/>
                </a:solidFill>
                <a:latin typeface="Ubuntu"/>
                <a:ea typeface="Droid Sans Fallback"/>
              </a:rPr>
              <a:t> </a:t>
            </a:r>
            <a:r>
              <a:rPr lang="tg-Cyrl-TJ" sz="1400" spc="-1" dirty="0" smtClean="0">
                <a:solidFill>
                  <a:srgbClr val="000000"/>
                </a:solidFill>
                <a:latin typeface="Ubuntu"/>
                <a:ea typeface="Droid Sans Fallback"/>
              </a:rPr>
              <a:t>ро пахш мекунем ва тугмаи навбатӣ Нуктаҳои </a:t>
            </a:r>
            <a:r>
              <a:rPr lang="tg-Cyrl-TJ" sz="1400" spc="-1" dirty="0">
                <a:solidFill>
                  <a:srgbClr val="000000"/>
                </a:solidFill>
                <a:latin typeface="Ubuntu"/>
                <a:ea typeface="Droid Sans Fallback"/>
              </a:rPr>
              <a:t>дастрасии </a:t>
            </a:r>
            <a:r>
              <a:rPr lang="tg-Cyrl-TJ" sz="1400" spc="-1" dirty="0">
                <a:solidFill>
                  <a:srgbClr val="000000"/>
                </a:solidFill>
                <a:latin typeface="Purisa"/>
                <a:ea typeface="Droid Sans Fallback"/>
              </a:rPr>
              <a:t>[Точки доступа]</a:t>
            </a:r>
            <a:r>
              <a:rPr lang="tg-Cyrl-TJ" sz="1400" spc="-1" dirty="0">
                <a:solidFill>
                  <a:srgbClr val="000000"/>
                </a:solidFill>
                <a:latin typeface="Ubuntu"/>
                <a:ea typeface="Droid Sans Fallback"/>
              </a:rPr>
              <a:t> </a:t>
            </a:r>
            <a:r>
              <a:rPr lang="tg-Cyrl-TJ" sz="1400" spc="-1" dirty="0" smtClean="0">
                <a:solidFill>
                  <a:srgbClr val="000000"/>
                </a:solidFill>
                <a:latin typeface="Ubuntu"/>
                <a:ea typeface="Droid Sans Fallback"/>
              </a:rPr>
              <a:t>пайдо мешавад. .</a:t>
            </a:r>
            <a:endParaRPr lang="ru-RU" sz="1400"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Рисунок 128"/>
          <p:cNvPicPr/>
          <p:nvPr/>
        </p:nvPicPr>
        <p:blipFill>
          <a:blip r:embed="rId2"/>
          <a:stretch/>
        </p:blipFill>
        <p:spPr>
          <a:xfrm>
            <a:off x="246240" y="2334186"/>
            <a:ext cx="2880000" cy="4968000"/>
          </a:xfrm>
          <a:prstGeom prst="rect">
            <a:avLst/>
          </a:prstGeom>
          <a:ln>
            <a:noFill/>
          </a:ln>
        </p:spPr>
      </p:pic>
      <p:pic>
        <p:nvPicPr>
          <p:cNvPr id="130" name="Рисунок 129"/>
          <p:cNvPicPr/>
          <p:nvPr/>
        </p:nvPicPr>
        <p:blipFill>
          <a:blip r:embed="rId3"/>
          <a:stretch/>
        </p:blipFill>
        <p:spPr>
          <a:xfrm>
            <a:off x="3479481" y="2270826"/>
            <a:ext cx="2880000" cy="4968000"/>
          </a:xfrm>
          <a:prstGeom prst="rect">
            <a:avLst/>
          </a:prstGeom>
          <a:ln>
            <a:noFill/>
          </a:ln>
        </p:spPr>
      </p:pic>
      <p:pic>
        <p:nvPicPr>
          <p:cNvPr id="131" name="Рисунок 130"/>
          <p:cNvPicPr/>
          <p:nvPr/>
        </p:nvPicPr>
        <p:blipFill>
          <a:blip r:embed="rId4"/>
          <a:stretch/>
        </p:blipFill>
        <p:spPr>
          <a:xfrm>
            <a:off x="6696000" y="2195661"/>
            <a:ext cx="2952000" cy="4968000"/>
          </a:xfrm>
          <a:prstGeom prst="rect">
            <a:avLst/>
          </a:prstGeom>
          <a:ln>
            <a:noFill/>
          </a:ln>
        </p:spPr>
      </p:pic>
      <p:sp>
        <p:nvSpPr>
          <p:cNvPr id="132" name="TextShape 1"/>
          <p:cNvSpPr txBox="1"/>
          <p:nvPr/>
        </p:nvSpPr>
        <p:spPr>
          <a:xfrm>
            <a:off x="288000" y="187920"/>
            <a:ext cx="9432000" cy="2168640"/>
          </a:xfrm>
          <a:prstGeom prst="rect">
            <a:avLst/>
          </a:prstGeom>
          <a:noFill/>
          <a:ln>
            <a:noFill/>
          </a:ln>
        </p:spPr>
        <p:txBody>
          <a:bodyPr lIns="90000" tIns="45000" rIns="90000" bIns="45000">
            <a:noAutofit/>
          </a:bodyPr>
          <a:lstStyle/>
          <a:p>
            <a:pPr algn="ctr"/>
            <a:r>
              <a:rPr lang="tg-Cyrl-TJ" sz="1600" b="0" strike="noStrike" spc="-1" dirty="0" smtClean="0">
                <a:latin typeface="Ubuntu"/>
              </a:rPr>
              <a:t>Дар </a:t>
            </a:r>
            <a:r>
              <a:rPr lang="tg-Cyrl-TJ" sz="1600" b="0" strike="noStrike" spc="-1" dirty="0">
                <a:latin typeface="Ubuntu"/>
              </a:rPr>
              <a:t>ин ҷо қадам ба қадам нишон дода </a:t>
            </a:r>
            <a:r>
              <a:rPr lang="tg-Cyrl-TJ" sz="1600" b="0" strike="noStrike" spc="-1" dirty="0" smtClean="0">
                <a:latin typeface="Ubuntu"/>
              </a:rPr>
              <a:t>шудааст, ки чӣ </a:t>
            </a:r>
            <a:r>
              <a:rPr lang="tg-Cyrl-TJ" sz="1600" b="0" strike="noStrike" spc="-1" dirty="0">
                <a:latin typeface="Ubuntu"/>
              </a:rPr>
              <a:t>тавр SIM - корти худро ба </a:t>
            </a:r>
            <a:r>
              <a:rPr lang="tg-Cyrl-TJ" sz="1600" b="0" strike="noStrike" spc="-1" dirty="0" smtClean="0">
                <a:latin typeface="Ubuntu"/>
              </a:rPr>
              <a:t>Интернет </a:t>
            </a:r>
            <a:r>
              <a:rPr lang="tg-Cyrl-TJ" sz="1600" b="0" strike="noStrike" spc="-1" dirty="0">
                <a:latin typeface="Ubuntu"/>
              </a:rPr>
              <a:t>пайваст намудан мумкин аст.</a:t>
            </a:r>
            <a:endParaRPr lang="ru-RU" sz="1600" b="0" strike="noStrike" spc="-1" dirty="0">
              <a:latin typeface="Arial"/>
            </a:endParaRPr>
          </a:p>
          <a:p>
            <a:pPr algn="ctr"/>
            <a:r>
              <a:rPr lang="ru-RU" sz="2800" b="0" strike="noStrike" spc="-1" dirty="0">
                <a:solidFill>
                  <a:srgbClr val="000000"/>
                </a:solidFill>
                <a:latin typeface="Ubuntu"/>
                <a:ea typeface="Droid Sans Fallback"/>
              </a:rPr>
              <a:t> </a:t>
            </a:r>
            <a:endParaRPr lang="ru-RU" sz="2800" b="0" strike="noStrike" spc="-1" dirty="0">
              <a:latin typeface="Arial"/>
            </a:endParaRPr>
          </a:p>
        </p:txBody>
      </p:sp>
      <p:sp>
        <p:nvSpPr>
          <p:cNvPr id="133" name="CustomShape 2"/>
          <p:cNvSpPr/>
          <p:nvPr/>
        </p:nvSpPr>
        <p:spPr>
          <a:xfrm>
            <a:off x="354240" y="4250826"/>
            <a:ext cx="1332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34" name="CustomShape 3"/>
          <p:cNvSpPr/>
          <p:nvPr/>
        </p:nvSpPr>
        <p:spPr>
          <a:xfrm>
            <a:off x="3566884" y="2933830"/>
            <a:ext cx="56088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35" name="CustomShape 4"/>
          <p:cNvSpPr/>
          <p:nvPr/>
        </p:nvSpPr>
        <p:spPr>
          <a:xfrm>
            <a:off x="3471120" y="3381190"/>
            <a:ext cx="1440000" cy="57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36" name="CustomShape 5"/>
          <p:cNvSpPr/>
          <p:nvPr/>
        </p:nvSpPr>
        <p:spPr>
          <a:xfrm>
            <a:off x="3751560" y="6552000"/>
            <a:ext cx="122400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37" name="CustomShape 6"/>
          <p:cNvSpPr/>
          <p:nvPr/>
        </p:nvSpPr>
        <p:spPr>
          <a:xfrm>
            <a:off x="9222782" y="3156976"/>
            <a:ext cx="432000" cy="504000"/>
          </a:xfrm>
          <a:prstGeom prst="ellipse">
            <a:avLst/>
          </a:prstGeom>
          <a:noFill/>
          <a:ln w="38160">
            <a:solidFill>
              <a:srgbClr val="FF0000"/>
            </a:solidFill>
            <a:round/>
          </a:ln>
        </p:spPr>
        <p:style>
          <a:lnRef idx="0">
            <a:scrgbClr r="0" g="0" b="0"/>
          </a:lnRef>
          <a:fillRef idx="0">
            <a:scrgbClr r="0" g="0" b="0"/>
          </a:fillRef>
          <a:effectRef idx="0">
            <a:scrgbClr r="0" g="0" b="0"/>
          </a:effectRef>
          <a:fontRef idx="minor"/>
        </p:style>
      </p:sp>
      <p:sp>
        <p:nvSpPr>
          <p:cNvPr id="2" name="TextBox 1"/>
          <p:cNvSpPr txBox="1"/>
          <p:nvPr/>
        </p:nvSpPr>
        <p:spPr>
          <a:xfrm>
            <a:off x="223231" y="1198577"/>
            <a:ext cx="2897915" cy="954107"/>
          </a:xfrm>
          <a:prstGeom prst="rect">
            <a:avLst/>
          </a:prstGeom>
          <a:noFill/>
        </p:spPr>
        <p:txBody>
          <a:bodyPr wrap="square" rtlCol="1">
            <a:spAutoFit/>
          </a:bodyPr>
          <a:lstStyle/>
          <a:p>
            <a:r>
              <a:rPr lang="tg-Cyrl-TJ" sz="1400" spc="-1" dirty="0">
                <a:solidFill>
                  <a:srgbClr val="000000"/>
                </a:solidFill>
                <a:latin typeface="Ubuntu"/>
                <a:ea typeface="Droid Sans Fallback"/>
              </a:rPr>
              <a:t>Нуқтаҳои дастрасӣ</a:t>
            </a:r>
            <a:r>
              <a:rPr lang="tg-Cyrl-TJ" sz="1400" spc="-1" dirty="0">
                <a:solidFill>
                  <a:srgbClr val="000000"/>
                </a:solidFill>
                <a:latin typeface="Purisa"/>
                <a:ea typeface="Droid Sans Fallback"/>
              </a:rPr>
              <a:t> [Точка доступа] ро пахш мекунем. Равзанаи “Изменения точка доступа” пайдо мешавад.</a:t>
            </a:r>
            <a:endParaRPr lang="fa-IR" sz="1400" dirty="0"/>
          </a:p>
        </p:txBody>
      </p:sp>
      <p:sp>
        <p:nvSpPr>
          <p:cNvPr id="3" name="TextBox 2"/>
          <p:cNvSpPr txBox="1"/>
          <p:nvPr/>
        </p:nvSpPr>
        <p:spPr>
          <a:xfrm>
            <a:off x="3432571" y="885831"/>
            <a:ext cx="3017713" cy="1384995"/>
          </a:xfrm>
          <a:prstGeom prst="rect">
            <a:avLst/>
          </a:prstGeom>
          <a:noFill/>
        </p:spPr>
        <p:txBody>
          <a:bodyPr wrap="square" rtlCol="1">
            <a:spAutoFit/>
          </a:bodyPr>
          <a:lstStyle/>
          <a:p>
            <a:r>
              <a:rPr lang="tg-Cyrl-TJ" sz="1400" spc="-1" dirty="0">
                <a:solidFill>
                  <a:srgbClr val="000000"/>
                </a:solidFill>
                <a:latin typeface="Purisa"/>
                <a:ea typeface="Droid Sans Fallback"/>
              </a:rPr>
              <a:t>Онҷо алакай ба таври автоматики номи ширкати мобилии симкортатон пайдо мешавад. Шумотанҳо тугмаи ҳифз [ сохранит</a:t>
            </a:r>
            <a:r>
              <a:rPr lang="ru-RU" sz="1400" spc="-1" dirty="0">
                <a:solidFill>
                  <a:srgbClr val="000000"/>
                </a:solidFill>
                <a:latin typeface="Purisa"/>
                <a:ea typeface="Droid Sans Fallback"/>
              </a:rPr>
              <a:t>ь</a:t>
            </a:r>
            <a:r>
              <a:rPr lang="tg-Cyrl-TJ" sz="1400" spc="-1" dirty="0">
                <a:solidFill>
                  <a:srgbClr val="000000"/>
                </a:solidFill>
                <a:latin typeface="Purisa"/>
                <a:ea typeface="Droid Sans Fallback"/>
              </a:rPr>
              <a:t> ] </a:t>
            </a:r>
            <a:r>
              <a:rPr lang="fa-IR" sz="1400" spc="-1" dirty="0">
                <a:solidFill>
                  <a:srgbClr val="000000"/>
                </a:solidFill>
                <a:latin typeface="Purisa"/>
                <a:ea typeface="Droid Sans Fallback"/>
              </a:rPr>
              <a:t>-</a:t>
            </a:r>
            <a:r>
              <a:rPr lang="tg-Cyrl-TJ" sz="1400" spc="-1" dirty="0">
                <a:solidFill>
                  <a:srgbClr val="000000"/>
                </a:solidFill>
                <a:latin typeface="Purisa"/>
                <a:ea typeface="Droid Sans Fallback"/>
              </a:rPr>
              <a:t>ро пахш мекунед. </a:t>
            </a:r>
            <a:r>
              <a:rPr lang="tg-Cyrl-TJ" sz="1400" spc="-1" dirty="0">
                <a:solidFill>
                  <a:srgbClr val="000000"/>
                </a:solidFill>
                <a:latin typeface="Ubuntu"/>
                <a:ea typeface="Droid Sans Fallback"/>
              </a:rPr>
              <a:t> Равзанаи дигар пайдо мешавад</a:t>
            </a:r>
            <a:endParaRPr lang="fa-IR" sz="1400" dirty="0"/>
          </a:p>
        </p:txBody>
      </p:sp>
      <p:sp>
        <p:nvSpPr>
          <p:cNvPr id="4" name="TextBox 3"/>
          <p:cNvSpPr txBox="1"/>
          <p:nvPr/>
        </p:nvSpPr>
        <p:spPr>
          <a:xfrm>
            <a:off x="6875856" y="890869"/>
            <a:ext cx="2592288" cy="1169551"/>
          </a:xfrm>
          <a:prstGeom prst="rect">
            <a:avLst/>
          </a:prstGeom>
          <a:noFill/>
        </p:spPr>
        <p:txBody>
          <a:bodyPr wrap="square" rtlCol="1">
            <a:spAutoFit/>
          </a:bodyPr>
          <a:lstStyle/>
          <a:p>
            <a:r>
              <a:rPr lang="tg-Cyrl-TJ" sz="1400" spc="-1" dirty="0">
                <a:solidFill>
                  <a:srgbClr val="000000"/>
                </a:solidFill>
                <a:latin typeface="Ubuntu"/>
                <a:ea typeface="Droid Sans Fallback"/>
              </a:rPr>
              <a:t>Он ҷо ҳам алакай корҳои </a:t>
            </a:r>
            <a:r>
              <a:rPr lang="tg-Cyrl-TJ" sz="1400" spc="-1" dirty="0" smtClean="0">
                <a:solidFill>
                  <a:srgbClr val="000000"/>
                </a:solidFill>
                <a:latin typeface="Ubuntu"/>
                <a:ea typeface="Droid Sans Fallback"/>
              </a:rPr>
              <a:t>ҷрсозӣ ба </a:t>
            </a:r>
            <a:r>
              <a:rPr lang="tg-Cyrl-TJ" sz="1400" spc="-1" dirty="0">
                <a:solidFill>
                  <a:srgbClr val="000000"/>
                </a:solidFill>
                <a:latin typeface="Ubuntu"/>
                <a:ea typeface="Droid Sans Fallback"/>
              </a:rPr>
              <a:t>таври авоматикӣ анҷом шудааст шумо </a:t>
            </a:r>
            <a:r>
              <a:rPr lang="tg-Cyrl-TJ" sz="1400" spc="-1" dirty="0" smtClean="0">
                <a:solidFill>
                  <a:srgbClr val="000000"/>
                </a:solidFill>
                <a:latin typeface="Ubuntu"/>
                <a:ea typeface="Droid Sans Fallback"/>
              </a:rPr>
              <a:t>фақат тугмачаи </a:t>
            </a:r>
            <a:r>
              <a:rPr lang="tg-Cyrl-TJ" sz="1400" spc="-1" dirty="0">
                <a:solidFill>
                  <a:srgbClr val="000000"/>
                </a:solidFill>
                <a:latin typeface="Ubuntu"/>
                <a:ea typeface="Droid Sans Fallback"/>
              </a:rPr>
              <a:t>канори онро пахш мекунед</a:t>
            </a:r>
            <a:endParaRPr lang="fa-I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396000" y="-121320"/>
            <a:ext cx="9071640" cy="798770"/>
          </a:xfrm>
          <a:prstGeom prst="rect">
            <a:avLst/>
          </a:prstGeom>
          <a:noFill/>
          <a:ln>
            <a:noFill/>
          </a:ln>
        </p:spPr>
        <p:txBody>
          <a:bodyPr lIns="0" tIns="0" rIns="0" bIns="0" anchor="ctr">
            <a:noAutofit/>
          </a:bodyPr>
          <a:lstStyle/>
          <a:p>
            <a:pPr algn="ctr"/>
            <a:r>
              <a:rPr lang="tg-Cyrl-TJ" sz="3200" b="0" strike="noStrike" spc="-1" dirty="0" smtClean="0">
                <a:solidFill>
                  <a:srgbClr val="000000"/>
                </a:solidFill>
                <a:latin typeface="Ubuntu"/>
                <a:ea typeface="Droid Sans Fallback"/>
              </a:rPr>
              <a:t>Суръати баланди интернет</a:t>
            </a:r>
            <a:endParaRPr lang="ru-RU" sz="3200" b="0" strike="noStrike" spc="-1" dirty="0">
              <a:latin typeface="Arial"/>
            </a:endParaRPr>
          </a:p>
        </p:txBody>
      </p:sp>
      <p:pic>
        <p:nvPicPr>
          <p:cNvPr id="139" name="Рисунок 138"/>
          <p:cNvPicPr/>
          <p:nvPr/>
        </p:nvPicPr>
        <p:blipFill>
          <a:blip r:embed="rId2"/>
          <a:stretch/>
        </p:blipFill>
        <p:spPr>
          <a:xfrm>
            <a:off x="134531" y="2268000"/>
            <a:ext cx="2160000" cy="5184000"/>
          </a:xfrm>
          <a:prstGeom prst="rect">
            <a:avLst/>
          </a:prstGeom>
          <a:ln>
            <a:noFill/>
          </a:ln>
        </p:spPr>
      </p:pic>
      <p:pic>
        <p:nvPicPr>
          <p:cNvPr id="140" name="Рисунок 139"/>
          <p:cNvPicPr/>
          <p:nvPr/>
        </p:nvPicPr>
        <p:blipFill>
          <a:blip r:embed="rId3"/>
          <a:stretch/>
        </p:blipFill>
        <p:spPr>
          <a:xfrm>
            <a:off x="2478240" y="2183555"/>
            <a:ext cx="2232000" cy="5256000"/>
          </a:xfrm>
          <a:prstGeom prst="rect">
            <a:avLst/>
          </a:prstGeom>
          <a:ln>
            <a:noFill/>
          </a:ln>
        </p:spPr>
      </p:pic>
      <p:pic>
        <p:nvPicPr>
          <p:cNvPr id="141" name="Рисунок 140"/>
          <p:cNvPicPr/>
          <p:nvPr/>
        </p:nvPicPr>
        <p:blipFill>
          <a:blip r:embed="rId4"/>
          <a:stretch/>
        </p:blipFill>
        <p:spPr>
          <a:xfrm>
            <a:off x="4795456" y="2124000"/>
            <a:ext cx="2376000" cy="5256000"/>
          </a:xfrm>
          <a:prstGeom prst="rect">
            <a:avLst/>
          </a:prstGeom>
          <a:ln>
            <a:noFill/>
          </a:ln>
        </p:spPr>
      </p:pic>
      <p:pic>
        <p:nvPicPr>
          <p:cNvPr id="142" name="Рисунок 141"/>
          <p:cNvPicPr/>
          <p:nvPr/>
        </p:nvPicPr>
        <p:blipFill>
          <a:blip r:embed="rId5"/>
          <a:stretch/>
        </p:blipFill>
        <p:spPr>
          <a:xfrm>
            <a:off x="7286912" y="2183555"/>
            <a:ext cx="2700000" cy="5256000"/>
          </a:xfrm>
          <a:prstGeom prst="rect">
            <a:avLst/>
          </a:prstGeom>
          <a:ln>
            <a:noFill/>
          </a:ln>
        </p:spPr>
      </p:pic>
      <p:sp>
        <p:nvSpPr>
          <p:cNvPr id="143" name="CustomShape 2"/>
          <p:cNvSpPr/>
          <p:nvPr/>
        </p:nvSpPr>
        <p:spPr>
          <a:xfrm>
            <a:off x="180000" y="3888000"/>
            <a:ext cx="43200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44" name="CustomShape 3"/>
          <p:cNvSpPr/>
          <p:nvPr/>
        </p:nvSpPr>
        <p:spPr>
          <a:xfrm>
            <a:off x="2483892" y="2411685"/>
            <a:ext cx="432000" cy="46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45" name="CustomShape 4"/>
          <p:cNvSpPr/>
          <p:nvPr/>
        </p:nvSpPr>
        <p:spPr>
          <a:xfrm>
            <a:off x="2484000" y="4752000"/>
            <a:ext cx="1224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46" name="CustomShape 5"/>
          <p:cNvSpPr/>
          <p:nvPr/>
        </p:nvSpPr>
        <p:spPr>
          <a:xfrm>
            <a:off x="4825696" y="5004000"/>
            <a:ext cx="126576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47" name="CustomShape 6"/>
          <p:cNvSpPr/>
          <p:nvPr/>
        </p:nvSpPr>
        <p:spPr>
          <a:xfrm>
            <a:off x="7502796" y="3708000"/>
            <a:ext cx="108000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148" name="CustomShape 7"/>
          <p:cNvSpPr/>
          <p:nvPr/>
        </p:nvSpPr>
        <p:spPr>
          <a:xfrm>
            <a:off x="9244128" y="4873568"/>
            <a:ext cx="504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2" name="TextBox 1"/>
          <p:cNvSpPr txBox="1"/>
          <p:nvPr/>
        </p:nvSpPr>
        <p:spPr>
          <a:xfrm>
            <a:off x="144000" y="537015"/>
            <a:ext cx="2195999" cy="1446550"/>
          </a:xfrm>
          <a:prstGeom prst="rect">
            <a:avLst/>
          </a:prstGeom>
          <a:noFill/>
        </p:spPr>
        <p:txBody>
          <a:bodyPr wrap="square" rtlCol="1">
            <a:spAutoFit/>
          </a:bodyPr>
          <a:lstStyle/>
          <a:p>
            <a:r>
              <a:rPr lang="tg-Cyrl-TJ" sz="1400" spc="-1" dirty="0">
                <a:solidFill>
                  <a:srgbClr val="000000"/>
                </a:solidFill>
                <a:latin typeface="Ubuntu"/>
                <a:ea typeface="Droid Sans Fallback"/>
              </a:rPr>
              <a:t>Тугмаи Ҷурсозӣ </a:t>
            </a:r>
            <a:r>
              <a:rPr lang="tg-Cyrl-TJ" sz="1400" spc="-1" dirty="0">
                <a:solidFill>
                  <a:srgbClr val="000000"/>
                </a:solidFill>
                <a:latin typeface="Purisa"/>
                <a:ea typeface="Droid Sans Fallback"/>
              </a:rPr>
              <a:t>[Настройка]</a:t>
            </a:r>
            <a:r>
              <a:rPr lang="tg-Cyrl-TJ" sz="1400" spc="-1" dirty="0">
                <a:solidFill>
                  <a:srgbClr val="000000"/>
                </a:solidFill>
                <a:latin typeface="Ubuntu"/>
                <a:ea typeface="Droid Sans Fallback"/>
              </a:rPr>
              <a:t> –ро пахш мекунем.  Баъд тугмаи Васлшавӣ </a:t>
            </a:r>
            <a:r>
              <a:rPr lang="tg-Cyrl-TJ" sz="1400" spc="-1" dirty="0">
                <a:solidFill>
                  <a:srgbClr val="000000"/>
                </a:solidFill>
                <a:latin typeface="Purisa"/>
                <a:ea typeface="Droid Sans Fallback"/>
              </a:rPr>
              <a:t>[Подключение]- пайдо мешавад</a:t>
            </a:r>
            <a:r>
              <a:rPr lang="tg-Cyrl-TJ" spc="-1" dirty="0">
                <a:solidFill>
                  <a:srgbClr val="000000"/>
                </a:solidFill>
                <a:latin typeface="Purisa"/>
                <a:ea typeface="Droid Sans Fallback"/>
              </a:rPr>
              <a:t>. </a:t>
            </a:r>
            <a:endParaRPr lang="fa-IR" dirty="0"/>
          </a:p>
        </p:txBody>
      </p:sp>
      <p:sp>
        <p:nvSpPr>
          <p:cNvPr id="14" name="TextBox 13"/>
          <p:cNvSpPr txBox="1"/>
          <p:nvPr/>
        </p:nvSpPr>
        <p:spPr>
          <a:xfrm>
            <a:off x="2393024" y="798560"/>
            <a:ext cx="2286976" cy="1384995"/>
          </a:xfrm>
          <a:prstGeom prst="rect">
            <a:avLst/>
          </a:prstGeom>
          <a:noFill/>
        </p:spPr>
        <p:txBody>
          <a:bodyPr wrap="square" rtlCol="1">
            <a:spAutoFit/>
          </a:bodyPr>
          <a:lstStyle/>
          <a:p>
            <a:r>
              <a:rPr lang="tg-Cyrl-TJ" sz="1400" spc="-1" dirty="0" smtClean="0">
                <a:solidFill>
                  <a:srgbClr val="000000"/>
                </a:solidFill>
                <a:latin typeface="Ubuntu"/>
                <a:ea typeface="Droid Sans Fallback"/>
              </a:rPr>
              <a:t>Тугмаи  </a:t>
            </a:r>
            <a:r>
              <a:rPr lang="tg-Cyrl-TJ" sz="1400" spc="-1" dirty="0">
                <a:solidFill>
                  <a:srgbClr val="000000"/>
                </a:solidFill>
                <a:latin typeface="Ubuntu"/>
                <a:ea typeface="Droid Sans Fallback"/>
              </a:rPr>
              <a:t>Васлшавӣ </a:t>
            </a:r>
            <a:r>
              <a:rPr lang="tg-Cyrl-TJ" sz="1400" spc="-1" dirty="0">
                <a:solidFill>
                  <a:srgbClr val="000000"/>
                </a:solidFill>
                <a:latin typeface="Purisa"/>
                <a:ea typeface="Droid Sans Fallback"/>
              </a:rPr>
              <a:t>[Подключение]-ро</a:t>
            </a:r>
            <a:r>
              <a:rPr lang="tg-Cyrl-TJ" sz="1400" spc="-1" dirty="0">
                <a:solidFill>
                  <a:srgbClr val="000000"/>
                </a:solidFill>
                <a:latin typeface="Ubuntu"/>
                <a:ea typeface="Droid Sans Fallback"/>
              </a:rPr>
              <a:t> пахш карда Шабакаҳои дигар </a:t>
            </a:r>
            <a:r>
              <a:rPr lang="tg-Cyrl-TJ" sz="1400" spc="-1" dirty="0">
                <a:solidFill>
                  <a:srgbClr val="000000"/>
                </a:solidFill>
                <a:latin typeface="Purisa"/>
                <a:ea typeface="Droid Sans Fallback"/>
              </a:rPr>
              <a:t>[Другие сети</a:t>
            </a:r>
            <a:r>
              <a:rPr lang="tg-Cyrl-TJ" sz="1400" spc="-1" dirty="0" smtClean="0">
                <a:solidFill>
                  <a:srgbClr val="000000"/>
                </a:solidFill>
                <a:latin typeface="Purisa"/>
                <a:ea typeface="Droid Sans Fallback"/>
              </a:rPr>
              <a:t>]- пайдо мешавад ва онро пахш мекнуем. </a:t>
            </a:r>
            <a:endParaRPr lang="fa-IR" sz="1400" dirty="0"/>
          </a:p>
        </p:txBody>
      </p:sp>
      <p:sp>
        <p:nvSpPr>
          <p:cNvPr id="4" name="TextBox 3"/>
          <p:cNvSpPr txBox="1"/>
          <p:nvPr/>
        </p:nvSpPr>
        <p:spPr>
          <a:xfrm>
            <a:off x="4825696" y="677450"/>
            <a:ext cx="2461216" cy="1446550"/>
          </a:xfrm>
          <a:prstGeom prst="rect">
            <a:avLst/>
          </a:prstGeom>
          <a:noFill/>
        </p:spPr>
        <p:txBody>
          <a:bodyPr wrap="square" rtlCol="1">
            <a:spAutoFit/>
          </a:bodyPr>
          <a:lstStyle/>
          <a:p>
            <a:pPr algn="just"/>
            <a:r>
              <a:rPr lang="tg-Cyrl-TJ" sz="1400" spc="-1" dirty="0">
                <a:solidFill>
                  <a:srgbClr val="000000"/>
                </a:solidFill>
                <a:latin typeface="Ubuntu"/>
                <a:ea typeface="Droid Sans Fallback"/>
              </a:rPr>
              <a:t>Сипас тугмаи Шабакаҳои мобилӣ </a:t>
            </a:r>
            <a:r>
              <a:rPr lang="tg-Cyrl-TJ" sz="1400" spc="-1" dirty="0">
                <a:solidFill>
                  <a:srgbClr val="000000"/>
                </a:solidFill>
                <a:latin typeface="Purisa"/>
                <a:ea typeface="Droid Sans Fallback"/>
              </a:rPr>
              <a:t>[Мобильные сети]</a:t>
            </a:r>
            <a:r>
              <a:rPr lang="tg-Cyrl-TJ" sz="1400" spc="-1" dirty="0">
                <a:solidFill>
                  <a:srgbClr val="000000"/>
                </a:solidFill>
                <a:latin typeface="Ubuntu"/>
                <a:ea typeface="Droid Sans Fallback"/>
              </a:rPr>
              <a:t> ро пахш мекунем ва тугмаи навбатӣ </a:t>
            </a:r>
            <a:r>
              <a:rPr lang="tg-Cyrl-TJ" sz="1400" spc="-1" dirty="0" smtClean="0">
                <a:solidFill>
                  <a:srgbClr val="000000"/>
                </a:solidFill>
                <a:latin typeface="Ubuntu"/>
                <a:ea typeface="Droid Sans Fallback"/>
              </a:rPr>
              <a:t>Реҷаи шабака </a:t>
            </a:r>
            <a:r>
              <a:rPr lang="tg-Cyrl-TJ" sz="1400" spc="-1" dirty="0" smtClean="0">
                <a:solidFill>
                  <a:srgbClr val="000000"/>
                </a:solidFill>
                <a:latin typeface="Purisa"/>
                <a:ea typeface="Droid Sans Fallback"/>
              </a:rPr>
              <a:t>[Режим сети]</a:t>
            </a:r>
            <a:r>
              <a:rPr lang="tg-Cyrl-TJ" sz="1400" spc="-1" dirty="0" smtClean="0">
                <a:solidFill>
                  <a:srgbClr val="000000"/>
                </a:solidFill>
                <a:latin typeface="Ubuntu"/>
                <a:ea typeface="Droid Sans Fallback"/>
              </a:rPr>
              <a:t> </a:t>
            </a:r>
            <a:r>
              <a:rPr lang="tg-Cyrl-TJ" sz="1400" spc="-1" dirty="0">
                <a:solidFill>
                  <a:srgbClr val="000000"/>
                </a:solidFill>
                <a:latin typeface="Ubuntu"/>
                <a:ea typeface="Droid Sans Fallback"/>
              </a:rPr>
              <a:t>пайдо мешавад</a:t>
            </a:r>
            <a:r>
              <a:rPr lang="tg-Cyrl-TJ" spc="-1" dirty="0">
                <a:solidFill>
                  <a:srgbClr val="000000"/>
                </a:solidFill>
                <a:latin typeface="Ubuntu"/>
                <a:ea typeface="Droid Sans Fallback"/>
              </a:rPr>
              <a:t>. .</a:t>
            </a:r>
            <a:endParaRPr lang="ru-RU" spc="-1" dirty="0"/>
          </a:p>
        </p:txBody>
      </p:sp>
      <p:sp>
        <p:nvSpPr>
          <p:cNvPr id="18" name="TextBox 17"/>
          <p:cNvSpPr txBox="1"/>
          <p:nvPr/>
        </p:nvSpPr>
        <p:spPr>
          <a:xfrm>
            <a:off x="7461862" y="906281"/>
            <a:ext cx="2285280" cy="1169551"/>
          </a:xfrm>
          <a:prstGeom prst="rect">
            <a:avLst/>
          </a:prstGeom>
          <a:noFill/>
        </p:spPr>
        <p:txBody>
          <a:bodyPr wrap="square" rtlCol="1">
            <a:spAutoFit/>
          </a:bodyPr>
          <a:lstStyle/>
          <a:p>
            <a:pPr algn="just"/>
            <a:r>
              <a:rPr lang="tg-Cyrl-TJ" sz="1400" spc="-1" dirty="0" smtClean="0">
                <a:solidFill>
                  <a:srgbClr val="000000"/>
                </a:solidFill>
                <a:latin typeface="Ubuntu"/>
                <a:ea typeface="Droid Sans Fallback"/>
              </a:rPr>
              <a:t>Дар равзанаи Реҷаи шабака </a:t>
            </a:r>
            <a:r>
              <a:rPr lang="tg-Cyrl-TJ" sz="1400" spc="-1" dirty="0" smtClean="0">
                <a:solidFill>
                  <a:srgbClr val="000000"/>
                </a:solidFill>
                <a:latin typeface="Purisa"/>
                <a:ea typeface="Droid Sans Fallback"/>
              </a:rPr>
              <a:t>[Режим сети]</a:t>
            </a:r>
            <a:r>
              <a:rPr lang="tg-Cyrl-TJ" sz="1400" spc="-1" dirty="0" smtClean="0">
                <a:solidFill>
                  <a:srgbClr val="000000"/>
                </a:solidFill>
                <a:latin typeface="Ubuntu"/>
                <a:ea typeface="Droid Sans Fallback"/>
              </a:rPr>
              <a:t> тугмаи дарзер нишондода шударо интихоб мекунем. </a:t>
            </a:r>
            <a:endParaRPr lang="ru-RU"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504000" y="228600"/>
            <a:ext cx="8928000" cy="2219400"/>
          </a:xfrm>
          <a:prstGeom prst="rect">
            <a:avLst/>
          </a:prstGeom>
          <a:noFill/>
          <a:ln>
            <a:noFill/>
          </a:ln>
        </p:spPr>
        <p:txBody>
          <a:bodyPr lIns="0" tIns="0" rIns="0" bIns="0" anchor="ctr">
            <a:noAutofit/>
          </a:bodyPr>
          <a:lstStyle/>
          <a:p>
            <a:pPr algn="ctr"/>
            <a:r>
              <a:rPr lang="tg-Cyrl-TJ" sz="2600" b="0" strike="noStrike" spc="-1" dirty="0">
                <a:latin typeface="Ubuntu"/>
              </a:rPr>
              <a:t>Телефони </a:t>
            </a:r>
            <a:r>
              <a:rPr lang="tg-Cyrl-TJ" sz="2600" b="0" strike="noStrike" spc="-1" dirty="0" smtClean="0">
                <a:latin typeface="Ubuntu"/>
              </a:rPr>
              <a:t>мобилии </a:t>
            </a:r>
            <a:r>
              <a:rPr lang="tg-Cyrl-TJ" sz="2600" b="0" strike="noStrike" spc="-1" dirty="0">
                <a:latin typeface="Purisa"/>
              </a:rPr>
              <a:t>Samsung Galaxy </a:t>
            </a:r>
            <a:r>
              <a:rPr lang="tg-Cyrl-TJ" sz="2600" b="0" strike="noStrike" spc="-1" dirty="0">
                <a:solidFill>
                  <a:srgbClr val="000000"/>
                </a:solidFill>
                <a:latin typeface="Purisa"/>
                <a:ea typeface="Droid Sans Fallback"/>
              </a:rPr>
              <a:t>S4</a:t>
            </a:r>
            <a:r>
              <a:rPr lang="tg-Cyrl-TJ" sz="2600" b="0" strike="noStrike" spc="-1" dirty="0">
                <a:solidFill>
                  <a:srgbClr val="000000"/>
                </a:solidFill>
                <a:latin typeface="Ubuntu"/>
                <a:ea typeface="Droid Sans Fallback"/>
              </a:rPr>
              <a:t> </a:t>
            </a:r>
            <a:r>
              <a:rPr lang="tg-Cyrl-TJ" sz="2600" b="0" strike="noStrike" spc="-1" dirty="0">
                <a:solidFill>
                  <a:srgbClr val="000000"/>
                </a:solidFill>
                <a:latin typeface="Purisa"/>
                <a:ea typeface="Droid Sans Fallback"/>
              </a:rPr>
              <a:t>Mini</a:t>
            </a:r>
            <a:r>
              <a:rPr lang="tg-Cyrl-TJ" sz="2600" b="0" strike="noStrike" spc="-1" dirty="0">
                <a:solidFill>
                  <a:srgbClr val="000000"/>
                </a:solidFill>
                <a:latin typeface="Ubuntu"/>
                <a:ea typeface="Droid Sans Fallback"/>
              </a:rPr>
              <a:t> </a:t>
            </a:r>
            <a:r>
              <a:rPr lang="tg-Cyrl-TJ" sz="2600" b="0" strike="noStrike" spc="-1" dirty="0" smtClean="0">
                <a:latin typeface="Ubuntu"/>
              </a:rPr>
              <a:t>аз </a:t>
            </a:r>
            <a:r>
              <a:rPr lang="tg-Cyrl-TJ" sz="2600" b="0" strike="noStrike" spc="-1" dirty="0">
                <a:latin typeface="Ubuntu"/>
              </a:rPr>
              <a:t>3 </a:t>
            </a:r>
            <a:r>
              <a:rPr lang="tg-Cyrl-TJ" sz="2600" b="0" strike="noStrike" spc="-1" dirty="0" smtClean="0">
                <a:latin typeface="Ubuntu"/>
              </a:rPr>
              <a:t>тугмачаи асосӣ </a:t>
            </a:r>
            <a:r>
              <a:rPr lang="tg-Cyrl-TJ" sz="2600" b="0" strike="noStrike" spc="-1" dirty="0">
                <a:latin typeface="Ubuntu"/>
              </a:rPr>
              <a:t>ва 2 </a:t>
            </a:r>
            <a:r>
              <a:rPr lang="tg-Cyrl-TJ" sz="2600" b="0" strike="noStrike" spc="-1" dirty="0" smtClean="0">
                <a:latin typeface="Ubuntu"/>
              </a:rPr>
              <a:t>тугмаи ёридиҳанда </a:t>
            </a:r>
            <a:r>
              <a:rPr lang="tg-Cyrl-TJ" sz="2600" b="0" strike="noStrike" spc="-1" dirty="0">
                <a:latin typeface="Ubuntu"/>
              </a:rPr>
              <a:t>иборат </a:t>
            </a:r>
            <a:r>
              <a:rPr lang="tg-Cyrl-TJ" sz="2600" b="0" strike="noStrike" spc="-1" dirty="0" smtClean="0">
                <a:latin typeface="Ubuntu"/>
              </a:rPr>
              <a:t>аст.</a:t>
            </a:r>
            <a:endParaRPr lang="ru-RU" sz="2600" b="0" strike="noStrike" spc="-1" dirty="0">
              <a:latin typeface="Arial"/>
            </a:endParaRPr>
          </a:p>
          <a:p>
            <a:pPr algn="ctr"/>
            <a:endParaRPr lang="ru-RU" sz="2600" b="0" strike="noStrike" spc="-1" dirty="0">
              <a:latin typeface="Arial"/>
            </a:endParaRPr>
          </a:p>
          <a:p>
            <a:pPr algn="ctr"/>
            <a:r>
              <a:rPr lang="ru-RU" sz="3200" b="0" strike="noStrike" spc="-1" dirty="0">
                <a:latin typeface="Arial"/>
              </a:rPr>
              <a:t>  </a:t>
            </a:r>
          </a:p>
        </p:txBody>
      </p:sp>
      <p:pic>
        <p:nvPicPr>
          <p:cNvPr id="42" name="Рисунок 41"/>
          <p:cNvPicPr/>
          <p:nvPr/>
        </p:nvPicPr>
        <p:blipFill>
          <a:blip r:embed="rId2" cstate="print"/>
          <a:stretch/>
        </p:blipFill>
        <p:spPr>
          <a:xfrm>
            <a:off x="1872000" y="1584000"/>
            <a:ext cx="6048000" cy="4158000"/>
          </a:xfrm>
          <a:prstGeom prst="rect">
            <a:avLst/>
          </a:prstGeom>
          <a:ln w="19080">
            <a:noFill/>
          </a:ln>
        </p:spPr>
      </p:pic>
      <p:sp>
        <p:nvSpPr>
          <p:cNvPr id="43" name="CustomShape 2"/>
          <p:cNvSpPr/>
          <p:nvPr/>
        </p:nvSpPr>
        <p:spPr>
          <a:xfrm>
            <a:off x="3852000" y="2477880"/>
            <a:ext cx="288000" cy="72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44" name="CustomShape 3"/>
          <p:cNvSpPr/>
          <p:nvPr/>
        </p:nvSpPr>
        <p:spPr>
          <a:xfrm>
            <a:off x="5616000" y="2664000"/>
            <a:ext cx="288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45" name="CustomShape 4"/>
          <p:cNvSpPr/>
          <p:nvPr/>
        </p:nvSpPr>
        <p:spPr>
          <a:xfrm>
            <a:off x="4572000" y="5148000"/>
            <a:ext cx="648000" cy="33336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46" name="CustomShape 5"/>
          <p:cNvSpPr/>
          <p:nvPr/>
        </p:nvSpPr>
        <p:spPr>
          <a:xfrm rot="5399400">
            <a:off x="4932000" y="5831640"/>
            <a:ext cx="972000" cy="180000"/>
          </a:xfrm>
          <a:custGeom>
            <a:avLst/>
            <a:gdLst/>
            <a:ahLst/>
            <a:cxnLst/>
            <a:rect l="0" t="0" r="r" b="b"/>
            <a:pathLst>
              <a:path w="2702" h="502">
                <a:moveTo>
                  <a:pt x="2701" y="125"/>
                </a:moveTo>
                <a:lnTo>
                  <a:pt x="675" y="125"/>
                </a:lnTo>
                <a:lnTo>
                  <a:pt x="675" y="0"/>
                </a:lnTo>
                <a:lnTo>
                  <a:pt x="0" y="250"/>
                </a:lnTo>
                <a:lnTo>
                  <a:pt x="675" y="501"/>
                </a:lnTo>
                <a:lnTo>
                  <a:pt x="675" y="375"/>
                </a:lnTo>
                <a:lnTo>
                  <a:pt x="2701" y="375"/>
                </a:lnTo>
                <a:lnTo>
                  <a:pt x="2701" y="125"/>
                </a:lnTo>
              </a:path>
            </a:pathLst>
          </a:custGeom>
          <a:solidFill>
            <a:srgbClr val="FFFFFF"/>
          </a:solidFill>
          <a:ln w="38160">
            <a:solidFill>
              <a:srgbClr val="FF3333"/>
            </a:solidFill>
            <a:bevel/>
          </a:ln>
        </p:spPr>
        <p:style>
          <a:lnRef idx="0">
            <a:scrgbClr r="0" g="0" b="0"/>
          </a:lnRef>
          <a:fillRef idx="0">
            <a:scrgbClr r="0" g="0" b="0"/>
          </a:fillRef>
          <a:effectRef idx="0">
            <a:scrgbClr r="0" g="0" b="0"/>
          </a:effectRef>
          <a:fontRef idx="minor"/>
        </p:style>
      </p:sp>
      <p:sp>
        <p:nvSpPr>
          <p:cNvPr id="47" name="CustomShape 6"/>
          <p:cNvSpPr/>
          <p:nvPr/>
        </p:nvSpPr>
        <p:spPr>
          <a:xfrm rot="5399400">
            <a:off x="3888000" y="5832000"/>
            <a:ext cx="972000" cy="180000"/>
          </a:xfrm>
          <a:custGeom>
            <a:avLst/>
            <a:gdLst/>
            <a:ahLst/>
            <a:cxnLst/>
            <a:rect l="0" t="0" r="r" b="b"/>
            <a:pathLst>
              <a:path w="2702" h="502">
                <a:moveTo>
                  <a:pt x="2701" y="125"/>
                </a:moveTo>
                <a:lnTo>
                  <a:pt x="675" y="125"/>
                </a:lnTo>
                <a:lnTo>
                  <a:pt x="675" y="0"/>
                </a:lnTo>
                <a:lnTo>
                  <a:pt x="0" y="250"/>
                </a:lnTo>
                <a:lnTo>
                  <a:pt x="675" y="501"/>
                </a:lnTo>
                <a:lnTo>
                  <a:pt x="675" y="375"/>
                </a:lnTo>
                <a:lnTo>
                  <a:pt x="2701" y="375"/>
                </a:lnTo>
                <a:lnTo>
                  <a:pt x="2701" y="125"/>
                </a:lnTo>
              </a:path>
            </a:pathLst>
          </a:custGeom>
          <a:solidFill>
            <a:srgbClr val="FFFFFF"/>
          </a:solidFill>
          <a:ln w="38160">
            <a:solidFill>
              <a:srgbClr val="FF3333"/>
            </a:solidFill>
            <a:bevel/>
          </a:ln>
        </p:spPr>
        <p:style>
          <a:lnRef idx="0">
            <a:scrgbClr r="0" g="0" b="0"/>
          </a:lnRef>
          <a:fillRef idx="0">
            <a:scrgbClr r="0" g="0" b="0"/>
          </a:fillRef>
          <a:effectRef idx="0">
            <a:scrgbClr r="0" g="0" b="0"/>
          </a:effectRef>
          <a:fontRef idx="minor"/>
        </p:style>
      </p:sp>
      <p:sp>
        <p:nvSpPr>
          <p:cNvPr id="4" name="TextBox 3"/>
          <p:cNvSpPr txBox="1"/>
          <p:nvPr/>
        </p:nvSpPr>
        <p:spPr>
          <a:xfrm>
            <a:off x="578119" y="2099216"/>
            <a:ext cx="2880320" cy="1754326"/>
          </a:xfrm>
          <a:prstGeom prst="rect">
            <a:avLst/>
          </a:prstGeom>
          <a:noFill/>
        </p:spPr>
        <p:txBody>
          <a:bodyPr wrap="square" rtlCol="1">
            <a:spAutoFit/>
          </a:bodyPr>
          <a:lstStyle/>
          <a:p>
            <a:r>
              <a:rPr lang="tg-Cyrl-TJ" dirty="0" smtClean="0"/>
              <a:t>Тақрибан тамоми тамғаҳои намуди  смартфон ба ҳамин тамға монандӣ доранд ва амалҳои якхеларо иҷро мекунад. </a:t>
            </a:r>
            <a:endParaRPr lang="fa-IR" dirty="0"/>
          </a:p>
        </p:txBody>
      </p:sp>
      <p:sp>
        <p:nvSpPr>
          <p:cNvPr id="5" name="TextBox 4"/>
          <p:cNvSpPr txBox="1"/>
          <p:nvPr/>
        </p:nvSpPr>
        <p:spPr>
          <a:xfrm>
            <a:off x="6138000" y="2606603"/>
            <a:ext cx="2790000" cy="2308324"/>
          </a:xfrm>
          <a:prstGeom prst="rect">
            <a:avLst/>
          </a:prstGeom>
          <a:noFill/>
        </p:spPr>
        <p:txBody>
          <a:bodyPr wrap="square" rtlCol="1">
            <a:spAutoFit/>
          </a:bodyPr>
          <a:lstStyle/>
          <a:p>
            <a:r>
              <a:rPr lang="tg-Cyrl-TJ" dirty="0" smtClean="0"/>
              <a:t>Дар баъзе телефонҳо онҳо “тугмаҳои пахшшаванда” ва дар баъзе телефонҳо “сенсорӣ” мебошанд. Яъне дастгоҳ бо ҳисси ангуштони шумо амал мекунад. </a:t>
            </a:r>
            <a:endParaRPr lang="fa-IR" dirty="0"/>
          </a:p>
        </p:txBody>
      </p:sp>
      <p:sp>
        <p:nvSpPr>
          <p:cNvPr id="7" name="TextBox 6"/>
          <p:cNvSpPr txBox="1"/>
          <p:nvPr/>
        </p:nvSpPr>
        <p:spPr>
          <a:xfrm>
            <a:off x="1007864" y="4571925"/>
            <a:ext cx="2592288" cy="923330"/>
          </a:xfrm>
          <a:prstGeom prst="rect">
            <a:avLst/>
          </a:prstGeom>
          <a:noFill/>
        </p:spPr>
        <p:txBody>
          <a:bodyPr wrap="square" rtlCol="1">
            <a:spAutoFit/>
          </a:bodyPr>
          <a:lstStyle/>
          <a:p>
            <a:r>
              <a:rPr lang="tg-Cyrl-TJ" dirty="0" smtClean="0"/>
              <a:t>Ҳар як тугмача як ё якчанд амалро иҷро мекунад. </a:t>
            </a: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576360" y="177840"/>
            <a:ext cx="9071640" cy="1982160"/>
          </a:xfrm>
          <a:prstGeom prst="rect">
            <a:avLst/>
          </a:prstGeom>
          <a:noFill/>
          <a:ln>
            <a:noFill/>
          </a:ln>
        </p:spPr>
        <p:txBody>
          <a:bodyPr lIns="0" tIns="0" rIns="0" bIns="0" anchor="ctr">
            <a:noAutofit/>
          </a:bodyPr>
          <a:lstStyle/>
          <a:p>
            <a:pPr algn="ctr"/>
            <a:r>
              <a:rPr lang="tg-Cyrl-TJ" sz="2600" b="0" strike="noStrike" spc="-1" dirty="0" smtClean="0">
                <a:latin typeface="Ubuntu"/>
              </a:rPr>
              <a:t>Вазифаи тугмачаи </a:t>
            </a:r>
            <a:r>
              <a:rPr lang="tg-Cyrl-TJ" sz="2600" b="0" strike="noStrike" spc="-1" dirty="0">
                <a:latin typeface="Purisa"/>
              </a:rPr>
              <a:t>[Power]</a:t>
            </a:r>
            <a:r>
              <a:rPr lang="tg-Cyrl-TJ" sz="2600" b="0" strike="noStrike" spc="-1" dirty="0">
                <a:latin typeface="Ubuntu"/>
              </a:rPr>
              <a:t> </a:t>
            </a:r>
            <a:r>
              <a:rPr lang="tg-Cyrl-TJ" sz="2600" b="0" strike="noStrike" spc="-1" dirty="0" smtClean="0">
                <a:latin typeface="Ubuntu"/>
              </a:rPr>
              <a:t>чист?</a:t>
            </a:r>
            <a:r>
              <a:rPr dirty="0"/>
              <a:t/>
            </a:r>
            <a:br>
              <a:rPr dirty="0"/>
            </a:br>
            <a:r>
              <a:rPr dirty="0"/>
              <a:t/>
            </a:r>
            <a:br>
              <a:rPr dirty="0"/>
            </a:br>
            <a:r>
              <a:rPr lang="ru-RU" dirty="0" err="1" smtClean="0"/>
              <a:t>Ма</a:t>
            </a:r>
            <a:r>
              <a:rPr lang="tg-Cyrl-TJ" dirty="0" smtClean="0"/>
              <a:t>ҳ</a:t>
            </a:r>
            <a:r>
              <a:rPr lang="ru-RU" dirty="0" smtClean="0"/>
              <a:t>з ба </a:t>
            </a:r>
            <a:r>
              <a:rPr lang="ru-RU" dirty="0" err="1" smtClean="0"/>
              <a:t>воситаи</a:t>
            </a:r>
            <a:r>
              <a:rPr lang="ru-RU" dirty="0" smtClean="0"/>
              <a:t> ин </a:t>
            </a:r>
            <a:r>
              <a:rPr lang="ru-RU" dirty="0" err="1" smtClean="0"/>
              <a:t>тугмача</a:t>
            </a:r>
            <a:r>
              <a:rPr lang="ru-RU" dirty="0" smtClean="0"/>
              <a:t> </a:t>
            </a:r>
            <a:r>
              <a:rPr lang="ru-RU" dirty="0" err="1" smtClean="0"/>
              <a:t>шумо</a:t>
            </a:r>
            <a:r>
              <a:rPr lang="ru-RU" dirty="0" smtClean="0"/>
              <a:t> </a:t>
            </a:r>
            <a:r>
              <a:rPr lang="ru-RU" dirty="0" err="1" smtClean="0"/>
              <a:t>телефонаторо</a:t>
            </a:r>
            <a:r>
              <a:rPr lang="ru-RU" dirty="0" smtClean="0"/>
              <a:t> </a:t>
            </a:r>
            <a:r>
              <a:rPr lang="ru-RU" dirty="0" err="1" smtClean="0"/>
              <a:t>рушан</a:t>
            </a:r>
            <a:r>
              <a:rPr lang="ru-RU" dirty="0" smtClean="0"/>
              <a:t> </a:t>
            </a:r>
            <a:r>
              <a:rPr lang="ru-RU" dirty="0" err="1" smtClean="0"/>
              <a:t>ва</a:t>
            </a:r>
            <a:r>
              <a:rPr lang="ru-RU" dirty="0" smtClean="0"/>
              <a:t> </a:t>
            </a:r>
            <a:r>
              <a:rPr lang="ru-RU" dirty="0" err="1" smtClean="0"/>
              <a:t>хомуш</a:t>
            </a:r>
            <a:r>
              <a:rPr lang="ru-RU" dirty="0" smtClean="0"/>
              <a:t> </a:t>
            </a:r>
            <a:r>
              <a:rPr lang="ru-RU" dirty="0" err="1" smtClean="0"/>
              <a:t>мекунед</a:t>
            </a:r>
            <a:r>
              <a:rPr lang="ru-RU" dirty="0" smtClean="0"/>
              <a:t> </a:t>
            </a:r>
            <a:r>
              <a:rPr lang="ru-RU" dirty="0" err="1" smtClean="0"/>
              <a:t>ва</a:t>
            </a:r>
            <a:r>
              <a:rPr lang="ru-RU" dirty="0" smtClean="0"/>
              <a:t> </a:t>
            </a:r>
            <a:r>
              <a:rPr lang="tg-Cyrl-TJ" dirty="0"/>
              <a:t>ҳ</a:t>
            </a:r>
            <a:r>
              <a:rPr lang="ru-RU" dirty="0" err="1" smtClean="0"/>
              <a:t>амчунин</a:t>
            </a:r>
            <a:r>
              <a:rPr lang="ru-RU" dirty="0" smtClean="0"/>
              <a:t> </a:t>
            </a:r>
            <a:r>
              <a:rPr lang="ru-RU" dirty="0" err="1" smtClean="0"/>
              <a:t>экрани</a:t>
            </a:r>
            <a:r>
              <a:rPr lang="ru-RU" dirty="0" smtClean="0"/>
              <a:t> </a:t>
            </a:r>
            <a:r>
              <a:rPr lang="ru-RU" dirty="0" err="1" smtClean="0"/>
              <a:t>телефонро</a:t>
            </a:r>
            <a:r>
              <a:rPr lang="ru-RU" dirty="0" smtClean="0"/>
              <a:t> </a:t>
            </a:r>
            <a:r>
              <a:rPr lang="tg-Cyrl-TJ" dirty="0" smtClean="0"/>
              <a:t>ҳ</a:t>
            </a:r>
            <a:r>
              <a:rPr lang="ru-RU" dirty="0" err="1" smtClean="0"/>
              <a:t>ам</a:t>
            </a:r>
            <a:r>
              <a:rPr lang="ru-RU" dirty="0" smtClean="0"/>
              <a:t> </a:t>
            </a:r>
            <a:r>
              <a:rPr lang="ru-RU" dirty="0" err="1" smtClean="0"/>
              <a:t>бо</a:t>
            </a:r>
            <a:r>
              <a:rPr lang="ru-RU" dirty="0" smtClean="0"/>
              <a:t> </a:t>
            </a:r>
            <a:r>
              <a:rPr lang="ru-RU" dirty="0" err="1" smtClean="0"/>
              <a:t>кумаки</a:t>
            </a:r>
            <a:r>
              <a:rPr lang="ru-RU" dirty="0" smtClean="0"/>
              <a:t> он </a:t>
            </a:r>
            <a:r>
              <a:rPr lang="ru-RU" dirty="0" err="1" smtClean="0"/>
              <a:t>боз</a:t>
            </a:r>
            <a:r>
              <a:rPr lang="ru-RU" dirty="0" smtClean="0"/>
              <a:t> </a:t>
            </a:r>
            <a:r>
              <a:rPr lang="ru-RU" dirty="0" err="1" smtClean="0"/>
              <a:t>мекунед</a:t>
            </a:r>
            <a:r>
              <a:rPr lang="ru-RU" dirty="0" smtClean="0"/>
              <a:t>. </a:t>
            </a:r>
            <a:r>
              <a:rPr lang="ru-RU" dirty="0" err="1" smtClean="0"/>
              <a:t>Барои</a:t>
            </a:r>
            <a:r>
              <a:rPr lang="ru-RU" dirty="0" smtClean="0"/>
              <a:t> </a:t>
            </a:r>
            <a:r>
              <a:rPr lang="ru-RU" dirty="0" err="1" smtClean="0"/>
              <a:t>хомушу</a:t>
            </a:r>
            <a:r>
              <a:rPr lang="ru-RU" dirty="0" smtClean="0"/>
              <a:t> </a:t>
            </a:r>
            <a:r>
              <a:rPr lang="ru-RU" dirty="0" err="1" smtClean="0"/>
              <a:t>рушан</a:t>
            </a:r>
            <a:r>
              <a:rPr lang="ru-RU" dirty="0" smtClean="0"/>
              <a:t> </a:t>
            </a:r>
            <a:r>
              <a:rPr lang="ru-RU" dirty="0" err="1" smtClean="0"/>
              <a:t>кардани</a:t>
            </a:r>
            <a:r>
              <a:rPr lang="ru-RU" dirty="0" smtClean="0"/>
              <a:t> телефон </a:t>
            </a:r>
            <a:r>
              <a:rPr lang="ru-RU" dirty="0" err="1" smtClean="0"/>
              <a:t>бояд</a:t>
            </a:r>
            <a:r>
              <a:rPr lang="ru-RU" dirty="0" smtClean="0"/>
              <a:t> </a:t>
            </a:r>
            <a:r>
              <a:rPr lang="ru-RU" dirty="0" err="1" smtClean="0"/>
              <a:t>якчанд</a:t>
            </a:r>
            <a:r>
              <a:rPr lang="ru-RU" dirty="0" smtClean="0"/>
              <a:t> </a:t>
            </a:r>
            <a:r>
              <a:rPr lang="ru-RU" dirty="0" err="1" smtClean="0"/>
              <a:t>сония</a:t>
            </a:r>
            <a:r>
              <a:rPr lang="ru-RU" dirty="0" smtClean="0"/>
              <a:t> ин </a:t>
            </a:r>
            <a:r>
              <a:rPr lang="ru-RU" dirty="0" err="1" smtClean="0"/>
              <a:t>тугмачаро</a:t>
            </a:r>
            <a:r>
              <a:rPr lang="ru-RU" dirty="0" smtClean="0"/>
              <a:t> </a:t>
            </a:r>
            <a:r>
              <a:rPr lang="ru-RU" dirty="0" err="1" smtClean="0"/>
              <a:t>пахш</a:t>
            </a:r>
            <a:r>
              <a:rPr lang="ru-RU" dirty="0" smtClean="0"/>
              <a:t> карда </a:t>
            </a:r>
            <a:r>
              <a:rPr lang="ru-RU" dirty="0" err="1" smtClean="0"/>
              <a:t>истед</a:t>
            </a:r>
            <a:r>
              <a:rPr lang="ru-RU" dirty="0" smtClean="0"/>
              <a:t>. </a:t>
            </a:r>
            <a:r>
              <a:rPr lang="ru-RU" dirty="0" err="1" smtClean="0"/>
              <a:t>Аммо</a:t>
            </a:r>
            <a:r>
              <a:rPr lang="ru-RU" dirty="0" smtClean="0"/>
              <a:t> </a:t>
            </a:r>
            <a:r>
              <a:rPr lang="ru-RU" dirty="0" err="1" smtClean="0"/>
              <a:t>баро</a:t>
            </a:r>
            <a:r>
              <a:rPr lang="ru-RU" dirty="0" smtClean="0"/>
              <a:t> </a:t>
            </a:r>
            <a:r>
              <a:rPr lang="ru-RU" dirty="0" err="1" smtClean="0"/>
              <a:t>боз</a:t>
            </a:r>
            <a:r>
              <a:rPr lang="ru-RU" dirty="0" smtClean="0"/>
              <a:t> </a:t>
            </a:r>
            <a:r>
              <a:rPr lang="ru-RU" dirty="0" err="1" smtClean="0"/>
              <a:t>кардани</a:t>
            </a:r>
            <a:r>
              <a:rPr lang="ru-RU" dirty="0" smtClean="0"/>
              <a:t> экран як бор </a:t>
            </a:r>
            <a:r>
              <a:rPr lang="ru-RU" dirty="0" err="1" smtClean="0"/>
              <a:t>пахш</a:t>
            </a:r>
            <a:r>
              <a:rPr lang="ru-RU" dirty="0" smtClean="0"/>
              <a:t> кардан </a:t>
            </a:r>
            <a:r>
              <a:rPr lang="ru-RU" dirty="0" err="1" smtClean="0"/>
              <a:t>лозим</a:t>
            </a:r>
            <a:r>
              <a:rPr lang="ru-RU" dirty="0" smtClean="0"/>
              <a:t> </a:t>
            </a:r>
            <a:r>
              <a:rPr lang="ru-RU" dirty="0" err="1" smtClean="0"/>
              <a:t>аст</a:t>
            </a:r>
            <a:r>
              <a:rPr lang="ru-RU" dirty="0" smtClean="0"/>
              <a:t>. </a:t>
            </a:r>
            <a:endParaRPr lang="ru-RU" sz="2600" b="0" strike="noStrike" spc="-1" dirty="0">
              <a:latin typeface="Arial"/>
            </a:endParaRPr>
          </a:p>
        </p:txBody>
      </p:sp>
      <p:pic>
        <p:nvPicPr>
          <p:cNvPr id="49" name="Рисунок 48"/>
          <p:cNvPicPr/>
          <p:nvPr/>
        </p:nvPicPr>
        <p:blipFill>
          <a:blip r:embed="rId2"/>
          <a:stretch/>
        </p:blipFill>
        <p:spPr>
          <a:xfrm>
            <a:off x="1358640" y="2448000"/>
            <a:ext cx="6777360" cy="4824000"/>
          </a:xfrm>
          <a:prstGeom prst="rect">
            <a:avLst/>
          </a:prstGeom>
          <a:ln>
            <a:noFill/>
          </a:ln>
        </p:spPr>
      </p:pic>
      <p:sp>
        <p:nvSpPr>
          <p:cNvPr id="50" name="CustomShape 2"/>
          <p:cNvSpPr/>
          <p:nvPr/>
        </p:nvSpPr>
        <p:spPr>
          <a:xfrm>
            <a:off x="4716000" y="3708000"/>
            <a:ext cx="504000" cy="720000"/>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Shape 1"/>
          <p:cNvSpPr txBox="1"/>
          <p:nvPr/>
        </p:nvSpPr>
        <p:spPr>
          <a:xfrm>
            <a:off x="504000" y="272160"/>
            <a:ext cx="9071640" cy="1321560"/>
          </a:xfrm>
          <a:prstGeom prst="rect">
            <a:avLst/>
          </a:prstGeom>
          <a:noFill/>
          <a:ln>
            <a:noFill/>
          </a:ln>
        </p:spPr>
        <p:txBody>
          <a:bodyPr lIns="0" tIns="0" rIns="0" bIns="0" anchor="ctr">
            <a:noAutofit/>
          </a:bodyPr>
          <a:lstStyle/>
          <a:p>
            <a:pPr algn="ctr"/>
            <a:r>
              <a:rPr lang="tg-Cyrl-TJ" sz="2600" b="0" strike="noStrike" spc="-1" dirty="0">
                <a:latin typeface="Ubuntu"/>
              </a:rPr>
              <a:t>Тугмачаи </a:t>
            </a:r>
            <a:r>
              <a:rPr lang="tg-Cyrl-TJ" sz="2800" b="0" strike="noStrike" spc="-1" dirty="0">
                <a:latin typeface="Purisa"/>
              </a:rPr>
              <a:t>[</a:t>
            </a:r>
            <a:r>
              <a:rPr lang="tg-Cyrl-TJ" sz="2600" b="0" strike="noStrike" spc="-1" dirty="0">
                <a:latin typeface="Purisa"/>
              </a:rPr>
              <a:t>Volume]</a:t>
            </a:r>
            <a:r>
              <a:rPr lang="tg-Cyrl-TJ" sz="2600" b="0" strike="noStrike" spc="-1" dirty="0">
                <a:latin typeface="Ubuntu"/>
              </a:rPr>
              <a:t> барои пасту баланд кардани овоз истифода мешавад. </a:t>
            </a:r>
            <a:endParaRPr lang="tg-Cyrl-TJ" sz="2600" b="0" strike="noStrike" spc="-1" dirty="0" smtClean="0">
              <a:latin typeface="Ubuntu"/>
            </a:endParaRPr>
          </a:p>
          <a:p>
            <a:pPr algn="ctr"/>
            <a:r>
              <a:rPr lang="tg-Cyrl-TJ" sz="1200" spc="-1" dirty="0" smtClean="0">
                <a:latin typeface="Ubuntu"/>
              </a:rPr>
              <a:t>Бо пахш кардани ин тугмача дар экран равзанаҳои нав боз мешаванд. </a:t>
            </a:r>
          </a:p>
          <a:p>
            <a:pPr algn="ctr"/>
            <a:r>
              <a:rPr lang="tg-Cyrl-TJ" sz="1200" spc="-1" dirty="0" smtClean="0">
                <a:latin typeface="Ubuntu"/>
              </a:rPr>
              <a:t>Тариқи ин панҷара шумо имкон доред садои барномаҳои гуногунро танзим кунед. </a:t>
            </a:r>
          </a:p>
          <a:p>
            <a:pPr algn="ctr"/>
            <a:r>
              <a:rPr lang="tg-Cyrl-TJ" sz="1200" spc="-1" dirty="0" smtClean="0">
                <a:latin typeface="Ubuntu"/>
              </a:rPr>
              <a:t> </a:t>
            </a:r>
            <a:r>
              <a:rPr lang="tg-Cyrl-TJ" sz="1200" b="0" strike="noStrike" spc="-1" dirty="0" smtClean="0">
                <a:latin typeface="Ubuntu"/>
              </a:rPr>
              <a:t> </a:t>
            </a:r>
            <a:r>
              <a:rPr dirty="0"/>
              <a:t/>
            </a:r>
            <a:br>
              <a:rPr dirty="0"/>
            </a:br>
            <a:endParaRPr lang="ru-RU" sz="2600" b="0" strike="noStrike" spc="-1" dirty="0">
              <a:latin typeface="Arial"/>
            </a:endParaRPr>
          </a:p>
        </p:txBody>
      </p:sp>
      <p:pic>
        <p:nvPicPr>
          <p:cNvPr id="52" name="Рисунок 51"/>
          <p:cNvPicPr/>
          <p:nvPr/>
        </p:nvPicPr>
        <p:blipFill rotWithShape="1">
          <a:blip r:embed="rId2"/>
          <a:srcRect l="22758" r="18896"/>
          <a:stretch/>
        </p:blipFill>
        <p:spPr>
          <a:xfrm>
            <a:off x="168735" y="1613595"/>
            <a:ext cx="1872209" cy="5519160"/>
          </a:xfrm>
          <a:prstGeom prst="rect">
            <a:avLst/>
          </a:prstGeom>
          <a:ln>
            <a:noFill/>
          </a:ln>
        </p:spPr>
      </p:pic>
      <p:pic>
        <p:nvPicPr>
          <p:cNvPr id="53" name="Рисунок 52"/>
          <p:cNvPicPr/>
          <p:nvPr/>
        </p:nvPicPr>
        <p:blipFill>
          <a:blip r:embed="rId3"/>
          <a:stretch/>
        </p:blipFill>
        <p:spPr>
          <a:xfrm>
            <a:off x="7393681" y="1932963"/>
            <a:ext cx="2592000" cy="4536000"/>
          </a:xfrm>
          <a:prstGeom prst="rect">
            <a:avLst/>
          </a:prstGeom>
          <a:ln>
            <a:noFill/>
          </a:ln>
        </p:spPr>
      </p:pic>
      <p:pic>
        <p:nvPicPr>
          <p:cNvPr id="54" name="Рисунок 53"/>
          <p:cNvPicPr/>
          <p:nvPr/>
        </p:nvPicPr>
        <p:blipFill>
          <a:blip r:embed="rId4"/>
          <a:stretch/>
        </p:blipFill>
        <p:spPr>
          <a:xfrm>
            <a:off x="1985812" y="2062659"/>
            <a:ext cx="2520000" cy="4536000"/>
          </a:xfrm>
          <a:prstGeom prst="rect">
            <a:avLst/>
          </a:prstGeom>
          <a:ln>
            <a:noFill/>
          </a:ln>
        </p:spPr>
      </p:pic>
      <p:sp>
        <p:nvSpPr>
          <p:cNvPr id="55" name="CustomShape 2"/>
          <p:cNvSpPr/>
          <p:nvPr/>
        </p:nvSpPr>
        <p:spPr>
          <a:xfrm>
            <a:off x="252000" y="2773036"/>
            <a:ext cx="504000" cy="1008000"/>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sp>
        <p:nvSpPr>
          <p:cNvPr id="56" name="CustomShape 3"/>
          <p:cNvSpPr/>
          <p:nvPr/>
        </p:nvSpPr>
        <p:spPr>
          <a:xfrm>
            <a:off x="3997244" y="2842091"/>
            <a:ext cx="504000" cy="576000"/>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sp>
        <p:nvSpPr>
          <p:cNvPr id="57" name="CustomShape 4"/>
          <p:cNvSpPr/>
          <p:nvPr/>
        </p:nvSpPr>
        <p:spPr>
          <a:xfrm>
            <a:off x="7524000" y="2916000"/>
            <a:ext cx="1908000" cy="1944000"/>
          </a:xfrm>
          <a:prstGeom prst="flowChartProcess">
            <a:avLst/>
          </a:prstGeom>
          <a:noFill/>
          <a:ln w="29160">
            <a:solidFill>
              <a:srgbClr val="C5000B"/>
            </a:solidFill>
            <a:round/>
          </a:ln>
        </p:spPr>
        <p:style>
          <a:lnRef idx="0">
            <a:scrgbClr r="0" g="0" b="0"/>
          </a:lnRef>
          <a:fillRef idx="0">
            <a:scrgbClr r="0" g="0" b="0"/>
          </a:fillRef>
          <a:effectRef idx="0">
            <a:scrgbClr r="0" g="0" b="0"/>
          </a:effectRef>
          <a:fontRef idx="minor"/>
        </p:style>
      </p:sp>
      <p:sp>
        <p:nvSpPr>
          <p:cNvPr id="2" name="TextBox 1"/>
          <p:cNvSpPr txBox="1"/>
          <p:nvPr/>
        </p:nvSpPr>
        <p:spPr>
          <a:xfrm>
            <a:off x="4595568" y="2932877"/>
            <a:ext cx="1440160" cy="307777"/>
          </a:xfrm>
          <a:prstGeom prst="rect">
            <a:avLst/>
          </a:prstGeom>
          <a:noFill/>
        </p:spPr>
        <p:txBody>
          <a:bodyPr wrap="square" rtlCol="1">
            <a:spAutoFit/>
          </a:bodyPr>
          <a:lstStyle/>
          <a:p>
            <a:r>
              <a:rPr lang="tg-Cyrl-TJ" sz="1400" dirty="0" smtClean="0"/>
              <a:t>Занги телефон</a:t>
            </a:r>
            <a:endParaRPr lang="fa-IR" sz="1400" dirty="0"/>
          </a:p>
        </p:txBody>
      </p:sp>
      <p:sp>
        <p:nvSpPr>
          <p:cNvPr id="3" name="TextBox 2"/>
          <p:cNvSpPr txBox="1"/>
          <p:nvPr/>
        </p:nvSpPr>
        <p:spPr>
          <a:xfrm>
            <a:off x="4557393" y="3422449"/>
            <a:ext cx="2102712" cy="307777"/>
          </a:xfrm>
          <a:prstGeom prst="rect">
            <a:avLst/>
          </a:prstGeom>
          <a:noFill/>
        </p:spPr>
        <p:txBody>
          <a:bodyPr wrap="square" rtlCol="1">
            <a:spAutoFit/>
          </a:bodyPr>
          <a:lstStyle/>
          <a:p>
            <a:r>
              <a:rPr lang="tg-Cyrl-TJ" sz="1400" dirty="0" smtClean="0"/>
              <a:t>Мусиқӣ ё видео</a:t>
            </a:r>
            <a:endParaRPr lang="fa-IR" sz="1400" dirty="0"/>
          </a:p>
        </p:txBody>
      </p:sp>
      <p:sp>
        <p:nvSpPr>
          <p:cNvPr id="4" name="TextBox 3"/>
          <p:cNvSpPr txBox="1"/>
          <p:nvPr/>
        </p:nvSpPr>
        <p:spPr>
          <a:xfrm>
            <a:off x="4523284" y="3831631"/>
            <a:ext cx="2318409" cy="738664"/>
          </a:xfrm>
          <a:prstGeom prst="rect">
            <a:avLst/>
          </a:prstGeom>
          <a:noFill/>
        </p:spPr>
        <p:txBody>
          <a:bodyPr wrap="square" rtlCol="1">
            <a:spAutoFit/>
          </a:bodyPr>
          <a:lstStyle/>
          <a:p>
            <a:r>
              <a:rPr lang="tg-Cyrl-TJ" sz="1400" dirty="0" smtClean="0"/>
              <a:t>Огоҳӣ (смс, паёмҳои шабакаҳои иҷтимоӣ, почта</a:t>
            </a:r>
            <a:endParaRPr lang="fa-IR" sz="1400" dirty="0"/>
          </a:p>
        </p:txBody>
      </p:sp>
      <p:sp>
        <p:nvSpPr>
          <p:cNvPr id="5" name="TextBox 4"/>
          <p:cNvSpPr txBox="1"/>
          <p:nvPr/>
        </p:nvSpPr>
        <p:spPr>
          <a:xfrm>
            <a:off x="4503353" y="4666463"/>
            <a:ext cx="2102712" cy="307777"/>
          </a:xfrm>
          <a:prstGeom prst="rect">
            <a:avLst/>
          </a:prstGeom>
          <a:noFill/>
        </p:spPr>
        <p:txBody>
          <a:bodyPr wrap="square" rtlCol="1">
            <a:spAutoFit/>
          </a:bodyPr>
          <a:lstStyle/>
          <a:p>
            <a:r>
              <a:rPr lang="ru-RU" sz="1400" dirty="0" err="1" smtClean="0"/>
              <a:t>Барнома</a:t>
            </a:r>
            <a:r>
              <a:rPr lang="tg-Cyrl-TJ" sz="1400" dirty="0" smtClean="0"/>
              <a:t>ҳои телефонӣ</a:t>
            </a:r>
            <a:endParaRPr lang="fa-IR" sz="1400" dirty="0"/>
          </a:p>
        </p:txBody>
      </p:sp>
      <p:cxnSp>
        <p:nvCxnSpPr>
          <p:cNvPr id="7" name="Прямая со стрелкой 6"/>
          <p:cNvCxnSpPr/>
          <p:nvPr/>
        </p:nvCxnSpPr>
        <p:spPr>
          <a:xfrm flipH="1">
            <a:off x="6483747" y="2971379"/>
            <a:ext cx="109152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p:cNvCxnSpPr/>
          <p:nvPr/>
        </p:nvCxnSpPr>
        <p:spPr>
          <a:xfrm flipH="1" flipV="1">
            <a:off x="6503174" y="3576337"/>
            <a:ext cx="1118134" cy="605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Прямая со стрелкой 15"/>
          <p:cNvCxnSpPr/>
          <p:nvPr/>
        </p:nvCxnSpPr>
        <p:spPr>
          <a:xfrm flipH="1" flipV="1">
            <a:off x="6583887" y="4023313"/>
            <a:ext cx="991382" cy="310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Прямая со стрелкой 16"/>
          <p:cNvCxnSpPr/>
          <p:nvPr/>
        </p:nvCxnSpPr>
        <p:spPr>
          <a:xfrm flipH="1" flipV="1">
            <a:off x="6641009" y="4747126"/>
            <a:ext cx="926259" cy="148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4" name="CustomShape 3"/>
          <p:cNvSpPr/>
          <p:nvPr/>
        </p:nvSpPr>
        <p:spPr>
          <a:xfrm>
            <a:off x="7477509" y="3192433"/>
            <a:ext cx="504000" cy="576000"/>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sp>
        <p:nvSpPr>
          <p:cNvPr id="25" name="CustomShape 3"/>
          <p:cNvSpPr/>
          <p:nvPr/>
        </p:nvSpPr>
        <p:spPr>
          <a:xfrm>
            <a:off x="7510394" y="3695783"/>
            <a:ext cx="504000" cy="576000"/>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sp>
        <p:nvSpPr>
          <p:cNvPr id="26" name="CustomShape 3"/>
          <p:cNvSpPr/>
          <p:nvPr/>
        </p:nvSpPr>
        <p:spPr>
          <a:xfrm>
            <a:off x="7460018" y="4330659"/>
            <a:ext cx="659238" cy="529341"/>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sp>
        <p:nvSpPr>
          <p:cNvPr id="27" name="CustomShape 3"/>
          <p:cNvSpPr/>
          <p:nvPr/>
        </p:nvSpPr>
        <p:spPr>
          <a:xfrm>
            <a:off x="7510394" y="2662162"/>
            <a:ext cx="504000" cy="576000"/>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cxnSp>
        <p:nvCxnSpPr>
          <p:cNvPr id="14" name="Прямая со стрелкой 13"/>
          <p:cNvCxnSpPr/>
          <p:nvPr/>
        </p:nvCxnSpPr>
        <p:spPr>
          <a:xfrm flipV="1">
            <a:off x="4086807" y="2291771"/>
            <a:ext cx="745854" cy="6317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4861081" y="1882709"/>
            <a:ext cx="2349293" cy="523220"/>
          </a:xfrm>
          <a:prstGeom prst="rect">
            <a:avLst/>
          </a:prstGeom>
          <a:noFill/>
        </p:spPr>
        <p:txBody>
          <a:bodyPr wrap="square" rtlCol="1">
            <a:spAutoFit/>
          </a:bodyPr>
          <a:lstStyle/>
          <a:p>
            <a:r>
              <a:rPr lang="tg-Cyrl-TJ" sz="1400" dirty="0" smtClean="0"/>
              <a:t>Ҳангоми гуфтугӯ барои танзими садои ҳамсӯҳбат</a:t>
            </a:r>
            <a:endParaRPr lang="fa-I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Shape 1"/>
          <p:cNvSpPr txBox="1"/>
          <p:nvPr/>
        </p:nvSpPr>
        <p:spPr>
          <a:xfrm>
            <a:off x="504000" y="288000"/>
            <a:ext cx="9071640" cy="1262160"/>
          </a:xfrm>
          <a:prstGeom prst="rect">
            <a:avLst/>
          </a:prstGeom>
          <a:noFill/>
          <a:ln>
            <a:noFill/>
          </a:ln>
        </p:spPr>
        <p:txBody>
          <a:bodyPr lIns="0" tIns="0" rIns="0" bIns="0" anchor="ctr">
            <a:noAutofit/>
          </a:bodyPr>
          <a:lstStyle/>
          <a:p>
            <a:pPr algn="ctr"/>
            <a:r>
              <a:rPr lang="tg-Cyrl-TJ" sz="2600" b="0" strike="noStrike" spc="-1" dirty="0">
                <a:latin typeface="Ubuntu"/>
              </a:rPr>
              <a:t>Тугмачаи </a:t>
            </a:r>
            <a:r>
              <a:rPr lang="tg-Cyrl-TJ" sz="2600" b="0" strike="noStrike" spc="-1" dirty="0" smtClean="0">
                <a:latin typeface="Ubuntu"/>
              </a:rPr>
              <a:t>мобайнӣ </a:t>
            </a:r>
            <a:r>
              <a:rPr lang="tg-Cyrl-TJ" sz="2600" b="0" strike="noStrike" spc="-1" dirty="0">
                <a:latin typeface="Purisa"/>
              </a:rPr>
              <a:t>[Home]</a:t>
            </a:r>
            <a:r>
              <a:rPr lang="tg-Cyrl-TJ" sz="2600" b="0" strike="noStrike" spc="-1" dirty="0">
                <a:latin typeface="Ubuntu"/>
              </a:rPr>
              <a:t> барои кушодани равзанаи </a:t>
            </a:r>
            <a:r>
              <a:rPr lang="tg-Cyrl-TJ" sz="2600" b="0" strike="noStrike" spc="-1" dirty="0" smtClean="0">
                <a:latin typeface="Ubuntu"/>
              </a:rPr>
              <a:t>асосӣ </a:t>
            </a:r>
            <a:r>
              <a:rPr lang="tg-Cyrl-TJ" sz="2600" b="0" strike="noStrike" spc="-1" dirty="0">
                <a:latin typeface="Ubuntu"/>
              </a:rPr>
              <a:t>ва </a:t>
            </a:r>
            <a:r>
              <a:rPr lang="tg-Cyrl-TJ" sz="2600" b="0" strike="noStrike" spc="-1" dirty="0" smtClean="0">
                <a:latin typeface="Ubuntu"/>
              </a:rPr>
              <a:t>барномаҳо лозим </a:t>
            </a:r>
            <a:r>
              <a:rPr lang="tg-Cyrl-TJ" sz="2600" b="0" strike="noStrike" spc="-1" dirty="0">
                <a:latin typeface="Ubuntu"/>
              </a:rPr>
              <a:t>мебошад.</a:t>
            </a:r>
            <a:endParaRPr lang="ru-RU" sz="2600" b="0" strike="noStrike" spc="-1" dirty="0">
              <a:latin typeface="Arial"/>
            </a:endParaRPr>
          </a:p>
        </p:txBody>
      </p:sp>
      <p:pic>
        <p:nvPicPr>
          <p:cNvPr id="59" name="Рисунок 58"/>
          <p:cNvPicPr/>
          <p:nvPr/>
        </p:nvPicPr>
        <p:blipFill>
          <a:blip r:embed="rId2" cstate="print"/>
          <a:stretch/>
        </p:blipFill>
        <p:spPr>
          <a:xfrm>
            <a:off x="1728000" y="1656000"/>
            <a:ext cx="6192000" cy="4824000"/>
          </a:xfrm>
          <a:prstGeom prst="rect">
            <a:avLst/>
          </a:prstGeom>
          <a:ln>
            <a:noFill/>
          </a:ln>
        </p:spPr>
      </p:pic>
      <p:sp>
        <p:nvSpPr>
          <p:cNvPr id="60" name="CustomShape 2"/>
          <p:cNvSpPr/>
          <p:nvPr/>
        </p:nvSpPr>
        <p:spPr>
          <a:xfrm>
            <a:off x="4464000" y="5688000"/>
            <a:ext cx="720000" cy="648000"/>
          </a:xfrm>
          <a:prstGeom prst="ellipse">
            <a:avLst/>
          </a:prstGeom>
          <a:noFill/>
          <a:ln w="19080">
            <a:solidFill>
              <a:srgbClr val="FF3333"/>
            </a:solidFill>
            <a:round/>
          </a:ln>
        </p:spPr>
        <p:style>
          <a:lnRef idx="0">
            <a:scrgbClr r="0" g="0" b="0"/>
          </a:lnRef>
          <a:fillRef idx="0">
            <a:scrgbClr r="0" g="0" b="0"/>
          </a:fillRef>
          <a:effectRef idx="0">
            <a:scrgbClr r="0" g="0" b="0"/>
          </a:effectRef>
          <a:fontRef idx="minor"/>
        </p:style>
      </p:sp>
      <p:sp>
        <p:nvSpPr>
          <p:cNvPr id="2" name="TextBox 1"/>
          <p:cNvSpPr txBox="1"/>
          <p:nvPr/>
        </p:nvSpPr>
        <p:spPr>
          <a:xfrm>
            <a:off x="504000" y="2555701"/>
            <a:ext cx="2376072" cy="3139321"/>
          </a:xfrm>
          <a:prstGeom prst="rect">
            <a:avLst/>
          </a:prstGeom>
          <a:noFill/>
        </p:spPr>
        <p:txBody>
          <a:bodyPr wrap="square" rtlCol="1">
            <a:spAutoFit/>
          </a:bodyPr>
          <a:lstStyle/>
          <a:p>
            <a:r>
              <a:rPr lang="tg-Cyrl-TJ" dirty="0" smtClean="0"/>
              <a:t>Дар равзана на ҳамаи барномаҳо ҷо мешаванд. Бино бар ин боян бо ангуштон руйи экранро варақ занед. Ҳангоми варақгардонӣ дарравзана барномаҳои нав пайдо мешаванд. </a:t>
            </a: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1"/>
          <p:cNvSpPr txBox="1"/>
          <p:nvPr/>
        </p:nvSpPr>
        <p:spPr>
          <a:xfrm>
            <a:off x="144000" y="342000"/>
            <a:ext cx="9648000" cy="2016000"/>
          </a:xfrm>
          <a:prstGeom prst="rect">
            <a:avLst/>
          </a:prstGeom>
          <a:noFill/>
          <a:ln>
            <a:noFill/>
          </a:ln>
        </p:spPr>
        <p:txBody>
          <a:bodyPr lIns="0" tIns="0" rIns="0" bIns="0" anchor="ctr">
            <a:noAutofit/>
          </a:bodyPr>
          <a:lstStyle/>
          <a:p>
            <a:pPr algn="ctr"/>
            <a:r>
              <a:rPr lang="tg-Cyrl-TJ" sz="2600" b="0" strike="noStrike" spc="-1">
                <a:latin typeface="Ubuntu"/>
              </a:rPr>
              <a:t>Аксарияти дастгоҳҳои мобилии ҳозира клавиатура ё дастгоҳи ишора надоранд. Онҳо бо экрани сенсорӣ муҷаҳҳаз шудаанд, ки ба корбарон имкон медиҳанд, ки бо тасвир дар экран бо истифодаи клавиатураи виртуалӣ матн ворид кунанд.</a:t>
            </a:r>
            <a:endParaRPr lang="ru-RU" sz="2600" b="0" strike="noStrike" spc="-1">
              <a:latin typeface="Arial"/>
            </a:endParaRPr>
          </a:p>
        </p:txBody>
      </p:sp>
      <p:sp>
        <p:nvSpPr>
          <p:cNvPr id="62" name="TextShape 2"/>
          <p:cNvSpPr txBox="1"/>
          <p:nvPr/>
        </p:nvSpPr>
        <p:spPr>
          <a:xfrm>
            <a:off x="1806866" y="2700000"/>
            <a:ext cx="6192000" cy="4824000"/>
          </a:xfrm>
          <a:prstGeom prst="rect">
            <a:avLst/>
          </a:prstGeom>
          <a:blipFill rotWithShape="0">
            <a:blip r:embed="rId2" cstate="print"/>
            <a:stretch>
              <a:fillRect/>
            </a:stretch>
          </a:blipFill>
          <a:ln>
            <a:noFill/>
          </a:ln>
        </p:spPr>
        <p:txBody>
          <a:bodyPr lIns="0" tIns="0" rIns="0" bIns="0" anchor="ctr" anchorCtr="1">
            <a:noAutofit/>
          </a:bodyPr>
          <a:lstStyle/>
          <a:p>
            <a:pPr algn="ctr"/>
            <a:endParaRPr lang="ru-RU" sz="2400" b="0" strike="noStrike" spc="-1">
              <a:latin typeface="Times New Roman"/>
            </a:endParaRPr>
          </a:p>
          <a:p>
            <a:pPr algn="ctr"/>
            <a:endParaRPr lang="ru-RU" sz="2400" b="0" strike="noStrike" spc="-1">
              <a:latin typeface="Times New Roman"/>
            </a:endParaRPr>
          </a:p>
          <a:p>
            <a:endParaRPr lang="ru-RU" sz="2400" b="0" strike="noStrike" spc="-1">
              <a:latin typeface="Times New Roman"/>
            </a:endParaRPr>
          </a:p>
          <a:p>
            <a:pPr algn="ctr"/>
            <a:endParaRPr lang="ru-RU" sz="2400" b="0" strike="noStrike" spc="-1">
              <a:latin typeface="Times New Roman"/>
            </a:endParaRPr>
          </a:p>
          <a:p>
            <a:pPr algn="ctr"/>
            <a:endParaRPr lang="ru-RU" sz="2400" b="0" strike="noStrike" spc="-1">
              <a:latin typeface="Times New Roman"/>
            </a:endParaRPr>
          </a:p>
          <a:p>
            <a:pPr algn="ctr"/>
            <a:endParaRPr lang="ru-RU" sz="2400" b="0" strike="noStrike" spc="-1">
              <a:latin typeface="Times New Roman"/>
            </a:endParaRPr>
          </a:p>
        </p:txBody>
      </p:sp>
      <p:sp>
        <p:nvSpPr>
          <p:cNvPr id="63" name="TextShape 3"/>
          <p:cNvSpPr txBox="1"/>
          <p:nvPr/>
        </p:nvSpPr>
        <p:spPr>
          <a:xfrm>
            <a:off x="719832" y="3419797"/>
            <a:ext cx="3168096" cy="1944000"/>
          </a:xfrm>
          <a:prstGeom prst="rect">
            <a:avLst/>
          </a:prstGeom>
          <a:noFill/>
          <a:ln>
            <a:noFill/>
          </a:ln>
        </p:spPr>
        <p:txBody>
          <a:bodyPr lIns="90000" tIns="45000" rIns="90000" bIns="45000">
            <a:noAutofit/>
          </a:bodyPr>
          <a:lstStyle/>
          <a:p>
            <a:r>
              <a:rPr lang="tg-Cyrl-TJ" sz="2400" b="0" strike="noStrike" spc="-1" dirty="0">
                <a:latin typeface="Ubuntu"/>
              </a:rPr>
              <a:t>Тугмаи чапи экран барои баровардани </a:t>
            </a:r>
            <a:r>
              <a:rPr lang="tg-Cyrl-TJ" sz="2400" b="0" strike="noStrike" spc="-1" dirty="0" smtClean="0">
                <a:latin typeface="Ubuntu"/>
              </a:rPr>
              <a:t>барномаҳое, ки ҷаблан кушода будед, </a:t>
            </a:r>
            <a:r>
              <a:rPr lang="tg-Cyrl-TJ" sz="2400" b="0" strike="noStrike" spc="-1" dirty="0">
                <a:latin typeface="Ubuntu"/>
              </a:rPr>
              <a:t>мебошад. </a:t>
            </a:r>
            <a:r>
              <a:rPr lang="tg-Cyrl-TJ" sz="2400" b="0" strike="noStrike" spc="-1" dirty="0" smtClean="0">
                <a:latin typeface="Ubuntu"/>
              </a:rPr>
              <a:t>Ин тугмаро пахш мекунед ва варақгардон мекунед. </a:t>
            </a:r>
            <a:endParaRPr lang="ru-RU" sz="2400" b="0" strike="noStrike" spc="-1" dirty="0">
              <a:latin typeface="Arial"/>
            </a:endParaRPr>
          </a:p>
        </p:txBody>
      </p:sp>
      <p:sp>
        <p:nvSpPr>
          <p:cNvPr id="64" name="TextShape 4"/>
          <p:cNvSpPr txBox="1"/>
          <p:nvPr/>
        </p:nvSpPr>
        <p:spPr>
          <a:xfrm>
            <a:off x="6120432" y="4069416"/>
            <a:ext cx="2774163" cy="1805760"/>
          </a:xfrm>
          <a:prstGeom prst="rect">
            <a:avLst/>
          </a:prstGeom>
          <a:noFill/>
          <a:ln>
            <a:noFill/>
          </a:ln>
        </p:spPr>
        <p:txBody>
          <a:bodyPr lIns="90000" tIns="45000" rIns="90000" bIns="45000">
            <a:noAutofit/>
          </a:bodyPr>
          <a:lstStyle/>
          <a:p>
            <a:r>
              <a:rPr lang="tg-Cyrl-TJ" sz="2400" b="0" strike="noStrike" spc="-1" dirty="0">
                <a:latin typeface="Ubuntu"/>
              </a:rPr>
              <a:t>Тугмаи рости экран барои баромадан аз менюҳо </a:t>
            </a:r>
            <a:r>
              <a:rPr lang="tg-Cyrl-TJ" sz="2400" b="0" strike="noStrike" spc="-1" dirty="0" smtClean="0">
                <a:latin typeface="Ubuntu"/>
              </a:rPr>
              <a:t>ва ё бозгашт ба равзанаи аввалӣ мебошад</a:t>
            </a:r>
            <a:r>
              <a:rPr lang="tg-Cyrl-TJ" sz="2400" b="0" strike="noStrike" spc="-1" dirty="0">
                <a:latin typeface="Ubuntu"/>
              </a:rPr>
              <a:t>.</a:t>
            </a:r>
            <a:endParaRPr lang="ru-RU" sz="2400" b="0" strike="noStrike" spc="-1" dirty="0">
              <a:latin typeface="Arial"/>
            </a:endParaRPr>
          </a:p>
        </p:txBody>
      </p:sp>
      <p:sp>
        <p:nvSpPr>
          <p:cNvPr id="65" name="CustomShape 5"/>
          <p:cNvSpPr/>
          <p:nvPr/>
        </p:nvSpPr>
        <p:spPr>
          <a:xfrm>
            <a:off x="2376000" y="6984000"/>
            <a:ext cx="1728000" cy="144000"/>
          </a:xfrm>
          <a:custGeom>
            <a:avLst/>
            <a:gdLst/>
            <a:ahLst/>
            <a:cxnLst/>
            <a:rect l="0" t="0" r="r" b="b"/>
            <a:pathLst>
              <a:path w="4802" h="402">
                <a:moveTo>
                  <a:pt x="0" y="100"/>
                </a:moveTo>
                <a:lnTo>
                  <a:pt x="3600" y="100"/>
                </a:lnTo>
                <a:lnTo>
                  <a:pt x="3600" y="0"/>
                </a:lnTo>
                <a:lnTo>
                  <a:pt x="4801" y="200"/>
                </a:lnTo>
                <a:lnTo>
                  <a:pt x="3600" y="401"/>
                </a:lnTo>
                <a:lnTo>
                  <a:pt x="3600" y="300"/>
                </a:lnTo>
                <a:lnTo>
                  <a:pt x="0" y="300"/>
                </a:lnTo>
                <a:lnTo>
                  <a:pt x="0" y="100"/>
                </a:lnTo>
              </a:path>
            </a:pathLst>
          </a:custGeom>
          <a:solidFill>
            <a:srgbClr val="FFFFFF"/>
          </a:solidFill>
          <a:ln w="38160">
            <a:solidFill>
              <a:srgbClr val="FF3333"/>
            </a:solidFill>
            <a:round/>
          </a:ln>
        </p:spPr>
        <p:style>
          <a:lnRef idx="0">
            <a:scrgbClr r="0" g="0" b="0"/>
          </a:lnRef>
          <a:fillRef idx="0">
            <a:scrgbClr r="0" g="0" b="0"/>
          </a:fillRef>
          <a:effectRef idx="0">
            <a:scrgbClr r="0" g="0" b="0"/>
          </a:effectRef>
          <a:fontRef idx="minor"/>
        </p:style>
      </p:sp>
      <p:sp>
        <p:nvSpPr>
          <p:cNvPr id="66" name="CustomShape 6"/>
          <p:cNvSpPr/>
          <p:nvPr/>
        </p:nvSpPr>
        <p:spPr>
          <a:xfrm rot="10799400">
            <a:off x="5542560" y="6984000"/>
            <a:ext cx="1728000" cy="144000"/>
          </a:xfrm>
          <a:custGeom>
            <a:avLst/>
            <a:gdLst/>
            <a:ahLst/>
            <a:cxnLst/>
            <a:rect l="0" t="0" r="r" b="b"/>
            <a:pathLst>
              <a:path w="4802" h="402">
                <a:moveTo>
                  <a:pt x="0" y="100"/>
                </a:moveTo>
                <a:lnTo>
                  <a:pt x="3600" y="100"/>
                </a:lnTo>
                <a:lnTo>
                  <a:pt x="3600" y="0"/>
                </a:lnTo>
                <a:lnTo>
                  <a:pt x="4801" y="200"/>
                </a:lnTo>
                <a:lnTo>
                  <a:pt x="3600" y="401"/>
                </a:lnTo>
                <a:lnTo>
                  <a:pt x="3600" y="300"/>
                </a:lnTo>
                <a:lnTo>
                  <a:pt x="0" y="300"/>
                </a:lnTo>
                <a:lnTo>
                  <a:pt x="0" y="100"/>
                </a:lnTo>
              </a:path>
            </a:pathLst>
          </a:custGeom>
          <a:solidFill>
            <a:srgbClr val="FFFFFF"/>
          </a:solid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Shape 1"/>
          <p:cNvSpPr txBox="1"/>
          <p:nvPr/>
        </p:nvSpPr>
        <p:spPr>
          <a:xfrm>
            <a:off x="504000" y="176400"/>
            <a:ext cx="9071640" cy="2028600"/>
          </a:xfrm>
          <a:prstGeom prst="rect">
            <a:avLst/>
          </a:prstGeom>
          <a:noFill/>
          <a:ln>
            <a:noFill/>
          </a:ln>
        </p:spPr>
        <p:txBody>
          <a:bodyPr lIns="0" tIns="0" rIns="0" bIns="0" anchor="ctr">
            <a:noAutofit/>
          </a:bodyPr>
          <a:lstStyle/>
          <a:p>
            <a:pPr algn="ctr"/>
            <a:r>
              <a:rPr lang="tg-Cyrl-TJ" sz="2000" b="0" strike="noStrike" spc="-1" dirty="0">
                <a:solidFill>
                  <a:srgbClr val="000000"/>
                </a:solidFill>
                <a:latin typeface="Ubuntu"/>
                <a:ea typeface="Droid Sans Fallback"/>
              </a:rPr>
              <a:t>Мо </a:t>
            </a:r>
            <a:r>
              <a:rPr lang="tg-Cyrl-TJ" sz="2000" b="0" strike="noStrike" spc="-1" dirty="0" smtClean="0">
                <a:solidFill>
                  <a:srgbClr val="000000"/>
                </a:solidFill>
                <a:latin typeface="Ubuntu"/>
                <a:ea typeface="Droid Sans Fallback"/>
              </a:rPr>
              <a:t>тавассути тугмачаҳои </a:t>
            </a:r>
            <a:r>
              <a:rPr lang="tg-Cyrl-TJ" sz="2000" b="0" strike="noStrike" spc="-1" dirty="0">
                <a:solidFill>
                  <a:srgbClr val="000000"/>
                </a:solidFill>
                <a:latin typeface="Ubuntu"/>
                <a:ea typeface="Droid Sans Fallback"/>
              </a:rPr>
              <a:t>берунаи телефони </a:t>
            </a:r>
            <a:r>
              <a:rPr lang="tg-Cyrl-TJ" sz="2000" b="0" strike="noStrike" spc="-1" dirty="0" smtClean="0">
                <a:solidFill>
                  <a:srgbClr val="000000"/>
                </a:solidFill>
                <a:latin typeface="Ubuntu"/>
                <a:ea typeface="Droid Sans Fallback"/>
              </a:rPr>
              <a:t>мобилӣ якчанд амалҳоро иҷро </a:t>
            </a:r>
            <a:r>
              <a:rPr lang="tg-Cyrl-TJ" sz="2000" b="0" strike="noStrike" spc="-1" dirty="0">
                <a:solidFill>
                  <a:srgbClr val="000000"/>
                </a:solidFill>
                <a:latin typeface="Ubuntu"/>
                <a:ea typeface="Droid Sans Fallback"/>
              </a:rPr>
              <a:t>карда метавонем. </a:t>
            </a:r>
            <a:r>
              <a:rPr lang="tg-Cyrl-TJ" sz="2000" b="0" strike="noStrike" spc="-1" dirty="0" smtClean="0">
                <a:solidFill>
                  <a:srgbClr val="000000"/>
                </a:solidFill>
                <a:latin typeface="Ubuntu"/>
                <a:ea typeface="Droid Sans Fallback"/>
              </a:rPr>
              <a:t>Масалан скриншот </a:t>
            </a:r>
            <a:r>
              <a:rPr lang="tg-Cyrl-TJ" sz="2000" b="0" strike="noStrike" spc="-1" dirty="0">
                <a:solidFill>
                  <a:srgbClr val="000000"/>
                </a:solidFill>
                <a:latin typeface="Ubuntu"/>
                <a:ea typeface="Droid Sans Fallback"/>
              </a:rPr>
              <a:t>(ҳифз кардани расм ё маълумот</a:t>
            </a:r>
            <a:r>
              <a:rPr lang="tg-Cyrl-TJ" sz="2000" b="0" strike="noStrike" spc="-1" dirty="0" smtClean="0">
                <a:solidFill>
                  <a:srgbClr val="000000"/>
                </a:solidFill>
                <a:latin typeface="Ubuntu"/>
                <a:ea typeface="Droid Sans Fallback"/>
              </a:rPr>
              <a:t>). Агар ҳамзамон тугмаи хомӯш </a:t>
            </a:r>
            <a:r>
              <a:rPr lang="tg-Cyrl-TJ" sz="2000" b="0" strike="noStrike" spc="-1" dirty="0">
                <a:solidFill>
                  <a:srgbClr val="000000"/>
                </a:solidFill>
                <a:latin typeface="Ubuntu"/>
                <a:ea typeface="Droid Sans Fallback"/>
              </a:rPr>
              <a:t>кардан </a:t>
            </a:r>
            <a:r>
              <a:rPr lang="tg-Cyrl-TJ" sz="2000" b="0" strike="noStrike" spc="-1" dirty="0">
                <a:solidFill>
                  <a:srgbClr val="000000"/>
                </a:solidFill>
                <a:latin typeface="Purisa"/>
                <a:ea typeface="Droid Sans Fallback"/>
              </a:rPr>
              <a:t>[Power]</a:t>
            </a:r>
            <a:r>
              <a:rPr lang="tg-Cyrl-TJ" sz="2000" b="0" strike="noStrike" spc="-1" dirty="0">
                <a:solidFill>
                  <a:srgbClr val="000000"/>
                </a:solidFill>
                <a:latin typeface="Ubuntu"/>
                <a:ea typeface="Droid Sans Fallback"/>
              </a:rPr>
              <a:t> ва </a:t>
            </a:r>
            <a:r>
              <a:rPr lang="tg-Cyrl-TJ" sz="2000" b="0" strike="noStrike" spc="-1" dirty="0" smtClean="0">
                <a:solidFill>
                  <a:srgbClr val="000000"/>
                </a:solidFill>
                <a:latin typeface="Ubuntu"/>
                <a:ea typeface="Droid Sans Fallback"/>
              </a:rPr>
              <a:t>Асосӣ </a:t>
            </a:r>
            <a:r>
              <a:rPr lang="tg-Cyrl-TJ" sz="2000" b="0" strike="noStrike" spc="-1" dirty="0" smtClean="0">
                <a:solidFill>
                  <a:srgbClr val="000000"/>
                </a:solidFill>
                <a:latin typeface="Purisa"/>
                <a:ea typeface="Droid Sans Fallback"/>
              </a:rPr>
              <a:t>[Home</a:t>
            </a:r>
            <a:r>
              <a:rPr lang="tg-Cyrl-TJ" sz="2000" b="0" strike="noStrike" spc="-1" dirty="0">
                <a:solidFill>
                  <a:srgbClr val="000000"/>
                </a:solidFill>
                <a:latin typeface="Purisa"/>
                <a:ea typeface="Droid Sans Fallback"/>
              </a:rPr>
              <a:t>]</a:t>
            </a:r>
            <a:r>
              <a:rPr lang="tg-Cyrl-TJ" sz="2000" b="0" strike="noStrike" spc="-1" dirty="0">
                <a:solidFill>
                  <a:srgbClr val="000000"/>
                </a:solidFill>
                <a:latin typeface="Ubuntu"/>
                <a:ea typeface="Droid Sans Fallback"/>
              </a:rPr>
              <a:t> - ро </a:t>
            </a:r>
            <a:r>
              <a:rPr lang="tg-Cyrl-TJ" sz="2000" spc="-1" dirty="0" smtClean="0">
                <a:solidFill>
                  <a:srgbClr val="000000"/>
                </a:solidFill>
                <a:latin typeface="Ubuntu"/>
                <a:ea typeface="Droid Sans Fallback"/>
              </a:rPr>
              <a:t>пахш кунед ҳар он чизе ки рӯи экран ҳаст скриншот (акс гирифта мешавад) ва дар папкаи аксҳо (фото) ҳифз мешаванд. </a:t>
            </a:r>
            <a:endParaRPr lang="ru-RU" sz="2000" b="0" strike="noStrike" spc="-1" dirty="0">
              <a:latin typeface="Arial"/>
            </a:endParaRPr>
          </a:p>
        </p:txBody>
      </p:sp>
      <p:sp>
        <p:nvSpPr>
          <p:cNvPr id="68" name="TextShape 2"/>
          <p:cNvSpPr txBox="1"/>
          <p:nvPr/>
        </p:nvSpPr>
        <p:spPr>
          <a:xfrm>
            <a:off x="-3024828" y="1943675"/>
            <a:ext cx="9215640" cy="5616000"/>
          </a:xfrm>
          <a:prstGeom prst="rect">
            <a:avLst/>
          </a:prstGeom>
          <a:noFill/>
          <a:ln>
            <a:noFill/>
          </a:ln>
        </p:spPr>
        <p:txBody>
          <a:bodyPr lIns="0" tIns="0" rIns="0" bIns="0">
            <a:normAutofit/>
          </a:bodyPr>
          <a:lstStyle/>
          <a:p>
            <a:r>
              <a:rPr lang="ru-RU" sz="2400" b="0" strike="noStrike" spc="-1">
                <a:solidFill>
                  <a:srgbClr val="000000"/>
                </a:solidFill>
                <a:latin typeface="Arial"/>
                <a:ea typeface="Droid Sans Fallback"/>
              </a:rPr>
              <a:t>   </a:t>
            </a:r>
            <a:endParaRPr lang="ru-RU" sz="2400" b="0" strike="noStrike" spc="-1">
              <a:latin typeface="Arial"/>
            </a:endParaRPr>
          </a:p>
        </p:txBody>
      </p:sp>
      <p:pic>
        <p:nvPicPr>
          <p:cNvPr id="69" name="Рисунок 68"/>
          <p:cNvPicPr/>
          <p:nvPr/>
        </p:nvPicPr>
        <p:blipFill rotWithShape="1">
          <a:blip r:embed="rId2"/>
          <a:srcRect l="9307" r="10647"/>
          <a:stretch/>
        </p:blipFill>
        <p:spPr>
          <a:xfrm>
            <a:off x="-14640" y="2300597"/>
            <a:ext cx="3096344" cy="5163480"/>
          </a:xfrm>
          <a:prstGeom prst="rect">
            <a:avLst/>
          </a:prstGeom>
          <a:ln>
            <a:noFill/>
          </a:ln>
        </p:spPr>
      </p:pic>
      <p:pic>
        <p:nvPicPr>
          <p:cNvPr id="70" name="Рисунок 69"/>
          <p:cNvPicPr/>
          <p:nvPr/>
        </p:nvPicPr>
        <p:blipFill>
          <a:blip r:embed="rId3"/>
          <a:stretch/>
        </p:blipFill>
        <p:spPr>
          <a:xfrm>
            <a:off x="3370188" y="2635696"/>
            <a:ext cx="2952000" cy="4824000"/>
          </a:xfrm>
          <a:prstGeom prst="rect">
            <a:avLst/>
          </a:prstGeom>
          <a:ln>
            <a:noFill/>
          </a:ln>
        </p:spPr>
      </p:pic>
      <p:sp>
        <p:nvSpPr>
          <p:cNvPr id="71" name="CustomShape 3"/>
          <p:cNvSpPr/>
          <p:nvPr/>
        </p:nvSpPr>
        <p:spPr>
          <a:xfrm>
            <a:off x="2350857" y="4442059"/>
            <a:ext cx="1007056" cy="864000"/>
          </a:xfrm>
          <a:custGeom>
            <a:avLst/>
            <a:gdLst/>
            <a:ahLst/>
            <a:cxnLst/>
            <a:rect l="0" t="0" r="r" b="b"/>
            <a:pathLst>
              <a:path w="6002" h="2402">
                <a:moveTo>
                  <a:pt x="0" y="600"/>
                </a:moveTo>
                <a:lnTo>
                  <a:pt x="4500" y="600"/>
                </a:lnTo>
                <a:lnTo>
                  <a:pt x="4500" y="0"/>
                </a:lnTo>
                <a:lnTo>
                  <a:pt x="6001" y="1200"/>
                </a:lnTo>
                <a:lnTo>
                  <a:pt x="4500" y="2401"/>
                </a:lnTo>
                <a:lnTo>
                  <a:pt x="4500" y="1800"/>
                </a:lnTo>
                <a:lnTo>
                  <a:pt x="0" y="1800"/>
                </a:lnTo>
                <a:lnTo>
                  <a:pt x="0" y="600"/>
                </a:lnTo>
              </a:path>
            </a:pathLst>
          </a:custGeom>
          <a:noFill/>
          <a:ln w="38160">
            <a:solidFill>
              <a:srgbClr val="C5000B"/>
            </a:solidFill>
            <a:round/>
          </a:ln>
        </p:spPr>
        <p:style>
          <a:lnRef idx="0">
            <a:scrgbClr r="0" g="0" b="0"/>
          </a:lnRef>
          <a:fillRef idx="0">
            <a:scrgbClr r="0" g="0" b="0"/>
          </a:fillRef>
          <a:effectRef idx="0">
            <a:scrgbClr r="0" g="0" b="0"/>
          </a:effectRef>
          <a:fontRef idx="minor"/>
        </p:style>
      </p:sp>
      <p:pic>
        <p:nvPicPr>
          <p:cNvPr id="1026" name="Picture 2" descr="Нет описан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6531" y="2469131"/>
            <a:ext cx="2240034" cy="4726434"/>
          </a:xfrm>
          <a:prstGeom prst="rect">
            <a:avLst/>
          </a:prstGeom>
          <a:noFill/>
          <a:extLst>
            <a:ext uri="{909E8E84-426E-40DD-AFC4-6F175D3DCCD1}">
              <a14:hiddenFill xmlns:a14="http://schemas.microsoft.com/office/drawing/2010/main">
                <a:solidFill>
                  <a:srgbClr val="FFFFFF"/>
                </a:solidFill>
              </a14:hiddenFill>
            </a:ext>
          </a:extLst>
        </p:spPr>
      </p:pic>
      <p:sp>
        <p:nvSpPr>
          <p:cNvPr id="8" name="CustomShape 3"/>
          <p:cNvSpPr/>
          <p:nvPr/>
        </p:nvSpPr>
        <p:spPr>
          <a:xfrm>
            <a:off x="6221427" y="3982890"/>
            <a:ext cx="1007056" cy="864000"/>
          </a:xfrm>
          <a:custGeom>
            <a:avLst/>
            <a:gdLst/>
            <a:ahLst/>
            <a:cxnLst/>
            <a:rect l="0" t="0" r="r" b="b"/>
            <a:pathLst>
              <a:path w="6002" h="2402">
                <a:moveTo>
                  <a:pt x="0" y="600"/>
                </a:moveTo>
                <a:lnTo>
                  <a:pt x="4500" y="600"/>
                </a:lnTo>
                <a:lnTo>
                  <a:pt x="4500" y="0"/>
                </a:lnTo>
                <a:lnTo>
                  <a:pt x="6001" y="1200"/>
                </a:lnTo>
                <a:lnTo>
                  <a:pt x="4500" y="2401"/>
                </a:lnTo>
                <a:lnTo>
                  <a:pt x="4500" y="1800"/>
                </a:lnTo>
                <a:lnTo>
                  <a:pt x="0" y="1800"/>
                </a:lnTo>
                <a:lnTo>
                  <a:pt x="0" y="600"/>
                </a:lnTo>
              </a:path>
            </a:pathLst>
          </a:custGeom>
          <a:noFill/>
          <a:ln w="38160">
            <a:solidFill>
              <a:srgbClr val="C5000B"/>
            </a:solidFill>
            <a:round/>
          </a:ln>
        </p:spPr>
        <p:style>
          <a:lnRef idx="0">
            <a:scrgbClr r="0" g="0" b="0"/>
          </a:lnRef>
          <a:fillRef idx="0">
            <a:scrgbClr r="0" g="0" b="0"/>
          </a:fillRef>
          <a:effectRef idx="0">
            <a:scrgbClr r="0" g="0" b="0"/>
          </a:effectRef>
          <a:fontRef idx="minor"/>
        </p:style>
      </p:sp>
      <p:sp>
        <p:nvSpPr>
          <p:cNvPr id="2" name="Овал 1"/>
          <p:cNvSpPr/>
          <p:nvPr/>
        </p:nvSpPr>
        <p:spPr>
          <a:xfrm>
            <a:off x="7932492" y="4543640"/>
            <a:ext cx="1008112"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p:cNvPicPr/>
          <p:nvPr/>
        </p:nvPicPr>
        <p:blipFill>
          <a:blip r:embed="rId2"/>
          <a:stretch/>
        </p:blipFill>
        <p:spPr>
          <a:xfrm>
            <a:off x="3528000" y="2175120"/>
            <a:ext cx="2856960" cy="5312880"/>
          </a:xfrm>
          <a:prstGeom prst="rect">
            <a:avLst/>
          </a:prstGeom>
          <a:ln>
            <a:noFill/>
          </a:ln>
        </p:spPr>
      </p:pic>
      <p:pic>
        <p:nvPicPr>
          <p:cNvPr id="73" name="Рисунок 72"/>
          <p:cNvPicPr/>
          <p:nvPr/>
        </p:nvPicPr>
        <p:blipFill>
          <a:blip r:embed="rId3"/>
          <a:stretch/>
        </p:blipFill>
        <p:spPr>
          <a:xfrm>
            <a:off x="6624000" y="1836000"/>
            <a:ext cx="3240000" cy="5328000"/>
          </a:xfrm>
          <a:prstGeom prst="rect">
            <a:avLst/>
          </a:prstGeom>
          <a:ln>
            <a:noFill/>
          </a:ln>
        </p:spPr>
      </p:pic>
      <p:pic>
        <p:nvPicPr>
          <p:cNvPr id="74" name="Рисунок 73"/>
          <p:cNvPicPr/>
          <p:nvPr/>
        </p:nvPicPr>
        <p:blipFill>
          <a:blip r:embed="rId4"/>
          <a:stretch/>
        </p:blipFill>
        <p:spPr>
          <a:xfrm>
            <a:off x="144000" y="1728000"/>
            <a:ext cx="3096000" cy="5328000"/>
          </a:xfrm>
          <a:prstGeom prst="rect">
            <a:avLst/>
          </a:prstGeom>
          <a:ln>
            <a:noFill/>
          </a:ln>
        </p:spPr>
      </p:pic>
      <p:sp>
        <p:nvSpPr>
          <p:cNvPr id="75" name="CustomShape 1"/>
          <p:cNvSpPr/>
          <p:nvPr/>
        </p:nvSpPr>
        <p:spPr>
          <a:xfrm>
            <a:off x="216000" y="3312000"/>
            <a:ext cx="648000" cy="57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76" name="CustomShape 2"/>
          <p:cNvSpPr/>
          <p:nvPr/>
        </p:nvSpPr>
        <p:spPr>
          <a:xfrm>
            <a:off x="4248000" y="2304000"/>
            <a:ext cx="648000" cy="64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77" name="CustomShape 3"/>
          <p:cNvSpPr/>
          <p:nvPr/>
        </p:nvSpPr>
        <p:spPr>
          <a:xfrm>
            <a:off x="3528000" y="4788000"/>
            <a:ext cx="2232000" cy="57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78" name="CustomShape 4"/>
          <p:cNvSpPr/>
          <p:nvPr/>
        </p:nvSpPr>
        <p:spPr>
          <a:xfrm>
            <a:off x="8892000" y="2376000"/>
            <a:ext cx="1008000" cy="129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79" name="TextShape 5"/>
          <p:cNvSpPr txBox="1"/>
          <p:nvPr/>
        </p:nvSpPr>
        <p:spPr>
          <a:xfrm>
            <a:off x="72000" y="576000"/>
            <a:ext cx="3024000" cy="1068840"/>
          </a:xfrm>
          <a:prstGeom prst="rect">
            <a:avLst/>
          </a:prstGeom>
          <a:noFill/>
          <a:ln>
            <a:noFill/>
          </a:ln>
        </p:spPr>
        <p:txBody>
          <a:bodyPr lIns="90000" tIns="45000" rIns="90000" bIns="45000">
            <a:noAutofit/>
          </a:bodyPr>
          <a:lstStyle/>
          <a:p>
            <a:pPr algn="ctr"/>
            <a:r>
              <a:rPr lang="ru-RU" sz="2200" b="0" strike="noStrike" spc="-1" dirty="0" smtClean="0">
                <a:latin typeface="Ubuntu"/>
              </a:rPr>
              <a:t>Ба </a:t>
            </a:r>
            <a:r>
              <a:rPr lang="ru-RU" sz="2200" b="0" strike="noStrike" spc="-1" dirty="0" err="1" smtClean="0">
                <a:latin typeface="Ubuntu"/>
              </a:rPr>
              <a:t>Менюи</a:t>
            </a:r>
            <a:r>
              <a:rPr lang="ru-RU" sz="2200" b="0" strike="noStrike" spc="-1" dirty="0" smtClean="0">
                <a:latin typeface="Ubuntu"/>
              </a:rPr>
              <a:t> </a:t>
            </a:r>
            <a:r>
              <a:rPr lang="ru-RU" sz="2200" b="0" strike="noStrike" spc="-1" dirty="0" err="1" smtClean="0">
                <a:latin typeface="Ubuntu"/>
              </a:rPr>
              <a:t>ҷурсозӣ </a:t>
            </a:r>
            <a:r>
              <a:rPr lang="ru-RU" sz="1700" b="0" strike="noStrike" spc="-1" dirty="0">
                <a:latin typeface="Purisa"/>
              </a:rPr>
              <a:t>[Настройка]</a:t>
            </a:r>
            <a:endParaRPr lang="ru-RU" sz="1700" b="0" strike="noStrike" spc="-1" dirty="0">
              <a:latin typeface="Arial"/>
            </a:endParaRPr>
          </a:p>
          <a:p>
            <a:pPr algn="ctr"/>
            <a:r>
              <a:rPr lang="tg-Cyrl-TJ" sz="2200" b="0" strike="noStrike" spc="-1" dirty="0" smtClean="0">
                <a:latin typeface="Ubuntu"/>
              </a:rPr>
              <a:t>ворид шуда,</a:t>
            </a:r>
            <a:endParaRPr lang="ru-RU" sz="2200" b="0" strike="noStrike" spc="-1" dirty="0">
              <a:latin typeface="Arial"/>
            </a:endParaRPr>
          </a:p>
        </p:txBody>
      </p:sp>
      <p:sp>
        <p:nvSpPr>
          <p:cNvPr id="80" name="TextShape 6"/>
          <p:cNvSpPr txBox="1"/>
          <p:nvPr/>
        </p:nvSpPr>
        <p:spPr>
          <a:xfrm>
            <a:off x="3456000" y="361800"/>
            <a:ext cx="2952000" cy="1833840"/>
          </a:xfrm>
          <a:prstGeom prst="rect">
            <a:avLst/>
          </a:prstGeom>
          <a:noFill/>
          <a:ln>
            <a:noFill/>
          </a:ln>
        </p:spPr>
        <p:txBody>
          <a:bodyPr lIns="90000" tIns="45000" rIns="90000" bIns="45000">
            <a:noAutofit/>
          </a:bodyPr>
          <a:lstStyle/>
          <a:p>
            <a:pPr algn="ctr"/>
            <a:r>
              <a:rPr lang="tg-Cyrl-TJ" sz="2200" spc="-1" dirty="0">
                <a:latin typeface="Ubuntu"/>
              </a:rPr>
              <a:t>а</a:t>
            </a:r>
            <a:r>
              <a:rPr lang="tg-Cyrl-TJ" sz="2200" b="0" strike="noStrike" spc="-1" dirty="0" smtClean="0">
                <a:latin typeface="Ubuntu"/>
              </a:rPr>
              <a:t>з </a:t>
            </a:r>
            <a:r>
              <a:rPr lang="tg-Cyrl-TJ" sz="2200" b="0" strike="noStrike" spc="-1" dirty="0">
                <a:latin typeface="Ubuntu"/>
              </a:rPr>
              <a:t>ин ҷо </a:t>
            </a:r>
            <a:endParaRPr lang="ru-RU" sz="2200" b="0" strike="noStrike" spc="-1" dirty="0">
              <a:latin typeface="Arial"/>
            </a:endParaRPr>
          </a:p>
          <a:p>
            <a:pPr algn="ctr"/>
            <a:r>
              <a:rPr lang="ru-RU" sz="1700" b="0" strike="noStrike" spc="-1" dirty="0" err="1" smtClean="0">
                <a:latin typeface="Purisa"/>
              </a:rPr>
              <a:t>Дастгоҳи ман</a:t>
            </a:r>
            <a:r>
              <a:rPr lang="ru-RU" sz="1700" spc="-1" dirty="0" err="1" smtClean="0">
                <a:latin typeface="Purisa"/>
              </a:rPr>
              <a:t>-ро</a:t>
            </a:r>
            <a:endParaRPr lang="ru-RU" sz="1700" b="0" strike="noStrike" spc="-1" dirty="0">
              <a:latin typeface="Arial"/>
            </a:endParaRPr>
          </a:p>
          <a:p>
            <a:pPr algn="ctr"/>
            <a:r>
              <a:rPr lang="ru-RU" sz="2200" b="0" strike="noStrike" spc="-1" dirty="0" err="1">
                <a:latin typeface="Ubuntu"/>
              </a:rPr>
              <a:t>интихоб</a:t>
            </a:r>
            <a:r>
              <a:rPr lang="ru-RU" sz="2200" b="0" strike="noStrike" spc="-1" dirty="0">
                <a:latin typeface="Ubuntu"/>
              </a:rPr>
              <a:t> </a:t>
            </a:r>
            <a:r>
              <a:rPr lang="ru-RU" sz="2200" b="0" strike="noStrike" spc="-1" dirty="0" err="1" smtClean="0">
                <a:latin typeface="Ubuntu"/>
              </a:rPr>
              <a:t>мекунем</a:t>
            </a:r>
            <a:r>
              <a:rPr lang="ru-RU" sz="2200" b="0" strike="noStrike" spc="-1" dirty="0" smtClean="0">
                <a:latin typeface="Ubuntu"/>
              </a:rPr>
              <a:t> </a:t>
            </a:r>
            <a:r>
              <a:rPr lang="ru-RU" sz="2200" b="0" strike="noStrike" spc="-1" dirty="0" err="1" smtClean="0">
                <a:latin typeface="Ubuntu"/>
              </a:rPr>
              <a:t>ва</a:t>
            </a:r>
            <a:r>
              <a:rPr lang="ru-RU" sz="2200" b="0" strike="noStrike" spc="-1" dirty="0" smtClean="0">
                <a:latin typeface="Ubuntu"/>
              </a:rPr>
              <a:t> </a:t>
            </a:r>
            <a:r>
              <a:rPr lang="ru-RU" sz="2200" spc="-1" dirty="0" smtClean="0">
                <a:latin typeface="Purisa"/>
              </a:rPr>
              <a:t>ба </a:t>
            </a:r>
            <a:r>
              <a:rPr lang="ru-RU" sz="1700" b="0" strike="noStrike" spc="-1" dirty="0" err="1" smtClean="0">
                <a:latin typeface="Purisa"/>
              </a:rPr>
              <a:t>Диспетчери</a:t>
            </a:r>
            <a:r>
              <a:rPr lang="ru-RU" sz="1700" b="0" strike="noStrike" spc="-1" dirty="0" smtClean="0">
                <a:latin typeface="Purisa"/>
              </a:rPr>
              <a:t> </a:t>
            </a:r>
            <a:r>
              <a:rPr lang="ru-RU" sz="1700" b="0" strike="noStrike" spc="-1" dirty="0" err="1" smtClean="0">
                <a:latin typeface="Ubuntu"/>
              </a:rPr>
              <a:t>SIM</a:t>
            </a:r>
            <a:r>
              <a:rPr lang="ru-RU" sz="1700" b="0" strike="noStrike" spc="-1" dirty="0" err="1" smtClean="0">
                <a:latin typeface="Purisa"/>
              </a:rPr>
              <a:t>-кортҳо </a:t>
            </a:r>
            <a:r>
              <a:rPr lang="ru-RU" sz="2200" b="0" strike="noStrike" spc="-1" dirty="0" err="1" smtClean="0">
                <a:latin typeface="Ubuntu"/>
              </a:rPr>
              <a:t>медароем</a:t>
            </a:r>
            <a:r>
              <a:rPr lang="ru-RU" sz="2200" b="0" strike="noStrike" spc="-1" dirty="0">
                <a:latin typeface="Ubuntu"/>
              </a:rPr>
              <a:t>.</a:t>
            </a:r>
            <a:endParaRPr lang="ru-RU" sz="2200" b="0" strike="noStrike" spc="-1" dirty="0">
              <a:latin typeface="Arial"/>
            </a:endParaRPr>
          </a:p>
        </p:txBody>
      </p:sp>
      <p:sp>
        <p:nvSpPr>
          <p:cNvPr id="81" name="TextShape 7"/>
          <p:cNvSpPr txBox="1"/>
          <p:nvPr/>
        </p:nvSpPr>
        <p:spPr>
          <a:xfrm>
            <a:off x="6912000" y="401760"/>
            <a:ext cx="2808000" cy="1346040"/>
          </a:xfrm>
          <a:prstGeom prst="rect">
            <a:avLst/>
          </a:prstGeom>
          <a:noFill/>
          <a:ln>
            <a:noFill/>
          </a:ln>
        </p:spPr>
        <p:txBody>
          <a:bodyPr lIns="90000" tIns="45000" rIns="90000" bIns="45000">
            <a:noAutofit/>
          </a:bodyPr>
          <a:lstStyle/>
          <a:p>
            <a:r>
              <a:rPr lang="tg-Cyrl-TJ" sz="2200" b="0" strike="noStrike" spc="-1" dirty="0">
                <a:latin typeface="Ubuntu"/>
              </a:rPr>
              <a:t>Дар ин ҷо мо мебинем SIM - </a:t>
            </a:r>
            <a:r>
              <a:rPr lang="tg-Cyrl-TJ" sz="2200" b="0" strike="noStrike" spc="-1" dirty="0" smtClean="0">
                <a:latin typeface="Ubuntu"/>
              </a:rPr>
              <a:t>кортҳо фурӯзон шудаанд </a:t>
            </a:r>
            <a:r>
              <a:rPr lang="tg-Cyrl-TJ" sz="2200" b="0" strike="noStrike" spc="-1" dirty="0">
                <a:latin typeface="Ubuntu"/>
              </a:rPr>
              <a:t>ё не.</a:t>
            </a:r>
            <a:endParaRPr lang="ru-RU" sz="2200" b="0" strike="noStrike" spc="-1" dirty="0">
              <a:latin typeface="Arial"/>
            </a:endParaRPr>
          </a:p>
        </p:txBody>
      </p:sp>
      <p:sp>
        <p:nvSpPr>
          <p:cNvPr id="82" name="TextShape 8"/>
          <p:cNvSpPr txBox="1"/>
          <p:nvPr/>
        </p:nvSpPr>
        <p:spPr>
          <a:xfrm>
            <a:off x="396000" y="0"/>
            <a:ext cx="9576000" cy="463680"/>
          </a:xfrm>
          <a:prstGeom prst="rect">
            <a:avLst/>
          </a:prstGeom>
          <a:noFill/>
          <a:ln>
            <a:noFill/>
          </a:ln>
        </p:spPr>
        <p:txBody>
          <a:bodyPr lIns="90000" tIns="45000" rIns="90000" bIns="45000">
            <a:noAutofit/>
          </a:bodyPr>
          <a:lstStyle/>
          <a:p>
            <a:pPr algn="ctr"/>
            <a:r>
              <a:rPr lang="tg-Cyrl-TJ" sz="2600" b="0" strike="noStrike" spc="-1" dirty="0">
                <a:latin typeface="Ubuntu"/>
              </a:rPr>
              <a:t>Тарзи истифодабари SIM - </a:t>
            </a:r>
            <a:r>
              <a:rPr lang="tg-Cyrl-TJ" sz="2600" b="0" strike="noStrike" spc="-1" dirty="0" smtClean="0">
                <a:latin typeface="Ubuntu"/>
              </a:rPr>
              <a:t>корт </a:t>
            </a:r>
            <a:r>
              <a:rPr lang="tg-Cyrl-TJ" sz="2600" b="0" strike="noStrike" spc="-1" dirty="0">
                <a:latin typeface="Ubuntu"/>
              </a:rPr>
              <a:t>дар телефони </a:t>
            </a:r>
            <a:r>
              <a:rPr lang="tg-Cyrl-TJ" sz="2600" b="0" strike="noStrike" spc="-1" dirty="0" smtClean="0">
                <a:latin typeface="Ubuntu"/>
              </a:rPr>
              <a:t>мобилӣ</a:t>
            </a:r>
            <a:endParaRPr lang="ru-RU" sz="2600" b="0" strike="noStrike" spc="-1" dirty="0">
              <a:latin typeface="Arial"/>
            </a:endParaRPr>
          </a:p>
        </p:txBody>
      </p:sp>
      <p:cxnSp>
        <p:nvCxnSpPr>
          <p:cNvPr id="3" name="Прямая со стрелкой 2"/>
          <p:cNvCxnSpPr>
            <a:stCxn id="75" idx="0"/>
          </p:cNvCxnSpPr>
          <p:nvPr/>
        </p:nvCxnSpPr>
        <p:spPr>
          <a:xfrm flipV="1">
            <a:off x="540000" y="1259557"/>
            <a:ext cx="35816" cy="20524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 name="Прямая со стрелкой 4"/>
          <p:cNvCxnSpPr>
            <a:stCxn id="76" idx="1"/>
          </p:cNvCxnSpPr>
          <p:nvPr/>
        </p:nvCxnSpPr>
        <p:spPr>
          <a:xfrm flipV="1">
            <a:off x="4342897" y="971525"/>
            <a:ext cx="337375" cy="14273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Прямая со стрелкой 6"/>
          <p:cNvCxnSpPr>
            <a:stCxn id="77" idx="7"/>
          </p:cNvCxnSpPr>
          <p:nvPr/>
        </p:nvCxnSpPr>
        <p:spPr>
          <a:xfrm flipV="1">
            <a:off x="5433131" y="1747800"/>
            <a:ext cx="471277" cy="31245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Прямая со стрелкой 8"/>
          <p:cNvCxnSpPr>
            <a:stCxn id="78" idx="0"/>
          </p:cNvCxnSpPr>
          <p:nvPr/>
        </p:nvCxnSpPr>
        <p:spPr>
          <a:xfrm flipH="1" flipV="1">
            <a:off x="9000752" y="1547590"/>
            <a:ext cx="395248" cy="8284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82"/>
          <p:cNvPicPr/>
          <p:nvPr/>
        </p:nvPicPr>
        <p:blipFill>
          <a:blip r:embed="rId2"/>
          <a:stretch/>
        </p:blipFill>
        <p:spPr>
          <a:xfrm>
            <a:off x="210622" y="2092412"/>
            <a:ext cx="4536000" cy="4896000"/>
          </a:xfrm>
          <a:prstGeom prst="rect">
            <a:avLst/>
          </a:prstGeom>
          <a:ln>
            <a:noFill/>
          </a:ln>
        </p:spPr>
      </p:pic>
      <p:pic>
        <p:nvPicPr>
          <p:cNvPr id="84" name="Рисунок 83"/>
          <p:cNvPicPr/>
          <p:nvPr/>
        </p:nvPicPr>
        <p:blipFill>
          <a:blip r:embed="rId3"/>
          <a:stretch/>
        </p:blipFill>
        <p:spPr>
          <a:xfrm>
            <a:off x="5184000" y="2088000"/>
            <a:ext cx="4536000" cy="4896000"/>
          </a:xfrm>
          <a:prstGeom prst="rect">
            <a:avLst/>
          </a:prstGeom>
          <a:ln>
            <a:noFill/>
          </a:ln>
        </p:spPr>
      </p:pic>
      <p:sp>
        <p:nvSpPr>
          <p:cNvPr id="85" name="TextShape 1"/>
          <p:cNvSpPr txBox="1"/>
          <p:nvPr/>
        </p:nvSpPr>
        <p:spPr>
          <a:xfrm>
            <a:off x="504000" y="263880"/>
            <a:ext cx="4248000" cy="1680120"/>
          </a:xfrm>
          <a:prstGeom prst="rect">
            <a:avLst/>
          </a:prstGeom>
          <a:noFill/>
          <a:ln>
            <a:noFill/>
          </a:ln>
        </p:spPr>
        <p:txBody>
          <a:bodyPr lIns="90000" tIns="45000" rIns="90000" bIns="45000">
            <a:noAutofit/>
          </a:bodyPr>
          <a:lstStyle/>
          <a:p>
            <a:pPr algn="ctr"/>
            <a:r>
              <a:rPr lang="tg-Cyrl-TJ" sz="2600" b="0" strike="noStrike" spc="-1" dirty="0">
                <a:latin typeface="Ubuntu"/>
              </a:rPr>
              <a:t>Тарзи </a:t>
            </a:r>
            <a:r>
              <a:rPr lang="tg-Cyrl-TJ" sz="2600" b="0" strike="noStrike" spc="-1" dirty="0" smtClean="0">
                <a:latin typeface="Ubuntu"/>
              </a:rPr>
              <a:t>дурусти насби SIM</a:t>
            </a:r>
            <a:r>
              <a:rPr lang="fa-IR" sz="2600" b="0" strike="noStrike" spc="-1" dirty="0" smtClean="0">
                <a:latin typeface="Ubuntu"/>
              </a:rPr>
              <a:t>-</a:t>
            </a:r>
            <a:r>
              <a:rPr lang="tg-Cyrl-TJ" sz="2600" b="0" strike="noStrike" spc="-1" dirty="0" smtClean="0">
                <a:latin typeface="Ubuntu"/>
              </a:rPr>
              <a:t>корт </a:t>
            </a:r>
            <a:r>
              <a:rPr lang="tg-Cyrl-TJ" sz="2600" b="0" strike="noStrike" spc="-1" dirty="0">
                <a:latin typeface="Ubuntu"/>
              </a:rPr>
              <a:t>дар телефони </a:t>
            </a:r>
            <a:r>
              <a:rPr lang="tg-Cyrl-TJ" sz="2600" b="0" strike="noStrike" spc="-1" dirty="0" smtClean="0">
                <a:latin typeface="Ubuntu"/>
              </a:rPr>
              <a:t>мобилӣ</a:t>
            </a:r>
            <a:endParaRPr lang="ru-RU" sz="2600" b="0" strike="noStrike" spc="-1" dirty="0">
              <a:latin typeface="Arial"/>
            </a:endParaRPr>
          </a:p>
        </p:txBody>
      </p:sp>
      <p:sp>
        <p:nvSpPr>
          <p:cNvPr id="86" name="TextShape 2"/>
          <p:cNvSpPr txBox="1"/>
          <p:nvPr/>
        </p:nvSpPr>
        <p:spPr>
          <a:xfrm>
            <a:off x="5040000" y="324000"/>
            <a:ext cx="4896000" cy="1584000"/>
          </a:xfrm>
          <a:prstGeom prst="rect">
            <a:avLst/>
          </a:prstGeom>
          <a:noFill/>
          <a:ln>
            <a:noFill/>
          </a:ln>
        </p:spPr>
        <p:txBody>
          <a:bodyPr lIns="90000" tIns="45000" rIns="90000" bIns="45000">
            <a:noAutofit/>
          </a:bodyPr>
          <a:lstStyle/>
          <a:p>
            <a:pPr algn="ctr"/>
            <a:r>
              <a:rPr lang="tg-Cyrl-TJ" sz="2600" b="0" strike="noStrike" spc="-1" dirty="0">
                <a:latin typeface="Ubuntu"/>
              </a:rPr>
              <a:t>Дар аксарияти телефонҳои </a:t>
            </a:r>
            <a:r>
              <a:rPr lang="tg-Cyrl-TJ" sz="2600" b="0" strike="noStrike" spc="-1" dirty="0" smtClean="0">
                <a:latin typeface="Ubuntu"/>
              </a:rPr>
              <a:t>мобилӣ SIM</a:t>
            </a:r>
            <a:r>
              <a:rPr lang="fa-IR" sz="2600" b="0" strike="noStrike" spc="-1" dirty="0" smtClean="0">
                <a:latin typeface="Ubuntu"/>
              </a:rPr>
              <a:t>-</a:t>
            </a:r>
            <a:r>
              <a:rPr lang="tg-Cyrl-TJ" sz="2600" b="0" strike="noStrike" spc="-1" dirty="0" smtClean="0">
                <a:latin typeface="Ubuntu"/>
              </a:rPr>
              <a:t>кортҳояшон </a:t>
            </a:r>
            <a:r>
              <a:rPr lang="tg-Cyrl-TJ" sz="2600" b="0" strike="noStrike" spc="-1" dirty="0">
                <a:latin typeface="Ubuntu"/>
              </a:rPr>
              <a:t>ва SD - </a:t>
            </a:r>
            <a:r>
              <a:rPr lang="tg-Cyrl-TJ" sz="2600" b="0" strike="noStrike" spc="-1" dirty="0" smtClean="0">
                <a:latin typeface="Ubuntu"/>
              </a:rPr>
              <a:t>кортҳояшон </a:t>
            </a:r>
            <a:r>
              <a:rPr lang="tg-Cyrl-TJ" sz="2600" b="0" strike="noStrike" spc="-1" dirty="0">
                <a:latin typeface="Ubuntu"/>
              </a:rPr>
              <a:t>аз берун мебошанд.</a:t>
            </a:r>
            <a:endParaRPr lang="ru-RU" sz="2600" b="0" strike="noStrike" spc="-1" dirty="0">
              <a:latin typeface="Arial"/>
            </a:endParaRPr>
          </a:p>
        </p:txBody>
      </p:sp>
      <p:sp>
        <p:nvSpPr>
          <p:cNvPr id="87" name="CustomShape 3"/>
          <p:cNvSpPr/>
          <p:nvPr/>
        </p:nvSpPr>
        <p:spPr>
          <a:xfrm>
            <a:off x="1584000" y="5076000"/>
            <a:ext cx="792000" cy="129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88" name="CustomShape 4"/>
          <p:cNvSpPr/>
          <p:nvPr/>
        </p:nvSpPr>
        <p:spPr>
          <a:xfrm>
            <a:off x="2643703" y="3672000"/>
            <a:ext cx="864000" cy="86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89" name="CustomShape 5"/>
          <p:cNvSpPr/>
          <p:nvPr/>
        </p:nvSpPr>
        <p:spPr>
          <a:xfrm>
            <a:off x="7488000" y="3168000"/>
            <a:ext cx="1440000" cy="64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2" name="Овал 1"/>
          <p:cNvSpPr/>
          <p:nvPr/>
        </p:nvSpPr>
        <p:spPr>
          <a:xfrm>
            <a:off x="7955972" y="5292005"/>
            <a:ext cx="504056"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5231148" y="6120077"/>
            <a:ext cx="2473460" cy="738664"/>
          </a:xfrm>
          <a:prstGeom prst="rect">
            <a:avLst/>
          </a:prstGeom>
          <a:solidFill>
            <a:schemeClr val="bg1">
              <a:lumMod val="75000"/>
            </a:schemeClr>
          </a:solidFill>
          <a:ln w="19050">
            <a:solidFill>
              <a:srgbClr val="C00000"/>
            </a:solidFill>
          </a:ln>
        </p:spPr>
        <p:txBody>
          <a:bodyPr wrap="square" rtlCol="1">
            <a:spAutoFit/>
          </a:bodyPr>
          <a:lstStyle/>
          <a:p>
            <a:r>
              <a:rPr lang="tg-Cyrl-TJ" sz="1400" dirty="0" smtClean="0"/>
              <a:t>Сим</a:t>
            </a:r>
            <a:r>
              <a:rPr lang="fa-IR" sz="1400" dirty="0" smtClean="0"/>
              <a:t>-</a:t>
            </a:r>
            <a:r>
              <a:rPr lang="tg-Cyrl-TJ" sz="1400" dirty="0" smtClean="0"/>
              <a:t>корт ҳам чунин кунҷи бурида дорад. Бояд ҳарду куҷҳо баробар хоб раванд </a:t>
            </a:r>
            <a:endParaRPr lang="fa-IR" sz="1400" dirty="0"/>
          </a:p>
        </p:txBody>
      </p:sp>
      <p:cxnSp>
        <p:nvCxnSpPr>
          <p:cNvPr id="7" name="Прямая со стрелкой 6"/>
          <p:cNvCxnSpPr/>
          <p:nvPr/>
        </p:nvCxnSpPr>
        <p:spPr>
          <a:xfrm flipV="1">
            <a:off x="7433713" y="5853015"/>
            <a:ext cx="541789" cy="238924"/>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1266</Words>
  <Application>Microsoft Office PowerPoint</Application>
  <PresentationFormat>Произвольный</PresentationFormat>
  <Paragraphs>90</Paragraphs>
  <Slides>19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19</vt:i4>
      </vt:variant>
    </vt:vector>
  </HeadingPairs>
  <TitlesOfParts>
    <vt:vector size="28" baseType="lpstr">
      <vt:lpstr>Arial</vt:lpstr>
      <vt:lpstr>DejaVu Sans</vt:lpstr>
      <vt:lpstr>Droid Sans Fallback</vt:lpstr>
      <vt:lpstr>Purisa</vt:lpstr>
      <vt:lpstr>Symbol</vt:lpstr>
      <vt:lpstr>Times New Roman</vt:lpstr>
      <vt:lpstr>Ubuntu</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
  <dc:description/>
  <cp:lastModifiedBy>Admin</cp:lastModifiedBy>
  <cp:revision>110</cp:revision>
  <dcterms:created xsi:type="dcterms:W3CDTF">2020-05-04T12:58:17Z</dcterms:created>
  <dcterms:modified xsi:type="dcterms:W3CDTF">2021-04-16T20:46:43Z</dcterms:modified>
  <dc:language>ru-RU</dc:language>
</cp:coreProperties>
</file>