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86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BD87D-43A0-4428-B75F-61F649B6CB5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7F5CF-7B6B-41F4-A037-16AD6739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584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8063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812"/>
            <a:ext cx="4972051" cy="1438275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685800" y="3602038"/>
            <a:ext cx="7772400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2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  <a:stCxn id="10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308029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  <a:stCxn id="10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344313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  <a:stCxn id="10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325259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  <a:stCxn id="10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192094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  <a:stCxn id="11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133621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/>
            <a:stCxn id="13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354993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  <a:stCxn id="9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299155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  <a:stCxn id="8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148970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  <a:stCxn id="11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20630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  <a:stCxn id="11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215289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7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iscaltransparency.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guide.fiscaltransparency.ne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nationalbudge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pengovpartnership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govpartnership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60" y="1542210"/>
            <a:ext cx="6858000" cy="1790700"/>
          </a:xfrm>
        </p:spPr>
        <p:txBody>
          <a:bodyPr>
            <a:noAutofit/>
          </a:bodyPr>
          <a:lstStyle/>
          <a:p>
            <a:r>
              <a:rPr lang="tg-Cyrl-TJ" sz="3600" b="1" dirty="0">
                <a:solidFill>
                  <a:srgbClr val="002060"/>
                </a:solidFill>
              </a:rPr>
              <a:t>Нақшҳои расмӣ ва ғайрирасмӣ  дар таҳия ва қабули буҷет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9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3" y="554469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</a:rPr>
              <a:t>Нақшҳои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расмӣ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ғайрирасмӣ</a:t>
            </a:r>
            <a:r>
              <a:rPr lang="ru-RU" sz="2400" dirty="0">
                <a:solidFill>
                  <a:srgbClr val="002060"/>
                </a:solidFill>
              </a:rPr>
              <a:t> дар </a:t>
            </a:r>
            <a:r>
              <a:rPr lang="ru-RU" sz="2400" dirty="0" err="1">
                <a:solidFill>
                  <a:srgbClr val="002060"/>
                </a:solidFill>
              </a:rPr>
              <a:t>раванди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буҷет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" y="1341669"/>
            <a:ext cx="8713694" cy="35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8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658" y="450574"/>
            <a:ext cx="7886700" cy="720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Формальные и неформальные роли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в бюджетном процессе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32" y="1536814"/>
            <a:ext cx="8794478" cy="39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7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289" y="60098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Формальные и неформальные роли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в бюджетном процессе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19" y="1561813"/>
            <a:ext cx="8683439" cy="35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0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374" y="534727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Формальные и неформальные роли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в бюджетном процессе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43" y="1435876"/>
            <a:ext cx="8526136" cy="42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7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</a:rPr>
              <a:t>Нақшҳои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расмӣ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ғайрирасмӣ</a:t>
            </a:r>
            <a:r>
              <a:rPr lang="ru-RU" sz="2400" dirty="0">
                <a:solidFill>
                  <a:srgbClr val="002060"/>
                </a:solidFill>
              </a:rPr>
              <a:t> дар </a:t>
            </a:r>
            <a:r>
              <a:rPr lang="ru-RU" sz="2400" dirty="0" err="1">
                <a:solidFill>
                  <a:srgbClr val="002060"/>
                </a:solidFill>
              </a:rPr>
              <a:t>раванди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буҷет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11892" y="2472858"/>
            <a:ext cx="7120217" cy="28723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100" dirty="0" err="1">
                <a:solidFill>
                  <a:schemeClr val="tx1"/>
                </a:solidFill>
              </a:rPr>
              <a:t>Натиҷаҳои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нақшҳои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расмӣ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ва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ғайрасмӣ</a:t>
            </a:r>
            <a:r>
              <a:rPr lang="ru-RU" sz="2100" dirty="0">
                <a:solidFill>
                  <a:schemeClr val="tx1"/>
                </a:solidFill>
              </a:rPr>
              <a:t> дар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раванди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буҷет</a:t>
            </a:r>
            <a:r>
              <a:rPr lang="ru-RU" sz="2100" dirty="0">
                <a:solidFill>
                  <a:schemeClr val="tx1"/>
                </a:solidFill>
              </a:rPr>
              <a:t> :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2100" dirty="0" err="1">
                <a:solidFill>
                  <a:schemeClr val="tx1"/>
                </a:solidFill>
              </a:rPr>
              <a:t>Мушкилоти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тавонмандӣ</a:t>
            </a:r>
            <a:r>
              <a:rPr lang="ru-RU" sz="2100" dirty="0">
                <a:solidFill>
                  <a:schemeClr val="tx1"/>
                </a:solidFill>
              </a:rPr>
              <a:t>/</a:t>
            </a:r>
            <a:r>
              <a:rPr lang="ru-RU" sz="2100" dirty="0" err="1">
                <a:solidFill>
                  <a:schemeClr val="tx1"/>
                </a:solidFill>
              </a:rPr>
              <a:t>зарфият,уҳдадориҳо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ва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манфиатҳо</a:t>
            </a:r>
            <a:r>
              <a:rPr lang="ru-RU" sz="2100" dirty="0">
                <a:solidFill>
                  <a:schemeClr val="tx1"/>
                </a:solidFill>
              </a:rPr>
              <a:t> дар </a:t>
            </a:r>
            <a:r>
              <a:rPr lang="ru-RU" sz="2100" dirty="0" err="1">
                <a:solidFill>
                  <a:schemeClr val="tx1"/>
                </a:solidFill>
              </a:rPr>
              <a:t>буҷет</a:t>
            </a:r>
            <a:r>
              <a:rPr lang="ru-RU" sz="2100" dirty="0">
                <a:solidFill>
                  <a:schemeClr val="tx1"/>
                </a:solidFill>
              </a:rPr>
              <a:t> ба таври </a:t>
            </a:r>
            <a:r>
              <a:rPr lang="ru-RU" sz="2100" dirty="0" err="1">
                <a:solidFill>
                  <a:schemeClr val="tx1"/>
                </a:solidFill>
              </a:rPr>
              <a:t>хеле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равшан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инъикос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ёфтаанд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2100" dirty="0" err="1">
                <a:solidFill>
                  <a:schemeClr val="tx1"/>
                </a:solidFill>
              </a:rPr>
              <a:t>Хароҷоти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барои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ҳадафҳои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мушаххас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пешбинишуда</a:t>
            </a:r>
            <a:r>
              <a:rPr lang="ru-RU" sz="2100" dirty="0">
                <a:solidFill>
                  <a:schemeClr val="tx1"/>
                </a:solidFill>
              </a:rPr>
              <a:t> зуд </a:t>
            </a:r>
            <a:r>
              <a:rPr lang="ru-RU" sz="2100" dirty="0" err="1">
                <a:solidFill>
                  <a:schemeClr val="tx1"/>
                </a:solidFill>
              </a:rPr>
              <a:t>зуд</a:t>
            </a:r>
            <a:r>
              <a:rPr lang="ru-RU" sz="2100" dirty="0">
                <a:solidFill>
                  <a:schemeClr val="tx1"/>
                </a:solidFill>
              </a:rPr>
              <a:t> ба </a:t>
            </a:r>
            <a:r>
              <a:rPr lang="ru-RU" sz="2100" dirty="0" err="1">
                <a:solidFill>
                  <a:schemeClr val="tx1"/>
                </a:solidFill>
              </a:rPr>
              <a:t>хароҷоте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иваз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мешавад,ки</a:t>
            </a:r>
            <a:r>
              <a:rPr lang="ru-RU" sz="2100" dirty="0">
                <a:solidFill>
                  <a:schemeClr val="tx1"/>
                </a:solidFill>
              </a:rPr>
              <a:t> ба </a:t>
            </a:r>
            <a:r>
              <a:rPr lang="ru-RU" sz="2100" dirty="0" err="1">
                <a:solidFill>
                  <a:schemeClr val="tx1"/>
                </a:solidFill>
              </a:rPr>
              <a:t>ҳадафҳои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сиёсӣ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марбутанд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762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</a:rPr>
              <a:t>Нақшҳои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расмӣ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ғайрирасмӣ</a:t>
            </a:r>
            <a:r>
              <a:rPr lang="ru-RU" sz="2400" dirty="0">
                <a:solidFill>
                  <a:srgbClr val="002060"/>
                </a:solidFill>
              </a:rPr>
              <a:t> дар </a:t>
            </a:r>
            <a:r>
              <a:rPr lang="ru-RU" sz="2400" dirty="0" err="1">
                <a:solidFill>
                  <a:srgbClr val="002060"/>
                </a:solidFill>
              </a:rPr>
              <a:t>раванди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буҷет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52114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050376" y="4192120"/>
            <a:ext cx="2198594" cy="665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9661" y="3499597"/>
            <a:ext cx="2596124" cy="18498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err="1"/>
              <a:t>Мақомоти</a:t>
            </a:r>
            <a:r>
              <a:rPr lang="ru-RU" sz="1500" dirty="0"/>
              <a:t> </a:t>
            </a:r>
            <a:r>
              <a:rPr lang="ru-RU" sz="1500" dirty="0" err="1"/>
              <a:t>иҷроия</a:t>
            </a:r>
            <a:r>
              <a:rPr lang="ru-RU" sz="1500" dirty="0"/>
              <a:t> ё </a:t>
            </a:r>
            <a:r>
              <a:rPr lang="ru-RU" sz="1500" dirty="0" err="1"/>
              <a:t>қонунгузор</a:t>
            </a:r>
            <a:r>
              <a:rPr lang="ru-RU" sz="1500" dirty="0"/>
              <a:t> </a:t>
            </a:r>
          </a:p>
          <a:p>
            <a:pPr algn="ctr"/>
            <a:endParaRPr lang="ru-RU" sz="1500" dirty="0"/>
          </a:p>
          <a:p>
            <a:pPr algn="ctr"/>
            <a:endParaRPr lang="ru-RU" sz="1500" dirty="0"/>
          </a:p>
          <a:p>
            <a:pPr algn="ctr"/>
            <a:endParaRPr lang="ru-RU" sz="1500" dirty="0"/>
          </a:p>
          <a:p>
            <a:pPr algn="ctr"/>
            <a:endParaRPr lang="ru-RU" sz="1500" dirty="0"/>
          </a:p>
          <a:p>
            <a:pPr algn="ctr"/>
            <a:endParaRPr lang="ru-RU" sz="1500" dirty="0"/>
          </a:p>
          <a:p>
            <a:pPr algn="ctr"/>
            <a:endParaRPr lang="ru-RU" sz="15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50376" y="3607173"/>
            <a:ext cx="1815353" cy="584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/>
              <a:t>Дархости</a:t>
            </a:r>
            <a:r>
              <a:rPr lang="ru-RU" sz="1350" dirty="0"/>
              <a:t> </a:t>
            </a:r>
            <a:r>
              <a:rPr lang="ru-RU" sz="1350" dirty="0" err="1"/>
              <a:t>шаҳрвандон</a:t>
            </a:r>
            <a:r>
              <a:rPr lang="ru-RU" sz="1350" dirty="0"/>
              <a:t>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542792" y="4164490"/>
            <a:ext cx="554691" cy="6656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23815" y="4182524"/>
            <a:ext cx="606799" cy="5815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937437" y="4047076"/>
            <a:ext cx="2034218" cy="10143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err="1"/>
              <a:t>Дастрасӣ</a:t>
            </a:r>
            <a:r>
              <a:rPr lang="ru-RU" sz="1500" dirty="0"/>
              <a:t> ба </a:t>
            </a:r>
            <a:r>
              <a:rPr lang="ru-RU" sz="1500" dirty="0" err="1"/>
              <a:t>маълумоти</a:t>
            </a:r>
            <a:r>
              <a:rPr lang="ru-RU" sz="1500" dirty="0"/>
              <a:t> </a:t>
            </a:r>
            <a:r>
              <a:rPr lang="ru-RU" sz="1500" dirty="0" err="1"/>
              <a:t>буҷетӣ</a:t>
            </a:r>
            <a:r>
              <a:rPr lang="ru-RU" sz="1500" dirty="0"/>
              <a:t> </a:t>
            </a:r>
            <a:r>
              <a:rPr lang="ru-RU" sz="1500" dirty="0" err="1"/>
              <a:t>ва</a:t>
            </a:r>
            <a:r>
              <a:rPr lang="ru-RU" sz="1500" dirty="0"/>
              <a:t> </a:t>
            </a:r>
            <a:r>
              <a:rPr lang="ru-RU" sz="1500" dirty="0" err="1"/>
              <a:t>иштироки</a:t>
            </a:r>
            <a:r>
              <a:rPr lang="ru-RU" sz="1500" dirty="0"/>
              <a:t> </a:t>
            </a:r>
            <a:r>
              <a:rPr lang="ru-RU" sz="1500" dirty="0" err="1"/>
              <a:t>шаҳрвандон</a:t>
            </a:r>
            <a:r>
              <a:rPr lang="ru-RU" sz="1500" dirty="0"/>
              <a:t> дар </a:t>
            </a:r>
            <a:r>
              <a:rPr lang="ru-RU" sz="1500" dirty="0" err="1"/>
              <a:t>раванди</a:t>
            </a:r>
            <a:r>
              <a:rPr lang="ru-RU" sz="1500" dirty="0"/>
              <a:t> </a:t>
            </a:r>
            <a:r>
              <a:rPr lang="ru-RU" sz="1500" dirty="0" err="1"/>
              <a:t>буҷет</a:t>
            </a:r>
            <a:r>
              <a:rPr lang="ru-RU" sz="1500" dirty="0"/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96402" y="2463060"/>
            <a:ext cx="2942130" cy="768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/>
              <a:t>Институтҳои</a:t>
            </a:r>
            <a:r>
              <a:rPr lang="ru-RU" sz="1350" dirty="0"/>
              <a:t> </a:t>
            </a:r>
            <a:r>
              <a:rPr lang="ru-RU" sz="1350" dirty="0" err="1"/>
              <a:t>байналмилалӣ</a:t>
            </a:r>
            <a:r>
              <a:rPr lang="ru-RU" sz="1350" dirty="0"/>
              <a:t>, </a:t>
            </a:r>
            <a:r>
              <a:rPr lang="ru-RU" sz="1350" dirty="0" err="1"/>
              <a:t>шуроҳои</a:t>
            </a:r>
            <a:r>
              <a:rPr lang="ru-RU" sz="1350" dirty="0"/>
              <a:t> </a:t>
            </a:r>
            <a:r>
              <a:rPr lang="ru-RU" sz="1350" dirty="0" err="1"/>
              <a:t>машваратӣ</a:t>
            </a:r>
            <a:r>
              <a:rPr lang="ru-RU" sz="1350" dirty="0"/>
              <a:t> </a:t>
            </a:r>
            <a:r>
              <a:rPr lang="ru-RU" sz="1350" dirty="0" err="1"/>
              <a:t>ва</a:t>
            </a:r>
            <a:r>
              <a:rPr lang="ru-RU" sz="1350" dirty="0"/>
              <a:t> ғ. </a:t>
            </a:r>
            <a:r>
              <a:rPr lang="ru-RU" sz="1350" dirty="0" err="1"/>
              <a:t>ки</a:t>
            </a:r>
            <a:r>
              <a:rPr lang="ru-RU" sz="1350" dirty="0"/>
              <a:t> ба </a:t>
            </a:r>
            <a:r>
              <a:rPr lang="ru-RU" sz="1350" dirty="0" err="1"/>
              <a:t>ислоҳи</a:t>
            </a:r>
            <a:r>
              <a:rPr lang="ru-RU" sz="1350" dirty="0"/>
              <a:t> </a:t>
            </a:r>
            <a:r>
              <a:rPr lang="ru-RU" sz="1350" dirty="0" err="1"/>
              <a:t>раванди</a:t>
            </a:r>
            <a:r>
              <a:rPr lang="ru-RU" sz="1350" dirty="0"/>
              <a:t> </a:t>
            </a:r>
            <a:r>
              <a:rPr lang="ru-RU" sz="1350" dirty="0" err="1"/>
              <a:t>буҷет</a:t>
            </a:r>
            <a:r>
              <a:rPr lang="ru-RU" sz="1350" dirty="0"/>
              <a:t> </a:t>
            </a:r>
            <a:r>
              <a:rPr lang="ru-RU" sz="1350" dirty="0" err="1"/>
              <a:t>ҷалб</a:t>
            </a:r>
            <a:r>
              <a:rPr lang="ru-RU" sz="1350" dirty="0"/>
              <a:t> </a:t>
            </a:r>
            <a:r>
              <a:rPr lang="ru-RU" sz="1350" dirty="0" err="1"/>
              <a:t>шудаанд</a:t>
            </a:r>
            <a:r>
              <a:rPr lang="ru-RU" sz="1350" dirty="0"/>
              <a:t> </a:t>
            </a:r>
          </a:p>
        </p:txBody>
      </p:sp>
      <p:sp>
        <p:nvSpPr>
          <p:cNvPr id="18" name="Стрелка вправо 17"/>
          <p:cNvSpPr/>
          <p:nvPr/>
        </p:nvSpPr>
        <p:spPr>
          <a:xfrm rot="18124017">
            <a:off x="2890942" y="3462808"/>
            <a:ext cx="677647" cy="314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трелка вправо 18"/>
          <p:cNvSpPr/>
          <p:nvPr/>
        </p:nvSpPr>
        <p:spPr>
          <a:xfrm rot="2598976">
            <a:off x="3967597" y="3462809"/>
            <a:ext cx="677647" cy="314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Стрелка вправо 19"/>
          <p:cNvSpPr/>
          <p:nvPr/>
        </p:nvSpPr>
        <p:spPr>
          <a:xfrm rot="13297381">
            <a:off x="3818752" y="3669640"/>
            <a:ext cx="677647" cy="314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Стрелка вправо 20"/>
          <p:cNvSpPr/>
          <p:nvPr/>
        </p:nvSpPr>
        <p:spPr>
          <a:xfrm rot="7181831">
            <a:off x="3141688" y="3611662"/>
            <a:ext cx="677647" cy="314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825312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6024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/>
              <a:t>The Global Initiative for Fiscal Transparency (GIFT)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http://www.fiscaltransparency.net</a:t>
            </a:r>
            <a:r>
              <a:rPr lang="en-US" sz="2400" dirty="0"/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472858"/>
            <a:ext cx="7886700" cy="3017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11" y="2472857"/>
            <a:ext cx="7373379" cy="32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95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</a:rPr>
              <a:t>Нақшҳои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расмӣ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ғайрирасмӣ</a:t>
            </a:r>
            <a:r>
              <a:rPr lang="ru-RU" sz="2400" dirty="0">
                <a:solidFill>
                  <a:srgbClr val="002060"/>
                </a:solidFill>
              </a:rPr>
              <a:t> дар </a:t>
            </a:r>
            <a:r>
              <a:rPr lang="ru-RU" sz="2400" dirty="0" err="1">
                <a:solidFill>
                  <a:srgbClr val="002060"/>
                </a:solidFill>
              </a:rPr>
              <a:t>раванди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буҷет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err="1"/>
              <a:t>Ташаббуси</a:t>
            </a:r>
            <a:r>
              <a:rPr lang="ru-RU" sz="2400" dirty="0"/>
              <a:t> </a:t>
            </a:r>
            <a:r>
              <a:rPr lang="ru-RU" sz="2400" dirty="0" err="1"/>
              <a:t>ҷаҳонии</a:t>
            </a:r>
            <a:r>
              <a:rPr lang="ru-RU" sz="2400" dirty="0"/>
              <a:t> </a:t>
            </a:r>
            <a:r>
              <a:rPr lang="ru-RU" sz="2400" dirty="0" err="1"/>
              <a:t>шаффофияти</a:t>
            </a:r>
            <a:r>
              <a:rPr lang="ru-RU" sz="2400" dirty="0"/>
              <a:t> </a:t>
            </a:r>
            <a:r>
              <a:rPr lang="ru-RU" sz="2400" dirty="0" err="1"/>
              <a:t>молиявӣ</a:t>
            </a:r>
            <a:r>
              <a:rPr lang="ru-RU" sz="2400" dirty="0"/>
              <a:t>  (</a:t>
            </a:r>
            <a:r>
              <a:rPr lang="en-US" sz="2400" dirty="0"/>
              <a:t>GIFT</a:t>
            </a:r>
            <a:r>
              <a:rPr lang="ru-RU" sz="2400" dirty="0"/>
              <a:t>) аз </a:t>
            </a:r>
            <a:r>
              <a:rPr lang="ru-RU" sz="2400" dirty="0" err="1"/>
              <a:t>шабакаи</a:t>
            </a:r>
            <a:r>
              <a:rPr lang="ru-RU" sz="2400" dirty="0"/>
              <a:t> </a:t>
            </a:r>
            <a:r>
              <a:rPr lang="ru-RU" sz="2400" dirty="0" err="1"/>
              <a:t>глобалие</a:t>
            </a:r>
            <a:r>
              <a:rPr lang="ru-RU" sz="2400" dirty="0"/>
              <a:t> </a:t>
            </a:r>
            <a:r>
              <a:rPr lang="ru-RU" sz="2400" dirty="0" err="1"/>
              <a:t>иборат</a:t>
            </a:r>
            <a:r>
              <a:rPr lang="ru-RU" sz="2400" dirty="0"/>
              <a:t> </a:t>
            </a:r>
            <a:r>
              <a:rPr lang="ru-RU" sz="2400" dirty="0" err="1"/>
              <a:t>аст</a:t>
            </a:r>
            <a:r>
              <a:rPr lang="ru-RU" sz="2400" dirty="0"/>
              <a:t>, </a:t>
            </a:r>
            <a:r>
              <a:rPr lang="ru-RU" sz="2400" dirty="0" err="1"/>
              <a:t>ки</a:t>
            </a:r>
            <a:r>
              <a:rPr lang="ru-RU" sz="2400" dirty="0"/>
              <a:t> ба </a:t>
            </a:r>
            <a:r>
              <a:rPr lang="ru-RU" sz="2400" dirty="0" err="1"/>
              <a:t>гуфтушуниди</a:t>
            </a:r>
            <a:r>
              <a:rPr lang="ru-RU" sz="2400" dirty="0"/>
              <a:t> </a:t>
            </a:r>
            <a:r>
              <a:rPr lang="ru-RU" sz="2400" dirty="0" err="1"/>
              <a:t>байни</a:t>
            </a:r>
            <a:r>
              <a:rPr lang="ru-RU" sz="2400" dirty="0"/>
              <a:t> </a:t>
            </a:r>
            <a:r>
              <a:rPr lang="ru-RU" sz="2400" dirty="0" err="1"/>
              <a:t>ҳукуматҳо,созмонҳои</a:t>
            </a:r>
            <a:r>
              <a:rPr lang="ru-RU" sz="2400" dirty="0"/>
              <a:t> </a:t>
            </a:r>
            <a:r>
              <a:rPr lang="ru-RU" sz="2400" dirty="0" err="1"/>
              <a:t>ҷамъиятӣ</a:t>
            </a:r>
            <a:r>
              <a:rPr lang="ru-RU" sz="2400" dirty="0"/>
              <a:t>, </a:t>
            </a:r>
            <a:r>
              <a:rPr lang="ru-RU" sz="2400" dirty="0" err="1"/>
              <a:t>бахши</a:t>
            </a:r>
            <a:r>
              <a:rPr lang="ru-RU" sz="2400" dirty="0"/>
              <a:t> </a:t>
            </a:r>
            <a:r>
              <a:rPr lang="ru-RU" sz="2400" dirty="0" err="1"/>
              <a:t>хусусӣ</a:t>
            </a:r>
            <a:r>
              <a:rPr lang="ru-RU" sz="2400" dirty="0"/>
              <a:t> </a:t>
            </a:r>
            <a:r>
              <a:rPr lang="ru-RU" sz="2400" dirty="0" err="1"/>
              <a:t>ва</a:t>
            </a:r>
            <a:r>
              <a:rPr lang="ru-RU" sz="2400" dirty="0"/>
              <a:t> </a:t>
            </a:r>
            <a:r>
              <a:rPr lang="ru-RU" sz="2400" dirty="0" err="1"/>
              <a:t>дигар</a:t>
            </a:r>
            <a:r>
              <a:rPr lang="ru-RU" sz="2400" dirty="0"/>
              <a:t> </a:t>
            </a:r>
            <a:r>
              <a:rPr lang="ru-RU" sz="2400" dirty="0" err="1"/>
              <a:t>манфиатдорон</a:t>
            </a:r>
            <a:r>
              <a:rPr lang="ru-RU" sz="2400" dirty="0"/>
              <a:t> дар кори </a:t>
            </a:r>
            <a:r>
              <a:rPr lang="ru-RU" sz="2400" dirty="0" err="1"/>
              <a:t>ҷустуҷу</a:t>
            </a:r>
            <a:r>
              <a:rPr lang="ru-RU" sz="2400" dirty="0"/>
              <a:t> </a:t>
            </a:r>
            <a:r>
              <a:rPr lang="ru-RU" sz="2400" dirty="0" err="1"/>
              <a:t>ва</a:t>
            </a:r>
            <a:r>
              <a:rPr lang="ru-RU" sz="2400" dirty="0"/>
              <a:t> </a:t>
            </a:r>
            <a:r>
              <a:rPr lang="ru-RU" sz="2400" dirty="0" err="1"/>
              <a:t>табодули</a:t>
            </a:r>
            <a:r>
              <a:rPr lang="ru-RU" sz="2400" dirty="0"/>
              <a:t>  </a:t>
            </a:r>
            <a:r>
              <a:rPr lang="ru-RU" sz="2400" dirty="0" err="1"/>
              <a:t>тасмимгириҳо</a:t>
            </a:r>
            <a:r>
              <a:rPr lang="ru-RU" sz="2400" dirty="0"/>
              <a:t> </a:t>
            </a:r>
            <a:r>
              <a:rPr lang="ru-RU" sz="2400" dirty="0" err="1"/>
              <a:t>оид</a:t>
            </a:r>
            <a:r>
              <a:rPr lang="ru-RU" sz="2400" dirty="0"/>
              <a:t> ба </a:t>
            </a:r>
            <a:r>
              <a:rPr lang="ru-RU" sz="2400" dirty="0" err="1"/>
              <a:t>шаффофияти</a:t>
            </a:r>
            <a:r>
              <a:rPr lang="ru-RU" sz="2400" dirty="0"/>
              <a:t> </a:t>
            </a:r>
            <a:r>
              <a:rPr lang="ru-RU" sz="2400" dirty="0" err="1"/>
              <a:t>буҷет</a:t>
            </a:r>
            <a:r>
              <a:rPr lang="ru-RU" sz="2400" dirty="0"/>
              <a:t> </a:t>
            </a:r>
            <a:r>
              <a:rPr lang="ru-RU" sz="2400" dirty="0" err="1"/>
              <a:t>ва</a:t>
            </a:r>
            <a:r>
              <a:rPr lang="ru-RU" sz="2400" dirty="0"/>
              <a:t> </a:t>
            </a:r>
            <a:r>
              <a:rPr lang="ru-RU" sz="2400" dirty="0" err="1"/>
              <a:t>иштироки</a:t>
            </a:r>
            <a:r>
              <a:rPr lang="ru-RU" sz="2400" dirty="0"/>
              <a:t> </a:t>
            </a:r>
            <a:r>
              <a:rPr lang="ru-RU" sz="2400" dirty="0" err="1"/>
              <a:t>шаҳрвандон</a:t>
            </a:r>
            <a:r>
              <a:rPr lang="ru-RU" sz="2400" dirty="0"/>
              <a:t> </a:t>
            </a:r>
            <a:r>
              <a:rPr lang="ru-RU" sz="2400" dirty="0" err="1"/>
              <a:t>мусоидат</a:t>
            </a:r>
            <a:r>
              <a:rPr lang="ru-RU" sz="2400" dirty="0"/>
              <a:t> </a:t>
            </a:r>
            <a:r>
              <a:rPr lang="ru-RU" sz="2400" dirty="0" err="1"/>
              <a:t>менамояд</a:t>
            </a:r>
            <a:r>
              <a:rPr lang="ru-RU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6656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0988"/>
            <a:ext cx="7886700" cy="7790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cap="all" dirty="0" err="1"/>
              <a:t>Дастурамал</a:t>
            </a:r>
            <a:r>
              <a:rPr lang="ru-RU" sz="1800" cap="all" dirty="0"/>
              <a:t> </a:t>
            </a:r>
            <a:r>
              <a:rPr lang="ru-RU" sz="1800" cap="all" dirty="0" err="1"/>
              <a:t>оид</a:t>
            </a:r>
            <a:r>
              <a:rPr lang="ru-RU" sz="1800" cap="all" dirty="0"/>
              <a:t> ба </a:t>
            </a:r>
            <a:r>
              <a:rPr lang="ru-RU" sz="1800" cap="all" dirty="0" err="1"/>
              <a:t>қоидаҳо</a:t>
            </a:r>
            <a:r>
              <a:rPr lang="ru-RU" sz="1800" cap="all" dirty="0"/>
              <a:t> </a:t>
            </a:r>
            <a:r>
              <a:rPr lang="ru-RU" sz="1800" cap="all" dirty="0" err="1"/>
              <a:t>ва</a:t>
            </a:r>
            <a:r>
              <a:rPr lang="ru-RU" sz="1800" cap="all" dirty="0"/>
              <a:t> </a:t>
            </a:r>
            <a:r>
              <a:rPr lang="ru-RU" sz="1800" cap="all" dirty="0" err="1"/>
              <a:t>механизмҳои</a:t>
            </a:r>
            <a:r>
              <a:rPr lang="ru-RU" sz="1800" cap="all" dirty="0"/>
              <a:t> </a:t>
            </a:r>
            <a:r>
              <a:rPr lang="ru-RU" sz="1800" cap="all" dirty="0" err="1"/>
              <a:t>иштироки</a:t>
            </a:r>
            <a:r>
              <a:rPr lang="ru-RU" sz="1800" cap="all" dirty="0"/>
              <a:t> </a:t>
            </a:r>
            <a:r>
              <a:rPr lang="ru-RU" sz="1800" cap="all" dirty="0" err="1"/>
              <a:t>ҷомеа</a:t>
            </a:r>
            <a:r>
              <a:rPr lang="ru-RU" sz="1800" cap="all" dirty="0"/>
              <a:t> дар </a:t>
            </a:r>
            <a:r>
              <a:rPr lang="ru-RU" sz="1800" cap="all" dirty="0" err="1"/>
              <a:t>сиёсати</a:t>
            </a:r>
            <a:r>
              <a:rPr lang="ru-RU" sz="1800" cap="all" dirty="0"/>
              <a:t> </a:t>
            </a:r>
            <a:r>
              <a:rPr lang="ru-RU" sz="1800" cap="all" dirty="0" err="1"/>
              <a:t>буҷетсозӣ</a:t>
            </a:r>
            <a:r>
              <a:rPr lang="ru-RU" sz="1800" cap="all" dirty="0"/>
              <a:t> </a:t>
            </a:r>
            <a:r>
              <a:rPr lang="en-US" sz="1800" cap="all" dirty="0">
                <a:hlinkClick r:id="rId2"/>
              </a:rPr>
              <a:t>http://guide.fiscaltransparency.net</a:t>
            </a:r>
            <a:r>
              <a:rPr lang="ru-RU" sz="1800" cap="all" dirty="0"/>
              <a:t> </a:t>
            </a:r>
            <a:endParaRPr lang="en-US" sz="1800" cap="all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881810"/>
            <a:ext cx="7886700" cy="38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7656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err="1">
                <a:solidFill>
                  <a:srgbClr val="002060"/>
                </a:solidFill>
              </a:rPr>
              <a:t>Ҷунбиши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глобалии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ҷомеаи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шаҳрвандӣ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барои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шаффофият,зерҳисобият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ва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иштирок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  <a:hlinkClick r:id="rId2"/>
              </a:rPr>
              <a:t>http://www.internationalbudget.org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855819"/>
            <a:ext cx="7886700" cy="26341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Соли  2011  – 100 </a:t>
            </a:r>
            <a:r>
              <a:rPr lang="ru-RU" sz="2400" dirty="0" err="1"/>
              <a:t>гуруҳ</a:t>
            </a:r>
            <a:r>
              <a:rPr lang="ru-RU" sz="2400" dirty="0"/>
              <a:t> аз </a:t>
            </a:r>
            <a:r>
              <a:rPr lang="ru-RU" sz="2400" dirty="0" err="1"/>
              <a:t>ҷомеаи</a:t>
            </a:r>
            <a:r>
              <a:rPr lang="ru-RU" sz="2400" dirty="0"/>
              <a:t> </a:t>
            </a:r>
            <a:r>
              <a:rPr lang="ru-RU" sz="2400" dirty="0" err="1"/>
              <a:t>шаҳрвандӣ</a:t>
            </a:r>
            <a:r>
              <a:rPr lang="ru-RU" sz="2400" dirty="0"/>
              <a:t> </a:t>
            </a:r>
            <a:r>
              <a:rPr lang="ru-RU" sz="2400" dirty="0" err="1"/>
              <a:t>ва</a:t>
            </a:r>
            <a:r>
              <a:rPr lang="ru-RU" sz="2400" dirty="0"/>
              <a:t> 12созмони </a:t>
            </a:r>
            <a:r>
              <a:rPr lang="ru-RU" sz="2400" dirty="0" err="1"/>
              <a:t>байналмилалӣ</a:t>
            </a:r>
            <a:r>
              <a:rPr lang="ru-RU" sz="2400" dirty="0"/>
              <a:t> (</a:t>
            </a:r>
            <a:r>
              <a:rPr lang="en-US" sz="2400" dirty="0"/>
              <a:t>Budget Partnership, Greenpeace, ONE Campaign</a:t>
            </a:r>
            <a:r>
              <a:rPr lang="ru-RU" sz="2400" dirty="0"/>
              <a:t> </a:t>
            </a:r>
            <a:r>
              <a:rPr lang="ru-RU" sz="2400" dirty="0" err="1"/>
              <a:t>ва</a:t>
            </a:r>
            <a:r>
              <a:rPr lang="ru-RU" sz="2400" dirty="0"/>
              <a:t> ғ...) 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6782" y="3973606"/>
            <a:ext cx="6850436" cy="11598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Ҷунбиши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глобалии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ҷомеаи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шаҳрвандӣ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барои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шаффофият,зерҳисобият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иштирок</a:t>
            </a:r>
            <a:r>
              <a:rPr lang="ru-RU" sz="2400" dirty="0">
                <a:solidFill>
                  <a:srgbClr val="002060"/>
                </a:solidFill>
              </a:rPr>
              <a:t> –</a:t>
            </a:r>
            <a:r>
              <a:rPr lang="ru-RU" sz="2400" dirty="0" err="1">
                <a:solidFill>
                  <a:srgbClr val="002060"/>
                </a:solidFill>
              </a:rPr>
              <a:t>ро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таъсис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доданд</a:t>
            </a:r>
            <a:r>
              <a:rPr lang="ru-RU" sz="2400" dirty="0">
                <a:solidFill>
                  <a:schemeClr val="tx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8239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226" y="123001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Ҳадафҳои</a:t>
            </a:r>
            <a:r>
              <a:rPr lang="ru-RU" dirty="0">
                <a:solidFill>
                  <a:srgbClr val="002060"/>
                </a:solidFill>
              </a:rPr>
              <a:t> стратегии </a:t>
            </a:r>
            <a:r>
              <a:rPr lang="ru-RU" dirty="0" err="1">
                <a:solidFill>
                  <a:srgbClr val="002060"/>
                </a:solidFill>
              </a:rPr>
              <a:t>давлат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66843" y="3671047"/>
            <a:ext cx="1839727" cy="1129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/>
              <a:t>Ҳадафҳои</a:t>
            </a:r>
            <a:r>
              <a:rPr lang="ru-RU" sz="1350" dirty="0"/>
              <a:t> </a:t>
            </a:r>
            <a:r>
              <a:rPr lang="ru-RU" sz="1350" dirty="0" err="1"/>
              <a:t>стратегӣ</a:t>
            </a:r>
            <a:r>
              <a:rPr lang="ru-RU" sz="1350" dirty="0"/>
              <a:t> </a:t>
            </a:r>
            <a:r>
              <a:rPr lang="ru-RU" sz="1350" dirty="0" err="1"/>
              <a:t>ва</a:t>
            </a:r>
            <a:r>
              <a:rPr lang="ru-RU" sz="1350" dirty="0"/>
              <a:t> </a:t>
            </a:r>
            <a:r>
              <a:rPr lang="ru-RU" sz="1350" dirty="0" err="1"/>
              <a:t>афзалиятҳо</a:t>
            </a:r>
            <a:r>
              <a:rPr lang="ru-RU" sz="1350" dirty="0"/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8871" y="3116356"/>
            <a:ext cx="2027144" cy="109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/>
              <a:t>Муо</a:t>
            </a:r>
            <a:r>
              <a:rPr lang="tg-Cyrl-TJ" sz="1350"/>
              <a:t>ҳидаи</a:t>
            </a:r>
            <a:r>
              <a:rPr lang="ru-RU" sz="1350"/>
              <a:t> </a:t>
            </a:r>
            <a:r>
              <a:rPr lang="ru-RU" sz="1350" dirty="0" err="1"/>
              <a:t>байналмилалӣ</a:t>
            </a:r>
            <a:r>
              <a:rPr lang="ru-RU" sz="1350" dirty="0"/>
              <a:t> :</a:t>
            </a:r>
          </a:p>
          <a:p>
            <a:pPr marL="214313" indent="-214313" algn="ctr">
              <a:buFontTx/>
              <a:buChar char="-"/>
            </a:pPr>
            <a:r>
              <a:rPr lang="ru-RU" sz="1350" dirty="0" err="1"/>
              <a:t>Ҳалафҳои</a:t>
            </a:r>
            <a:r>
              <a:rPr lang="ru-RU" sz="1350" dirty="0"/>
              <a:t> </a:t>
            </a:r>
            <a:r>
              <a:rPr lang="ru-RU" sz="1350" dirty="0" err="1"/>
              <a:t>рушди</a:t>
            </a:r>
            <a:r>
              <a:rPr lang="ru-RU" sz="1350" dirty="0"/>
              <a:t> </a:t>
            </a:r>
            <a:r>
              <a:rPr lang="ru-RU" sz="1350" dirty="0" err="1"/>
              <a:t>устувори</a:t>
            </a:r>
            <a:r>
              <a:rPr lang="ru-RU" sz="1350" dirty="0"/>
              <a:t> СММ (</a:t>
            </a:r>
            <a:r>
              <a:rPr lang="en-US" sz="1350" dirty="0"/>
              <a:t>SDGs</a:t>
            </a:r>
            <a:r>
              <a:rPr lang="ru-RU" sz="1350" dirty="0"/>
              <a:t>)</a:t>
            </a:r>
          </a:p>
          <a:p>
            <a:pPr algn="ctr"/>
            <a:r>
              <a:rPr lang="ru-RU" sz="1350" dirty="0" err="1"/>
              <a:t>ва</a:t>
            </a:r>
            <a:r>
              <a:rPr lang="ru-RU" sz="1350" dirty="0"/>
              <a:t> </a:t>
            </a:r>
            <a:r>
              <a:rPr lang="ru-RU" sz="1350" dirty="0" err="1"/>
              <a:t>ғайра</a:t>
            </a:r>
            <a:r>
              <a:rPr lang="ru-RU" sz="1350" dirty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8870" y="4420721"/>
            <a:ext cx="2027145" cy="874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/>
              <a:t>Афзалиятҳои</a:t>
            </a:r>
            <a:r>
              <a:rPr lang="ru-RU" sz="1350" dirty="0"/>
              <a:t> </a:t>
            </a:r>
            <a:r>
              <a:rPr lang="ru-RU" sz="1350" dirty="0" err="1"/>
              <a:t>дохилии</a:t>
            </a:r>
            <a:r>
              <a:rPr lang="ru-RU" sz="1350" dirty="0"/>
              <a:t> </a:t>
            </a:r>
            <a:r>
              <a:rPr lang="ru-RU" sz="1350" dirty="0" err="1"/>
              <a:t>рушд</a:t>
            </a:r>
            <a:endParaRPr lang="ru-RU" sz="135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9508" y="3717159"/>
            <a:ext cx="1936376" cy="934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/>
              <a:t>Давлат</a:t>
            </a:r>
            <a:endParaRPr lang="ru-RU" sz="1350" dirty="0"/>
          </a:p>
        </p:txBody>
      </p:sp>
      <p:sp>
        <p:nvSpPr>
          <p:cNvPr id="12" name="Стрелка вправо 11"/>
          <p:cNvSpPr/>
          <p:nvPr/>
        </p:nvSpPr>
        <p:spPr>
          <a:xfrm rot="1620888">
            <a:off x="3097193" y="3742373"/>
            <a:ext cx="583686" cy="231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трелка вправо 12"/>
          <p:cNvSpPr/>
          <p:nvPr/>
        </p:nvSpPr>
        <p:spPr>
          <a:xfrm>
            <a:off x="5527280" y="4067975"/>
            <a:ext cx="583686" cy="231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трелка вправо 14"/>
          <p:cNvSpPr/>
          <p:nvPr/>
        </p:nvSpPr>
        <p:spPr>
          <a:xfrm rot="20288542">
            <a:off x="3214477" y="4622898"/>
            <a:ext cx="583686" cy="231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79425" y="2421928"/>
            <a:ext cx="2027145" cy="874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/>
              <a:t>Кумакунандагони</a:t>
            </a:r>
            <a:r>
              <a:rPr lang="ru-RU" sz="1350" dirty="0"/>
              <a:t> </a:t>
            </a:r>
            <a:r>
              <a:rPr lang="ru-RU" sz="1350" dirty="0" err="1"/>
              <a:t>байналмилалӣ</a:t>
            </a:r>
            <a:r>
              <a:rPr lang="ru-RU" sz="1350" dirty="0"/>
              <a:t> 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399515" y="3390988"/>
            <a:ext cx="326479" cy="233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64631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7656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err="1">
                <a:solidFill>
                  <a:srgbClr val="002060"/>
                </a:solidFill>
              </a:rPr>
              <a:t>Шарикии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Ҳукумати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Кушода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  <a:hlinkClick r:id="rId2"/>
              </a:rPr>
              <a:t>https://www.opengovpartnership.org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855819"/>
            <a:ext cx="7886700" cy="26341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65" y="2472859"/>
            <a:ext cx="7372350" cy="34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5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7656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err="1">
                <a:solidFill>
                  <a:srgbClr val="002060"/>
                </a:solidFill>
              </a:rPr>
              <a:t>Шарикии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Ҳукумати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Кушода</a:t>
            </a:r>
            <a:r>
              <a:rPr lang="ru-RU" sz="1800" dirty="0">
                <a:solidFill>
                  <a:srgbClr val="002060"/>
                </a:solidFill>
              </a:rPr>
              <a:t>  </a:t>
            </a:r>
            <a:r>
              <a:rPr lang="en-US" sz="1800" dirty="0">
                <a:solidFill>
                  <a:srgbClr val="002060"/>
                </a:solidFill>
                <a:hlinkClick r:id="rId2"/>
              </a:rPr>
              <a:t>https://www.opengovpartnership.org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855819"/>
            <a:ext cx="7886700" cy="26341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rgbClr val="002060"/>
                </a:solidFill>
              </a:rPr>
              <a:t>Шарикии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Ҳукумати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Кушода</a:t>
            </a:r>
            <a:r>
              <a:rPr lang="ru-RU" sz="2400" dirty="0">
                <a:solidFill>
                  <a:srgbClr val="002060"/>
                </a:solidFill>
              </a:rPr>
              <a:t>  </a:t>
            </a:r>
            <a:r>
              <a:rPr lang="ru-RU" sz="2400" dirty="0" err="1">
                <a:solidFill>
                  <a:srgbClr val="002060"/>
                </a:solidFill>
              </a:rPr>
              <a:t>ташаббуси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ҳамаҷонибаест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ки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барои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таъмини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уҳдадаориҳои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мушаххас</a:t>
            </a:r>
            <a:r>
              <a:rPr lang="ru-RU" sz="2400" dirty="0">
                <a:solidFill>
                  <a:srgbClr val="002060"/>
                </a:solidFill>
              </a:rPr>
              <a:t> аз </a:t>
            </a:r>
            <a:r>
              <a:rPr lang="ru-RU" sz="2400" dirty="0" err="1">
                <a:solidFill>
                  <a:srgbClr val="002060"/>
                </a:solidFill>
              </a:rPr>
              <a:t>ҷониби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ҳукуматҳо</a:t>
            </a:r>
            <a:r>
              <a:rPr lang="ru-RU" sz="2400" dirty="0">
                <a:solidFill>
                  <a:srgbClr val="002060"/>
                </a:solidFill>
              </a:rPr>
              <a:t> ба </a:t>
            </a:r>
            <a:r>
              <a:rPr lang="ru-RU" sz="2400" dirty="0" err="1">
                <a:solidFill>
                  <a:srgbClr val="002060"/>
                </a:solidFill>
              </a:rPr>
              <a:t>хотири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шаффофияти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бештар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васеъ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намудани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имконоти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шаҳрвандон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мубориза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фассод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истифодаи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технологияи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нав</a:t>
            </a:r>
            <a:r>
              <a:rPr lang="ru-RU" sz="2400" dirty="0">
                <a:solidFill>
                  <a:srgbClr val="002060"/>
                </a:solidFill>
              </a:rPr>
              <a:t> дар </a:t>
            </a:r>
            <a:r>
              <a:rPr lang="ru-RU" sz="2400" dirty="0" err="1">
                <a:solidFill>
                  <a:srgbClr val="002060"/>
                </a:solidFill>
              </a:rPr>
              <a:t>таҳкими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идоракунӣ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равона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шудааст</a:t>
            </a:r>
            <a:r>
              <a:rPr lang="ru-RU" sz="2400" dirty="0"/>
              <a:t> 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/>
              <a:t>Дар </a:t>
            </a:r>
            <a:r>
              <a:rPr lang="ru-RU" sz="2400" dirty="0" err="1"/>
              <a:t>руҳияи</a:t>
            </a:r>
            <a:r>
              <a:rPr lang="ru-RU" sz="2400" dirty="0"/>
              <a:t> </a:t>
            </a:r>
            <a:r>
              <a:rPr lang="ru-RU" sz="2400" dirty="0" err="1"/>
              <a:t>ҳамкориҳои</a:t>
            </a:r>
            <a:r>
              <a:rPr lang="ru-RU" sz="2400" dirty="0"/>
              <a:t> </a:t>
            </a:r>
            <a:r>
              <a:rPr lang="ru-RU" sz="2400" dirty="0" err="1"/>
              <a:t>бисёрҷониба</a:t>
            </a:r>
            <a:r>
              <a:rPr lang="ru-RU" sz="2400" dirty="0"/>
              <a:t> </a:t>
            </a:r>
            <a:r>
              <a:rPr lang="ru-RU" sz="2400" dirty="0" err="1"/>
              <a:t>назорат</a:t>
            </a:r>
            <a:r>
              <a:rPr lang="ru-RU" sz="2400" dirty="0"/>
              <a:t> аз </a:t>
            </a:r>
            <a:r>
              <a:rPr lang="ru-RU" sz="2400" dirty="0" err="1"/>
              <a:t>болои</a:t>
            </a:r>
            <a:r>
              <a:rPr lang="ru-RU" sz="2400" dirty="0"/>
              <a:t> ШҲК-</a:t>
            </a:r>
            <a:r>
              <a:rPr lang="ru-RU" sz="2400" dirty="0" err="1"/>
              <a:t>ро</a:t>
            </a:r>
            <a:r>
              <a:rPr lang="ru-RU" sz="2400" dirty="0"/>
              <a:t> </a:t>
            </a:r>
            <a:r>
              <a:rPr lang="ru-RU" sz="2400" dirty="0" err="1"/>
              <a:t>Кумитаи</a:t>
            </a:r>
            <a:r>
              <a:rPr lang="ru-RU" sz="2400" dirty="0"/>
              <a:t> </a:t>
            </a:r>
            <a:r>
              <a:rPr lang="ru-RU" sz="2400" dirty="0" err="1"/>
              <a:t>раҳбарикунанда</a:t>
            </a:r>
            <a:r>
              <a:rPr lang="ru-RU" sz="2400" dirty="0"/>
              <a:t> </a:t>
            </a:r>
            <a:r>
              <a:rPr lang="ru-RU" sz="2400" dirty="0" err="1"/>
              <a:t>амалӣ</a:t>
            </a:r>
            <a:r>
              <a:rPr lang="ru-RU" sz="2400" dirty="0"/>
              <a:t> </a:t>
            </a:r>
            <a:r>
              <a:rPr lang="ru-RU" sz="2400" dirty="0" err="1"/>
              <a:t>мегардонад</a:t>
            </a:r>
            <a:r>
              <a:rPr lang="ru-RU" sz="2400" dirty="0"/>
              <a:t>, </a:t>
            </a:r>
            <a:r>
              <a:rPr lang="ru-RU" sz="2400" dirty="0" err="1"/>
              <a:t>ки</a:t>
            </a:r>
            <a:r>
              <a:rPr lang="ru-RU" sz="2400" dirty="0"/>
              <a:t> аз </a:t>
            </a:r>
            <a:r>
              <a:rPr lang="ru-RU" sz="2400" dirty="0" err="1"/>
              <a:t>намояндагони</a:t>
            </a:r>
            <a:r>
              <a:rPr lang="ru-RU" sz="2400" dirty="0"/>
              <a:t> </a:t>
            </a:r>
            <a:r>
              <a:rPr lang="ru-RU" sz="2400" dirty="0" err="1"/>
              <a:t>ҳукуматҳо</a:t>
            </a:r>
            <a:r>
              <a:rPr lang="ru-RU" sz="2400" dirty="0"/>
              <a:t> </a:t>
            </a:r>
            <a:r>
              <a:rPr lang="ru-RU" sz="2400" dirty="0" err="1"/>
              <a:t>ва</a:t>
            </a:r>
            <a:r>
              <a:rPr lang="ru-RU" sz="2400" dirty="0"/>
              <a:t> </a:t>
            </a:r>
            <a:r>
              <a:rPr lang="ru-RU" sz="2400" dirty="0" err="1"/>
              <a:t>намояндагони</a:t>
            </a:r>
            <a:r>
              <a:rPr lang="ru-RU" sz="2400" dirty="0"/>
              <a:t> </a:t>
            </a:r>
            <a:r>
              <a:rPr lang="ru-RU" sz="2400" dirty="0" err="1"/>
              <a:t>созмонҳои</a:t>
            </a:r>
            <a:r>
              <a:rPr lang="ru-RU" sz="2400" dirty="0"/>
              <a:t> </a:t>
            </a:r>
            <a:r>
              <a:rPr lang="ru-RU" sz="2400" dirty="0" err="1"/>
              <a:t>ҷамъиятӣ</a:t>
            </a:r>
            <a:r>
              <a:rPr lang="ru-RU" sz="2400" dirty="0"/>
              <a:t> </a:t>
            </a:r>
            <a:r>
              <a:rPr lang="ru-RU" sz="2400" dirty="0" err="1"/>
              <a:t>иборат</a:t>
            </a:r>
            <a:r>
              <a:rPr lang="ru-RU" sz="2400" dirty="0"/>
              <a:t> </a:t>
            </a:r>
            <a:r>
              <a:rPr lang="ru-RU" sz="2400" dirty="0" err="1"/>
              <a:t>аст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792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8580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TRANSPARENSY INTERNATIONAL 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(</a:t>
            </a:r>
            <a:r>
              <a:rPr lang="ru-RU" sz="1800" dirty="0">
                <a:solidFill>
                  <a:srgbClr val="002060"/>
                </a:solidFill>
              </a:rPr>
              <a:t>ДВИЖЕНИЕ ПО БОРЬБЕ С КОРРУПЦИЕЙ</a:t>
            </a:r>
            <a:r>
              <a:rPr lang="en-US" sz="1800" dirty="0">
                <a:solidFill>
                  <a:srgbClr val="002060"/>
                </a:solidFill>
              </a:rPr>
              <a:t>)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https://www.transparency.org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380" y="2492748"/>
            <a:ext cx="7241241" cy="347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11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60" y="1877768"/>
            <a:ext cx="6858000" cy="1790700"/>
          </a:xfrm>
        </p:spPr>
        <p:txBody>
          <a:bodyPr>
            <a:noAutofit/>
          </a:bodyPr>
          <a:lstStyle/>
          <a:p>
            <a:r>
              <a:rPr lang="ru-RU" sz="3000" b="1" dirty="0" err="1">
                <a:solidFill>
                  <a:srgbClr val="002060"/>
                </a:solidFill>
              </a:rPr>
              <a:t>Сипос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 err="1">
                <a:solidFill>
                  <a:srgbClr val="002060"/>
                </a:solidFill>
              </a:rPr>
              <a:t>барои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 err="1">
                <a:solidFill>
                  <a:srgbClr val="002060"/>
                </a:solidFill>
              </a:rPr>
              <a:t>таваҷҷуҳатон</a:t>
            </a:r>
            <a:r>
              <a:rPr lang="ru-RU" sz="3000" b="1">
                <a:solidFill>
                  <a:srgbClr val="002060"/>
                </a:solidFill>
              </a:rPr>
              <a:t> !</a:t>
            </a:r>
            <a:r>
              <a:rPr lang="ru-RU" sz="3000" b="1" dirty="0">
                <a:solidFill>
                  <a:srgbClr val="002060"/>
                </a:solidFill>
              </a:rPr>
              <a:t/>
            </a:r>
            <a:br>
              <a:rPr lang="ru-RU" sz="3000" b="1" dirty="0">
                <a:solidFill>
                  <a:srgbClr val="002060"/>
                </a:solidFill>
              </a:rPr>
            </a:b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52" y="3668469"/>
            <a:ext cx="1230617" cy="152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9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700" dirty="0" err="1">
                <a:solidFill>
                  <a:srgbClr val="002060"/>
                </a:solidFill>
              </a:rPr>
              <a:t>Иродаи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err="1">
                <a:solidFill>
                  <a:srgbClr val="002060"/>
                </a:solidFill>
              </a:rPr>
              <a:t>сиёсӣ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err="1">
                <a:solidFill>
                  <a:srgbClr val="002060"/>
                </a:solidFill>
              </a:rPr>
              <a:t>ва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err="1">
                <a:solidFill>
                  <a:srgbClr val="002060"/>
                </a:solidFill>
              </a:rPr>
              <a:t>ҳадафҳои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err="1">
                <a:solidFill>
                  <a:srgbClr val="002060"/>
                </a:solidFill>
              </a:rPr>
              <a:t>стратегӣ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7761" y="2623069"/>
            <a:ext cx="7271498" cy="10488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 err="1">
                <a:solidFill>
                  <a:schemeClr val="bg1"/>
                </a:solidFill>
              </a:rPr>
              <a:t>Иродаи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сиёсии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заъиф</a:t>
            </a:r>
            <a:r>
              <a:rPr lang="ru-RU" sz="2100" dirty="0">
                <a:solidFill>
                  <a:schemeClr val="bg1"/>
                </a:solidFill>
              </a:rPr>
              <a:t> яке аз </a:t>
            </a:r>
            <a:r>
              <a:rPr lang="ru-RU" sz="2100" dirty="0" err="1">
                <a:solidFill>
                  <a:schemeClr val="bg1"/>
                </a:solidFill>
              </a:rPr>
              <a:t>сабабҳои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асосии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иҷро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нашудани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ҳадафҳои</a:t>
            </a:r>
            <a:r>
              <a:rPr lang="ru-RU" sz="2100" dirty="0">
                <a:solidFill>
                  <a:schemeClr val="bg1"/>
                </a:solidFill>
              </a:rPr>
              <a:t> стратегии </a:t>
            </a:r>
            <a:r>
              <a:rPr lang="ru-RU" sz="2100" dirty="0" err="1">
                <a:solidFill>
                  <a:schemeClr val="bg1"/>
                </a:solidFill>
              </a:rPr>
              <a:t>инкишофи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давлат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аст</a:t>
            </a:r>
            <a:r>
              <a:rPr lang="ru-RU" sz="2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7761" y="4003407"/>
            <a:ext cx="7271498" cy="10488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 err="1">
                <a:solidFill>
                  <a:schemeClr val="bg1"/>
                </a:solidFill>
              </a:rPr>
              <a:t>Раванди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буҷет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барои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амалӣ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шудани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вазифаҳои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иҷтимоӣ-иқтисодӣ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майдони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тадбиқи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сиёсати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буҷетиро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фароҳам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меоварад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64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700" dirty="0" err="1">
                <a:solidFill>
                  <a:srgbClr val="002060"/>
                </a:solidFill>
              </a:rPr>
              <a:t>Иродаи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err="1">
                <a:solidFill>
                  <a:srgbClr val="002060"/>
                </a:solidFill>
              </a:rPr>
              <a:t>сиёсӣ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err="1">
                <a:solidFill>
                  <a:srgbClr val="002060"/>
                </a:solidFill>
              </a:rPr>
              <a:t>ва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err="1">
                <a:solidFill>
                  <a:srgbClr val="002060"/>
                </a:solidFill>
              </a:rPr>
              <a:t>ҳадафҳои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err="1">
                <a:solidFill>
                  <a:srgbClr val="002060"/>
                </a:solidFill>
              </a:rPr>
              <a:t>стратегӣ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10630" y="2855819"/>
            <a:ext cx="7122740" cy="16321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Бинобар</a:t>
            </a:r>
            <a:r>
              <a:rPr lang="ru-RU" sz="2400" dirty="0">
                <a:solidFill>
                  <a:schemeClr val="tx1"/>
                </a:solidFill>
              </a:rPr>
              <a:t> ин </a:t>
            </a:r>
            <a:r>
              <a:rPr lang="ru-RU" sz="2400" dirty="0" err="1">
                <a:solidFill>
                  <a:schemeClr val="tx1"/>
                </a:solidFill>
              </a:rPr>
              <a:t>буҷетро</a:t>
            </a:r>
            <a:r>
              <a:rPr lang="ru-RU" sz="2400" dirty="0">
                <a:solidFill>
                  <a:schemeClr val="tx1"/>
                </a:solidFill>
              </a:rPr>
              <a:t>  ба </a:t>
            </a:r>
            <a:r>
              <a:rPr lang="ru-RU" sz="2400" dirty="0" err="1">
                <a:solidFill>
                  <a:schemeClr val="tx1"/>
                </a:solidFill>
              </a:rPr>
              <a:t>унвони</a:t>
            </a:r>
            <a:r>
              <a:rPr lang="ru-RU" sz="2400" dirty="0">
                <a:solidFill>
                  <a:schemeClr val="tx1"/>
                </a:solidFill>
              </a:rPr>
              <a:t> як </a:t>
            </a:r>
            <a:r>
              <a:rPr lang="ru-RU" sz="2400" dirty="0" err="1">
                <a:solidFill>
                  <a:schemeClr val="tx1"/>
                </a:solidFill>
              </a:rPr>
              <a:t>раванди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сиёсии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дорои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қувваҳои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расмӣ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ғайрасмии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сиёсие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метавон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пешниҳод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намуд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ки</a:t>
            </a:r>
            <a:r>
              <a:rPr lang="ru-RU" sz="2400" dirty="0">
                <a:solidFill>
                  <a:schemeClr val="tx1"/>
                </a:solidFill>
              </a:rPr>
              <a:t> дар он «</a:t>
            </a:r>
            <a:r>
              <a:rPr lang="ru-RU" sz="2400" dirty="0" err="1">
                <a:solidFill>
                  <a:schemeClr val="tx1"/>
                </a:solidFill>
              </a:rPr>
              <a:t>барандагон</a:t>
            </a:r>
            <a:r>
              <a:rPr lang="ru-RU" sz="2400" dirty="0">
                <a:solidFill>
                  <a:schemeClr val="tx1"/>
                </a:solidFill>
              </a:rPr>
              <a:t>» </a:t>
            </a:r>
            <a:r>
              <a:rPr lang="ru-RU" sz="2400" dirty="0" err="1">
                <a:solidFill>
                  <a:schemeClr val="tx1"/>
                </a:solidFill>
              </a:rPr>
              <a:t>ва</a:t>
            </a:r>
            <a:r>
              <a:rPr lang="ru-RU" sz="2400" dirty="0">
                <a:solidFill>
                  <a:schemeClr val="tx1"/>
                </a:solidFill>
              </a:rPr>
              <a:t> «</a:t>
            </a:r>
            <a:r>
              <a:rPr lang="ru-RU" sz="2400" dirty="0" err="1">
                <a:solidFill>
                  <a:schemeClr val="tx1"/>
                </a:solidFill>
              </a:rPr>
              <a:t>бозандагон</a:t>
            </a:r>
            <a:r>
              <a:rPr lang="ru-RU" sz="2400" dirty="0">
                <a:solidFill>
                  <a:schemeClr val="tx1"/>
                </a:solidFill>
              </a:rPr>
              <a:t>» </a:t>
            </a:r>
            <a:r>
              <a:rPr lang="ru-RU" sz="2400" dirty="0" err="1">
                <a:solidFill>
                  <a:schemeClr val="tx1"/>
                </a:solidFill>
              </a:rPr>
              <a:t>ҳастанд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39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</a:rPr>
              <a:t>Нақшҳои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расмӣ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ғайрирасмӣ</a:t>
            </a:r>
            <a:r>
              <a:rPr lang="ru-RU" sz="2400" dirty="0">
                <a:solidFill>
                  <a:srgbClr val="002060"/>
                </a:solidFill>
              </a:rPr>
              <a:t> дар </a:t>
            </a:r>
            <a:r>
              <a:rPr lang="ru-RU" sz="2400" dirty="0" err="1">
                <a:solidFill>
                  <a:srgbClr val="002060"/>
                </a:solidFill>
              </a:rPr>
              <a:t>раванди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буҷет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/>
              <a:t>Нақшҳои</a:t>
            </a:r>
            <a:r>
              <a:rPr lang="ru-RU" sz="2400" dirty="0"/>
              <a:t> </a:t>
            </a:r>
            <a:r>
              <a:rPr lang="ru-RU" sz="2400" dirty="0" err="1"/>
              <a:t>расмӣ</a:t>
            </a:r>
            <a:r>
              <a:rPr lang="ru-RU" sz="2400" dirty="0"/>
              <a:t>, </a:t>
            </a:r>
            <a:r>
              <a:rPr lang="ru-RU" sz="2400" dirty="0" err="1"/>
              <a:t>ки</a:t>
            </a:r>
            <a:r>
              <a:rPr lang="ru-RU" sz="2400" dirty="0"/>
              <a:t> </a:t>
            </a:r>
            <a:r>
              <a:rPr lang="ru-RU" sz="2400" dirty="0" err="1"/>
              <a:t>асоси</a:t>
            </a:r>
            <a:r>
              <a:rPr lang="ru-RU" sz="2400" dirty="0"/>
              <a:t> </a:t>
            </a:r>
            <a:r>
              <a:rPr lang="ru-RU" sz="2400" dirty="0" err="1"/>
              <a:t>раванди</a:t>
            </a:r>
            <a:r>
              <a:rPr lang="ru-RU" sz="2400" dirty="0"/>
              <a:t> </a:t>
            </a:r>
            <a:r>
              <a:rPr lang="ru-RU" sz="2400" dirty="0" err="1"/>
              <a:t>буҷетро</a:t>
            </a:r>
            <a:r>
              <a:rPr lang="ru-RU" sz="2400" dirty="0"/>
              <a:t> </a:t>
            </a:r>
            <a:r>
              <a:rPr lang="ru-RU" sz="2400" dirty="0" err="1"/>
              <a:t>ташкил</a:t>
            </a:r>
            <a:r>
              <a:rPr lang="ru-RU" sz="2400" dirty="0"/>
              <a:t> </a:t>
            </a:r>
            <a:r>
              <a:rPr lang="ru-RU" sz="2400" dirty="0" err="1"/>
              <a:t>медиҳанд</a:t>
            </a:r>
            <a:r>
              <a:rPr lang="ru-RU" sz="2400" dirty="0"/>
              <a:t>, аз </a:t>
            </a:r>
            <a:r>
              <a:rPr lang="ru-RU" sz="2400" dirty="0" err="1"/>
              <a:t>ҷаҳорчубаҳои</a:t>
            </a:r>
            <a:r>
              <a:rPr lang="ru-RU" sz="2400" dirty="0"/>
              <a:t> </a:t>
            </a:r>
            <a:r>
              <a:rPr lang="ru-RU" sz="2400" dirty="0" err="1"/>
              <a:t>ҳуқуқие</a:t>
            </a:r>
            <a:r>
              <a:rPr lang="ru-RU" sz="2400" dirty="0"/>
              <a:t> </a:t>
            </a:r>
            <a:r>
              <a:rPr lang="ru-RU" sz="2400" dirty="0" err="1"/>
              <a:t>иборатанд,ки</a:t>
            </a:r>
            <a:r>
              <a:rPr lang="ru-RU" sz="2400" dirty="0"/>
              <a:t> (</a:t>
            </a:r>
            <a:r>
              <a:rPr lang="ru-RU" sz="2400" dirty="0" err="1"/>
              <a:t>мисли</a:t>
            </a:r>
            <a:r>
              <a:rPr lang="ru-RU" sz="2400" dirty="0"/>
              <a:t> </a:t>
            </a:r>
            <a:r>
              <a:rPr lang="ru-RU" sz="2400" dirty="0" err="1"/>
              <a:t>Конститутсия</a:t>
            </a:r>
            <a:r>
              <a:rPr lang="ru-RU" sz="2400" dirty="0"/>
              <a:t>, </a:t>
            </a:r>
            <a:r>
              <a:rPr lang="ru-RU" sz="2400" dirty="0" err="1"/>
              <a:t>қонунҳо</a:t>
            </a:r>
            <a:r>
              <a:rPr lang="ru-RU" sz="2400" dirty="0"/>
              <a:t>, </a:t>
            </a:r>
            <a:r>
              <a:rPr lang="ru-RU" sz="2400" dirty="0" err="1"/>
              <a:t>муоҳида</a:t>
            </a:r>
            <a:r>
              <a:rPr lang="ru-RU" sz="2400" dirty="0"/>
              <a:t> </a:t>
            </a:r>
            <a:r>
              <a:rPr lang="ru-RU" sz="2400" dirty="0" err="1"/>
              <a:t>ва</a:t>
            </a:r>
            <a:r>
              <a:rPr lang="ru-RU" sz="2400" dirty="0"/>
              <a:t> </a:t>
            </a:r>
            <a:r>
              <a:rPr lang="ru-RU" sz="2400" dirty="0" err="1"/>
              <a:t>шарномаҳои</a:t>
            </a:r>
            <a:r>
              <a:rPr lang="ru-RU" sz="2400" dirty="0"/>
              <a:t> </a:t>
            </a:r>
            <a:r>
              <a:rPr lang="ru-RU" sz="2400" dirty="0" err="1"/>
              <a:t>байналмилалӣ</a:t>
            </a:r>
            <a:r>
              <a:rPr lang="ru-RU" sz="2400" dirty="0"/>
              <a:t>, </a:t>
            </a:r>
            <a:r>
              <a:rPr lang="ru-RU" sz="2400" dirty="0" err="1"/>
              <a:t>муқаррароти</a:t>
            </a:r>
            <a:r>
              <a:rPr lang="ru-RU" sz="2400" dirty="0"/>
              <a:t>  </a:t>
            </a:r>
            <a:r>
              <a:rPr lang="ru-RU" sz="2400" dirty="0" err="1"/>
              <a:t>расми</a:t>
            </a:r>
            <a:r>
              <a:rPr lang="ru-RU" sz="2400" dirty="0"/>
              <a:t> </a:t>
            </a:r>
            <a:r>
              <a:rPr lang="ru-RU" sz="2400" dirty="0" err="1"/>
              <a:t>ва</a:t>
            </a:r>
            <a:r>
              <a:rPr lang="ru-RU" sz="2400" dirty="0"/>
              <a:t> </a:t>
            </a:r>
            <a:r>
              <a:rPr lang="ru-RU" sz="2400" dirty="0" err="1"/>
              <a:t>регламентҳо</a:t>
            </a:r>
            <a:r>
              <a:rPr lang="ru-RU" sz="2400" dirty="0"/>
              <a:t>) </a:t>
            </a:r>
            <a:r>
              <a:rPr lang="ru-RU" sz="2400" dirty="0" err="1"/>
              <a:t>раванди</a:t>
            </a:r>
            <a:r>
              <a:rPr lang="ru-RU" sz="2400" dirty="0"/>
              <a:t> </a:t>
            </a:r>
            <a:r>
              <a:rPr lang="ru-RU" sz="2400" dirty="0" err="1"/>
              <a:t>буҷетро</a:t>
            </a:r>
            <a:r>
              <a:rPr lang="ru-RU" sz="2400" dirty="0"/>
              <a:t> </a:t>
            </a:r>
            <a:r>
              <a:rPr lang="ru-RU" sz="2400" dirty="0" err="1"/>
              <a:t>танзим</a:t>
            </a:r>
            <a:r>
              <a:rPr lang="ru-RU" sz="2400" dirty="0"/>
              <a:t> </a:t>
            </a:r>
            <a:r>
              <a:rPr lang="ru-RU" sz="2400" dirty="0" err="1"/>
              <a:t>менамоянд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68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</a:rPr>
              <a:t>Нақшҳои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расмӣ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ғайрирасмӣ</a:t>
            </a:r>
            <a:r>
              <a:rPr lang="ru-RU" sz="2400" dirty="0">
                <a:solidFill>
                  <a:srgbClr val="002060"/>
                </a:solidFill>
              </a:rPr>
              <a:t> дар </a:t>
            </a:r>
            <a:r>
              <a:rPr lang="ru-RU" sz="2400" dirty="0" err="1">
                <a:solidFill>
                  <a:srgbClr val="002060"/>
                </a:solidFill>
              </a:rPr>
              <a:t>раванди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буҷет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/>
              <a:t>Нақшҳои</a:t>
            </a:r>
            <a:r>
              <a:rPr lang="ru-RU" sz="2400" dirty="0"/>
              <a:t> </a:t>
            </a:r>
            <a:r>
              <a:rPr lang="ru-RU" sz="2400" dirty="0" err="1"/>
              <a:t>ғайрирасмӣ</a:t>
            </a:r>
            <a:r>
              <a:rPr lang="ru-RU" sz="2400" dirty="0"/>
              <a:t> аз </a:t>
            </a:r>
            <a:r>
              <a:rPr lang="ru-RU" sz="2400" dirty="0" err="1"/>
              <a:t>таҷрибаҳои</a:t>
            </a:r>
            <a:r>
              <a:rPr lang="ru-RU" sz="2400" dirty="0"/>
              <a:t> </a:t>
            </a:r>
            <a:r>
              <a:rPr lang="ru-RU" sz="2400" dirty="0" err="1"/>
              <a:t>бисёри</a:t>
            </a:r>
            <a:r>
              <a:rPr lang="ru-RU" sz="2400" dirty="0"/>
              <a:t> </a:t>
            </a:r>
            <a:r>
              <a:rPr lang="ru-RU" sz="2400" dirty="0" err="1"/>
              <a:t>фарҳангӣ,сиёсӣ</a:t>
            </a:r>
            <a:r>
              <a:rPr lang="ru-RU" sz="2400" dirty="0"/>
              <a:t> </a:t>
            </a:r>
            <a:r>
              <a:rPr lang="ru-RU" sz="2400" dirty="0" err="1"/>
              <a:t>ва</a:t>
            </a:r>
            <a:r>
              <a:rPr lang="ru-RU" sz="2400" dirty="0"/>
              <a:t> </a:t>
            </a:r>
            <a:r>
              <a:rPr lang="ru-RU" sz="2400" dirty="0" err="1"/>
              <a:t>шахсӣ</a:t>
            </a:r>
            <a:r>
              <a:rPr lang="ru-RU" sz="2400" dirty="0"/>
              <a:t> </a:t>
            </a:r>
            <a:r>
              <a:rPr lang="ru-RU" sz="2400" dirty="0" err="1"/>
              <a:t>иборатанд</a:t>
            </a:r>
            <a:r>
              <a:rPr lang="ru-RU" sz="2400" dirty="0"/>
              <a:t>, </a:t>
            </a:r>
            <a:r>
              <a:rPr lang="ru-RU" sz="2400" dirty="0" err="1"/>
              <a:t>ки</a:t>
            </a:r>
            <a:r>
              <a:rPr lang="ru-RU" sz="2400" dirty="0"/>
              <a:t> </a:t>
            </a:r>
            <a:r>
              <a:rPr lang="ru-RU" sz="2400" dirty="0" err="1"/>
              <a:t>вориди</a:t>
            </a:r>
            <a:r>
              <a:rPr lang="ru-RU" sz="2400" dirty="0"/>
              <a:t> </a:t>
            </a:r>
            <a:r>
              <a:rPr lang="ru-RU" sz="2400" dirty="0" err="1"/>
              <a:t>нақшҳои</a:t>
            </a:r>
            <a:r>
              <a:rPr lang="ru-RU" sz="2400" dirty="0"/>
              <a:t> </a:t>
            </a:r>
            <a:r>
              <a:rPr lang="ru-RU" sz="2400" dirty="0" err="1"/>
              <a:t>расмӣ</a:t>
            </a:r>
            <a:r>
              <a:rPr lang="ru-RU" sz="2400" dirty="0"/>
              <a:t> </a:t>
            </a:r>
            <a:r>
              <a:rPr lang="ru-RU" sz="2400" dirty="0" err="1"/>
              <a:t>мегарданд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427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62946" y="1209012"/>
            <a:ext cx="2480983" cy="1222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err="1"/>
              <a:t>Нақшҳои</a:t>
            </a:r>
            <a:r>
              <a:rPr lang="ru-RU" sz="1350" b="1" dirty="0"/>
              <a:t> </a:t>
            </a:r>
            <a:r>
              <a:rPr lang="ru-RU" sz="1350" b="1" dirty="0" err="1"/>
              <a:t>расмӣ</a:t>
            </a:r>
            <a:r>
              <a:rPr lang="ru-RU" sz="1350" b="1" dirty="0"/>
              <a:t> :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 err="1"/>
              <a:t>Конститутсия</a:t>
            </a:r>
            <a:endParaRPr lang="ru-RU" sz="135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 err="1"/>
              <a:t>Қонунҳо</a:t>
            </a:r>
            <a:endParaRPr lang="ru-RU" sz="135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 err="1"/>
              <a:t>Муқаррарот</a:t>
            </a:r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2946" y="2909136"/>
            <a:ext cx="3096185" cy="1222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b="1" dirty="0"/>
              <a:t>            </a:t>
            </a:r>
            <a:r>
              <a:rPr lang="ru-RU" sz="1350" b="1" dirty="0" err="1"/>
              <a:t>иштирокдорон</a:t>
            </a:r>
            <a:r>
              <a:rPr lang="ru-RU" sz="1350" b="1" dirty="0"/>
              <a:t>:</a:t>
            </a:r>
          </a:p>
          <a:p>
            <a:r>
              <a:rPr lang="ru-RU" sz="1350" b="1" dirty="0" err="1"/>
              <a:t>давлат</a:t>
            </a:r>
            <a:endParaRPr lang="ru-RU" sz="135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 err="1"/>
              <a:t>шаҳрвандон</a:t>
            </a:r>
            <a:endParaRPr lang="ru-RU" sz="135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 err="1"/>
              <a:t>кумакрасонон</a:t>
            </a:r>
            <a:endParaRPr lang="ru-RU" sz="13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2946" y="4538663"/>
            <a:ext cx="2480983" cy="1222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err="1"/>
              <a:t>Нақшҳои</a:t>
            </a:r>
            <a:r>
              <a:rPr lang="ru-RU" sz="1350" b="1" dirty="0"/>
              <a:t> </a:t>
            </a:r>
            <a:r>
              <a:rPr lang="ru-RU" sz="1350" b="1" dirty="0" err="1"/>
              <a:t>ғайрирасмӣ</a:t>
            </a:r>
            <a:r>
              <a:rPr lang="ru-RU" sz="1350" b="1" dirty="0"/>
              <a:t>: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 err="1"/>
              <a:t>сарпарастӣ</a:t>
            </a:r>
            <a:endParaRPr lang="ru-RU" sz="135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 err="1"/>
              <a:t>Гуруҳҳо</a:t>
            </a:r>
            <a:endParaRPr lang="ru-RU" sz="135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 err="1"/>
              <a:t>қавмиятҳо</a:t>
            </a:r>
            <a:endParaRPr lang="ru-RU" sz="135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350" dirty="0" err="1"/>
              <a:t>Адён</a:t>
            </a:r>
            <a:r>
              <a:rPr lang="ru-RU" sz="1350" dirty="0"/>
              <a:t> </a:t>
            </a:r>
            <a:r>
              <a:rPr lang="ru-RU" sz="1350" dirty="0" err="1"/>
              <a:t>ва</a:t>
            </a:r>
            <a:r>
              <a:rPr lang="ru-RU" sz="1350" dirty="0"/>
              <a:t> ғ...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1153" y="3114449"/>
            <a:ext cx="1018615" cy="8591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50" dirty="0" err="1"/>
              <a:t>зарфият</a:t>
            </a:r>
            <a:endParaRPr lang="ru-RU" sz="1350" dirty="0"/>
          </a:p>
          <a:p>
            <a:r>
              <a:rPr lang="ru-RU" sz="1350" dirty="0" err="1"/>
              <a:t>ризоят</a:t>
            </a:r>
            <a:endParaRPr lang="ru-RU" sz="1350" dirty="0"/>
          </a:p>
          <a:p>
            <a:r>
              <a:rPr lang="ru-RU" sz="1350" dirty="0" err="1"/>
              <a:t>манфиат</a:t>
            </a:r>
            <a:endParaRPr lang="ru-RU" sz="13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51026" y="1623732"/>
            <a:ext cx="1936377" cy="386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err="1"/>
              <a:t>Рванди</a:t>
            </a:r>
            <a:r>
              <a:rPr lang="ru-RU" sz="1350" b="1" dirty="0"/>
              <a:t> </a:t>
            </a:r>
            <a:r>
              <a:rPr lang="ru-RU" sz="1350" b="1" dirty="0" err="1"/>
              <a:t>буҷет</a:t>
            </a:r>
            <a:endParaRPr lang="ru-RU" sz="1350" b="1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6752" y="2148028"/>
            <a:ext cx="1316131" cy="5675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>
                <a:solidFill>
                  <a:schemeClr val="tx1"/>
                </a:solidFill>
              </a:rPr>
              <a:t>Банақшагирӣ</a:t>
            </a:r>
            <a:r>
              <a:rPr lang="ru-RU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49358" y="3437403"/>
            <a:ext cx="1303524" cy="5675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>
                <a:solidFill>
                  <a:schemeClr val="tx1"/>
                </a:solidFill>
              </a:rPr>
              <a:t>Иҷро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49358" y="4829517"/>
            <a:ext cx="1303524" cy="5675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>
                <a:solidFill>
                  <a:schemeClr val="tx1"/>
                </a:solidFill>
              </a:rPr>
              <a:t>Назорат</a:t>
            </a:r>
            <a:r>
              <a:rPr lang="ru-RU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5473792" y="2793977"/>
            <a:ext cx="242048" cy="52443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Стрелка вниз 19"/>
          <p:cNvSpPr/>
          <p:nvPr/>
        </p:nvSpPr>
        <p:spPr>
          <a:xfrm>
            <a:off x="5480096" y="4154996"/>
            <a:ext cx="242048" cy="52443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6351214" y="2299446"/>
            <a:ext cx="356522" cy="28137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81582" y="3035674"/>
            <a:ext cx="1714500" cy="1096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err="1"/>
              <a:t>Ҳадафҳо,нақшаҳо</a:t>
            </a:r>
            <a:endParaRPr lang="ru-RU" sz="1500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1630280" y="2426433"/>
            <a:ext cx="373157" cy="477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Стрелка вниз 23"/>
          <p:cNvSpPr/>
          <p:nvPr/>
        </p:nvSpPr>
        <p:spPr>
          <a:xfrm>
            <a:off x="1620440" y="4144910"/>
            <a:ext cx="373157" cy="417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Стрелка вниз 24"/>
          <p:cNvSpPr/>
          <p:nvPr/>
        </p:nvSpPr>
        <p:spPr>
          <a:xfrm rot="10800000">
            <a:off x="2180104" y="2416348"/>
            <a:ext cx="373157" cy="477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Стрелка вниз 25"/>
          <p:cNvSpPr/>
          <p:nvPr/>
        </p:nvSpPr>
        <p:spPr>
          <a:xfrm rot="10800000">
            <a:off x="2195302" y="4128469"/>
            <a:ext cx="373157" cy="417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Стрелка вправо 26"/>
          <p:cNvSpPr/>
          <p:nvPr/>
        </p:nvSpPr>
        <p:spPr>
          <a:xfrm>
            <a:off x="3859132" y="3326833"/>
            <a:ext cx="991895" cy="460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Стрелка вправо 27"/>
          <p:cNvSpPr/>
          <p:nvPr/>
        </p:nvSpPr>
        <p:spPr>
          <a:xfrm>
            <a:off x="6747061" y="3398184"/>
            <a:ext cx="534521" cy="460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62133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</a:rPr>
              <a:t>Нақшҳои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расмӣ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ғайрирасмӣ</a:t>
            </a:r>
            <a:r>
              <a:rPr lang="ru-RU" sz="2400" dirty="0">
                <a:solidFill>
                  <a:srgbClr val="002060"/>
                </a:solidFill>
              </a:rPr>
              <a:t> дар </a:t>
            </a:r>
            <a:r>
              <a:rPr lang="ru-RU" sz="2400" dirty="0" err="1">
                <a:solidFill>
                  <a:srgbClr val="002060"/>
                </a:solidFill>
              </a:rPr>
              <a:t>раванди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буҷет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11892" y="2612092"/>
            <a:ext cx="7120217" cy="12102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100" dirty="0" err="1">
                <a:solidFill>
                  <a:schemeClr val="tx1"/>
                </a:solidFill>
              </a:rPr>
              <a:t>Ҳамкорӣ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ва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натиҷаҳои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равандҳои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расмӣ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ва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ғайрирасмӣ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метавонад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барои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расидан</a:t>
            </a:r>
            <a:r>
              <a:rPr lang="ru-RU" sz="2100" dirty="0">
                <a:solidFill>
                  <a:schemeClr val="tx1"/>
                </a:solidFill>
              </a:rPr>
              <a:t> ба ин </a:t>
            </a:r>
            <a:r>
              <a:rPr lang="ru-RU" sz="2100" dirty="0" err="1">
                <a:solidFill>
                  <a:schemeClr val="tx1"/>
                </a:solidFill>
              </a:rPr>
              <a:t>ниятҳои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сиёсӣ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мусоидат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кунад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ва</a:t>
            </a:r>
            <a:r>
              <a:rPr lang="ru-RU" sz="2100" dirty="0">
                <a:solidFill>
                  <a:schemeClr val="tx1"/>
                </a:solidFill>
              </a:rPr>
              <a:t> ё аз  он  </a:t>
            </a:r>
            <a:r>
              <a:rPr lang="ru-RU" sz="2100" dirty="0" err="1">
                <a:solidFill>
                  <a:schemeClr val="tx1"/>
                </a:solidFill>
              </a:rPr>
              <a:t>инҳироф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намояд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1892" y="4051032"/>
            <a:ext cx="7120217" cy="12102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100" dirty="0" err="1">
                <a:solidFill>
                  <a:schemeClr val="tx1"/>
                </a:solidFill>
              </a:rPr>
              <a:t>Иҷрои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ҳадафҳои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раванди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буҷет</a:t>
            </a:r>
            <a:r>
              <a:rPr lang="ru-RU" sz="2100" dirty="0">
                <a:solidFill>
                  <a:schemeClr val="tx1"/>
                </a:solidFill>
              </a:rPr>
              <a:t> ба </a:t>
            </a:r>
            <a:r>
              <a:rPr lang="ru-RU" sz="2100" dirty="0" err="1">
                <a:solidFill>
                  <a:schemeClr val="tx1"/>
                </a:solidFill>
              </a:rPr>
              <a:t>зарфияти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иштирокдорон</a:t>
            </a:r>
            <a:r>
              <a:rPr lang="ru-RU" sz="2100" dirty="0">
                <a:solidFill>
                  <a:schemeClr val="tx1"/>
                </a:solidFill>
              </a:rPr>
              <a:t>, </a:t>
            </a:r>
            <a:r>
              <a:rPr lang="ru-RU" sz="2100" dirty="0" err="1">
                <a:solidFill>
                  <a:schemeClr val="tx1"/>
                </a:solidFill>
              </a:rPr>
              <a:t>андозаи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ҳамдигарфаҳмии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онҳо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ва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манфиатҳояшон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вобаста</a:t>
            </a:r>
            <a:r>
              <a:rPr lang="ru-RU" sz="2100" dirty="0">
                <a:solidFill>
                  <a:schemeClr val="tx1"/>
                </a:solidFill>
              </a:rPr>
              <a:t>   </a:t>
            </a:r>
            <a:r>
              <a:rPr lang="ru-RU" sz="2100" dirty="0" err="1">
                <a:solidFill>
                  <a:schemeClr val="tx1"/>
                </a:solidFill>
              </a:rPr>
              <a:t>аст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668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Формальные и неформальные роли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в бюджетном процессе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467" y="1634658"/>
            <a:ext cx="5095066" cy="385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9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549</Words>
  <Application>Microsoft Office PowerPoint</Application>
  <PresentationFormat>Экран (4:3)</PresentationFormat>
  <Paragraphs>102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Нақшҳои расмӣ ва ғайрирасмӣ  дар таҳия ва қабули буҷет </vt:lpstr>
      <vt:lpstr>Ҳадафҳои стратегии давлат</vt:lpstr>
      <vt:lpstr>Иродаи сиёсӣ ва ҳадафҳои стратегӣ </vt:lpstr>
      <vt:lpstr>Иродаи сиёсӣ ва ҳадафҳои стратегӣ </vt:lpstr>
      <vt:lpstr>Нақшҳои расмӣ ва ғайрирасмӣ дар раванди буҷет </vt:lpstr>
      <vt:lpstr>Нақшҳои расмӣ ва ғайрирасмӣ дар раванди буҷет </vt:lpstr>
      <vt:lpstr>Презентация PowerPoint</vt:lpstr>
      <vt:lpstr>Нақшҳои расмӣ ва ғайрирасмӣ дар раванди буҷет </vt:lpstr>
      <vt:lpstr>Формальные и неформальные роли  в бюджетном процессе</vt:lpstr>
      <vt:lpstr>Нақшҳои расмӣ ва ғайрирасмӣ дар раванди буҷет </vt:lpstr>
      <vt:lpstr>Формальные и неформальные роли  в бюджетном процессе</vt:lpstr>
      <vt:lpstr>Формальные и неформальные роли  в бюджетном процессе</vt:lpstr>
      <vt:lpstr>Формальные и неформальные роли  в бюджетном процессе</vt:lpstr>
      <vt:lpstr>Нақшҳои расмӣ ва ғайрирасмӣ дар раванди буҷет </vt:lpstr>
      <vt:lpstr>Нақшҳои расмӣ ва ғайрирасмӣ дар раванди буҷет </vt:lpstr>
      <vt:lpstr>The Global Initiative for Fiscal Transparency (GIFT) http://www.fiscaltransparency.net </vt:lpstr>
      <vt:lpstr>Нақшҳои расмӣ ва ғайрирасмӣ дар раванди буҷет </vt:lpstr>
      <vt:lpstr>Дастурамал оид ба қоидаҳо ва механизмҳои иштироки ҷомеа дар сиёсати буҷетсозӣ http://guide.fiscaltransparency.net </vt:lpstr>
      <vt:lpstr>Ҷунбиши глобалии ҷомеаи шаҳрвандӣ барои шаффофият,зерҳисобият ва иштирок http://www.internationalbudget.org </vt:lpstr>
      <vt:lpstr>Шарикии Ҳукумати Кушода https://www.opengovpartnership.org </vt:lpstr>
      <vt:lpstr>Шарикии Ҳукумати Кушода  https://www.opengovpartnership.org </vt:lpstr>
      <vt:lpstr>TRANSPARENSY INTERNATIONAL  (ДВИЖЕНИЕ ПО БОРЬБЕ С КОРРУПЦИЕЙ) https://www.transparency.org</vt:lpstr>
      <vt:lpstr>Сипос барои таваҷҷуҳатон 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Ilhom Abdulloev</dc:creator>
  <cp:lastModifiedBy>Uktam Dzhumaev</cp:lastModifiedBy>
  <cp:revision>9</cp:revision>
  <dcterms:created xsi:type="dcterms:W3CDTF">2017-04-12T06:17:06Z</dcterms:created>
  <dcterms:modified xsi:type="dcterms:W3CDTF">2019-02-10T16:03:57Z</dcterms:modified>
</cp:coreProperties>
</file>