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386" r:id="rId2"/>
    <p:sldId id="387" r:id="rId3"/>
    <p:sldId id="388" r:id="rId4"/>
    <p:sldId id="389" r:id="rId5"/>
    <p:sldId id="390" r:id="rId6"/>
    <p:sldId id="391" r:id="rId7"/>
    <p:sldId id="392" r:id="rId8"/>
    <p:sldId id="393" r:id="rId9"/>
    <p:sldId id="394" r:id="rId10"/>
    <p:sldId id="395" r:id="rId11"/>
    <p:sldId id="396" r:id="rId12"/>
    <p:sldId id="397" r:id="rId13"/>
    <p:sldId id="398" r:id="rId14"/>
    <p:sldId id="399" r:id="rId15"/>
    <p:sldId id="400" r:id="rId16"/>
    <p:sldId id="401" r:id="rId17"/>
    <p:sldId id="402" r:id="rId18"/>
    <p:sldId id="403" r:id="rId19"/>
    <p:sldId id="404" r:id="rId20"/>
    <p:sldId id="405" r:id="rId21"/>
    <p:sldId id="406" r:id="rId22"/>
    <p:sldId id="407" r:id="rId23"/>
    <p:sldId id="40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426" autoAdjust="0"/>
    <p:restoredTop sz="94660"/>
  </p:normalViewPr>
  <p:slideViewPr>
    <p:cSldViewPr snapToGrid="0">
      <p:cViewPr varScale="1">
        <p:scale>
          <a:sx n="74" d="100"/>
          <a:sy n="74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BD87D-43A0-4428-B75F-61F649B6CB59}" type="datetimeFigureOut">
              <a:rPr lang="ru-RU" smtClean="0"/>
              <a:t>10.02.2019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7F5CF-7B6B-41F4-A037-16AD6739EE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3584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78063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3812"/>
            <a:ext cx="4972051" cy="1438275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685800" y="3602038"/>
            <a:ext cx="7772400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2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080295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443137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25259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1" name="Straight Connector 10"/>
          <p:cNvCxnSpPr>
            <a:cxnSpLocks/>
            <a:stCxn id="10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92094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336210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  <a:stCxn id="13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354993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0" name="Straight Connector 9"/>
          <p:cNvCxnSpPr>
            <a:cxnSpLocks/>
            <a:stCxn id="9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991555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9" name="Straight Connector 8"/>
          <p:cNvCxnSpPr>
            <a:cxnSpLocks/>
            <a:stCxn id="8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14897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06303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259" y="5692999"/>
            <a:ext cx="2651760" cy="767081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  <a:stCxn id="11" idx="3"/>
          </p:cNvCxnSpPr>
          <p:nvPr userDrawn="1"/>
        </p:nvCxnSpPr>
        <p:spPr>
          <a:xfrm>
            <a:off x="3276019" y="6076540"/>
            <a:ext cx="5239331" cy="0"/>
          </a:xfrm>
          <a:prstGeom prst="line">
            <a:avLst/>
          </a:prstGeom>
          <a:ln w="203200">
            <a:solidFill>
              <a:srgbClr val="F0841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 userDrawn="1"/>
        </p:nvSpPr>
        <p:spPr>
          <a:xfrm>
            <a:off x="7486650" y="5918400"/>
            <a:ext cx="14536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www.osiaf.tj</a:t>
            </a:r>
          </a:p>
        </p:txBody>
      </p:sp>
    </p:spTree>
    <p:extLst>
      <p:ext uri="{BB962C8B-B14F-4D97-AF65-F5344CB8AC3E}">
        <p14:creationId xmlns:p14="http://schemas.microsoft.com/office/powerpoint/2010/main" val="215289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85647-5B0F-493A-9414-32F5F82B5F95}" type="datetimeFigureOut">
              <a:rPr lang="en-US" smtClean="0"/>
              <a:t>2/10/2019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68730E-5955-4B83-A1CC-AB00FA2B65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5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iscaltransparency.net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guide.fiscaltransparency.net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ternationalbudget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opengovpartnership.or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pengovpartnership.org/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542210"/>
            <a:ext cx="6858000" cy="1790700"/>
          </a:xfrm>
        </p:spPr>
        <p:txBody>
          <a:bodyPr>
            <a:noAutofit/>
          </a:bodyPr>
          <a:lstStyle/>
          <a:p>
            <a:r>
              <a:rPr lang="tg-Cyrl-TJ" sz="3600" b="1" dirty="0">
                <a:solidFill>
                  <a:srgbClr val="002060"/>
                </a:solidFill>
              </a:rPr>
              <a:t>Нақшҳои расмӣ ва ғайрирасмӣ  дар таҳия ва қабули буҷет </a:t>
            </a:r>
            <a:endParaRPr lang="ru-RU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790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053" y="554469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Нақшҳои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расмӣ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ғайрирасмӣ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раванди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9" y="1341669"/>
            <a:ext cx="8713694" cy="350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83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658" y="450574"/>
            <a:ext cx="7886700" cy="72053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Формальные и неформальные роли 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в бюджетном процессе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32" y="1536814"/>
            <a:ext cx="8794478" cy="392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874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5289" y="60098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Формальные и неформальные роли 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в бюджетном процессе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19" y="1561813"/>
            <a:ext cx="8683439" cy="351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308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374" y="534727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Формальные и неформальные роли 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в бюджетном процессе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843" y="1435876"/>
            <a:ext cx="8526136" cy="429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671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Нақшҳои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расмӣ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ғайрирасмӣ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раванди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892" y="2472858"/>
            <a:ext cx="7120217" cy="28723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100" dirty="0" err="1">
                <a:solidFill>
                  <a:schemeClr val="tx1"/>
                </a:solidFill>
              </a:rPr>
              <a:t>Натиҷаҳои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нақшҳои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расмӣ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ва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ғайрасмӣ</a:t>
            </a:r>
            <a:r>
              <a:rPr lang="ru-RU" sz="2100" dirty="0">
                <a:solidFill>
                  <a:schemeClr val="tx1"/>
                </a:solidFill>
              </a:rPr>
              <a:t> дар</a:t>
            </a:r>
            <a:r>
              <a:rPr lang="en-US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раванди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буҷет</a:t>
            </a:r>
            <a:r>
              <a:rPr lang="ru-RU" sz="2100" dirty="0">
                <a:solidFill>
                  <a:schemeClr val="tx1"/>
                </a:solidFill>
              </a:rPr>
              <a:t> :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100" dirty="0" err="1">
                <a:solidFill>
                  <a:schemeClr val="tx1"/>
                </a:solidFill>
              </a:rPr>
              <a:t>Мушкилоти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тавонмандӣ</a:t>
            </a:r>
            <a:r>
              <a:rPr lang="ru-RU" sz="2100" dirty="0">
                <a:solidFill>
                  <a:schemeClr val="tx1"/>
                </a:solidFill>
              </a:rPr>
              <a:t>/</a:t>
            </a:r>
            <a:r>
              <a:rPr lang="ru-RU" sz="2100" dirty="0" err="1">
                <a:solidFill>
                  <a:schemeClr val="tx1"/>
                </a:solidFill>
              </a:rPr>
              <a:t>зарфият,уҳдадориҳо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ва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манфиатҳо</a:t>
            </a:r>
            <a:r>
              <a:rPr lang="ru-RU" sz="2100" dirty="0">
                <a:solidFill>
                  <a:schemeClr val="tx1"/>
                </a:solidFill>
              </a:rPr>
              <a:t> дар </a:t>
            </a:r>
            <a:r>
              <a:rPr lang="ru-RU" sz="2100" dirty="0" err="1">
                <a:solidFill>
                  <a:schemeClr val="tx1"/>
                </a:solidFill>
              </a:rPr>
              <a:t>буҷет</a:t>
            </a:r>
            <a:r>
              <a:rPr lang="ru-RU" sz="2100" dirty="0">
                <a:solidFill>
                  <a:schemeClr val="tx1"/>
                </a:solidFill>
              </a:rPr>
              <a:t> ба таври </a:t>
            </a:r>
            <a:r>
              <a:rPr lang="ru-RU" sz="2100" dirty="0" err="1">
                <a:solidFill>
                  <a:schemeClr val="tx1"/>
                </a:solidFill>
              </a:rPr>
              <a:t>хеле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равшан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инъикос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ёфтаанд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</a:p>
          <a:p>
            <a:pPr marL="257175" indent="-257175" algn="just">
              <a:buFont typeface="Wingdings" panose="05000000000000000000" pitchFamily="2" charset="2"/>
              <a:buChar char="Ø"/>
            </a:pPr>
            <a:r>
              <a:rPr lang="ru-RU" sz="2100" dirty="0" err="1">
                <a:solidFill>
                  <a:schemeClr val="tx1"/>
                </a:solidFill>
              </a:rPr>
              <a:t>Хароҷоти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барои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ҳадафҳои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мушаххас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пешбинишуда</a:t>
            </a:r>
            <a:r>
              <a:rPr lang="ru-RU" sz="2100" dirty="0">
                <a:solidFill>
                  <a:schemeClr val="tx1"/>
                </a:solidFill>
              </a:rPr>
              <a:t> зуд </a:t>
            </a:r>
            <a:r>
              <a:rPr lang="ru-RU" sz="2100" dirty="0" err="1">
                <a:solidFill>
                  <a:schemeClr val="tx1"/>
                </a:solidFill>
              </a:rPr>
              <a:t>зуд</a:t>
            </a:r>
            <a:r>
              <a:rPr lang="ru-RU" sz="2100" dirty="0">
                <a:solidFill>
                  <a:schemeClr val="tx1"/>
                </a:solidFill>
              </a:rPr>
              <a:t> ба </a:t>
            </a:r>
            <a:r>
              <a:rPr lang="ru-RU" sz="2100" dirty="0" err="1">
                <a:solidFill>
                  <a:schemeClr val="tx1"/>
                </a:solidFill>
              </a:rPr>
              <a:t>хароҷоте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иваз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мешавад,ки</a:t>
            </a:r>
            <a:r>
              <a:rPr lang="ru-RU" sz="2100" dirty="0">
                <a:solidFill>
                  <a:schemeClr val="tx1"/>
                </a:solidFill>
              </a:rPr>
              <a:t> ба </a:t>
            </a:r>
            <a:r>
              <a:rPr lang="ru-RU" sz="2100" dirty="0" err="1">
                <a:solidFill>
                  <a:schemeClr val="tx1"/>
                </a:solidFill>
              </a:rPr>
              <a:t>ҳадафҳои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сиёсӣ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марбутанд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57625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Нақшҳои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расмӣ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ғайрирасмӣ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раванди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52114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1050376" y="4192120"/>
            <a:ext cx="2198594" cy="6656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89661" y="3499597"/>
            <a:ext cx="2596124" cy="18498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/>
              <a:t>Мақомоти</a:t>
            </a:r>
            <a:r>
              <a:rPr lang="ru-RU" sz="1500" dirty="0"/>
              <a:t> </a:t>
            </a:r>
            <a:r>
              <a:rPr lang="ru-RU" sz="1500" dirty="0" err="1"/>
              <a:t>иҷроия</a:t>
            </a:r>
            <a:r>
              <a:rPr lang="ru-RU" sz="1500" dirty="0"/>
              <a:t> ё </a:t>
            </a:r>
            <a:r>
              <a:rPr lang="ru-RU" sz="1500" dirty="0" err="1"/>
              <a:t>қонунгузор</a:t>
            </a:r>
            <a:r>
              <a:rPr lang="ru-RU" sz="1500" dirty="0"/>
              <a:t> </a:t>
            </a:r>
          </a:p>
          <a:p>
            <a:pPr algn="ctr"/>
            <a:endParaRPr lang="ru-RU" sz="1500" dirty="0"/>
          </a:p>
          <a:p>
            <a:pPr algn="ctr"/>
            <a:endParaRPr lang="ru-RU" sz="1500" dirty="0"/>
          </a:p>
          <a:p>
            <a:pPr algn="ctr"/>
            <a:endParaRPr lang="ru-RU" sz="1500" dirty="0"/>
          </a:p>
          <a:p>
            <a:pPr algn="ctr"/>
            <a:endParaRPr lang="ru-RU" sz="1500" dirty="0"/>
          </a:p>
          <a:p>
            <a:pPr algn="ctr"/>
            <a:endParaRPr lang="ru-RU" sz="1500" dirty="0"/>
          </a:p>
          <a:p>
            <a:pPr algn="ctr"/>
            <a:endParaRPr lang="ru-RU" sz="15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50376" y="3607173"/>
            <a:ext cx="1815353" cy="5849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/>
              <a:t>Дархости</a:t>
            </a:r>
            <a:r>
              <a:rPr lang="ru-RU" sz="1350" dirty="0"/>
              <a:t> </a:t>
            </a:r>
            <a:r>
              <a:rPr lang="ru-RU" sz="1350" dirty="0" err="1"/>
              <a:t>шаҳрвандон</a:t>
            </a:r>
            <a:r>
              <a:rPr lang="ru-RU" sz="1350" dirty="0"/>
              <a:t> 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3542792" y="4164490"/>
            <a:ext cx="554691" cy="66563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523815" y="4182524"/>
            <a:ext cx="606799" cy="581585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4937437" y="4047076"/>
            <a:ext cx="2034218" cy="101437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 err="1"/>
              <a:t>Дастрасӣ</a:t>
            </a:r>
            <a:r>
              <a:rPr lang="ru-RU" sz="1500" dirty="0"/>
              <a:t> ба </a:t>
            </a:r>
            <a:r>
              <a:rPr lang="ru-RU" sz="1500" dirty="0" err="1"/>
              <a:t>маълумоти</a:t>
            </a:r>
            <a:r>
              <a:rPr lang="ru-RU" sz="1500" dirty="0"/>
              <a:t> </a:t>
            </a:r>
            <a:r>
              <a:rPr lang="ru-RU" sz="1500" dirty="0" err="1"/>
              <a:t>буҷетӣ</a:t>
            </a:r>
            <a:r>
              <a:rPr lang="ru-RU" sz="1500" dirty="0"/>
              <a:t> </a:t>
            </a:r>
            <a:r>
              <a:rPr lang="ru-RU" sz="1500" dirty="0" err="1"/>
              <a:t>ва</a:t>
            </a:r>
            <a:r>
              <a:rPr lang="ru-RU" sz="1500" dirty="0"/>
              <a:t> </a:t>
            </a:r>
            <a:r>
              <a:rPr lang="ru-RU" sz="1500" dirty="0" err="1"/>
              <a:t>иштироки</a:t>
            </a:r>
            <a:r>
              <a:rPr lang="ru-RU" sz="1500" dirty="0"/>
              <a:t> </a:t>
            </a:r>
            <a:r>
              <a:rPr lang="ru-RU" sz="1500" dirty="0" err="1"/>
              <a:t>шаҳрвандон</a:t>
            </a:r>
            <a:r>
              <a:rPr lang="ru-RU" sz="1500" dirty="0"/>
              <a:t> дар </a:t>
            </a:r>
            <a:r>
              <a:rPr lang="ru-RU" sz="1500" dirty="0" err="1"/>
              <a:t>раванди</a:t>
            </a:r>
            <a:r>
              <a:rPr lang="ru-RU" sz="1500" dirty="0"/>
              <a:t> </a:t>
            </a:r>
            <a:r>
              <a:rPr lang="ru-RU" sz="1500" dirty="0" err="1"/>
              <a:t>буҷет</a:t>
            </a:r>
            <a:r>
              <a:rPr lang="ru-RU" sz="1500" dirty="0"/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96402" y="2463060"/>
            <a:ext cx="2942130" cy="768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/>
              <a:t>Институтҳои</a:t>
            </a:r>
            <a:r>
              <a:rPr lang="ru-RU" sz="1350" dirty="0"/>
              <a:t> </a:t>
            </a:r>
            <a:r>
              <a:rPr lang="ru-RU" sz="1350" dirty="0" err="1"/>
              <a:t>байналмилалӣ</a:t>
            </a:r>
            <a:r>
              <a:rPr lang="ru-RU" sz="1350" dirty="0"/>
              <a:t>, </a:t>
            </a:r>
            <a:r>
              <a:rPr lang="ru-RU" sz="1350" dirty="0" err="1"/>
              <a:t>шуроҳои</a:t>
            </a:r>
            <a:r>
              <a:rPr lang="ru-RU" sz="1350" dirty="0"/>
              <a:t> </a:t>
            </a:r>
            <a:r>
              <a:rPr lang="ru-RU" sz="1350" dirty="0" err="1"/>
              <a:t>машваратӣ</a:t>
            </a:r>
            <a:r>
              <a:rPr lang="ru-RU" sz="1350" dirty="0"/>
              <a:t> </a:t>
            </a:r>
            <a:r>
              <a:rPr lang="ru-RU" sz="1350" dirty="0" err="1"/>
              <a:t>ва</a:t>
            </a:r>
            <a:r>
              <a:rPr lang="ru-RU" sz="1350" dirty="0"/>
              <a:t> ғ. </a:t>
            </a:r>
            <a:r>
              <a:rPr lang="ru-RU" sz="1350" dirty="0" err="1"/>
              <a:t>ки</a:t>
            </a:r>
            <a:r>
              <a:rPr lang="ru-RU" sz="1350" dirty="0"/>
              <a:t> ба </a:t>
            </a:r>
            <a:r>
              <a:rPr lang="ru-RU" sz="1350" dirty="0" err="1"/>
              <a:t>ислоҳи</a:t>
            </a:r>
            <a:r>
              <a:rPr lang="ru-RU" sz="1350" dirty="0"/>
              <a:t> </a:t>
            </a:r>
            <a:r>
              <a:rPr lang="ru-RU" sz="1350" dirty="0" err="1"/>
              <a:t>раванди</a:t>
            </a:r>
            <a:r>
              <a:rPr lang="ru-RU" sz="1350" dirty="0"/>
              <a:t> </a:t>
            </a:r>
            <a:r>
              <a:rPr lang="ru-RU" sz="1350" dirty="0" err="1"/>
              <a:t>буҷет</a:t>
            </a:r>
            <a:r>
              <a:rPr lang="ru-RU" sz="1350" dirty="0"/>
              <a:t> </a:t>
            </a:r>
            <a:r>
              <a:rPr lang="ru-RU" sz="1350" dirty="0" err="1"/>
              <a:t>ҷалб</a:t>
            </a:r>
            <a:r>
              <a:rPr lang="ru-RU" sz="1350" dirty="0"/>
              <a:t> </a:t>
            </a:r>
            <a:r>
              <a:rPr lang="ru-RU" sz="1350" dirty="0" err="1"/>
              <a:t>шудаанд</a:t>
            </a:r>
            <a:r>
              <a:rPr lang="ru-RU" sz="1350" dirty="0"/>
              <a:t> </a:t>
            </a:r>
          </a:p>
        </p:txBody>
      </p:sp>
      <p:sp>
        <p:nvSpPr>
          <p:cNvPr id="18" name="Стрелка вправо 17"/>
          <p:cNvSpPr/>
          <p:nvPr/>
        </p:nvSpPr>
        <p:spPr>
          <a:xfrm rot="18124017">
            <a:off x="2890942" y="3462808"/>
            <a:ext cx="677647" cy="314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9" name="Стрелка вправо 18"/>
          <p:cNvSpPr/>
          <p:nvPr/>
        </p:nvSpPr>
        <p:spPr>
          <a:xfrm rot="2598976">
            <a:off x="3967597" y="3462809"/>
            <a:ext cx="677647" cy="314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право 19"/>
          <p:cNvSpPr/>
          <p:nvPr/>
        </p:nvSpPr>
        <p:spPr>
          <a:xfrm rot="13297381">
            <a:off x="3818752" y="3669640"/>
            <a:ext cx="677647" cy="314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трелка вправо 20"/>
          <p:cNvSpPr/>
          <p:nvPr/>
        </p:nvSpPr>
        <p:spPr>
          <a:xfrm rot="7181831">
            <a:off x="3141688" y="3611662"/>
            <a:ext cx="677647" cy="3142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8253122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60247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2400" dirty="0"/>
              <a:t>The Global Initiative for Fiscal Transparency (GIFT)</a:t>
            </a:r>
            <a:br>
              <a:rPr lang="en-US" sz="2400" dirty="0"/>
            </a:br>
            <a:r>
              <a:rPr lang="en-US" sz="2400" dirty="0">
                <a:hlinkClick r:id="rId2"/>
              </a:rPr>
              <a:t>http://www.fiscaltransparency.net</a:t>
            </a:r>
            <a:r>
              <a:rPr lang="en-US" sz="2400" dirty="0"/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472858"/>
            <a:ext cx="7886700" cy="301711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311" y="2472857"/>
            <a:ext cx="7373379" cy="325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951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Нақшҳои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расмӣ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ғайрирасмӣ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раванди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err="1"/>
              <a:t>Ташаббуси</a:t>
            </a:r>
            <a:r>
              <a:rPr lang="ru-RU" sz="2400" dirty="0"/>
              <a:t> </a:t>
            </a:r>
            <a:r>
              <a:rPr lang="ru-RU" sz="2400" dirty="0" err="1"/>
              <a:t>ҷаҳонии</a:t>
            </a:r>
            <a:r>
              <a:rPr lang="ru-RU" sz="2400" dirty="0"/>
              <a:t> </a:t>
            </a:r>
            <a:r>
              <a:rPr lang="ru-RU" sz="2400" dirty="0" err="1"/>
              <a:t>шаффофияти</a:t>
            </a:r>
            <a:r>
              <a:rPr lang="ru-RU" sz="2400" dirty="0"/>
              <a:t> </a:t>
            </a:r>
            <a:r>
              <a:rPr lang="ru-RU" sz="2400" dirty="0" err="1"/>
              <a:t>молиявӣ</a:t>
            </a:r>
            <a:r>
              <a:rPr lang="ru-RU" sz="2400" dirty="0"/>
              <a:t>  (</a:t>
            </a:r>
            <a:r>
              <a:rPr lang="en-US" sz="2400" dirty="0"/>
              <a:t>GIFT</a:t>
            </a:r>
            <a:r>
              <a:rPr lang="ru-RU" sz="2400" dirty="0"/>
              <a:t>) аз </a:t>
            </a:r>
            <a:r>
              <a:rPr lang="ru-RU" sz="2400" dirty="0" err="1"/>
              <a:t>шабакаи</a:t>
            </a:r>
            <a:r>
              <a:rPr lang="ru-RU" sz="2400" dirty="0"/>
              <a:t> </a:t>
            </a:r>
            <a:r>
              <a:rPr lang="ru-RU" sz="2400" dirty="0" err="1"/>
              <a:t>глобалие</a:t>
            </a:r>
            <a:r>
              <a:rPr lang="ru-RU" sz="2400" dirty="0"/>
              <a:t> </a:t>
            </a:r>
            <a:r>
              <a:rPr lang="ru-RU" sz="2400" dirty="0" err="1"/>
              <a:t>иборат</a:t>
            </a:r>
            <a:r>
              <a:rPr lang="ru-RU" sz="2400" dirty="0"/>
              <a:t> </a:t>
            </a:r>
            <a:r>
              <a:rPr lang="ru-RU" sz="2400" dirty="0" err="1"/>
              <a:t>аст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ба </a:t>
            </a:r>
            <a:r>
              <a:rPr lang="ru-RU" sz="2400" dirty="0" err="1"/>
              <a:t>гуфтушуниди</a:t>
            </a:r>
            <a:r>
              <a:rPr lang="ru-RU" sz="2400" dirty="0"/>
              <a:t> </a:t>
            </a:r>
            <a:r>
              <a:rPr lang="ru-RU" sz="2400" dirty="0" err="1"/>
              <a:t>байни</a:t>
            </a:r>
            <a:r>
              <a:rPr lang="ru-RU" sz="2400" dirty="0"/>
              <a:t> </a:t>
            </a:r>
            <a:r>
              <a:rPr lang="ru-RU" sz="2400" dirty="0" err="1"/>
              <a:t>ҳукуматҳо,созмонҳои</a:t>
            </a:r>
            <a:r>
              <a:rPr lang="ru-RU" sz="2400" dirty="0"/>
              <a:t> </a:t>
            </a:r>
            <a:r>
              <a:rPr lang="ru-RU" sz="2400" dirty="0" err="1"/>
              <a:t>ҷамъиятӣ</a:t>
            </a:r>
            <a:r>
              <a:rPr lang="ru-RU" sz="2400" dirty="0"/>
              <a:t>, </a:t>
            </a:r>
            <a:r>
              <a:rPr lang="ru-RU" sz="2400" dirty="0" err="1"/>
              <a:t>бахши</a:t>
            </a:r>
            <a:r>
              <a:rPr lang="ru-RU" sz="2400" dirty="0"/>
              <a:t> </a:t>
            </a:r>
            <a:r>
              <a:rPr lang="ru-RU" sz="2400" dirty="0" err="1"/>
              <a:t>хусусӣ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дигар</a:t>
            </a:r>
            <a:r>
              <a:rPr lang="ru-RU" sz="2400" dirty="0"/>
              <a:t> </a:t>
            </a:r>
            <a:r>
              <a:rPr lang="ru-RU" sz="2400" dirty="0" err="1"/>
              <a:t>манфиатдорон</a:t>
            </a:r>
            <a:r>
              <a:rPr lang="ru-RU" sz="2400" dirty="0"/>
              <a:t> дар кори </a:t>
            </a:r>
            <a:r>
              <a:rPr lang="ru-RU" sz="2400" dirty="0" err="1"/>
              <a:t>ҷустуҷу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табодули</a:t>
            </a:r>
            <a:r>
              <a:rPr lang="ru-RU" sz="2400" dirty="0"/>
              <a:t>  </a:t>
            </a:r>
            <a:r>
              <a:rPr lang="ru-RU" sz="2400" dirty="0" err="1"/>
              <a:t>тасмимгириҳо</a:t>
            </a:r>
            <a:r>
              <a:rPr lang="ru-RU" sz="2400" dirty="0"/>
              <a:t> </a:t>
            </a:r>
            <a:r>
              <a:rPr lang="ru-RU" sz="2400" dirty="0" err="1"/>
              <a:t>оид</a:t>
            </a:r>
            <a:r>
              <a:rPr lang="ru-RU" sz="2400" dirty="0"/>
              <a:t> ба </a:t>
            </a:r>
            <a:r>
              <a:rPr lang="ru-RU" sz="2400" dirty="0" err="1"/>
              <a:t>шаффофияти</a:t>
            </a:r>
            <a:r>
              <a:rPr lang="ru-RU" sz="2400" dirty="0"/>
              <a:t> </a:t>
            </a:r>
            <a:r>
              <a:rPr lang="ru-RU" sz="2400" dirty="0" err="1"/>
              <a:t>буҷет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иштироки</a:t>
            </a:r>
            <a:r>
              <a:rPr lang="ru-RU" sz="2400" dirty="0"/>
              <a:t> </a:t>
            </a:r>
            <a:r>
              <a:rPr lang="ru-RU" sz="2400" dirty="0" err="1"/>
              <a:t>шаҳрвандон</a:t>
            </a:r>
            <a:r>
              <a:rPr lang="ru-RU" sz="2400" dirty="0"/>
              <a:t> </a:t>
            </a:r>
            <a:r>
              <a:rPr lang="ru-RU" sz="2400" dirty="0" err="1"/>
              <a:t>мусоидат</a:t>
            </a:r>
            <a:r>
              <a:rPr lang="ru-RU" sz="2400" dirty="0"/>
              <a:t> </a:t>
            </a:r>
            <a:r>
              <a:rPr lang="ru-RU" sz="2400" dirty="0" err="1"/>
              <a:t>менамояд</a:t>
            </a:r>
            <a:r>
              <a:rPr lang="ru-RU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66564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600988"/>
            <a:ext cx="7886700" cy="779019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cap="all" dirty="0" err="1"/>
              <a:t>Дастурамал</a:t>
            </a:r>
            <a:r>
              <a:rPr lang="ru-RU" sz="1800" cap="all" dirty="0"/>
              <a:t> </a:t>
            </a:r>
            <a:r>
              <a:rPr lang="ru-RU" sz="1800" cap="all" dirty="0" err="1"/>
              <a:t>оид</a:t>
            </a:r>
            <a:r>
              <a:rPr lang="ru-RU" sz="1800" cap="all" dirty="0"/>
              <a:t> ба </a:t>
            </a:r>
            <a:r>
              <a:rPr lang="ru-RU" sz="1800" cap="all" dirty="0" err="1"/>
              <a:t>қоидаҳо</a:t>
            </a:r>
            <a:r>
              <a:rPr lang="ru-RU" sz="1800" cap="all" dirty="0"/>
              <a:t> </a:t>
            </a:r>
            <a:r>
              <a:rPr lang="ru-RU" sz="1800" cap="all" dirty="0" err="1"/>
              <a:t>ва</a:t>
            </a:r>
            <a:r>
              <a:rPr lang="ru-RU" sz="1800" cap="all" dirty="0"/>
              <a:t> </a:t>
            </a:r>
            <a:r>
              <a:rPr lang="ru-RU" sz="1800" cap="all" dirty="0" err="1"/>
              <a:t>механизмҳои</a:t>
            </a:r>
            <a:r>
              <a:rPr lang="ru-RU" sz="1800" cap="all" dirty="0"/>
              <a:t> </a:t>
            </a:r>
            <a:r>
              <a:rPr lang="ru-RU" sz="1800" cap="all" dirty="0" err="1"/>
              <a:t>иштироки</a:t>
            </a:r>
            <a:r>
              <a:rPr lang="ru-RU" sz="1800" cap="all" dirty="0"/>
              <a:t> </a:t>
            </a:r>
            <a:r>
              <a:rPr lang="ru-RU" sz="1800" cap="all" dirty="0" err="1"/>
              <a:t>ҷомеа</a:t>
            </a:r>
            <a:r>
              <a:rPr lang="ru-RU" sz="1800" cap="all" dirty="0"/>
              <a:t> дар </a:t>
            </a:r>
            <a:r>
              <a:rPr lang="ru-RU" sz="1800" cap="all" dirty="0" err="1"/>
              <a:t>сиёсати</a:t>
            </a:r>
            <a:r>
              <a:rPr lang="ru-RU" sz="1800" cap="all" dirty="0"/>
              <a:t> </a:t>
            </a:r>
            <a:r>
              <a:rPr lang="ru-RU" sz="1800" cap="all" dirty="0" err="1"/>
              <a:t>буҷетсозӣ</a:t>
            </a:r>
            <a:r>
              <a:rPr lang="ru-RU" sz="1800" cap="all" dirty="0"/>
              <a:t> </a:t>
            </a:r>
            <a:r>
              <a:rPr lang="en-US" sz="1800" cap="all" dirty="0">
                <a:hlinkClick r:id="rId2"/>
              </a:rPr>
              <a:t>http://guide.fiscaltransparency.net</a:t>
            </a:r>
            <a:r>
              <a:rPr lang="ru-RU" sz="1800" cap="all" dirty="0"/>
              <a:t> </a:t>
            </a:r>
            <a:endParaRPr lang="en-US" sz="1800" cap="all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881810"/>
            <a:ext cx="7886700" cy="388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058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76564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dirty="0" err="1">
                <a:solidFill>
                  <a:srgbClr val="002060"/>
                </a:solidFill>
              </a:rPr>
              <a:t>Ҷунбиши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глобалии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ҷомеаи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шаҳрвандӣ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барои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шаффофият,зерҳисобият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ва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иштирок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en-US" sz="1800" dirty="0">
                <a:solidFill>
                  <a:srgbClr val="002060"/>
                </a:solidFill>
                <a:hlinkClick r:id="rId2"/>
              </a:rPr>
              <a:t>http://www.internationalbudget.org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855819"/>
            <a:ext cx="7886700" cy="263415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Соли  2011  – 100 </a:t>
            </a:r>
            <a:r>
              <a:rPr lang="ru-RU" sz="2400" dirty="0" err="1"/>
              <a:t>гуруҳ</a:t>
            </a:r>
            <a:r>
              <a:rPr lang="ru-RU" sz="2400" dirty="0"/>
              <a:t> аз </a:t>
            </a:r>
            <a:r>
              <a:rPr lang="ru-RU" sz="2400" dirty="0" err="1"/>
              <a:t>ҷомеаи</a:t>
            </a:r>
            <a:r>
              <a:rPr lang="ru-RU" sz="2400" dirty="0"/>
              <a:t> </a:t>
            </a:r>
            <a:r>
              <a:rPr lang="ru-RU" sz="2400" dirty="0" err="1"/>
              <a:t>шаҳрвандӣ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12созмони </a:t>
            </a:r>
            <a:r>
              <a:rPr lang="ru-RU" sz="2400" dirty="0" err="1"/>
              <a:t>байналмилалӣ</a:t>
            </a:r>
            <a:r>
              <a:rPr lang="ru-RU" sz="2400" dirty="0"/>
              <a:t> (</a:t>
            </a:r>
            <a:r>
              <a:rPr lang="en-US" sz="2400" dirty="0"/>
              <a:t>Budget Partnership, Greenpeace, ONE Campaign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ғ...) </a:t>
            </a:r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46782" y="3973606"/>
            <a:ext cx="6850436" cy="115980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Ҷунбиши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глобалии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ҷомеаи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шаҳрвандӣ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барои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шаффофият,зерҳисобият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иштирок</a:t>
            </a:r>
            <a:r>
              <a:rPr lang="ru-RU" sz="2400" dirty="0">
                <a:solidFill>
                  <a:srgbClr val="002060"/>
                </a:solidFill>
              </a:rPr>
              <a:t> –</a:t>
            </a:r>
            <a:r>
              <a:rPr lang="ru-RU" sz="2400" dirty="0" err="1">
                <a:solidFill>
                  <a:srgbClr val="002060"/>
                </a:solidFill>
              </a:rPr>
              <a:t>ро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таъсис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доданд</a:t>
            </a:r>
            <a:r>
              <a:rPr lang="ru-RU" sz="2400" dirty="0">
                <a:solidFill>
                  <a:schemeClr val="tx1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582390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226" y="123001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dirty="0" err="1">
                <a:solidFill>
                  <a:srgbClr val="002060"/>
                </a:solidFill>
              </a:rPr>
              <a:t>Ҳадафҳои</a:t>
            </a:r>
            <a:r>
              <a:rPr lang="ru-RU" dirty="0">
                <a:solidFill>
                  <a:srgbClr val="002060"/>
                </a:solidFill>
              </a:rPr>
              <a:t> стратегии </a:t>
            </a:r>
            <a:r>
              <a:rPr lang="ru-RU" dirty="0" err="1">
                <a:solidFill>
                  <a:srgbClr val="002060"/>
                </a:solidFill>
              </a:rPr>
              <a:t>давлат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666843" y="3671047"/>
            <a:ext cx="1839727" cy="11295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/>
              <a:t>Ҳадафҳои</a:t>
            </a:r>
            <a:r>
              <a:rPr lang="ru-RU" sz="1350" dirty="0"/>
              <a:t> </a:t>
            </a:r>
            <a:r>
              <a:rPr lang="ru-RU" sz="1350" dirty="0" err="1"/>
              <a:t>стратегӣ</a:t>
            </a:r>
            <a:r>
              <a:rPr lang="ru-RU" sz="1350" dirty="0"/>
              <a:t> </a:t>
            </a:r>
            <a:r>
              <a:rPr lang="ru-RU" sz="1350" dirty="0" err="1"/>
              <a:t>ва</a:t>
            </a:r>
            <a:r>
              <a:rPr lang="ru-RU" sz="1350" dirty="0"/>
              <a:t> </a:t>
            </a:r>
            <a:r>
              <a:rPr lang="ru-RU" sz="1350" dirty="0" err="1"/>
              <a:t>афзалиятҳо</a:t>
            </a:r>
            <a:r>
              <a:rPr lang="ru-RU" sz="1350" dirty="0"/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48871" y="3116356"/>
            <a:ext cx="2027144" cy="10976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/>
              <a:t>Муо</a:t>
            </a:r>
            <a:r>
              <a:rPr lang="tg-Cyrl-TJ" sz="1350"/>
              <a:t>ҳидаи</a:t>
            </a:r>
            <a:r>
              <a:rPr lang="ru-RU" sz="1350"/>
              <a:t> </a:t>
            </a:r>
            <a:r>
              <a:rPr lang="ru-RU" sz="1350" dirty="0" err="1"/>
              <a:t>байналмилалӣ</a:t>
            </a:r>
            <a:r>
              <a:rPr lang="ru-RU" sz="1350" dirty="0"/>
              <a:t> :</a:t>
            </a:r>
          </a:p>
          <a:p>
            <a:pPr marL="214313" indent="-214313" algn="ctr">
              <a:buFontTx/>
              <a:buChar char="-"/>
            </a:pPr>
            <a:r>
              <a:rPr lang="ru-RU" sz="1350" dirty="0" err="1"/>
              <a:t>Ҳалафҳои</a:t>
            </a:r>
            <a:r>
              <a:rPr lang="ru-RU" sz="1350" dirty="0"/>
              <a:t> </a:t>
            </a:r>
            <a:r>
              <a:rPr lang="ru-RU" sz="1350" dirty="0" err="1"/>
              <a:t>рушди</a:t>
            </a:r>
            <a:r>
              <a:rPr lang="ru-RU" sz="1350" dirty="0"/>
              <a:t> </a:t>
            </a:r>
            <a:r>
              <a:rPr lang="ru-RU" sz="1350" dirty="0" err="1"/>
              <a:t>устувори</a:t>
            </a:r>
            <a:r>
              <a:rPr lang="ru-RU" sz="1350" dirty="0"/>
              <a:t> СММ (</a:t>
            </a:r>
            <a:r>
              <a:rPr lang="en-US" sz="1350" dirty="0"/>
              <a:t>SDGs</a:t>
            </a:r>
            <a:r>
              <a:rPr lang="ru-RU" sz="1350" dirty="0"/>
              <a:t>)</a:t>
            </a:r>
          </a:p>
          <a:p>
            <a:pPr algn="ctr"/>
            <a:r>
              <a:rPr lang="ru-RU" sz="1350" dirty="0" err="1"/>
              <a:t>ва</a:t>
            </a:r>
            <a:r>
              <a:rPr lang="ru-RU" sz="1350" dirty="0"/>
              <a:t> </a:t>
            </a:r>
            <a:r>
              <a:rPr lang="ru-RU" sz="1350" dirty="0" err="1"/>
              <a:t>ғайра</a:t>
            </a:r>
            <a:r>
              <a:rPr lang="ru-RU" sz="1350" dirty="0"/>
              <a:t>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48870" y="4420721"/>
            <a:ext cx="2027145" cy="8740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/>
              <a:t>Афзалиятҳои</a:t>
            </a:r>
            <a:r>
              <a:rPr lang="ru-RU" sz="1350" dirty="0"/>
              <a:t> </a:t>
            </a:r>
            <a:r>
              <a:rPr lang="ru-RU" sz="1350" dirty="0" err="1"/>
              <a:t>дохилии</a:t>
            </a:r>
            <a:r>
              <a:rPr lang="ru-RU" sz="1350" dirty="0"/>
              <a:t> </a:t>
            </a:r>
            <a:r>
              <a:rPr lang="ru-RU" sz="1350" dirty="0" err="1"/>
              <a:t>рушд</a:t>
            </a:r>
            <a:endParaRPr lang="ru-RU" sz="13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59508" y="3717159"/>
            <a:ext cx="1936376" cy="9345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/>
              <a:t>Давлат</a:t>
            </a:r>
            <a:endParaRPr lang="ru-RU" sz="1350" dirty="0"/>
          </a:p>
        </p:txBody>
      </p:sp>
      <p:sp>
        <p:nvSpPr>
          <p:cNvPr id="12" name="Стрелка вправо 11"/>
          <p:cNvSpPr/>
          <p:nvPr/>
        </p:nvSpPr>
        <p:spPr>
          <a:xfrm rot="1620888">
            <a:off x="3097193" y="3742373"/>
            <a:ext cx="583686" cy="2319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3" name="Стрелка вправо 12"/>
          <p:cNvSpPr/>
          <p:nvPr/>
        </p:nvSpPr>
        <p:spPr>
          <a:xfrm>
            <a:off x="5527280" y="4067975"/>
            <a:ext cx="583686" cy="2319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5" name="Стрелка вправо 14"/>
          <p:cNvSpPr/>
          <p:nvPr/>
        </p:nvSpPr>
        <p:spPr>
          <a:xfrm rot="20288542">
            <a:off x="3214477" y="4622898"/>
            <a:ext cx="583686" cy="2319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479425" y="2421928"/>
            <a:ext cx="2027145" cy="8740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/>
              <a:t>Кумакунандагони</a:t>
            </a:r>
            <a:r>
              <a:rPr lang="ru-RU" sz="1350" dirty="0"/>
              <a:t> </a:t>
            </a:r>
            <a:r>
              <a:rPr lang="ru-RU" sz="1350" dirty="0" err="1"/>
              <a:t>байналмилалӣ</a:t>
            </a:r>
            <a:r>
              <a:rPr lang="ru-RU" sz="1350" dirty="0"/>
              <a:t> </a:t>
            </a:r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4399515" y="3390988"/>
            <a:ext cx="326479" cy="233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64631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76564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dirty="0" err="1">
                <a:solidFill>
                  <a:srgbClr val="002060"/>
                </a:solidFill>
              </a:rPr>
              <a:t>Шарикии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Ҳукумати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Кушода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en-US" sz="1800" dirty="0">
                <a:solidFill>
                  <a:srgbClr val="002060"/>
                </a:solidFill>
                <a:hlinkClick r:id="rId2"/>
              </a:rPr>
              <a:t>https://www.opengovpartnership.org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855819"/>
            <a:ext cx="7886700" cy="263415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  <a:p>
            <a:pPr marL="0" indent="0" algn="just">
              <a:buNone/>
            </a:pP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165" y="2472859"/>
            <a:ext cx="7372350" cy="343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50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76564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800" dirty="0" err="1">
                <a:solidFill>
                  <a:srgbClr val="002060"/>
                </a:solidFill>
              </a:rPr>
              <a:t>Шарикии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Ҳукумати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err="1">
                <a:solidFill>
                  <a:srgbClr val="002060"/>
                </a:solidFill>
              </a:rPr>
              <a:t>Кушода</a:t>
            </a:r>
            <a:r>
              <a:rPr lang="ru-RU" sz="1800" dirty="0">
                <a:solidFill>
                  <a:srgbClr val="002060"/>
                </a:solidFill>
              </a:rPr>
              <a:t>  </a:t>
            </a:r>
            <a:r>
              <a:rPr lang="en-US" sz="1800" dirty="0">
                <a:solidFill>
                  <a:srgbClr val="002060"/>
                </a:solidFill>
                <a:hlinkClick r:id="rId2"/>
              </a:rPr>
              <a:t>https://www.opengovpartnership.org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855819"/>
            <a:ext cx="7886700" cy="263415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 err="1">
                <a:solidFill>
                  <a:srgbClr val="002060"/>
                </a:solidFill>
              </a:rPr>
              <a:t>Шарикии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Ҳукумати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Кушода</a:t>
            </a:r>
            <a:r>
              <a:rPr lang="ru-RU" sz="2400" dirty="0">
                <a:solidFill>
                  <a:srgbClr val="002060"/>
                </a:solidFill>
              </a:rPr>
              <a:t>  </a:t>
            </a:r>
            <a:r>
              <a:rPr lang="ru-RU" sz="2400" dirty="0" err="1">
                <a:solidFill>
                  <a:srgbClr val="002060"/>
                </a:solidFill>
              </a:rPr>
              <a:t>ташаббуси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ҳамаҷонибаест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ки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барои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таъмини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уҳдадаориҳои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мушаххас</a:t>
            </a:r>
            <a:r>
              <a:rPr lang="ru-RU" sz="2400" dirty="0">
                <a:solidFill>
                  <a:srgbClr val="002060"/>
                </a:solidFill>
              </a:rPr>
              <a:t> аз </a:t>
            </a:r>
            <a:r>
              <a:rPr lang="ru-RU" sz="2400" dirty="0" err="1">
                <a:solidFill>
                  <a:srgbClr val="002060"/>
                </a:solidFill>
              </a:rPr>
              <a:t>ҷониби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ҳукуматҳо</a:t>
            </a:r>
            <a:r>
              <a:rPr lang="ru-RU" sz="2400" dirty="0">
                <a:solidFill>
                  <a:srgbClr val="002060"/>
                </a:solidFill>
              </a:rPr>
              <a:t> ба </a:t>
            </a:r>
            <a:r>
              <a:rPr lang="ru-RU" sz="2400" dirty="0" err="1">
                <a:solidFill>
                  <a:srgbClr val="002060"/>
                </a:solidFill>
              </a:rPr>
              <a:t>хотири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шаффофияти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бештар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васеъ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намудани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имконоти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шаҳрвандон</a:t>
            </a:r>
            <a:r>
              <a:rPr lang="ru-RU" sz="2400" dirty="0">
                <a:solidFill>
                  <a:srgbClr val="002060"/>
                </a:solidFill>
              </a:rPr>
              <a:t>, </a:t>
            </a:r>
            <a:r>
              <a:rPr lang="ru-RU" sz="2400" dirty="0" err="1">
                <a:solidFill>
                  <a:srgbClr val="002060"/>
                </a:solidFill>
              </a:rPr>
              <a:t>мубориза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бо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фассод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истифодаи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технологияи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нав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таҳкими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идоракунӣ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равона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шудааст</a:t>
            </a:r>
            <a:r>
              <a:rPr lang="ru-RU" sz="2400" dirty="0"/>
              <a:t> 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sz="2400" dirty="0"/>
              <a:t>Дар </a:t>
            </a:r>
            <a:r>
              <a:rPr lang="ru-RU" sz="2400" dirty="0" err="1"/>
              <a:t>руҳияи</a:t>
            </a:r>
            <a:r>
              <a:rPr lang="ru-RU" sz="2400" dirty="0"/>
              <a:t> </a:t>
            </a:r>
            <a:r>
              <a:rPr lang="ru-RU" sz="2400" dirty="0" err="1"/>
              <a:t>ҳамкориҳои</a:t>
            </a:r>
            <a:r>
              <a:rPr lang="ru-RU" sz="2400" dirty="0"/>
              <a:t> </a:t>
            </a:r>
            <a:r>
              <a:rPr lang="ru-RU" sz="2400" dirty="0" err="1"/>
              <a:t>бисёрҷониба</a:t>
            </a:r>
            <a:r>
              <a:rPr lang="ru-RU" sz="2400" dirty="0"/>
              <a:t> </a:t>
            </a:r>
            <a:r>
              <a:rPr lang="ru-RU" sz="2400" dirty="0" err="1"/>
              <a:t>назорат</a:t>
            </a:r>
            <a:r>
              <a:rPr lang="ru-RU" sz="2400" dirty="0"/>
              <a:t> аз </a:t>
            </a:r>
            <a:r>
              <a:rPr lang="ru-RU" sz="2400" dirty="0" err="1"/>
              <a:t>болои</a:t>
            </a:r>
            <a:r>
              <a:rPr lang="ru-RU" sz="2400" dirty="0"/>
              <a:t> ШҲК-</a:t>
            </a:r>
            <a:r>
              <a:rPr lang="ru-RU" sz="2400" dirty="0" err="1"/>
              <a:t>ро</a:t>
            </a:r>
            <a:r>
              <a:rPr lang="ru-RU" sz="2400" dirty="0"/>
              <a:t> </a:t>
            </a:r>
            <a:r>
              <a:rPr lang="ru-RU" sz="2400" dirty="0" err="1"/>
              <a:t>Кумитаи</a:t>
            </a:r>
            <a:r>
              <a:rPr lang="ru-RU" sz="2400" dirty="0"/>
              <a:t> </a:t>
            </a:r>
            <a:r>
              <a:rPr lang="ru-RU" sz="2400" dirty="0" err="1"/>
              <a:t>раҳбарикунанда</a:t>
            </a:r>
            <a:r>
              <a:rPr lang="ru-RU" sz="2400" dirty="0"/>
              <a:t> </a:t>
            </a:r>
            <a:r>
              <a:rPr lang="ru-RU" sz="2400" dirty="0" err="1"/>
              <a:t>амалӣ</a:t>
            </a:r>
            <a:r>
              <a:rPr lang="ru-RU" sz="2400" dirty="0"/>
              <a:t> </a:t>
            </a:r>
            <a:r>
              <a:rPr lang="ru-RU" sz="2400" dirty="0" err="1"/>
              <a:t>мегардонад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аз </a:t>
            </a:r>
            <a:r>
              <a:rPr lang="ru-RU" sz="2400" dirty="0" err="1"/>
              <a:t>намояндагони</a:t>
            </a:r>
            <a:r>
              <a:rPr lang="ru-RU" sz="2400" dirty="0"/>
              <a:t> </a:t>
            </a:r>
            <a:r>
              <a:rPr lang="ru-RU" sz="2400" dirty="0" err="1"/>
              <a:t>ҳукуматҳо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намояндагони</a:t>
            </a:r>
            <a:r>
              <a:rPr lang="ru-RU" sz="2400" dirty="0"/>
              <a:t> </a:t>
            </a:r>
            <a:r>
              <a:rPr lang="ru-RU" sz="2400" dirty="0" err="1"/>
              <a:t>созмонҳои</a:t>
            </a:r>
            <a:r>
              <a:rPr lang="ru-RU" sz="2400" dirty="0"/>
              <a:t> </a:t>
            </a:r>
            <a:r>
              <a:rPr lang="ru-RU" sz="2400" dirty="0" err="1"/>
              <a:t>ҷамъиятӣ</a:t>
            </a:r>
            <a:r>
              <a:rPr lang="ru-RU" sz="2400" dirty="0"/>
              <a:t> </a:t>
            </a:r>
            <a:r>
              <a:rPr lang="ru-RU" sz="2400" dirty="0" err="1"/>
              <a:t>иборат</a:t>
            </a:r>
            <a:r>
              <a:rPr lang="ru-RU" sz="2400" dirty="0"/>
              <a:t> </a:t>
            </a:r>
            <a:r>
              <a:rPr lang="ru-RU" sz="2400" dirty="0" err="1"/>
              <a:t>аст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07926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85809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1800" dirty="0">
                <a:solidFill>
                  <a:srgbClr val="002060"/>
                </a:solidFill>
              </a:rPr>
              <a:t>TRANSPARENSY INTERNATIONAL 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>(</a:t>
            </a:r>
            <a:r>
              <a:rPr lang="ru-RU" sz="1800" dirty="0">
                <a:solidFill>
                  <a:srgbClr val="002060"/>
                </a:solidFill>
              </a:rPr>
              <a:t>ДВИЖЕНИЕ ПО БОРЬБЕ С КОРРУПЦИЕЙ</a:t>
            </a:r>
            <a:r>
              <a:rPr lang="en-US" sz="1800" dirty="0">
                <a:solidFill>
                  <a:srgbClr val="002060"/>
                </a:solidFill>
              </a:rPr>
              <a:t>)</a:t>
            </a:r>
            <a:r>
              <a:rPr lang="ru-RU" sz="1800" dirty="0">
                <a:solidFill>
                  <a:srgbClr val="002060"/>
                </a:solidFill>
              </a:rPr>
              <a:t/>
            </a:r>
            <a:br>
              <a:rPr lang="ru-RU" sz="1800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>https://www.transparency.org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1380" y="2492748"/>
            <a:ext cx="7241241" cy="3473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11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160" y="1877768"/>
            <a:ext cx="6858000" cy="1790700"/>
          </a:xfrm>
        </p:spPr>
        <p:txBody>
          <a:bodyPr>
            <a:noAutofit/>
          </a:bodyPr>
          <a:lstStyle/>
          <a:p>
            <a:r>
              <a:rPr lang="ru-RU" sz="3000" b="1" dirty="0" err="1">
                <a:solidFill>
                  <a:srgbClr val="002060"/>
                </a:solidFill>
              </a:rPr>
              <a:t>Сипос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барои</a:t>
            </a:r>
            <a:r>
              <a:rPr lang="ru-RU" sz="3000" b="1" dirty="0">
                <a:solidFill>
                  <a:srgbClr val="002060"/>
                </a:solidFill>
              </a:rPr>
              <a:t> </a:t>
            </a:r>
            <a:r>
              <a:rPr lang="ru-RU" sz="3000" b="1" dirty="0" err="1">
                <a:solidFill>
                  <a:srgbClr val="002060"/>
                </a:solidFill>
              </a:rPr>
              <a:t>таваҷҷуҳатон</a:t>
            </a:r>
            <a:r>
              <a:rPr lang="ru-RU" sz="3000" b="1">
                <a:solidFill>
                  <a:srgbClr val="002060"/>
                </a:solidFill>
              </a:rPr>
              <a:t> !</a:t>
            </a:r>
            <a:r>
              <a:rPr lang="ru-RU" sz="3000" b="1" dirty="0">
                <a:solidFill>
                  <a:srgbClr val="002060"/>
                </a:solidFill>
              </a:rPr>
              <a:t/>
            </a:r>
            <a:br>
              <a:rPr lang="ru-RU" sz="3000" b="1" dirty="0">
                <a:solidFill>
                  <a:srgbClr val="002060"/>
                </a:solidFill>
              </a:rPr>
            </a:br>
            <a:endParaRPr lang="ru-RU" sz="3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852" y="3668469"/>
            <a:ext cx="1230617" cy="152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96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Иродаи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сиёсӣ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ва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ҳадафҳои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стратегӣ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17761" y="2623069"/>
            <a:ext cx="7271498" cy="1048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100" dirty="0" err="1">
                <a:solidFill>
                  <a:schemeClr val="bg1"/>
                </a:solidFill>
              </a:rPr>
              <a:t>Иродаи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сиёсии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заъиф</a:t>
            </a:r>
            <a:r>
              <a:rPr lang="ru-RU" sz="2100" dirty="0">
                <a:solidFill>
                  <a:schemeClr val="bg1"/>
                </a:solidFill>
              </a:rPr>
              <a:t> яке аз </a:t>
            </a:r>
            <a:r>
              <a:rPr lang="ru-RU" sz="2100" dirty="0" err="1">
                <a:solidFill>
                  <a:schemeClr val="bg1"/>
                </a:solidFill>
              </a:rPr>
              <a:t>сабабҳои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асосии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иҷро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нашудани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ҳадафҳои</a:t>
            </a:r>
            <a:r>
              <a:rPr lang="ru-RU" sz="2100" dirty="0">
                <a:solidFill>
                  <a:schemeClr val="bg1"/>
                </a:solidFill>
              </a:rPr>
              <a:t> стратегии </a:t>
            </a:r>
            <a:r>
              <a:rPr lang="ru-RU" sz="2100" dirty="0" err="1">
                <a:solidFill>
                  <a:schemeClr val="bg1"/>
                </a:solidFill>
              </a:rPr>
              <a:t>инкишофи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давлат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аст</a:t>
            </a:r>
            <a:r>
              <a:rPr lang="ru-RU" sz="2100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17761" y="4003407"/>
            <a:ext cx="7271498" cy="1048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100" dirty="0" err="1">
                <a:solidFill>
                  <a:schemeClr val="bg1"/>
                </a:solidFill>
              </a:rPr>
              <a:t>Раванди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буҷет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барои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амалӣ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шудани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вазифаҳои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иҷтимоӣ-иқтисодӣ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майдони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тадбиқи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сиёсати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буҷетиро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фароҳам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  <a:r>
              <a:rPr lang="ru-RU" sz="2100" dirty="0" err="1">
                <a:solidFill>
                  <a:schemeClr val="bg1"/>
                </a:solidFill>
              </a:rPr>
              <a:t>меоварад</a:t>
            </a:r>
            <a:r>
              <a:rPr lang="ru-RU" sz="21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8644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700" dirty="0" err="1">
                <a:solidFill>
                  <a:srgbClr val="002060"/>
                </a:solidFill>
              </a:rPr>
              <a:t>Иродаи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сиёсӣ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ва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ҳадафҳои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  <a:r>
              <a:rPr lang="ru-RU" sz="2700" dirty="0" err="1">
                <a:solidFill>
                  <a:srgbClr val="002060"/>
                </a:solidFill>
              </a:rPr>
              <a:t>стратегӣ</a:t>
            </a:r>
            <a:r>
              <a:rPr lang="ru-RU" sz="27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0630" y="2855819"/>
            <a:ext cx="7122740" cy="163213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Бинобар</a:t>
            </a:r>
            <a:r>
              <a:rPr lang="ru-RU" sz="2400" dirty="0">
                <a:solidFill>
                  <a:schemeClr val="tx1"/>
                </a:solidFill>
              </a:rPr>
              <a:t> ин </a:t>
            </a:r>
            <a:r>
              <a:rPr lang="ru-RU" sz="2400" dirty="0" err="1">
                <a:solidFill>
                  <a:schemeClr val="tx1"/>
                </a:solidFill>
              </a:rPr>
              <a:t>буҷетро</a:t>
            </a:r>
            <a:r>
              <a:rPr lang="ru-RU" sz="2400" dirty="0">
                <a:solidFill>
                  <a:schemeClr val="tx1"/>
                </a:solidFill>
              </a:rPr>
              <a:t>  ба </a:t>
            </a:r>
            <a:r>
              <a:rPr lang="ru-RU" sz="2400" dirty="0" err="1">
                <a:solidFill>
                  <a:schemeClr val="tx1"/>
                </a:solidFill>
              </a:rPr>
              <a:t>унвони</a:t>
            </a:r>
            <a:r>
              <a:rPr lang="ru-RU" sz="2400" dirty="0">
                <a:solidFill>
                  <a:schemeClr val="tx1"/>
                </a:solidFill>
              </a:rPr>
              <a:t> як </a:t>
            </a:r>
            <a:r>
              <a:rPr lang="ru-RU" sz="2400" dirty="0" err="1">
                <a:solidFill>
                  <a:schemeClr val="tx1"/>
                </a:solidFill>
              </a:rPr>
              <a:t>раванди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сиёсии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дорои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қувваҳои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расмӣ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ва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ғайрасмии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сиёсие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метавон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пешниҳод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намуд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ки</a:t>
            </a:r>
            <a:r>
              <a:rPr lang="ru-RU" sz="2400" dirty="0">
                <a:solidFill>
                  <a:schemeClr val="tx1"/>
                </a:solidFill>
              </a:rPr>
              <a:t> дар он «</a:t>
            </a:r>
            <a:r>
              <a:rPr lang="ru-RU" sz="2400" dirty="0" err="1">
                <a:solidFill>
                  <a:schemeClr val="tx1"/>
                </a:solidFill>
              </a:rPr>
              <a:t>барандагон</a:t>
            </a:r>
            <a:r>
              <a:rPr lang="ru-RU" sz="2400" dirty="0">
                <a:solidFill>
                  <a:schemeClr val="tx1"/>
                </a:solidFill>
              </a:rPr>
              <a:t>» </a:t>
            </a:r>
            <a:r>
              <a:rPr lang="ru-RU" sz="2400" dirty="0" err="1">
                <a:solidFill>
                  <a:schemeClr val="tx1"/>
                </a:solidFill>
              </a:rPr>
              <a:t>ва</a:t>
            </a:r>
            <a:r>
              <a:rPr lang="ru-RU" sz="2400" dirty="0">
                <a:solidFill>
                  <a:schemeClr val="tx1"/>
                </a:solidFill>
              </a:rPr>
              <a:t> «</a:t>
            </a:r>
            <a:r>
              <a:rPr lang="ru-RU" sz="2400" dirty="0" err="1">
                <a:solidFill>
                  <a:schemeClr val="tx1"/>
                </a:solidFill>
              </a:rPr>
              <a:t>бозандагон</a:t>
            </a:r>
            <a:r>
              <a:rPr lang="ru-RU" sz="2400" dirty="0">
                <a:solidFill>
                  <a:schemeClr val="tx1"/>
                </a:solidFill>
              </a:rPr>
              <a:t>» </a:t>
            </a:r>
            <a:r>
              <a:rPr lang="ru-RU" sz="2400" dirty="0" err="1">
                <a:solidFill>
                  <a:schemeClr val="tx1"/>
                </a:solidFill>
              </a:rPr>
              <a:t>ҳастанд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3439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Нақшҳои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расмӣ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ғайрирасмӣ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раванди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Нақшҳои</a:t>
            </a:r>
            <a:r>
              <a:rPr lang="ru-RU" sz="2400" dirty="0"/>
              <a:t> </a:t>
            </a:r>
            <a:r>
              <a:rPr lang="ru-RU" sz="2400" dirty="0" err="1"/>
              <a:t>расмӣ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</a:t>
            </a:r>
            <a:r>
              <a:rPr lang="ru-RU" sz="2400" dirty="0" err="1"/>
              <a:t>асоси</a:t>
            </a:r>
            <a:r>
              <a:rPr lang="ru-RU" sz="2400" dirty="0"/>
              <a:t> </a:t>
            </a: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буҷетро</a:t>
            </a:r>
            <a:r>
              <a:rPr lang="ru-RU" sz="2400" dirty="0"/>
              <a:t> </a:t>
            </a:r>
            <a:r>
              <a:rPr lang="ru-RU" sz="2400" dirty="0" err="1"/>
              <a:t>ташкил</a:t>
            </a:r>
            <a:r>
              <a:rPr lang="ru-RU" sz="2400" dirty="0"/>
              <a:t> </a:t>
            </a:r>
            <a:r>
              <a:rPr lang="ru-RU" sz="2400" dirty="0" err="1"/>
              <a:t>медиҳанд</a:t>
            </a:r>
            <a:r>
              <a:rPr lang="ru-RU" sz="2400" dirty="0"/>
              <a:t>, аз </a:t>
            </a:r>
            <a:r>
              <a:rPr lang="ru-RU" sz="2400" dirty="0" err="1"/>
              <a:t>ҷаҳорчубаҳои</a:t>
            </a:r>
            <a:r>
              <a:rPr lang="ru-RU" sz="2400" dirty="0"/>
              <a:t> </a:t>
            </a:r>
            <a:r>
              <a:rPr lang="ru-RU" sz="2400" dirty="0" err="1"/>
              <a:t>ҳуқуқие</a:t>
            </a:r>
            <a:r>
              <a:rPr lang="ru-RU" sz="2400" dirty="0"/>
              <a:t> </a:t>
            </a:r>
            <a:r>
              <a:rPr lang="ru-RU" sz="2400" dirty="0" err="1"/>
              <a:t>иборатанд,ки</a:t>
            </a:r>
            <a:r>
              <a:rPr lang="ru-RU" sz="2400" dirty="0"/>
              <a:t> (</a:t>
            </a:r>
            <a:r>
              <a:rPr lang="ru-RU" sz="2400" dirty="0" err="1"/>
              <a:t>мисли</a:t>
            </a:r>
            <a:r>
              <a:rPr lang="ru-RU" sz="2400" dirty="0"/>
              <a:t> </a:t>
            </a:r>
            <a:r>
              <a:rPr lang="ru-RU" sz="2400" dirty="0" err="1"/>
              <a:t>Конститутсия</a:t>
            </a:r>
            <a:r>
              <a:rPr lang="ru-RU" sz="2400" dirty="0"/>
              <a:t>, </a:t>
            </a:r>
            <a:r>
              <a:rPr lang="ru-RU" sz="2400" dirty="0" err="1"/>
              <a:t>қонунҳо</a:t>
            </a:r>
            <a:r>
              <a:rPr lang="ru-RU" sz="2400" dirty="0"/>
              <a:t>, </a:t>
            </a:r>
            <a:r>
              <a:rPr lang="ru-RU" sz="2400" dirty="0" err="1"/>
              <a:t>муоҳида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шарномаҳои</a:t>
            </a:r>
            <a:r>
              <a:rPr lang="ru-RU" sz="2400" dirty="0"/>
              <a:t> </a:t>
            </a:r>
            <a:r>
              <a:rPr lang="ru-RU" sz="2400" dirty="0" err="1"/>
              <a:t>байналмилалӣ</a:t>
            </a:r>
            <a:r>
              <a:rPr lang="ru-RU" sz="2400" dirty="0"/>
              <a:t>, </a:t>
            </a:r>
            <a:r>
              <a:rPr lang="ru-RU" sz="2400" dirty="0" err="1"/>
              <a:t>муқаррароти</a:t>
            </a:r>
            <a:r>
              <a:rPr lang="ru-RU" sz="2400" dirty="0"/>
              <a:t>  </a:t>
            </a:r>
            <a:r>
              <a:rPr lang="ru-RU" sz="2400" dirty="0" err="1"/>
              <a:t>расми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регламентҳо</a:t>
            </a:r>
            <a:r>
              <a:rPr lang="ru-RU" sz="2400" dirty="0"/>
              <a:t>) </a:t>
            </a:r>
            <a:r>
              <a:rPr lang="ru-RU" sz="2400" dirty="0" err="1"/>
              <a:t>раванди</a:t>
            </a:r>
            <a:r>
              <a:rPr lang="ru-RU" sz="2400" dirty="0"/>
              <a:t> </a:t>
            </a:r>
            <a:r>
              <a:rPr lang="ru-RU" sz="2400" dirty="0" err="1"/>
              <a:t>буҷетро</a:t>
            </a:r>
            <a:r>
              <a:rPr lang="ru-RU" sz="2400" dirty="0"/>
              <a:t> </a:t>
            </a:r>
            <a:r>
              <a:rPr lang="ru-RU" sz="2400" dirty="0" err="1"/>
              <a:t>танзим</a:t>
            </a:r>
            <a:r>
              <a:rPr lang="ru-RU" sz="2400" dirty="0"/>
              <a:t> </a:t>
            </a:r>
            <a:r>
              <a:rPr lang="ru-RU" sz="2400" dirty="0" err="1"/>
              <a:t>менамоянд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18689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Нақшҳои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расмӣ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ғайрирасмӣ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раванди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 err="1"/>
              <a:t>Нақшҳои</a:t>
            </a:r>
            <a:r>
              <a:rPr lang="ru-RU" sz="2400" dirty="0"/>
              <a:t> </a:t>
            </a:r>
            <a:r>
              <a:rPr lang="ru-RU" sz="2400" dirty="0" err="1"/>
              <a:t>ғайрирасмӣ</a:t>
            </a:r>
            <a:r>
              <a:rPr lang="ru-RU" sz="2400" dirty="0"/>
              <a:t> аз </a:t>
            </a:r>
            <a:r>
              <a:rPr lang="ru-RU" sz="2400" dirty="0" err="1"/>
              <a:t>таҷрибаҳои</a:t>
            </a:r>
            <a:r>
              <a:rPr lang="ru-RU" sz="2400" dirty="0"/>
              <a:t> </a:t>
            </a:r>
            <a:r>
              <a:rPr lang="ru-RU" sz="2400" dirty="0" err="1"/>
              <a:t>бисёри</a:t>
            </a:r>
            <a:r>
              <a:rPr lang="ru-RU" sz="2400" dirty="0"/>
              <a:t> </a:t>
            </a:r>
            <a:r>
              <a:rPr lang="ru-RU" sz="2400" dirty="0" err="1"/>
              <a:t>фарҳангӣ,сиёсӣ</a:t>
            </a:r>
            <a:r>
              <a:rPr lang="ru-RU" sz="2400" dirty="0"/>
              <a:t> </a:t>
            </a:r>
            <a:r>
              <a:rPr lang="ru-RU" sz="2400" dirty="0" err="1"/>
              <a:t>ва</a:t>
            </a:r>
            <a:r>
              <a:rPr lang="ru-RU" sz="2400" dirty="0"/>
              <a:t> </a:t>
            </a:r>
            <a:r>
              <a:rPr lang="ru-RU" sz="2400" dirty="0" err="1"/>
              <a:t>шахсӣ</a:t>
            </a:r>
            <a:r>
              <a:rPr lang="ru-RU" sz="2400" dirty="0"/>
              <a:t> </a:t>
            </a:r>
            <a:r>
              <a:rPr lang="ru-RU" sz="2400" dirty="0" err="1"/>
              <a:t>иборатанд</a:t>
            </a:r>
            <a:r>
              <a:rPr lang="ru-RU" sz="2400" dirty="0"/>
              <a:t>, </a:t>
            </a:r>
            <a:r>
              <a:rPr lang="ru-RU" sz="2400" dirty="0" err="1"/>
              <a:t>ки</a:t>
            </a:r>
            <a:r>
              <a:rPr lang="ru-RU" sz="2400" dirty="0"/>
              <a:t> </a:t>
            </a:r>
            <a:r>
              <a:rPr lang="ru-RU" sz="2400" dirty="0" err="1"/>
              <a:t>вориди</a:t>
            </a:r>
            <a:r>
              <a:rPr lang="ru-RU" sz="2400" dirty="0"/>
              <a:t> </a:t>
            </a:r>
            <a:r>
              <a:rPr lang="ru-RU" sz="2400" dirty="0" err="1"/>
              <a:t>нақшҳои</a:t>
            </a:r>
            <a:r>
              <a:rPr lang="ru-RU" sz="2400" dirty="0"/>
              <a:t> </a:t>
            </a:r>
            <a:r>
              <a:rPr lang="ru-RU" sz="2400" dirty="0" err="1"/>
              <a:t>расмӣ</a:t>
            </a:r>
            <a:r>
              <a:rPr lang="ru-RU" sz="2400" dirty="0"/>
              <a:t> </a:t>
            </a:r>
            <a:r>
              <a:rPr lang="ru-RU" sz="2400" dirty="0" err="1"/>
              <a:t>мегарданд</a:t>
            </a:r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4279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762946" y="1209012"/>
            <a:ext cx="2480983" cy="1222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err="1"/>
              <a:t>Нақшҳои</a:t>
            </a:r>
            <a:r>
              <a:rPr lang="ru-RU" sz="1350" b="1" dirty="0"/>
              <a:t> </a:t>
            </a:r>
            <a:r>
              <a:rPr lang="ru-RU" sz="1350" b="1" dirty="0" err="1"/>
              <a:t>расмӣ</a:t>
            </a:r>
            <a:r>
              <a:rPr lang="ru-RU" sz="1350" b="1" dirty="0"/>
              <a:t> :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Конститутсия</a:t>
            </a:r>
            <a:endParaRPr lang="ru-RU" sz="1350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Қонунҳо</a:t>
            </a:r>
            <a:endParaRPr lang="ru-RU" sz="1350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Муқаррарот</a:t>
            </a:r>
            <a:endParaRPr lang="ru-RU" sz="13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62946" y="2909136"/>
            <a:ext cx="3096185" cy="1222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350" b="1" dirty="0"/>
              <a:t>            </a:t>
            </a:r>
            <a:r>
              <a:rPr lang="ru-RU" sz="1350" b="1" dirty="0" err="1"/>
              <a:t>иштирокдорон</a:t>
            </a:r>
            <a:r>
              <a:rPr lang="ru-RU" sz="1350" b="1" dirty="0"/>
              <a:t>:</a:t>
            </a:r>
          </a:p>
          <a:p>
            <a:r>
              <a:rPr lang="ru-RU" sz="1350" b="1" dirty="0" err="1"/>
              <a:t>давлат</a:t>
            </a:r>
            <a:endParaRPr lang="ru-RU" sz="1350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шаҳрвандон</a:t>
            </a:r>
            <a:endParaRPr lang="ru-RU" sz="1350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кумакрасонон</a:t>
            </a:r>
            <a:endParaRPr lang="ru-RU" sz="13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62946" y="4538663"/>
            <a:ext cx="2480983" cy="12227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err="1"/>
              <a:t>Нақшҳои</a:t>
            </a:r>
            <a:r>
              <a:rPr lang="ru-RU" sz="1350" b="1" dirty="0"/>
              <a:t> </a:t>
            </a:r>
            <a:r>
              <a:rPr lang="ru-RU" sz="1350" b="1" dirty="0" err="1"/>
              <a:t>ғайрирасмӣ</a:t>
            </a:r>
            <a:r>
              <a:rPr lang="ru-RU" sz="1350" b="1" dirty="0"/>
              <a:t>:</a:t>
            </a:r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сарпарастӣ</a:t>
            </a:r>
            <a:endParaRPr lang="ru-RU" sz="1350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Гуруҳҳо</a:t>
            </a:r>
            <a:endParaRPr lang="ru-RU" sz="1350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қавмиятҳо</a:t>
            </a:r>
            <a:endParaRPr lang="ru-RU" sz="1350" dirty="0"/>
          </a:p>
          <a:p>
            <a:pPr marL="214313" indent="-214313">
              <a:buFont typeface="Wingdings" panose="05000000000000000000" pitchFamily="2" charset="2"/>
              <a:buChar char="§"/>
            </a:pPr>
            <a:r>
              <a:rPr lang="ru-RU" sz="1350" dirty="0" err="1"/>
              <a:t>Адён</a:t>
            </a:r>
            <a:r>
              <a:rPr lang="ru-RU" sz="1350" dirty="0"/>
              <a:t> </a:t>
            </a:r>
            <a:r>
              <a:rPr lang="ru-RU" sz="1350" dirty="0" err="1"/>
              <a:t>ва</a:t>
            </a:r>
            <a:r>
              <a:rPr lang="ru-RU" sz="1350" dirty="0"/>
              <a:t> ғ...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01153" y="3114449"/>
            <a:ext cx="1018615" cy="859157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350" dirty="0" err="1"/>
              <a:t>зарфият</a:t>
            </a:r>
            <a:endParaRPr lang="ru-RU" sz="1350" dirty="0"/>
          </a:p>
          <a:p>
            <a:r>
              <a:rPr lang="ru-RU" sz="1350" dirty="0" err="1"/>
              <a:t>ризоят</a:t>
            </a:r>
            <a:endParaRPr lang="ru-RU" sz="1350" dirty="0"/>
          </a:p>
          <a:p>
            <a:r>
              <a:rPr lang="ru-RU" sz="1350" dirty="0" err="1"/>
              <a:t>манфиат</a:t>
            </a:r>
            <a:endParaRPr lang="ru-RU" sz="135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851026" y="1623732"/>
            <a:ext cx="1936377" cy="3866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b="1" dirty="0" err="1"/>
              <a:t>Рванди</a:t>
            </a:r>
            <a:r>
              <a:rPr lang="ru-RU" sz="1350" b="1" dirty="0"/>
              <a:t> </a:t>
            </a:r>
            <a:r>
              <a:rPr lang="ru-RU" sz="1350" b="1" dirty="0" err="1"/>
              <a:t>буҷет</a:t>
            </a:r>
            <a:endParaRPr lang="ru-RU" sz="1350" b="1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  <a:p>
            <a:pPr algn="ctr"/>
            <a:endParaRPr lang="ru-RU" sz="135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936752" y="2148028"/>
            <a:ext cx="1316131" cy="5675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solidFill>
                  <a:schemeClr val="tx1"/>
                </a:solidFill>
              </a:rPr>
              <a:t>Банақшагирӣ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949358" y="3437403"/>
            <a:ext cx="1303524" cy="5675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solidFill>
                  <a:schemeClr val="tx1"/>
                </a:solidFill>
              </a:rPr>
              <a:t>Иҷро</a:t>
            </a:r>
            <a:endParaRPr lang="ru-RU" sz="1350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949358" y="4829517"/>
            <a:ext cx="1303524" cy="56750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 err="1">
                <a:solidFill>
                  <a:schemeClr val="tx1"/>
                </a:solidFill>
              </a:rPr>
              <a:t>Назорат</a:t>
            </a:r>
            <a:r>
              <a:rPr lang="ru-RU" sz="13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9" name="Стрелка вниз 18"/>
          <p:cNvSpPr/>
          <p:nvPr/>
        </p:nvSpPr>
        <p:spPr>
          <a:xfrm>
            <a:off x="5473792" y="2793977"/>
            <a:ext cx="242048" cy="52443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0" name="Стрелка вниз 19"/>
          <p:cNvSpPr/>
          <p:nvPr/>
        </p:nvSpPr>
        <p:spPr>
          <a:xfrm>
            <a:off x="5480096" y="4154996"/>
            <a:ext cx="242048" cy="524436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1" name="Стрелка вниз 20"/>
          <p:cNvSpPr/>
          <p:nvPr/>
        </p:nvSpPr>
        <p:spPr>
          <a:xfrm rot="10800000">
            <a:off x="6351214" y="2299446"/>
            <a:ext cx="356522" cy="281379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281582" y="3035674"/>
            <a:ext cx="1714500" cy="1096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dirty="0" err="1"/>
              <a:t>Ҳадафҳо,нақшаҳо</a:t>
            </a:r>
            <a:endParaRPr lang="ru-RU" sz="1500" dirty="0"/>
          </a:p>
        </p:txBody>
      </p:sp>
      <p:sp>
        <p:nvSpPr>
          <p:cNvPr id="23" name="Стрелка вниз 22"/>
          <p:cNvSpPr/>
          <p:nvPr/>
        </p:nvSpPr>
        <p:spPr>
          <a:xfrm>
            <a:off x="1630280" y="2426433"/>
            <a:ext cx="373157" cy="477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4" name="Стрелка вниз 23"/>
          <p:cNvSpPr/>
          <p:nvPr/>
        </p:nvSpPr>
        <p:spPr>
          <a:xfrm>
            <a:off x="1620440" y="4144910"/>
            <a:ext cx="373157" cy="4172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5" name="Стрелка вниз 24"/>
          <p:cNvSpPr/>
          <p:nvPr/>
        </p:nvSpPr>
        <p:spPr>
          <a:xfrm rot="10800000">
            <a:off x="2180104" y="2416348"/>
            <a:ext cx="373157" cy="477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6" name="Стрелка вниз 25"/>
          <p:cNvSpPr/>
          <p:nvPr/>
        </p:nvSpPr>
        <p:spPr>
          <a:xfrm rot="10800000">
            <a:off x="2195302" y="4128469"/>
            <a:ext cx="373157" cy="4172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7" name="Стрелка вправо 26"/>
          <p:cNvSpPr/>
          <p:nvPr/>
        </p:nvSpPr>
        <p:spPr>
          <a:xfrm>
            <a:off x="3859132" y="3326833"/>
            <a:ext cx="991895" cy="460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28" name="Стрелка вправо 27"/>
          <p:cNvSpPr/>
          <p:nvPr/>
        </p:nvSpPr>
        <p:spPr>
          <a:xfrm>
            <a:off x="6747061" y="3398184"/>
            <a:ext cx="534521" cy="4600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</p:spTree>
    <p:extLst>
      <p:ext uri="{BB962C8B-B14F-4D97-AF65-F5344CB8AC3E}">
        <p14:creationId xmlns:p14="http://schemas.microsoft.com/office/powerpoint/2010/main" val="162133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 err="1">
                <a:solidFill>
                  <a:srgbClr val="002060"/>
                </a:solidFill>
              </a:rPr>
              <a:t>Нақшҳои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расмӣ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ва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ғайрирасмӣ</a:t>
            </a:r>
            <a:r>
              <a:rPr lang="ru-RU" sz="2400" dirty="0">
                <a:solidFill>
                  <a:srgbClr val="002060"/>
                </a:solidFill>
              </a:rPr>
              <a:t> дар </a:t>
            </a:r>
            <a:r>
              <a:rPr lang="ru-RU" sz="2400" dirty="0" err="1">
                <a:solidFill>
                  <a:srgbClr val="002060"/>
                </a:solidFill>
              </a:rPr>
              <a:t>раванди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буҷет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892" y="2612092"/>
            <a:ext cx="7120217" cy="121023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100" dirty="0" err="1">
                <a:solidFill>
                  <a:schemeClr val="tx1"/>
                </a:solidFill>
              </a:rPr>
              <a:t>Ҳамкорӣ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ва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натиҷаҳои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равандҳои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расмӣ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ва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ғайрирасмӣ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метавонад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барои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расидан</a:t>
            </a:r>
            <a:r>
              <a:rPr lang="ru-RU" sz="2100" dirty="0">
                <a:solidFill>
                  <a:schemeClr val="tx1"/>
                </a:solidFill>
              </a:rPr>
              <a:t> ба ин </a:t>
            </a:r>
            <a:r>
              <a:rPr lang="ru-RU" sz="2100" dirty="0" err="1">
                <a:solidFill>
                  <a:schemeClr val="tx1"/>
                </a:solidFill>
              </a:rPr>
              <a:t>ниятҳои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сиёсӣ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мусоидат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кунад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ва</a:t>
            </a:r>
            <a:r>
              <a:rPr lang="ru-RU" sz="2100" dirty="0">
                <a:solidFill>
                  <a:schemeClr val="tx1"/>
                </a:solidFill>
              </a:rPr>
              <a:t> ё аз  он  </a:t>
            </a:r>
            <a:r>
              <a:rPr lang="ru-RU" sz="2100" dirty="0" err="1">
                <a:solidFill>
                  <a:schemeClr val="tx1"/>
                </a:solidFill>
              </a:rPr>
              <a:t>инҳироф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намояд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11892" y="4051032"/>
            <a:ext cx="7120217" cy="121023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100" dirty="0" err="1">
                <a:solidFill>
                  <a:schemeClr val="tx1"/>
                </a:solidFill>
              </a:rPr>
              <a:t>Иҷрои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ҳадафҳои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раванди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буҷет</a:t>
            </a:r>
            <a:r>
              <a:rPr lang="ru-RU" sz="2100" dirty="0">
                <a:solidFill>
                  <a:schemeClr val="tx1"/>
                </a:solidFill>
              </a:rPr>
              <a:t> ба </a:t>
            </a:r>
            <a:r>
              <a:rPr lang="ru-RU" sz="2100" dirty="0" err="1">
                <a:solidFill>
                  <a:schemeClr val="tx1"/>
                </a:solidFill>
              </a:rPr>
              <a:t>зарфияти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иштирокдорон</a:t>
            </a:r>
            <a:r>
              <a:rPr lang="ru-RU" sz="2100" dirty="0">
                <a:solidFill>
                  <a:schemeClr val="tx1"/>
                </a:solidFill>
              </a:rPr>
              <a:t>, </a:t>
            </a:r>
            <a:r>
              <a:rPr lang="ru-RU" sz="2100" dirty="0" err="1">
                <a:solidFill>
                  <a:schemeClr val="tx1"/>
                </a:solidFill>
              </a:rPr>
              <a:t>андозаи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ҳамдигарфаҳмии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онҳо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ва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манфиатҳояшон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  <a:r>
              <a:rPr lang="ru-RU" sz="2100" dirty="0" err="1">
                <a:solidFill>
                  <a:schemeClr val="tx1"/>
                </a:solidFill>
              </a:rPr>
              <a:t>вобаста</a:t>
            </a:r>
            <a:r>
              <a:rPr lang="ru-RU" sz="2100" dirty="0">
                <a:solidFill>
                  <a:schemeClr val="tx1"/>
                </a:solidFill>
              </a:rPr>
              <a:t>   </a:t>
            </a:r>
            <a:r>
              <a:rPr lang="ru-RU" sz="2100" dirty="0" err="1">
                <a:solidFill>
                  <a:schemeClr val="tx1"/>
                </a:solidFill>
              </a:rPr>
              <a:t>аст</a:t>
            </a:r>
            <a:r>
              <a:rPr lang="ru-RU" sz="2100" dirty="0">
                <a:solidFill>
                  <a:schemeClr val="tx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6683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634658"/>
            <a:ext cx="7886700" cy="49060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Формальные и неформальные роли </a:t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в бюджетном процессе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2331943"/>
            <a:ext cx="7886700" cy="315802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4467" y="1634658"/>
            <a:ext cx="5095066" cy="385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94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549</Words>
  <Application>Microsoft Office PowerPoint</Application>
  <PresentationFormat>Экран (4:3)</PresentationFormat>
  <Paragraphs>102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</vt:lpstr>
      <vt:lpstr>Office Theme</vt:lpstr>
      <vt:lpstr>Нақшҳои расмӣ ва ғайрирасмӣ  дар таҳия ва қабули буҷет </vt:lpstr>
      <vt:lpstr>Ҳадафҳои стратегии давлат</vt:lpstr>
      <vt:lpstr>Иродаи сиёсӣ ва ҳадафҳои стратегӣ </vt:lpstr>
      <vt:lpstr>Иродаи сиёсӣ ва ҳадафҳои стратегӣ </vt:lpstr>
      <vt:lpstr>Нақшҳои расмӣ ва ғайрирасмӣ дар раванди буҷет </vt:lpstr>
      <vt:lpstr>Нақшҳои расмӣ ва ғайрирасмӣ дар раванди буҷет </vt:lpstr>
      <vt:lpstr>Презентация PowerPoint</vt:lpstr>
      <vt:lpstr>Нақшҳои расмӣ ва ғайрирасмӣ дар раванди буҷет </vt:lpstr>
      <vt:lpstr>Формальные и неформальные роли  в бюджетном процессе</vt:lpstr>
      <vt:lpstr>Нақшҳои расмӣ ва ғайрирасмӣ дар раванди буҷет </vt:lpstr>
      <vt:lpstr>Формальные и неформальные роли  в бюджетном процессе</vt:lpstr>
      <vt:lpstr>Формальные и неформальные роли  в бюджетном процессе</vt:lpstr>
      <vt:lpstr>Формальные и неформальные роли  в бюджетном процессе</vt:lpstr>
      <vt:lpstr>Нақшҳои расмӣ ва ғайрирасмӣ дар раванди буҷет </vt:lpstr>
      <vt:lpstr>Нақшҳои расмӣ ва ғайрирасмӣ дар раванди буҷет </vt:lpstr>
      <vt:lpstr>The Global Initiative for Fiscal Transparency (GIFT) http://www.fiscaltransparency.net </vt:lpstr>
      <vt:lpstr>Нақшҳои расмӣ ва ғайрирасмӣ дар раванди буҷет </vt:lpstr>
      <vt:lpstr>Дастурамал оид ба қоидаҳо ва механизмҳои иштироки ҷомеа дар сиёсати буҷетсозӣ http://guide.fiscaltransparency.net </vt:lpstr>
      <vt:lpstr>Ҷунбиши глобалии ҷомеаи шаҳрвандӣ барои шаффофият,зерҳисобият ва иштирок http://www.internationalbudget.org </vt:lpstr>
      <vt:lpstr>Шарикии Ҳукумати Кушода https://www.opengovpartnership.org </vt:lpstr>
      <vt:lpstr>Шарикии Ҳукумати Кушода  https://www.opengovpartnership.org </vt:lpstr>
      <vt:lpstr>TRANSPARENSY INTERNATIONAL  (ДВИЖЕНИЕ ПО БОРЬБЕ С КОРРУПЦИЕЙ) https://www.transparency.org</vt:lpstr>
      <vt:lpstr>Сипос барои таваҷҷуҳатон 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Ilhom Abdulloev</dc:creator>
  <cp:lastModifiedBy>Uktam Dzhumaev</cp:lastModifiedBy>
  <cp:revision>9</cp:revision>
  <dcterms:created xsi:type="dcterms:W3CDTF">2017-04-12T06:17:06Z</dcterms:created>
  <dcterms:modified xsi:type="dcterms:W3CDTF">2019-02-10T16:03:57Z</dcterms:modified>
</cp:coreProperties>
</file>