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425" r:id="rId2"/>
    <p:sldId id="426" r:id="rId3"/>
    <p:sldId id="427" r:id="rId4"/>
    <p:sldId id="428" r:id="rId5"/>
    <p:sldId id="429" r:id="rId6"/>
    <p:sldId id="430" r:id="rId7"/>
    <p:sldId id="431" r:id="rId8"/>
    <p:sldId id="432" r:id="rId9"/>
    <p:sldId id="433" r:id="rId10"/>
    <p:sldId id="434" r:id="rId11"/>
    <p:sldId id="435" r:id="rId12"/>
    <p:sldId id="436" r:id="rId13"/>
    <p:sldId id="437" r:id="rId14"/>
    <p:sldId id="438" r:id="rId15"/>
    <p:sldId id="439" r:id="rId16"/>
    <p:sldId id="440" r:id="rId17"/>
    <p:sldId id="441" r:id="rId18"/>
    <p:sldId id="442" r:id="rId19"/>
    <p:sldId id="443" r:id="rId20"/>
    <p:sldId id="444" r:id="rId21"/>
    <p:sldId id="445" r:id="rId22"/>
    <p:sldId id="446" r:id="rId23"/>
    <p:sldId id="447" r:id="rId24"/>
    <p:sldId id="448" r:id="rId25"/>
    <p:sldId id="449" r:id="rId26"/>
    <p:sldId id="450" r:id="rId27"/>
    <p:sldId id="451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4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BD87D-43A0-4428-B75F-61F649B6CB59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7F5CF-7B6B-41F4-A037-16AD6739E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16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3584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780633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3812"/>
            <a:ext cx="4972051" cy="1438275"/>
          </a:xfrm>
          <a:prstGeom prst="rect">
            <a:avLst/>
          </a:prstGeom>
        </p:spPr>
      </p:pic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685800" y="3602038"/>
            <a:ext cx="7772400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72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08029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44313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252594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192094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  <a:stCxn id="11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133621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4" name="Straight Connector 13"/>
          <p:cNvCxnSpPr>
            <a:cxnSpLocks/>
            <a:stCxn id="13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54993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0" name="Straight Connector 9"/>
          <p:cNvCxnSpPr>
            <a:cxnSpLocks/>
            <a:stCxn id="9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299155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9" name="Straight Connector 8"/>
          <p:cNvCxnSpPr>
            <a:cxnSpLocks/>
            <a:stCxn id="8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148970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  <a:stCxn id="11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206303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  <a:stCxn id="11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215289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75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bo.tj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v.tj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160" y="1542210"/>
            <a:ext cx="6858000" cy="1790700"/>
          </a:xfrm>
        </p:spPr>
        <p:txBody>
          <a:bodyPr>
            <a:noAutofit/>
          </a:bodyPr>
          <a:lstStyle/>
          <a:p>
            <a:r>
              <a:rPr lang="ru-RU" sz="3000" b="1" dirty="0">
                <a:solidFill>
                  <a:srgbClr val="002060"/>
                </a:solidFill>
              </a:rPr>
              <a:t/>
            </a:r>
            <a:br>
              <a:rPr lang="ru-RU" sz="3000" b="1" dirty="0">
                <a:solidFill>
                  <a:srgbClr val="002060"/>
                </a:solidFill>
              </a:rPr>
            </a:br>
            <a:r>
              <a:rPr lang="tg-Cyrl-TJ" sz="3000" b="1" dirty="0">
                <a:solidFill>
                  <a:srgbClr val="002060"/>
                </a:solidFill>
              </a:rPr>
              <a:t>Қонунгузорӣ, қабул ва пешгуйии буҷет</a:t>
            </a:r>
            <a:r>
              <a:rPr lang="ru-RU" sz="3000" b="1" dirty="0">
                <a:solidFill>
                  <a:srgbClr val="002060"/>
                </a:solidFill>
              </a:rPr>
              <a:t> : </a:t>
            </a:r>
            <a:r>
              <a:rPr lang="ru-RU" sz="3000" b="1" dirty="0" err="1">
                <a:solidFill>
                  <a:srgbClr val="002060"/>
                </a:solidFill>
              </a:rPr>
              <a:t>Салоҳияти</a:t>
            </a:r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3000" b="1" dirty="0" err="1">
                <a:solidFill>
                  <a:srgbClr val="002060"/>
                </a:solidFill>
              </a:rPr>
              <a:t>кумитаҳо</a:t>
            </a:r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3000" b="1" dirty="0" err="1">
                <a:solidFill>
                  <a:srgbClr val="002060"/>
                </a:solidFill>
              </a:rPr>
              <a:t>ва</a:t>
            </a:r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3000" b="1" dirty="0" err="1">
                <a:solidFill>
                  <a:srgbClr val="002060"/>
                </a:solidFill>
              </a:rPr>
              <a:t>вохуриҳои</a:t>
            </a:r>
            <a:r>
              <a:rPr lang="ru-RU" sz="3000" b="1" dirty="0">
                <a:solidFill>
                  <a:srgbClr val="002060"/>
                </a:solidFill>
              </a:rPr>
              <a:t> </a:t>
            </a:r>
            <a:r>
              <a:rPr lang="ru-RU" sz="3000" b="1" dirty="0" err="1">
                <a:solidFill>
                  <a:srgbClr val="002060"/>
                </a:solidFill>
              </a:rPr>
              <a:t>умумӣ</a:t>
            </a:r>
            <a:r>
              <a:rPr lang="ru-RU" sz="3000" b="1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9378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799771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dirty="0" err="1">
                <a:solidFill>
                  <a:srgbClr val="002060"/>
                </a:solidFill>
              </a:rPr>
              <a:t>Салоҳиятҳои</a:t>
            </a:r>
            <a:r>
              <a:rPr lang="ru-RU" sz="3600" dirty="0">
                <a:solidFill>
                  <a:srgbClr val="002060"/>
                </a:solidFill>
              </a:rPr>
              <a:t> МН МО ҶТ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42053"/>
            <a:ext cx="7886700" cy="36479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err="1"/>
              <a:t>Таҷриба</a:t>
            </a:r>
            <a:r>
              <a:rPr lang="ru-RU" sz="3600" dirty="0"/>
              <a:t> </a:t>
            </a:r>
            <a:r>
              <a:rPr lang="ru-RU" sz="3600" dirty="0" err="1"/>
              <a:t>нишон</a:t>
            </a:r>
            <a:r>
              <a:rPr lang="ru-RU" sz="3600" dirty="0"/>
              <a:t> </a:t>
            </a:r>
            <a:r>
              <a:rPr lang="ru-RU" sz="3600" dirty="0" err="1"/>
              <a:t>медиҳад</a:t>
            </a:r>
            <a:r>
              <a:rPr lang="ru-RU" sz="3600" dirty="0"/>
              <a:t>, </a:t>
            </a:r>
            <a:r>
              <a:rPr lang="ru-RU" sz="3600" dirty="0" err="1"/>
              <a:t>ки</a:t>
            </a:r>
            <a:r>
              <a:rPr lang="ru-RU" sz="3600" dirty="0"/>
              <a:t> </a:t>
            </a:r>
            <a:r>
              <a:rPr lang="ru-RU" sz="3600" dirty="0" err="1"/>
              <a:t>барои</a:t>
            </a:r>
            <a:r>
              <a:rPr lang="ru-RU" sz="3600" dirty="0"/>
              <a:t> </a:t>
            </a:r>
            <a:r>
              <a:rPr lang="ru-RU" sz="3600" dirty="0" err="1"/>
              <a:t>таҳлили</a:t>
            </a:r>
            <a:r>
              <a:rPr lang="ru-RU" sz="3600" dirty="0"/>
              <a:t> </a:t>
            </a:r>
            <a:r>
              <a:rPr lang="ru-RU" sz="3600" dirty="0" err="1"/>
              <a:t>буҷет</a:t>
            </a:r>
            <a:r>
              <a:rPr lang="ru-RU" sz="3600" dirty="0"/>
              <a:t> ба </a:t>
            </a:r>
            <a:r>
              <a:rPr lang="ru-RU" sz="3600" dirty="0" err="1"/>
              <a:t>Маҷлиси</a:t>
            </a:r>
            <a:r>
              <a:rPr lang="ru-RU" sz="3600" dirty="0"/>
              <a:t> </a:t>
            </a:r>
            <a:r>
              <a:rPr lang="ru-RU" sz="3600" dirty="0" err="1"/>
              <a:t>намояндагони</a:t>
            </a:r>
            <a:r>
              <a:rPr lang="ru-RU" sz="3600" dirty="0"/>
              <a:t> </a:t>
            </a:r>
            <a:r>
              <a:rPr lang="ru-RU" sz="3600" dirty="0" err="1"/>
              <a:t>Маҷлиси</a:t>
            </a:r>
            <a:r>
              <a:rPr lang="ru-RU" sz="3600" dirty="0"/>
              <a:t> </a:t>
            </a:r>
            <a:r>
              <a:rPr lang="ru-RU" sz="3600" dirty="0" err="1"/>
              <a:t>Олии</a:t>
            </a:r>
            <a:r>
              <a:rPr lang="ru-RU" sz="3600" dirty="0"/>
              <a:t> ҶТ дар </a:t>
            </a:r>
            <a:r>
              <a:rPr lang="ru-RU" sz="3600" dirty="0" err="1"/>
              <a:t>раванди</a:t>
            </a:r>
            <a:r>
              <a:rPr lang="ru-RU" sz="3600" dirty="0"/>
              <a:t> </a:t>
            </a:r>
            <a:r>
              <a:rPr lang="ru-RU" sz="3600" dirty="0" err="1"/>
              <a:t>муҳокимаи</a:t>
            </a:r>
            <a:r>
              <a:rPr lang="ru-RU" sz="3600" dirty="0"/>
              <a:t> </a:t>
            </a:r>
            <a:r>
              <a:rPr lang="ru-RU" sz="3600" dirty="0" err="1"/>
              <a:t>буҷет</a:t>
            </a:r>
            <a:r>
              <a:rPr lang="ru-RU" sz="3600" dirty="0"/>
              <a:t> </a:t>
            </a:r>
            <a:r>
              <a:rPr lang="ru-RU" sz="3600" dirty="0" err="1"/>
              <a:t>баъзан</a:t>
            </a:r>
            <a:r>
              <a:rPr lang="ru-RU" sz="3600" dirty="0"/>
              <a:t> </a:t>
            </a:r>
            <a:r>
              <a:rPr lang="ru-RU" sz="3600" dirty="0" err="1"/>
              <a:t>дастгирии</a:t>
            </a:r>
            <a:r>
              <a:rPr lang="ru-RU" sz="3600" dirty="0"/>
              <a:t> </a:t>
            </a:r>
            <a:r>
              <a:rPr lang="ru-RU" sz="3600" dirty="0" err="1"/>
              <a:t>касбии</a:t>
            </a:r>
            <a:r>
              <a:rPr lang="ru-RU" sz="3600" dirty="0"/>
              <a:t> </a:t>
            </a:r>
            <a:r>
              <a:rPr lang="ru-RU" sz="3600" dirty="0" err="1"/>
              <a:t>мустақил</a:t>
            </a:r>
            <a:r>
              <a:rPr lang="ru-RU" sz="3600" dirty="0"/>
              <a:t> </a:t>
            </a:r>
            <a:r>
              <a:rPr lang="ru-RU" sz="3600" dirty="0" err="1"/>
              <a:t>намерасад</a:t>
            </a:r>
            <a:r>
              <a:rPr lang="ru-RU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37092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002060"/>
                </a:solidFill>
              </a:rPr>
              <a:t>Салоҳиятҳои</a:t>
            </a:r>
            <a:r>
              <a:rPr lang="ru-RU" dirty="0">
                <a:solidFill>
                  <a:srgbClr val="002060"/>
                </a:solidFill>
              </a:rPr>
              <a:t> МН МО ҶТ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err="1"/>
              <a:t>Нақшаи</a:t>
            </a:r>
            <a:r>
              <a:rPr lang="ru-RU" sz="2400" dirty="0"/>
              <a:t> </a:t>
            </a:r>
            <a:r>
              <a:rPr lang="ru-RU" sz="2400" dirty="0" err="1"/>
              <a:t>амал</a:t>
            </a:r>
            <a:r>
              <a:rPr lang="ru-RU" sz="2400" dirty="0"/>
              <a:t> </a:t>
            </a:r>
            <a:r>
              <a:rPr lang="ru-RU" sz="2400" dirty="0" err="1"/>
              <a:t>оид</a:t>
            </a:r>
            <a:r>
              <a:rPr lang="ru-RU" sz="2400" dirty="0"/>
              <a:t> ба </a:t>
            </a:r>
            <a:r>
              <a:rPr lang="ru-RU" sz="2400" dirty="0" err="1"/>
              <a:t>ислоҳоти</a:t>
            </a:r>
            <a:r>
              <a:rPr lang="ru-RU" sz="2400" dirty="0"/>
              <a:t> </a:t>
            </a:r>
            <a:r>
              <a:rPr lang="ru-RU" sz="2400" dirty="0" err="1"/>
              <a:t>низоми</a:t>
            </a:r>
            <a:r>
              <a:rPr lang="ru-RU" sz="2400" dirty="0"/>
              <a:t> </a:t>
            </a:r>
            <a:r>
              <a:rPr lang="ru-RU" sz="2400" dirty="0" err="1"/>
              <a:t>идоракунии</a:t>
            </a:r>
            <a:r>
              <a:rPr lang="ru-RU" sz="2400" dirty="0"/>
              <a:t> </a:t>
            </a:r>
            <a:r>
              <a:rPr lang="ru-RU" sz="2400" dirty="0" err="1"/>
              <a:t>молияи</a:t>
            </a:r>
            <a:r>
              <a:rPr lang="ru-RU" sz="2400" dirty="0"/>
              <a:t> </a:t>
            </a:r>
            <a:r>
              <a:rPr lang="ru-RU" sz="2400" dirty="0" err="1"/>
              <a:t>давлат</a:t>
            </a:r>
            <a:r>
              <a:rPr lang="ru-RU" sz="2400" dirty="0"/>
              <a:t> </a:t>
            </a:r>
            <a:r>
              <a:rPr lang="ru-RU" sz="2400" dirty="0" err="1"/>
              <a:t>зарурати</a:t>
            </a:r>
            <a:r>
              <a:rPr lang="ru-RU" sz="2400" dirty="0"/>
              <a:t> </a:t>
            </a:r>
            <a:r>
              <a:rPr lang="ru-RU" sz="2400" dirty="0" err="1"/>
              <a:t>ҷалб</a:t>
            </a:r>
            <a:r>
              <a:rPr lang="ru-RU" sz="2400" dirty="0"/>
              <a:t> </a:t>
            </a:r>
            <a:r>
              <a:rPr lang="ru-RU" sz="2400" dirty="0" err="1"/>
              <a:t>намудани</a:t>
            </a:r>
            <a:r>
              <a:rPr lang="ru-RU" sz="2400" dirty="0"/>
              <a:t> </a:t>
            </a:r>
            <a:r>
              <a:rPr lang="ru-RU" sz="2400" dirty="0" err="1"/>
              <a:t>шахсони</a:t>
            </a:r>
            <a:r>
              <a:rPr lang="ru-RU" sz="2400" dirty="0"/>
              <a:t>  </a:t>
            </a:r>
            <a:r>
              <a:rPr lang="ru-RU" sz="2400" dirty="0" err="1"/>
              <a:t>хуб</a:t>
            </a:r>
            <a:r>
              <a:rPr lang="ru-RU" sz="2400" dirty="0"/>
              <a:t> </a:t>
            </a:r>
            <a:r>
              <a:rPr lang="ru-RU" sz="2400" dirty="0" err="1"/>
              <a:t>таҳсилдидаро</a:t>
            </a:r>
            <a:r>
              <a:rPr lang="ru-RU" sz="2400" dirty="0"/>
              <a:t> </a:t>
            </a:r>
            <a:r>
              <a:rPr lang="ru-RU" sz="2400" dirty="0" err="1"/>
              <a:t>барои</a:t>
            </a:r>
            <a:r>
              <a:rPr lang="ru-RU" sz="2400" dirty="0"/>
              <a:t> </a:t>
            </a:r>
            <a:r>
              <a:rPr lang="ru-RU" sz="2400" dirty="0" err="1"/>
              <a:t>мусоидат</a:t>
            </a:r>
            <a:r>
              <a:rPr lang="ru-RU" sz="2400" dirty="0"/>
              <a:t> ба </a:t>
            </a:r>
            <a:r>
              <a:rPr lang="ru-RU" sz="2400" dirty="0" err="1"/>
              <a:t>кумитаи</a:t>
            </a:r>
            <a:r>
              <a:rPr lang="ru-RU" sz="2400" dirty="0"/>
              <a:t> </a:t>
            </a:r>
            <a:r>
              <a:rPr lang="ru-RU" sz="2400" dirty="0" err="1"/>
              <a:t>иқтисод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молия</a:t>
            </a:r>
            <a:r>
              <a:rPr lang="ru-RU" sz="2400" dirty="0"/>
              <a:t> дар </a:t>
            </a:r>
            <a:r>
              <a:rPr lang="ru-RU" sz="2400" dirty="0" err="1"/>
              <a:t>соҳаи</a:t>
            </a:r>
            <a:r>
              <a:rPr lang="ru-RU" sz="2400" dirty="0"/>
              <a:t> </a:t>
            </a:r>
            <a:r>
              <a:rPr lang="ru-RU" sz="2400" dirty="0" err="1"/>
              <a:t>омузиш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экспертизаи</a:t>
            </a:r>
            <a:r>
              <a:rPr lang="ru-RU" sz="2400" dirty="0"/>
              <a:t> </a:t>
            </a:r>
            <a:r>
              <a:rPr lang="ru-RU" sz="2400" dirty="0" err="1"/>
              <a:t>лоиҳаҳои</a:t>
            </a:r>
            <a:r>
              <a:rPr lang="ru-RU" sz="2400" dirty="0"/>
              <a:t> </a:t>
            </a:r>
            <a:r>
              <a:rPr lang="ru-RU" sz="2400" dirty="0" err="1"/>
              <a:t>буҷет</a:t>
            </a:r>
            <a:r>
              <a:rPr lang="ru-RU" sz="2400" dirty="0"/>
              <a:t>, </a:t>
            </a:r>
            <a:r>
              <a:rPr lang="ru-RU" sz="2400" dirty="0" err="1"/>
              <a:t>буҷетҳои</a:t>
            </a:r>
            <a:r>
              <a:rPr lang="ru-RU" sz="2400" dirty="0"/>
              <a:t> </a:t>
            </a:r>
            <a:r>
              <a:rPr lang="ru-RU" sz="2400" dirty="0" err="1"/>
              <a:t>иловагӣ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ҳисботҳои</a:t>
            </a:r>
            <a:r>
              <a:rPr lang="ru-RU" sz="2400" dirty="0"/>
              <a:t> </a:t>
            </a:r>
            <a:r>
              <a:rPr lang="ru-RU" sz="2400" dirty="0" err="1"/>
              <a:t>солонаи</a:t>
            </a:r>
            <a:r>
              <a:rPr lang="ru-RU" sz="2400" dirty="0"/>
              <a:t>  </a:t>
            </a:r>
            <a:r>
              <a:rPr lang="ru-RU" sz="2400" dirty="0" err="1"/>
              <a:t>иҷрои</a:t>
            </a:r>
            <a:r>
              <a:rPr lang="ru-RU" sz="2400" dirty="0"/>
              <a:t> </a:t>
            </a:r>
            <a:r>
              <a:rPr lang="ru-RU" sz="2400" dirty="0" err="1"/>
              <a:t>буҷет</a:t>
            </a:r>
            <a:r>
              <a:rPr lang="ru-RU" sz="2400" dirty="0"/>
              <a:t> дар бар </a:t>
            </a:r>
            <a:r>
              <a:rPr lang="ru-RU" sz="2400" dirty="0" err="1"/>
              <a:t>мегирад</a:t>
            </a:r>
            <a:r>
              <a:rPr lang="tg-Cyrl-TJ" sz="2400" dirty="0"/>
              <a:t> 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0692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100" dirty="0" err="1">
                <a:solidFill>
                  <a:srgbClr val="002060"/>
                </a:solidFill>
              </a:rPr>
              <a:t>Котиботи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назди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Кумитаи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иқтисод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ва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молияи</a:t>
            </a:r>
            <a:r>
              <a:rPr lang="ru-RU" sz="2100" dirty="0">
                <a:solidFill>
                  <a:srgbClr val="002060"/>
                </a:solidFill>
              </a:rPr>
              <a:t> МН МО ҶТ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err="1">
                <a:solidFill>
                  <a:srgbClr val="002060"/>
                </a:solidFill>
              </a:rPr>
              <a:t>Котиботи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назди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Кумитаи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иқтисод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ва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молияи</a:t>
            </a:r>
            <a:r>
              <a:rPr lang="ru-RU" sz="2400" dirty="0">
                <a:solidFill>
                  <a:srgbClr val="002060"/>
                </a:solidFill>
              </a:rPr>
              <a:t>  </a:t>
            </a:r>
            <a:r>
              <a:rPr lang="ru-RU" sz="2400" dirty="0" err="1"/>
              <a:t>Маҷлиси</a:t>
            </a:r>
            <a:r>
              <a:rPr lang="ru-RU" sz="2400" dirty="0"/>
              <a:t> </a:t>
            </a:r>
            <a:r>
              <a:rPr lang="ru-RU" sz="2400" dirty="0" err="1"/>
              <a:t>намояндагони</a:t>
            </a:r>
            <a:r>
              <a:rPr lang="ru-RU" sz="2400" dirty="0"/>
              <a:t> </a:t>
            </a:r>
            <a:r>
              <a:rPr lang="ru-RU" sz="2400" dirty="0" err="1"/>
              <a:t>Маҷлиси</a:t>
            </a:r>
            <a:r>
              <a:rPr lang="ru-RU" sz="2400" dirty="0"/>
              <a:t> </a:t>
            </a:r>
            <a:r>
              <a:rPr lang="ru-RU" sz="2400" dirty="0" err="1"/>
              <a:t>Олии</a:t>
            </a:r>
            <a:r>
              <a:rPr lang="ru-RU" sz="2400" dirty="0"/>
              <a:t> </a:t>
            </a:r>
            <a:r>
              <a:rPr lang="ru-RU" sz="2400" dirty="0" err="1"/>
              <a:t>Ҷумҳурии</a:t>
            </a:r>
            <a:r>
              <a:rPr lang="ru-RU" sz="2400" dirty="0"/>
              <a:t> </a:t>
            </a:r>
            <a:r>
              <a:rPr lang="ru-RU" sz="2400" dirty="0" err="1"/>
              <a:t>Тоҷикистон</a:t>
            </a:r>
            <a:r>
              <a:rPr lang="ru-RU" sz="2400" dirty="0"/>
              <a:t> (</a:t>
            </a:r>
            <a:r>
              <a:rPr lang="en-US" sz="2400" dirty="0">
                <a:hlinkClick r:id="rId2"/>
              </a:rPr>
              <a:t>www.pbo.tj</a:t>
            </a:r>
            <a:r>
              <a:rPr lang="ru-RU" sz="2400" dirty="0"/>
              <a:t>)</a:t>
            </a:r>
            <a:r>
              <a:rPr lang="en-US" sz="2400" dirty="0"/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err="1"/>
              <a:t>Раванди</a:t>
            </a:r>
            <a:r>
              <a:rPr lang="ru-RU" sz="2400" dirty="0"/>
              <a:t> </a:t>
            </a:r>
            <a:r>
              <a:rPr lang="ru-RU" sz="2400" dirty="0" err="1"/>
              <a:t>буҷет</a:t>
            </a:r>
            <a:r>
              <a:rPr lang="ru-RU" sz="2400" dirty="0"/>
              <a:t> дар </a:t>
            </a:r>
            <a:r>
              <a:rPr lang="ru-RU" sz="2400" dirty="0" err="1"/>
              <a:t>Ҷумҳурии</a:t>
            </a:r>
            <a:r>
              <a:rPr lang="ru-RU" sz="2400" dirty="0"/>
              <a:t> </a:t>
            </a:r>
            <a:r>
              <a:rPr lang="ru-RU" sz="2400" dirty="0" err="1"/>
              <a:t>Тоҷикистон</a:t>
            </a:r>
            <a:r>
              <a:rPr lang="ru-RU" sz="2400" dirty="0"/>
              <a:t> </a:t>
            </a:r>
            <a:r>
              <a:rPr lang="tg-Cyrl-TJ" sz="2400" dirty="0"/>
              <a:t> </a:t>
            </a:r>
            <a:endParaRPr lang="ru-RU" sz="2400" dirty="0"/>
          </a:p>
          <a:p>
            <a:pPr marL="0" indent="0" algn="just">
              <a:buNone/>
            </a:pPr>
            <a:r>
              <a:rPr lang="ru-RU" sz="2400" dirty="0"/>
              <a:t>(</a:t>
            </a:r>
            <a:r>
              <a:rPr lang="ru-RU" sz="2400" dirty="0" err="1"/>
              <a:t>китоби</a:t>
            </a:r>
            <a:r>
              <a:rPr lang="ru-RU" sz="2400" dirty="0"/>
              <a:t> </a:t>
            </a:r>
            <a:r>
              <a:rPr lang="ru-RU" sz="2400" dirty="0" err="1"/>
              <a:t>руймизии</a:t>
            </a:r>
            <a:r>
              <a:rPr lang="ru-RU" sz="2400" dirty="0"/>
              <a:t> </a:t>
            </a:r>
            <a:r>
              <a:rPr lang="ru-RU" sz="2400" dirty="0" err="1"/>
              <a:t>вакили</a:t>
            </a:r>
            <a:r>
              <a:rPr lang="ru-RU" sz="2400" dirty="0"/>
              <a:t> МН МО ҶТ)</a:t>
            </a:r>
          </a:p>
        </p:txBody>
      </p:sp>
    </p:spTree>
    <p:extLst>
      <p:ext uri="{BB962C8B-B14F-4D97-AF65-F5344CB8AC3E}">
        <p14:creationId xmlns:p14="http://schemas.microsoft.com/office/powerpoint/2010/main" val="1780800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765" y="629123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400" dirty="0" err="1">
                <a:solidFill>
                  <a:srgbClr val="002060"/>
                </a:solidFill>
              </a:rPr>
              <a:t>Котиботи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назди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Кумитаи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иқтисод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ва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молияи</a:t>
            </a:r>
            <a:r>
              <a:rPr lang="ru-RU" sz="2400" dirty="0">
                <a:solidFill>
                  <a:srgbClr val="002060"/>
                </a:solidFill>
              </a:rPr>
              <a:t> МН МО ҶТ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4765" y="1788604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err="1"/>
              <a:t>Рисолати</a:t>
            </a:r>
            <a:r>
              <a:rPr lang="ru-RU" sz="2400" dirty="0"/>
              <a:t> </a:t>
            </a:r>
            <a:r>
              <a:rPr lang="ru-RU" sz="2400" dirty="0" err="1"/>
              <a:t>Котибот</a:t>
            </a:r>
            <a:r>
              <a:rPr lang="ru-RU" sz="2400" dirty="0"/>
              <a:t> дар </a:t>
            </a:r>
            <a:r>
              <a:rPr lang="ru-RU" sz="2400" dirty="0" err="1"/>
              <a:t>мусодит</a:t>
            </a:r>
            <a:r>
              <a:rPr lang="ru-RU" sz="2400" dirty="0"/>
              <a:t> ба </a:t>
            </a:r>
            <a:r>
              <a:rPr lang="ru-RU" sz="2400" dirty="0" err="1"/>
              <a:t>таҳким</a:t>
            </a:r>
            <a:r>
              <a:rPr lang="ru-RU" sz="2400" dirty="0"/>
              <a:t> </a:t>
            </a:r>
            <a:r>
              <a:rPr lang="ru-RU" sz="2400" dirty="0" err="1"/>
              <a:t>бахшидани</a:t>
            </a:r>
            <a:r>
              <a:rPr lang="ru-RU" sz="2400" dirty="0"/>
              <a:t>  </a:t>
            </a:r>
            <a:r>
              <a:rPr lang="ru-RU" sz="2400" dirty="0" err="1"/>
              <a:t>тавонмандии</a:t>
            </a:r>
            <a:r>
              <a:rPr lang="ru-RU" sz="2400" dirty="0"/>
              <a:t> Парламент дар </a:t>
            </a:r>
            <a:r>
              <a:rPr lang="ru-RU" sz="2400" dirty="0" err="1"/>
              <a:t>раванди</a:t>
            </a:r>
            <a:r>
              <a:rPr lang="ru-RU" sz="2400" dirty="0"/>
              <a:t> </a:t>
            </a:r>
            <a:r>
              <a:rPr lang="ru-RU" sz="2400" dirty="0" err="1"/>
              <a:t>буҷет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 </a:t>
            </a:r>
            <a:r>
              <a:rPr lang="ru-RU" sz="2400" dirty="0" err="1"/>
              <a:t>афзудани</a:t>
            </a:r>
            <a:r>
              <a:rPr lang="ru-RU" sz="2400" dirty="0"/>
              <a:t> </a:t>
            </a:r>
            <a:r>
              <a:rPr lang="ru-RU" sz="2400" dirty="0" err="1"/>
              <a:t>фаҳмиши</a:t>
            </a:r>
            <a:r>
              <a:rPr lang="ru-RU" sz="2400" dirty="0"/>
              <a:t> </a:t>
            </a:r>
            <a:r>
              <a:rPr lang="ru-RU" sz="2400" dirty="0" err="1"/>
              <a:t>раванди</a:t>
            </a:r>
            <a:r>
              <a:rPr lang="ru-RU" sz="2400" dirty="0"/>
              <a:t> </a:t>
            </a:r>
            <a:r>
              <a:rPr lang="ru-RU" sz="2400" dirty="0" err="1"/>
              <a:t>буҷет</a:t>
            </a:r>
            <a:r>
              <a:rPr lang="ru-RU" sz="2400" dirty="0"/>
              <a:t> аз </a:t>
            </a:r>
            <a:r>
              <a:rPr lang="ru-RU" sz="2400" dirty="0" err="1"/>
              <a:t>ҷониби</a:t>
            </a:r>
            <a:r>
              <a:rPr lang="ru-RU" sz="2400" dirty="0"/>
              <a:t> </a:t>
            </a:r>
            <a:r>
              <a:rPr lang="ru-RU" sz="2400" dirty="0" err="1"/>
              <a:t>расонаҳою</a:t>
            </a:r>
            <a:r>
              <a:rPr lang="ru-RU" sz="2400" dirty="0"/>
              <a:t> </a:t>
            </a:r>
            <a:r>
              <a:rPr lang="ru-RU" sz="2400" dirty="0" err="1"/>
              <a:t>шаҳрвандони</a:t>
            </a:r>
            <a:r>
              <a:rPr lang="ru-RU" sz="2400" dirty="0"/>
              <a:t> </a:t>
            </a:r>
            <a:r>
              <a:rPr lang="ru-RU" sz="2400" dirty="0" err="1"/>
              <a:t>Тоҷикистон</a:t>
            </a:r>
            <a:r>
              <a:rPr lang="ru-RU" sz="2400" dirty="0"/>
              <a:t> </a:t>
            </a:r>
            <a:r>
              <a:rPr lang="ru-RU" sz="2400" dirty="0" err="1"/>
              <a:t>аст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ҳамчунин</a:t>
            </a:r>
            <a:r>
              <a:rPr lang="ru-RU" sz="2400" dirty="0"/>
              <a:t> баланд </a:t>
            </a:r>
            <a:r>
              <a:rPr lang="ru-RU" sz="2400" dirty="0" err="1"/>
              <a:t>бардоштани</a:t>
            </a:r>
            <a:r>
              <a:rPr lang="ru-RU" sz="2400" dirty="0"/>
              <a:t> </a:t>
            </a:r>
            <a:r>
              <a:rPr lang="ru-RU" sz="2400" dirty="0" err="1"/>
              <a:t>сатҳи</a:t>
            </a:r>
            <a:r>
              <a:rPr lang="ru-RU" sz="2400" dirty="0"/>
              <a:t> </a:t>
            </a:r>
            <a:r>
              <a:rPr lang="ru-RU" sz="2400" dirty="0" err="1"/>
              <a:t>фаҳмиши</a:t>
            </a:r>
            <a:r>
              <a:rPr lang="ru-RU" sz="2400" dirty="0"/>
              <a:t> </a:t>
            </a:r>
            <a:r>
              <a:rPr lang="ru-RU" sz="2400" dirty="0" err="1"/>
              <a:t>онҳо</a:t>
            </a:r>
            <a:r>
              <a:rPr lang="ru-RU" sz="2400" dirty="0"/>
              <a:t> дар </a:t>
            </a:r>
            <a:r>
              <a:rPr lang="ru-RU" sz="2400" dirty="0" err="1"/>
              <a:t>масъалаҳои</a:t>
            </a:r>
            <a:r>
              <a:rPr lang="ru-RU" sz="2400" dirty="0"/>
              <a:t> </a:t>
            </a:r>
            <a:r>
              <a:rPr lang="ru-RU" sz="2400" dirty="0" err="1"/>
              <a:t>асосии</a:t>
            </a:r>
            <a:r>
              <a:rPr lang="ru-RU" sz="2400" dirty="0"/>
              <a:t> </a:t>
            </a:r>
            <a:r>
              <a:rPr lang="ru-RU" sz="2400" dirty="0" err="1"/>
              <a:t>буҷет</a:t>
            </a:r>
            <a:r>
              <a:rPr lang="ru-RU" sz="2400" dirty="0"/>
              <a:t>.</a:t>
            </a:r>
            <a:r>
              <a:rPr lang="tg-Cyrl-TJ" sz="2400" dirty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47711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100" dirty="0" err="1">
                <a:solidFill>
                  <a:srgbClr val="002060"/>
                </a:solidFill>
              </a:rPr>
              <a:t>Котиботи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назди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Кумитаи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иқтисод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ва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молияи</a:t>
            </a:r>
            <a:r>
              <a:rPr lang="ru-RU" sz="2100" dirty="0">
                <a:solidFill>
                  <a:srgbClr val="002060"/>
                </a:solidFill>
              </a:rPr>
              <a:t> МН МО ҶТ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err="1"/>
              <a:t>Ҳадафҳои</a:t>
            </a:r>
            <a:r>
              <a:rPr lang="ru-RU" sz="2400" dirty="0"/>
              <a:t> </a:t>
            </a:r>
            <a:r>
              <a:rPr lang="ru-RU" sz="2400" dirty="0" err="1"/>
              <a:t>котибот</a:t>
            </a:r>
            <a:r>
              <a:rPr lang="ru-RU" sz="2400" dirty="0"/>
              <a:t>:</a:t>
            </a:r>
          </a:p>
          <a:p>
            <a:pPr marL="0" indent="0" algn="just">
              <a:buNone/>
            </a:pPr>
            <a:r>
              <a:rPr lang="ru-RU" sz="2400" dirty="0"/>
              <a:t>- </a:t>
            </a:r>
            <a:r>
              <a:rPr lang="ru-RU" sz="2400" dirty="0" err="1"/>
              <a:t>Таҳкими</a:t>
            </a:r>
            <a:r>
              <a:rPr lang="ru-RU" sz="2400" dirty="0"/>
              <a:t> </a:t>
            </a:r>
            <a:r>
              <a:rPr lang="ru-RU" sz="2400" dirty="0" err="1"/>
              <a:t>тавонмандии</a:t>
            </a:r>
            <a:r>
              <a:rPr lang="ru-RU" sz="2400" dirty="0"/>
              <a:t> </a:t>
            </a:r>
            <a:r>
              <a:rPr lang="ru-RU" sz="2400" dirty="0" err="1"/>
              <a:t>Кумита</a:t>
            </a:r>
            <a:r>
              <a:rPr lang="ru-RU" sz="2400" dirty="0"/>
              <a:t> </a:t>
            </a:r>
            <a:r>
              <a:rPr lang="ru-RU" sz="2400" dirty="0" err="1"/>
              <a:t>оиб</a:t>
            </a:r>
            <a:r>
              <a:rPr lang="ru-RU" sz="2400" dirty="0"/>
              <a:t> ба </a:t>
            </a:r>
            <a:r>
              <a:rPr lang="ru-RU" sz="2400" dirty="0" err="1"/>
              <a:t>иқтисод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молия</a:t>
            </a:r>
            <a:r>
              <a:rPr lang="ru-RU" sz="2400" dirty="0"/>
              <a:t> ;</a:t>
            </a:r>
          </a:p>
          <a:p>
            <a:pPr marL="0" indent="0" algn="just">
              <a:buNone/>
            </a:pPr>
            <a:r>
              <a:rPr lang="ru-RU" sz="2400" dirty="0"/>
              <a:t>- </a:t>
            </a:r>
            <a:r>
              <a:rPr lang="ru-RU" sz="2400" dirty="0" err="1"/>
              <a:t>Сафарбарии</a:t>
            </a:r>
            <a:r>
              <a:rPr lang="ru-RU" sz="2400" dirty="0"/>
              <a:t> </a:t>
            </a:r>
            <a:r>
              <a:rPr lang="ru-RU" sz="2400" dirty="0" err="1"/>
              <a:t>корҳои</a:t>
            </a:r>
            <a:r>
              <a:rPr lang="ru-RU" sz="2400" dirty="0"/>
              <a:t> </a:t>
            </a:r>
            <a:r>
              <a:rPr lang="ru-RU" sz="2400" dirty="0" err="1"/>
              <a:t>тадқиқотӣ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таҳлилӣ</a:t>
            </a:r>
            <a:r>
              <a:rPr lang="ru-RU" sz="2400" dirty="0"/>
              <a:t> ;</a:t>
            </a:r>
          </a:p>
          <a:p>
            <a:pPr marL="0" indent="0" algn="just">
              <a:buNone/>
            </a:pPr>
            <a:r>
              <a:rPr lang="ru-RU" sz="2400" dirty="0"/>
              <a:t>- </a:t>
            </a:r>
            <a:r>
              <a:rPr lang="ru-RU" sz="2400" dirty="0" err="1"/>
              <a:t>Такмили</a:t>
            </a:r>
            <a:r>
              <a:rPr lang="ru-RU" sz="2400" dirty="0"/>
              <a:t>  </a:t>
            </a:r>
            <a:r>
              <a:rPr lang="ru-RU" sz="2400" dirty="0" err="1"/>
              <a:t>зарфияти</a:t>
            </a:r>
            <a:r>
              <a:rPr lang="ru-RU" sz="2400" dirty="0"/>
              <a:t> </a:t>
            </a:r>
            <a:r>
              <a:rPr lang="ru-RU" sz="2400" dirty="0" err="1"/>
              <a:t>парламен</a:t>
            </a:r>
            <a:r>
              <a:rPr lang="en-US" sz="2400" dirty="0"/>
              <a:t>n</a:t>
            </a:r>
            <a:r>
              <a:rPr lang="ru-RU" sz="2400" dirty="0"/>
              <a:t> дар </a:t>
            </a:r>
            <a:r>
              <a:rPr lang="ru-RU" sz="2400" dirty="0" err="1"/>
              <a:t>беҳбуди</a:t>
            </a:r>
            <a:r>
              <a:rPr lang="ru-RU" sz="2400" dirty="0"/>
              <a:t> </a:t>
            </a:r>
            <a:r>
              <a:rPr lang="ru-RU" sz="2400" dirty="0" err="1"/>
              <a:t>робитаҳои</a:t>
            </a:r>
            <a:r>
              <a:rPr lang="ru-RU" sz="2400" dirty="0"/>
              <a:t> </a:t>
            </a:r>
            <a:r>
              <a:rPr lang="ru-RU" sz="2400" dirty="0" err="1"/>
              <a:t>берунӣ</a:t>
            </a:r>
            <a:r>
              <a:rPr lang="ru-R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2993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100" dirty="0" err="1">
                <a:solidFill>
                  <a:srgbClr val="002060"/>
                </a:solidFill>
              </a:rPr>
              <a:t>Котиботи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назди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Кумитаи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иқтисод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ва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молияи</a:t>
            </a:r>
            <a:r>
              <a:rPr lang="ru-RU" sz="2100" dirty="0">
                <a:solidFill>
                  <a:srgbClr val="002060"/>
                </a:solidFill>
              </a:rPr>
              <a:t> МН МО ҶТ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err="1"/>
              <a:t>Натиҷаҳои</a:t>
            </a:r>
            <a:r>
              <a:rPr lang="ru-RU" sz="2400" dirty="0"/>
              <a:t> </a:t>
            </a:r>
            <a:r>
              <a:rPr lang="ru-RU" sz="2400" dirty="0" err="1"/>
              <a:t>мушаххаси</a:t>
            </a:r>
            <a:r>
              <a:rPr lang="ru-RU" sz="2400" dirty="0"/>
              <a:t> </a:t>
            </a:r>
            <a:r>
              <a:rPr lang="ru-RU" sz="2400" dirty="0" err="1"/>
              <a:t>чорабиниҳо</a:t>
            </a:r>
            <a:r>
              <a:rPr lang="ru-RU" sz="2400" dirty="0"/>
              <a:t> дар </a:t>
            </a:r>
            <a:r>
              <a:rPr lang="ru-RU" sz="2400" dirty="0" err="1"/>
              <a:t>доираи</a:t>
            </a:r>
            <a:r>
              <a:rPr lang="ru-RU" sz="2400" dirty="0"/>
              <a:t> </a:t>
            </a:r>
            <a:r>
              <a:rPr lang="ru-RU" sz="2400" dirty="0" err="1"/>
              <a:t>Лоиҳа</a:t>
            </a:r>
            <a:r>
              <a:rPr lang="ru-RU" sz="2400" dirty="0"/>
              <a:t>  </a:t>
            </a:r>
            <a:r>
              <a:rPr lang="ru-RU" sz="2400" dirty="0" err="1"/>
              <a:t>иборатанд</a:t>
            </a:r>
            <a:r>
              <a:rPr lang="ru-RU" sz="2400" dirty="0"/>
              <a:t> :</a:t>
            </a:r>
          </a:p>
          <a:p>
            <a:pPr marL="0" indent="0" algn="just">
              <a:buNone/>
            </a:pPr>
            <a:r>
              <a:rPr lang="ru-RU" sz="2400" dirty="0"/>
              <a:t>(а) </a:t>
            </a:r>
            <a:r>
              <a:rPr lang="ru-RU" sz="2400" dirty="0" err="1"/>
              <a:t>таъсиси</a:t>
            </a:r>
            <a:r>
              <a:rPr lang="ru-RU" sz="2400" dirty="0"/>
              <a:t> </a:t>
            </a:r>
            <a:r>
              <a:rPr lang="ru-RU" sz="2400" dirty="0" err="1"/>
              <a:t>котибот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фаъолияти</a:t>
            </a:r>
            <a:r>
              <a:rPr lang="ru-RU" sz="2400" dirty="0"/>
              <a:t> </a:t>
            </a:r>
            <a:r>
              <a:rPr lang="ru-RU" sz="2400" dirty="0" err="1"/>
              <a:t>босамари</a:t>
            </a:r>
            <a:r>
              <a:rPr lang="ru-RU" sz="2400" dirty="0"/>
              <a:t> он ;</a:t>
            </a:r>
          </a:p>
          <a:p>
            <a:pPr marL="0" indent="0" algn="just">
              <a:buNone/>
            </a:pPr>
            <a:r>
              <a:rPr lang="ru-RU" sz="2400" dirty="0"/>
              <a:t>(б) </a:t>
            </a:r>
            <a:r>
              <a:rPr lang="ru-RU" sz="2400" dirty="0" err="1"/>
              <a:t>таҳияи</a:t>
            </a:r>
            <a:r>
              <a:rPr lang="ru-RU" sz="2400" dirty="0"/>
              <a:t> </a:t>
            </a:r>
            <a:r>
              <a:rPr lang="ru-RU" sz="2400" dirty="0" err="1"/>
              <a:t>барномаҳои</a:t>
            </a:r>
            <a:r>
              <a:rPr lang="ru-RU" sz="2400" dirty="0"/>
              <a:t>  </a:t>
            </a:r>
            <a:r>
              <a:rPr lang="ru-RU" sz="2400" dirty="0" err="1"/>
              <a:t>омузишӣ</a:t>
            </a:r>
            <a:r>
              <a:rPr lang="ru-RU" sz="2400" dirty="0"/>
              <a:t> </a:t>
            </a:r>
            <a:r>
              <a:rPr lang="ru-RU" sz="2400" dirty="0" err="1"/>
              <a:t>барои</a:t>
            </a:r>
            <a:r>
              <a:rPr lang="ru-RU" sz="2400" dirty="0"/>
              <a:t> </a:t>
            </a:r>
            <a:r>
              <a:rPr lang="ru-RU" sz="2400" dirty="0" err="1"/>
              <a:t>вакилон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татбиқи</a:t>
            </a:r>
            <a:r>
              <a:rPr lang="ru-RU" sz="2400" dirty="0"/>
              <a:t> </a:t>
            </a:r>
            <a:r>
              <a:rPr lang="ru-RU" sz="2400" dirty="0" err="1"/>
              <a:t>онҳо</a:t>
            </a:r>
            <a:r>
              <a:rPr lang="ru-RU" sz="2400" dirty="0"/>
              <a:t> ; </a:t>
            </a:r>
          </a:p>
          <a:p>
            <a:pPr marL="0" indent="0" algn="just">
              <a:buNone/>
            </a:pPr>
            <a:r>
              <a:rPr lang="ru-RU" sz="2400" dirty="0"/>
              <a:t>(в) </a:t>
            </a:r>
            <a:r>
              <a:rPr lang="ru-RU" sz="2400" dirty="0" err="1"/>
              <a:t>таҳияи</a:t>
            </a:r>
            <a:r>
              <a:rPr lang="ru-RU" sz="2400" dirty="0"/>
              <a:t> </a:t>
            </a:r>
            <a:r>
              <a:rPr lang="ru-RU" sz="2400" dirty="0" err="1"/>
              <a:t>маводи</a:t>
            </a:r>
            <a:r>
              <a:rPr lang="ru-RU" sz="2400" dirty="0"/>
              <a:t> </a:t>
            </a:r>
            <a:r>
              <a:rPr lang="ru-RU" sz="2400" dirty="0" err="1"/>
              <a:t>таҳлилӣ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паҳн</a:t>
            </a:r>
            <a:r>
              <a:rPr lang="ru-RU" sz="2400" dirty="0"/>
              <a:t> </a:t>
            </a:r>
            <a:r>
              <a:rPr lang="ru-RU" sz="2400" dirty="0" err="1"/>
              <a:t>намудани</a:t>
            </a:r>
            <a:r>
              <a:rPr lang="ru-RU" sz="2400" dirty="0"/>
              <a:t> </a:t>
            </a:r>
            <a:r>
              <a:rPr lang="ru-RU" sz="2400" dirty="0" err="1"/>
              <a:t>онҳо</a:t>
            </a:r>
            <a:r>
              <a:rPr lang="ru-RU" sz="2400" dirty="0"/>
              <a:t> ; </a:t>
            </a:r>
          </a:p>
          <a:p>
            <a:pPr marL="0" indent="0" algn="just">
              <a:buNone/>
            </a:pPr>
            <a:r>
              <a:rPr lang="ru-RU" sz="2400" dirty="0"/>
              <a:t>(г)</a:t>
            </a:r>
            <a:r>
              <a:rPr lang="ru-RU" sz="2400" dirty="0" err="1"/>
              <a:t>нашри</a:t>
            </a:r>
            <a:r>
              <a:rPr lang="ru-RU" sz="2400" dirty="0"/>
              <a:t> </a:t>
            </a:r>
            <a:r>
              <a:rPr lang="ru-RU" sz="2400" dirty="0" err="1"/>
              <a:t>пайвастаи</a:t>
            </a:r>
            <a:r>
              <a:rPr lang="ru-RU" sz="2400" dirty="0"/>
              <a:t> </a:t>
            </a:r>
            <a:r>
              <a:rPr lang="ru-RU" sz="2400" dirty="0" err="1"/>
              <a:t>иттилоияҳои</a:t>
            </a:r>
            <a:r>
              <a:rPr lang="ru-RU" sz="2400" dirty="0"/>
              <a:t> </a:t>
            </a:r>
            <a:r>
              <a:rPr lang="ru-RU" sz="2400" dirty="0" err="1"/>
              <a:t>хабарӣ</a:t>
            </a:r>
            <a:r>
              <a:rPr lang="ru-RU" sz="2400" dirty="0"/>
              <a:t> аз </a:t>
            </a:r>
            <a:r>
              <a:rPr lang="ru-RU" sz="2400" dirty="0" err="1"/>
              <a:t>ҷониби</a:t>
            </a:r>
            <a:r>
              <a:rPr lang="ru-RU" sz="2400" dirty="0"/>
              <a:t> Парламент </a:t>
            </a:r>
            <a:r>
              <a:rPr lang="ru-RU" sz="2400" dirty="0" err="1"/>
              <a:t>оид</a:t>
            </a:r>
            <a:r>
              <a:rPr lang="ru-RU" sz="2400" dirty="0"/>
              <a:t> ба </a:t>
            </a:r>
            <a:r>
              <a:rPr lang="ru-RU" sz="2400" dirty="0" err="1"/>
              <a:t>масъалаҳои</a:t>
            </a:r>
            <a:r>
              <a:rPr lang="ru-RU" sz="2400" dirty="0"/>
              <a:t> </a:t>
            </a:r>
            <a:r>
              <a:rPr lang="ru-RU" sz="2400" dirty="0" err="1"/>
              <a:t>буҷет</a:t>
            </a:r>
            <a:r>
              <a:rPr lang="ru-R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3572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117" y="686991"/>
            <a:ext cx="7886700" cy="9297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dirty="0" err="1">
                <a:solidFill>
                  <a:srgbClr val="002060"/>
                </a:solidFill>
              </a:rPr>
              <a:t>Муносибатҳои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Ҳукумати</a:t>
            </a:r>
            <a:r>
              <a:rPr lang="ru-RU" sz="2800" dirty="0">
                <a:solidFill>
                  <a:srgbClr val="002060"/>
                </a:solidFill>
              </a:rPr>
              <a:t> ҶТ </a:t>
            </a:r>
            <a:r>
              <a:rPr lang="ru-RU" sz="2800" dirty="0" err="1">
                <a:solidFill>
                  <a:srgbClr val="002060"/>
                </a:solidFill>
              </a:rPr>
              <a:t>бо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 err="1">
                <a:solidFill>
                  <a:srgbClr val="002060"/>
                </a:solidFill>
              </a:rPr>
              <a:t>Маҷлиси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Олии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Ҷумҳурии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Тоҷикистон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Ø"/>
            </a:pPr>
            <a:r>
              <a:rPr lang="ru-RU" sz="3600" dirty="0"/>
              <a:t> </a:t>
            </a:r>
            <a:r>
              <a:rPr lang="ru-RU" sz="3600" dirty="0" err="1"/>
              <a:t>Моддаи</a:t>
            </a:r>
            <a:r>
              <a:rPr lang="ru-RU" sz="3600" dirty="0"/>
              <a:t> 30-и </a:t>
            </a:r>
            <a:r>
              <a:rPr lang="ru-RU" sz="3600" dirty="0" err="1"/>
              <a:t>Қонуни</a:t>
            </a:r>
            <a:r>
              <a:rPr lang="ru-RU" sz="3600" dirty="0"/>
              <a:t> ҶТ «Дар </a:t>
            </a:r>
            <a:r>
              <a:rPr lang="ru-RU" sz="3600" dirty="0" err="1"/>
              <a:t>бораи</a:t>
            </a:r>
            <a:r>
              <a:rPr lang="ru-RU" sz="3600" dirty="0"/>
              <a:t> </a:t>
            </a:r>
            <a:r>
              <a:rPr lang="ru-RU" sz="3600" dirty="0" err="1"/>
              <a:t>Ҳукумати</a:t>
            </a:r>
            <a:r>
              <a:rPr lang="ru-RU" sz="3600" dirty="0"/>
              <a:t> </a:t>
            </a:r>
            <a:r>
              <a:rPr lang="ru-RU" sz="3600" dirty="0" err="1"/>
              <a:t>Ҷумҳурии</a:t>
            </a:r>
            <a:r>
              <a:rPr lang="ru-RU" sz="3600" dirty="0"/>
              <a:t> </a:t>
            </a:r>
            <a:r>
              <a:rPr lang="ru-RU" sz="3600" dirty="0" err="1"/>
              <a:t>Тоҷикистон</a:t>
            </a:r>
            <a:r>
              <a:rPr lang="ru-RU" sz="3600" dirty="0"/>
              <a:t>» </a:t>
            </a:r>
            <a:r>
              <a:rPr lang="ru-RU" sz="3600" dirty="0" err="1"/>
              <a:t>мегӯяд</a:t>
            </a:r>
            <a:r>
              <a:rPr lang="ru-RU" sz="3600" dirty="0"/>
              <a:t>: «</a:t>
            </a:r>
            <a:r>
              <a:rPr lang="ru-RU" sz="3600" dirty="0" err="1"/>
              <a:t>Ҳукумати</a:t>
            </a:r>
            <a:r>
              <a:rPr lang="ru-RU" sz="3600" dirty="0"/>
              <a:t> </a:t>
            </a:r>
            <a:r>
              <a:rPr lang="ru-RU" sz="3600" dirty="0" err="1"/>
              <a:t>Ҷумҳурии</a:t>
            </a:r>
            <a:r>
              <a:rPr lang="ru-RU" sz="3600" dirty="0"/>
              <a:t> </a:t>
            </a:r>
            <a:r>
              <a:rPr lang="ru-RU" sz="3600" dirty="0" err="1"/>
              <a:t>Тоҷикистон</a:t>
            </a:r>
            <a:r>
              <a:rPr lang="ru-RU" sz="3600" dirty="0"/>
              <a:t> </a:t>
            </a:r>
            <a:r>
              <a:rPr lang="ru-RU" sz="3600" dirty="0" err="1"/>
              <a:t>ҳуқуқи</a:t>
            </a:r>
            <a:r>
              <a:rPr lang="ru-RU" sz="3600" dirty="0"/>
              <a:t> </a:t>
            </a:r>
            <a:r>
              <a:rPr lang="ru-RU" sz="3600" dirty="0" err="1"/>
              <a:t>ташаббуси</a:t>
            </a:r>
            <a:r>
              <a:rPr lang="ru-RU" sz="3600" dirty="0"/>
              <a:t> </a:t>
            </a:r>
            <a:r>
              <a:rPr lang="ru-RU" sz="3600" dirty="0" err="1"/>
              <a:t>қонунгузорӣ</a:t>
            </a:r>
            <a:r>
              <a:rPr lang="ru-RU" sz="3600" dirty="0"/>
              <a:t> </a:t>
            </a:r>
            <a:r>
              <a:rPr lang="ru-RU" sz="3600" dirty="0" err="1"/>
              <a:t>дорад</a:t>
            </a:r>
            <a:r>
              <a:rPr lang="ru-RU" sz="3600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88172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93754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100" dirty="0" err="1">
                <a:solidFill>
                  <a:srgbClr val="002060"/>
                </a:solidFill>
              </a:rPr>
              <a:t>Муносибатҳои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Ҳукумати</a:t>
            </a:r>
            <a:r>
              <a:rPr lang="ru-RU" sz="2100" dirty="0">
                <a:solidFill>
                  <a:srgbClr val="002060"/>
                </a:solidFill>
              </a:rPr>
              <a:t> ҶТ </a:t>
            </a:r>
            <a:r>
              <a:rPr lang="ru-RU" sz="2100" dirty="0" err="1">
                <a:solidFill>
                  <a:srgbClr val="002060"/>
                </a:solidFill>
              </a:rPr>
              <a:t>бо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br>
              <a:rPr lang="ru-RU" sz="2100" dirty="0">
                <a:solidFill>
                  <a:srgbClr val="002060"/>
                </a:solidFill>
              </a:rPr>
            </a:br>
            <a:r>
              <a:rPr lang="ru-RU" sz="2100" dirty="0" err="1">
                <a:solidFill>
                  <a:srgbClr val="002060"/>
                </a:solidFill>
              </a:rPr>
              <a:t>Маҷлиси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Олии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Ҷумҳурии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Тоҷикистон</a:t>
            </a:r>
            <a:endParaRPr lang="ru-RU" sz="21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683027"/>
            <a:ext cx="7886700" cy="380694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err="1"/>
              <a:t>Ҳуқуқи</a:t>
            </a:r>
            <a:r>
              <a:rPr lang="ru-RU" sz="2400" dirty="0"/>
              <a:t> </a:t>
            </a:r>
            <a:r>
              <a:rPr lang="ru-RU" sz="2400" dirty="0" err="1"/>
              <a:t>ташаббуси</a:t>
            </a:r>
            <a:r>
              <a:rPr lang="ru-RU" sz="2400" dirty="0"/>
              <a:t> </a:t>
            </a:r>
            <a:r>
              <a:rPr lang="ru-RU" sz="2400" dirty="0" err="1"/>
              <a:t>қонунгузории</a:t>
            </a:r>
            <a:r>
              <a:rPr lang="ru-RU" sz="2400" dirty="0"/>
              <a:t> </a:t>
            </a:r>
            <a:r>
              <a:rPr lang="ru-RU" sz="2400" dirty="0" err="1"/>
              <a:t>Ҳукумати</a:t>
            </a:r>
            <a:r>
              <a:rPr lang="ru-RU" sz="2400" dirty="0"/>
              <a:t> </a:t>
            </a:r>
            <a:r>
              <a:rPr lang="ru-RU" sz="2400" dirty="0" err="1"/>
              <a:t>Ҷумҳурии</a:t>
            </a:r>
            <a:r>
              <a:rPr lang="ru-RU" sz="2400" dirty="0"/>
              <a:t> </a:t>
            </a:r>
            <a:r>
              <a:rPr lang="ru-RU" sz="2400" dirty="0" err="1"/>
              <a:t>Тоҷикистон</a:t>
            </a:r>
            <a:r>
              <a:rPr lang="ru-RU" sz="2400" dirty="0"/>
              <a:t> дар </a:t>
            </a:r>
            <a:r>
              <a:rPr lang="ru-RU" sz="2400" dirty="0" err="1"/>
              <a:t>шакли</a:t>
            </a:r>
            <a:r>
              <a:rPr lang="ru-RU" sz="2400" dirty="0"/>
              <a:t> </a:t>
            </a:r>
            <a:r>
              <a:rPr lang="ru-RU" sz="2400" dirty="0" err="1"/>
              <a:t>зер</a:t>
            </a:r>
            <a:r>
              <a:rPr lang="ru-RU" sz="2400" dirty="0"/>
              <a:t> </a:t>
            </a:r>
            <a:r>
              <a:rPr lang="ru-RU" sz="2400" dirty="0" err="1"/>
              <a:t>аст</a:t>
            </a:r>
            <a:r>
              <a:rPr lang="ru-RU" sz="2400" dirty="0"/>
              <a:t> :</a:t>
            </a:r>
          </a:p>
          <a:p>
            <a:pPr algn="just">
              <a:buFontTx/>
              <a:buChar char="-"/>
            </a:pPr>
            <a:r>
              <a:rPr lang="ru-RU" sz="2400" dirty="0" err="1"/>
              <a:t>Лоиҳаҳои</a:t>
            </a:r>
            <a:r>
              <a:rPr lang="ru-RU" sz="2400" dirty="0"/>
              <a:t> </a:t>
            </a:r>
            <a:r>
              <a:rPr lang="ru-RU" sz="2400" dirty="0" err="1"/>
              <a:t>қонунҳои</a:t>
            </a:r>
            <a:r>
              <a:rPr lang="ru-RU" sz="2400" dirty="0"/>
              <a:t> нави ҶТ, </a:t>
            </a:r>
          </a:p>
          <a:p>
            <a:pPr algn="just">
              <a:buFontTx/>
              <a:buChar char="-"/>
            </a:pPr>
            <a:r>
              <a:rPr lang="ru-RU" sz="2400" dirty="0" err="1"/>
              <a:t>Лоиҳаи</a:t>
            </a:r>
            <a:r>
              <a:rPr lang="ru-RU" sz="2400" dirty="0"/>
              <a:t> </a:t>
            </a:r>
            <a:r>
              <a:rPr lang="ru-RU" sz="2400" dirty="0" err="1"/>
              <a:t>қонунҳо</a:t>
            </a:r>
            <a:r>
              <a:rPr lang="ru-RU" sz="2400" dirty="0"/>
              <a:t> </a:t>
            </a:r>
            <a:r>
              <a:rPr lang="ru-RU" sz="2400" dirty="0" err="1"/>
              <a:t>оид</a:t>
            </a:r>
            <a:r>
              <a:rPr lang="ru-RU" sz="2400" dirty="0"/>
              <a:t> ба </a:t>
            </a:r>
            <a:r>
              <a:rPr lang="ru-RU" sz="2400" dirty="0" err="1"/>
              <a:t>дигаргуниҳо</a:t>
            </a:r>
            <a:r>
              <a:rPr lang="ru-RU" sz="2400" dirty="0"/>
              <a:t> ё </a:t>
            </a:r>
            <a:r>
              <a:rPr lang="ru-RU" sz="2400" dirty="0" err="1"/>
              <a:t>бекор</a:t>
            </a:r>
            <a:r>
              <a:rPr lang="ru-RU" sz="2400" dirty="0"/>
              <a:t> </a:t>
            </a:r>
            <a:r>
              <a:rPr lang="ru-RU" sz="2400" dirty="0" err="1"/>
              <a:t>намудан</a:t>
            </a:r>
            <a:r>
              <a:rPr lang="tg-Cyrl-TJ" sz="2400" dirty="0"/>
              <a:t>и</a:t>
            </a:r>
            <a:r>
              <a:rPr lang="ru-RU" sz="2400" dirty="0"/>
              <a:t> </a:t>
            </a:r>
            <a:r>
              <a:rPr lang="ru-RU" sz="2400" dirty="0" err="1"/>
              <a:t>қонунҳои</a:t>
            </a:r>
            <a:r>
              <a:rPr lang="ru-RU" sz="2400" dirty="0"/>
              <a:t> </a:t>
            </a:r>
            <a:r>
              <a:rPr lang="ru-RU" sz="2400" dirty="0" err="1"/>
              <a:t>амалкунандаи</a:t>
            </a:r>
            <a:r>
              <a:rPr lang="ru-RU" sz="2400" dirty="0"/>
              <a:t> ҶТ , </a:t>
            </a:r>
          </a:p>
          <a:p>
            <a:pPr algn="just">
              <a:buFontTx/>
              <a:buChar char="-"/>
            </a:pPr>
            <a:r>
              <a:rPr lang="ru-RU" sz="2400" dirty="0" err="1"/>
              <a:t>Пешниҳодоти</a:t>
            </a:r>
            <a:r>
              <a:rPr lang="ru-RU" sz="2400" dirty="0"/>
              <a:t> </a:t>
            </a:r>
            <a:r>
              <a:rPr lang="ru-RU" sz="2400" dirty="0" err="1"/>
              <a:t>хаттӣ</a:t>
            </a:r>
            <a:r>
              <a:rPr lang="ru-RU" sz="2400" dirty="0"/>
              <a:t> </a:t>
            </a:r>
            <a:r>
              <a:rPr lang="ru-RU" sz="2400" dirty="0" err="1"/>
              <a:t>оид</a:t>
            </a:r>
            <a:r>
              <a:rPr lang="ru-RU" sz="2400" dirty="0"/>
              <a:t> ба </a:t>
            </a:r>
            <a:r>
              <a:rPr lang="ru-RU" sz="2400" dirty="0" err="1"/>
              <a:t>қабули</a:t>
            </a:r>
            <a:r>
              <a:rPr lang="ru-RU" sz="2400" dirty="0"/>
              <a:t> </a:t>
            </a:r>
            <a:r>
              <a:rPr lang="ru-RU" sz="2400" dirty="0" err="1"/>
              <a:t>қонунҳои</a:t>
            </a:r>
            <a:r>
              <a:rPr lang="ru-RU" sz="2400" dirty="0"/>
              <a:t> нави ҶТ  </a:t>
            </a:r>
          </a:p>
          <a:p>
            <a:pPr algn="just">
              <a:buFontTx/>
              <a:buChar char="-"/>
            </a:pPr>
            <a:r>
              <a:rPr lang="ru-RU" sz="2400" dirty="0" err="1"/>
              <a:t>Ворид</a:t>
            </a:r>
            <a:r>
              <a:rPr lang="ru-RU" sz="2400" dirty="0"/>
              <a:t> </a:t>
            </a:r>
            <a:r>
              <a:rPr lang="ru-RU" sz="2400" dirty="0" err="1"/>
              <a:t>намудани</a:t>
            </a:r>
            <a:r>
              <a:rPr lang="ru-RU" sz="2400" dirty="0"/>
              <a:t> </a:t>
            </a:r>
            <a:r>
              <a:rPr lang="ru-RU" sz="2400" dirty="0" err="1"/>
              <a:t>тағйирот</a:t>
            </a:r>
            <a:r>
              <a:rPr lang="ru-RU" sz="2400" dirty="0"/>
              <a:t> дар </a:t>
            </a:r>
            <a:r>
              <a:rPr lang="ru-RU" sz="2400" dirty="0" err="1"/>
              <a:t>қонунҳои</a:t>
            </a:r>
            <a:r>
              <a:rPr lang="ru-RU" sz="2400" dirty="0"/>
              <a:t> </a:t>
            </a:r>
            <a:r>
              <a:rPr lang="ru-RU" sz="2400" dirty="0" err="1"/>
              <a:t>ҷории</a:t>
            </a:r>
            <a:r>
              <a:rPr lang="ru-RU" sz="2400" dirty="0"/>
              <a:t> ҶТ (</a:t>
            </a:r>
            <a:r>
              <a:rPr lang="ru-RU" sz="2400" dirty="0" err="1"/>
              <a:t>пешниҳодоти</a:t>
            </a:r>
            <a:r>
              <a:rPr lang="ru-RU" sz="2400" dirty="0"/>
              <a:t> </a:t>
            </a:r>
            <a:r>
              <a:rPr lang="ru-RU" sz="2400" dirty="0" err="1"/>
              <a:t>қонунгузорӣ</a:t>
            </a:r>
            <a:r>
              <a:rPr lang="ru-RU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56235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100" dirty="0" err="1">
                <a:solidFill>
                  <a:srgbClr val="002060"/>
                </a:solidFill>
              </a:rPr>
              <a:t>Муносибатҳои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Ҳукумати</a:t>
            </a:r>
            <a:r>
              <a:rPr lang="ru-RU" sz="2100" dirty="0">
                <a:solidFill>
                  <a:srgbClr val="002060"/>
                </a:solidFill>
              </a:rPr>
              <a:t> ҶТ </a:t>
            </a:r>
            <a:r>
              <a:rPr lang="ru-RU" sz="2100" dirty="0" err="1">
                <a:solidFill>
                  <a:srgbClr val="002060"/>
                </a:solidFill>
              </a:rPr>
              <a:t>бо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br>
              <a:rPr lang="ru-RU" sz="2100" dirty="0">
                <a:solidFill>
                  <a:srgbClr val="002060"/>
                </a:solidFill>
              </a:rPr>
            </a:br>
            <a:r>
              <a:rPr lang="ru-RU" sz="2100" dirty="0" err="1">
                <a:solidFill>
                  <a:srgbClr val="002060"/>
                </a:solidFill>
              </a:rPr>
              <a:t>Маҷлиси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Олии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Ҷумҳурии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Тоҷикистон</a:t>
            </a:r>
            <a:endParaRPr lang="ru-RU" sz="21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err="1"/>
              <a:t>Ҳукумати</a:t>
            </a:r>
            <a:r>
              <a:rPr lang="ru-RU" sz="2400" dirty="0"/>
              <a:t> </a:t>
            </a:r>
            <a:r>
              <a:rPr lang="ru-RU" sz="2400" dirty="0" err="1"/>
              <a:t>Ҷумҳури</a:t>
            </a:r>
            <a:r>
              <a:rPr lang="ru-RU" sz="2400" dirty="0"/>
              <a:t> </a:t>
            </a:r>
            <a:r>
              <a:rPr lang="ru-RU" sz="2400" dirty="0" err="1"/>
              <a:t>Тоҷикистон</a:t>
            </a:r>
            <a:r>
              <a:rPr lang="ru-RU" sz="2400" dirty="0"/>
              <a:t> </a:t>
            </a:r>
            <a:r>
              <a:rPr lang="ru-RU" sz="2400" dirty="0" err="1"/>
              <a:t>барномаи</a:t>
            </a:r>
            <a:r>
              <a:rPr lang="ru-RU" sz="2400" dirty="0"/>
              <a:t> </a:t>
            </a:r>
            <a:r>
              <a:rPr lang="ru-RU" sz="2400" dirty="0" err="1"/>
              <a:t>омодасозии</a:t>
            </a:r>
            <a:r>
              <a:rPr lang="ru-RU" sz="2400" dirty="0"/>
              <a:t> </a:t>
            </a:r>
            <a:r>
              <a:rPr lang="ru-RU" sz="2400" dirty="0" err="1"/>
              <a:t>лоиҳаҳои</a:t>
            </a:r>
            <a:r>
              <a:rPr lang="ru-RU" sz="2400" dirty="0"/>
              <a:t> </a:t>
            </a:r>
            <a:r>
              <a:rPr lang="ru-RU" sz="2400" dirty="0" err="1"/>
              <a:t>санадҳои</a:t>
            </a:r>
            <a:r>
              <a:rPr lang="ru-RU" sz="2400" dirty="0"/>
              <a:t> </a:t>
            </a:r>
            <a:r>
              <a:rPr lang="ru-RU" sz="2400" dirty="0" err="1"/>
              <a:t>меъёрӣ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ҳуқуқиеро</a:t>
            </a:r>
            <a:r>
              <a:rPr lang="ru-RU" sz="2400" dirty="0"/>
              <a:t> </a:t>
            </a:r>
            <a:r>
              <a:rPr lang="ru-RU" sz="2400" dirty="0" err="1"/>
              <a:t>таҳия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тасдиқ</a:t>
            </a:r>
            <a:r>
              <a:rPr lang="ru-RU" sz="2400" dirty="0"/>
              <a:t> </a:t>
            </a:r>
            <a:r>
              <a:rPr lang="ru-RU" sz="2400" dirty="0" err="1"/>
              <a:t>менамояд</a:t>
            </a:r>
            <a:r>
              <a:rPr lang="ru-RU" sz="2400" dirty="0"/>
              <a:t>, </a:t>
            </a:r>
            <a:r>
              <a:rPr lang="ru-RU" sz="2400" dirty="0" err="1"/>
              <a:t>ки</a:t>
            </a:r>
            <a:r>
              <a:rPr lang="ru-RU" sz="2400" dirty="0"/>
              <a:t>  аз </a:t>
            </a:r>
            <a:r>
              <a:rPr lang="ru-RU" sz="2400" dirty="0" err="1"/>
              <a:t>ҷониби</a:t>
            </a:r>
            <a:r>
              <a:rPr lang="ru-RU" sz="2400" dirty="0"/>
              <a:t> </a:t>
            </a:r>
            <a:r>
              <a:rPr lang="ru-RU" sz="2400" dirty="0" err="1"/>
              <a:t>Ҳукумати</a:t>
            </a:r>
            <a:r>
              <a:rPr lang="ru-RU" sz="2400" dirty="0"/>
              <a:t> ҶТ ба   </a:t>
            </a:r>
            <a:r>
              <a:rPr lang="ru-RU" sz="2400" dirty="0" err="1"/>
              <a:t>Маҷлиси</a:t>
            </a:r>
            <a:r>
              <a:rPr lang="ru-RU" sz="2400" dirty="0"/>
              <a:t> </a:t>
            </a:r>
            <a:r>
              <a:rPr lang="ru-RU" sz="2400" dirty="0" err="1"/>
              <a:t>намояндагони</a:t>
            </a:r>
            <a:r>
              <a:rPr lang="ru-RU" sz="2400" dirty="0"/>
              <a:t> </a:t>
            </a:r>
            <a:r>
              <a:rPr lang="ru-RU" sz="2400" dirty="0" err="1"/>
              <a:t>Маҷлиси</a:t>
            </a:r>
            <a:r>
              <a:rPr lang="ru-RU" sz="2400" dirty="0"/>
              <a:t> </a:t>
            </a:r>
            <a:r>
              <a:rPr lang="ru-RU" sz="2400" dirty="0" err="1"/>
              <a:t>Олии</a:t>
            </a:r>
            <a:r>
              <a:rPr lang="ru-RU" sz="2400" dirty="0"/>
              <a:t> </a:t>
            </a:r>
            <a:r>
              <a:rPr lang="ru-RU" sz="2400" dirty="0" err="1"/>
              <a:t>Ҷумҳурии</a:t>
            </a:r>
            <a:r>
              <a:rPr lang="ru-RU" sz="2400" dirty="0"/>
              <a:t> </a:t>
            </a:r>
            <a:r>
              <a:rPr lang="ru-RU" sz="2400" dirty="0" err="1"/>
              <a:t>Тоҷикисон</a:t>
            </a:r>
            <a:r>
              <a:rPr lang="ru-RU" sz="2400" dirty="0"/>
              <a:t> </a:t>
            </a:r>
            <a:r>
              <a:rPr lang="ru-RU" sz="2400" dirty="0" err="1"/>
              <a:t>ворид</a:t>
            </a:r>
            <a:r>
              <a:rPr lang="ru-RU" sz="2400" dirty="0"/>
              <a:t> </a:t>
            </a:r>
            <a:r>
              <a:rPr lang="ru-RU" sz="2400" dirty="0" err="1"/>
              <a:t>мешаванд</a:t>
            </a:r>
            <a:r>
              <a:rPr lang="ru-R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4041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Назорати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парламентӣ</a:t>
            </a:r>
            <a:r>
              <a:rPr lang="ru-RU" sz="2700" dirty="0">
                <a:solidFill>
                  <a:srgbClr val="002060"/>
                </a:solidFill>
              </a:rPr>
              <a:t> дар </a:t>
            </a:r>
            <a:r>
              <a:rPr lang="ru-RU" sz="2700" dirty="0" err="1">
                <a:solidFill>
                  <a:srgbClr val="002060"/>
                </a:solidFill>
              </a:rPr>
              <a:t>Ҷумҳурии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Тоҷикистон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err="1"/>
              <a:t>Робитаи</a:t>
            </a:r>
            <a:r>
              <a:rPr lang="ru-RU" sz="2400" dirty="0"/>
              <a:t> </a:t>
            </a:r>
            <a:r>
              <a:rPr lang="ru-RU" sz="2400" dirty="0" err="1"/>
              <a:t>мутақобилаи</a:t>
            </a:r>
            <a:r>
              <a:rPr lang="ru-RU" sz="2400" dirty="0"/>
              <a:t> </a:t>
            </a:r>
            <a:r>
              <a:rPr lang="ru-RU" sz="2400" dirty="0" err="1"/>
              <a:t>мақомоти</a:t>
            </a:r>
            <a:r>
              <a:rPr lang="ru-RU" sz="2400" dirty="0"/>
              <a:t> </a:t>
            </a:r>
            <a:r>
              <a:rPr lang="ru-RU" sz="2400" dirty="0" err="1"/>
              <a:t>олии</a:t>
            </a:r>
            <a:r>
              <a:rPr lang="ru-RU" sz="2400" dirty="0"/>
              <a:t> </a:t>
            </a:r>
            <a:r>
              <a:rPr lang="ru-RU" sz="2400" dirty="0" err="1"/>
              <a:t>назорати</a:t>
            </a:r>
            <a:r>
              <a:rPr lang="ru-RU" sz="2400" dirty="0"/>
              <a:t> </a:t>
            </a:r>
            <a:r>
              <a:rPr lang="ru-RU" sz="2400" dirty="0" err="1"/>
              <a:t>молия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Парламенти</a:t>
            </a:r>
            <a:r>
              <a:rPr lang="ru-RU" sz="2400" dirty="0"/>
              <a:t> </a:t>
            </a:r>
            <a:r>
              <a:rPr lang="ru-RU" sz="2400" dirty="0" err="1"/>
              <a:t>кишвар</a:t>
            </a:r>
            <a:r>
              <a:rPr lang="ru-RU" sz="2400" dirty="0"/>
              <a:t> дар </a:t>
            </a:r>
            <a:r>
              <a:rPr lang="ru-RU" sz="2400" dirty="0" err="1"/>
              <a:t>пешниҳоди</a:t>
            </a:r>
            <a:r>
              <a:rPr lang="ru-RU" sz="2400" dirty="0"/>
              <a:t> </a:t>
            </a:r>
            <a:r>
              <a:rPr lang="ru-RU" sz="2400" dirty="0" err="1"/>
              <a:t>хулосаи</a:t>
            </a:r>
            <a:r>
              <a:rPr lang="ru-RU" sz="2400" dirty="0"/>
              <a:t> аудитории  </a:t>
            </a:r>
            <a:r>
              <a:rPr lang="ru-RU" sz="2400" dirty="0" err="1"/>
              <a:t>ҳисоботи</a:t>
            </a:r>
            <a:r>
              <a:rPr lang="ru-RU" sz="2400" dirty="0"/>
              <a:t> </a:t>
            </a:r>
            <a:r>
              <a:rPr lang="ru-RU" sz="2400" dirty="0" err="1"/>
              <a:t>солонаи</a:t>
            </a:r>
            <a:r>
              <a:rPr lang="ru-RU" sz="2400" dirty="0"/>
              <a:t> </a:t>
            </a:r>
            <a:r>
              <a:rPr lang="ru-RU" sz="2400" dirty="0" err="1"/>
              <a:t>Ҳукумати</a:t>
            </a:r>
            <a:r>
              <a:rPr lang="ru-RU" sz="2400" dirty="0"/>
              <a:t> ҶТ </a:t>
            </a:r>
            <a:r>
              <a:rPr lang="ru-RU" sz="2400" dirty="0" err="1"/>
              <a:t>оид</a:t>
            </a:r>
            <a:r>
              <a:rPr lang="ru-RU" sz="2400" dirty="0"/>
              <a:t> ба </a:t>
            </a:r>
            <a:r>
              <a:rPr lang="ru-RU" sz="2400" dirty="0" err="1"/>
              <a:t>иҷрои</a:t>
            </a:r>
            <a:r>
              <a:rPr lang="ru-RU" sz="2400" dirty="0"/>
              <a:t> </a:t>
            </a:r>
            <a:r>
              <a:rPr lang="ru-RU" sz="2400" dirty="0" err="1"/>
              <a:t>буҷети</a:t>
            </a:r>
            <a:r>
              <a:rPr lang="ru-RU" sz="2400" dirty="0"/>
              <a:t> </a:t>
            </a:r>
            <a:r>
              <a:rPr lang="ru-RU" sz="2400" dirty="0" err="1"/>
              <a:t>давлатӣ</a:t>
            </a:r>
            <a:r>
              <a:rPr lang="ru-RU" sz="2400" dirty="0"/>
              <a:t> </a:t>
            </a:r>
            <a:r>
              <a:rPr lang="ru-RU" sz="2400" dirty="0" err="1"/>
              <a:t>барои</a:t>
            </a:r>
            <a:r>
              <a:rPr lang="ru-RU" sz="2400" dirty="0"/>
              <a:t> соли </a:t>
            </a:r>
            <a:r>
              <a:rPr lang="ru-RU" sz="2400" dirty="0" err="1"/>
              <a:t>сипаришуда</a:t>
            </a:r>
            <a:r>
              <a:rPr lang="ru-RU" sz="2400" dirty="0"/>
              <a:t> </a:t>
            </a:r>
            <a:r>
              <a:rPr lang="ru-RU" sz="2400" dirty="0" err="1"/>
              <a:t>ифода</a:t>
            </a:r>
            <a:r>
              <a:rPr lang="ru-RU" sz="2400" dirty="0"/>
              <a:t> </a:t>
            </a:r>
            <a:r>
              <a:rPr lang="ru-RU" sz="2400" dirty="0" err="1"/>
              <a:t>меёбад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28566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557" y="1601391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 smtClean="0">
                <a:solidFill>
                  <a:srgbClr val="002060"/>
                </a:solidFill>
              </a:rPr>
              <a:t>Асноди</a:t>
            </a:r>
            <a:r>
              <a:rPr lang="ru-RU" sz="2700" dirty="0" smtClean="0">
                <a:solidFill>
                  <a:srgbClr val="002060"/>
                </a:solidFill>
              </a:rPr>
              <a:t> </a:t>
            </a:r>
            <a:r>
              <a:rPr lang="ru-RU" sz="2700" dirty="0" err="1" smtClean="0">
                <a:solidFill>
                  <a:srgbClr val="002060"/>
                </a:solidFill>
              </a:rPr>
              <a:t>ҳуқуқӣ</a:t>
            </a:r>
            <a:endParaRPr lang="ru-RU" sz="27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565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/>
              <a:t>- </a:t>
            </a:r>
            <a:r>
              <a:rPr lang="ru-RU" sz="1800" dirty="0" err="1"/>
              <a:t>Конститутсияи</a:t>
            </a:r>
            <a:r>
              <a:rPr lang="ru-RU" sz="1800" dirty="0"/>
              <a:t> </a:t>
            </a:r>
            <a:r>
              <a:rPr lang="ru-RU" sz="1800" dirty="0" err="1"/>
              <a:t>Ҷумҳурии</a:t>
            </a:r>
            <a:r>
              <a:rPr lang="ru-RU" sz="1800" dirty="0"/>
              <a:t> </a:t>
            </a:r>
            <a:r>
              <a:rPr lang="ru-RU" sz="1800" dirty="0" err="1"/>
              <a:t>Тоҷикистон</a:t>
            </a:r>
            <a:r>
              <a:rPr lang="ru-RU" sz="1800" dirty="0"/>
              <a:t> (аз 6 ноябри  соли1994 );</a:t>
            </a:r>
          </a:p>
          <a:p>
            <a:pPr marL="0" indent="0" algn="just">
              <a:buNone/>
            </a:pPr>
            <a:r>
              <a:rPr lang="ru-RU" sz="1800" dirty="0"/>
              <a:t>-  </a:t>
            </a:r>
            <a:r>
              <a:rPr lang="ru-RU" sz="1800" dirty="0" err="1"/>
              <a:t>Қонуни</a:t>
            </a:r>
            <a:r>
              <a:rPr lang="ru-RU" sz="1800" dirty="0"/>
              <a:t> </a:t>
            </a:r>
            <a:r>
              <a:rPr lang="ru-RU" sz="1800" dirty="0" err="1"/>
              <a:t>Ҷумҳурии</a:t>
            </a:r>
            <a:r>
              <a:rPr lang="ru-RU" sz="1800" dirty="0"/>
              <a:t> </a:t>
            </a:r>
            <a:r>
              <a:rPr lang="ru-RU" sz="1800" dirty="0" err="1"/>
              <a:t>Тоҷикистон</a:t>
            </a:r>
            <a:r>
              <a:rPr lang="ru-RU" sz="1800" dirty="0"/>
              <a:t>  «Дар </a:t>
            </a:r>
            <a:r>
              <a:rPr lang="ru-RU" sz="1800" dirty="0" err="1"/>
              <a:t>бораи</a:t>
            </a:r>
            <a:r>
              <a:rPr lang="ru-RU" sz="1800" dirty="0"/>
              <a:t> </a:t>
            </a:r>
            <a:r>
              <a:rPr lang="ru-RU" sz="1800" dirty="0" err="1"/>
              <a:t>Маҷлиси</a:t>
            </a:r>
            <a:r>
              <a:rPr lang="ru-RU" sz="1800" dirty="0"/>
              <a:t> </a:t>
            </a:r>
            <a:r>
              <a:rPr lang="ru-RU" sz="1800" dirty="0" err="1"/>
              <a:t>Олии</a:t>
            </a:r>
            <a:r>
              <a:rPr lang="ru-RU" sz="1800" dirty="0"/>
              <a:t> </a:t>
            </a:r>
            <a:r>
              <a:rPr lang="ru-RU" sz="1800" dirty="0" err="1"/>
              <a:t>Ҷумҳурии</a:t>
            </a:r>
            <a:r>
              <a:rPr lang="ru-RU" sz="1800" dirty="0"/>
              <a:t> </a:t>
            </a:r>
            <a:r>
              <a:rPr lang="ru-RU" sz="1800" dirty="0" err="1"/>
              <a:t>Тоҷикистон</a:t>
            </a:r>
            <a:r>
              <a:rPr lang="ru-RU" sz="1800" dirty="0"/>
              <a:t>  » (аз 19 апрели соли 2000, №1);</a:t>
            </a:r>
          </a:p>
          <a:p>
            <a:pPr marL="0" indent="0" algn="just">
              <a:buNone/>
            </a:pPr>
            <a:r>
              <a:rPr lang="ru-RU" sz="1800" dirty="0"/>
              <a:t>- </a:t>
            </a:r>
            <a:r>
              <a:rPr lang="ru-RU" sz="1800" dirty="0" err="1"/>
              <a:t>Қонуни</a:t>
            </a:r>
            <a:r>
              <a:rPr lang="ru-RU" sz="1800" dirty="0"/>
              <a:t> </a:t>
            </a:r>
            <a:r>
              <a:rPr lang="ru-RU" sz="1800" dirty="0" err="1"/>
              <a:t>Ҷумҳурии</a:t>
            </a:r>
            <a:r>
              <a:rPr lang="ru-RU" sz="1800" dirty="0"/>
              <a:t> </a:t>
            </a:r>
            <a:r>
              <a:rPr lang="ru-RU" sz="1800" dirty="0" err="1"/>
              <a:t>Тоҷикистон</a:t>
            </a:r>
            <a:r>
              <a:rPr lang="ru-RU" sz="1800" dirty="0"/>
              <a:t>  «Дар </a:t>
            </a:r>
            <a:r>
              <a:rPr lang="ru-RU" sz="1800" dirty="0" err="1"/>
              <a:t>бораи</a:t>
            </a:r>
            <a:r>
              <a:rPr lang="ru-RU" sz="1800" dirty="0"/>
              <a:t> </a:t>
            </a:r>
            <a:r>
              <a:rPr lang="ru-RU" sz="1800" dirty="0" err="1"/>
              <a:t>Ҳукумати</a:t>
            </a:r>
            <a:r>
              <a:rPr lang="ru-RU" sz="1800" dirty="0"/>
              <a:t> </a:t>
            </a:r>
            <a:r>
              <a:rPr lang="ru-RU" sz="1800" dirty="0" err="1"/>
              <a:t>Ҷумҳурии</a:t>
            </a:r>
            <a:r>
              <a:rPr lang="ru-RU" sz="1800" dirty="0"/>
              <a:t> </a:t>
            </a:r>
            <a:r>
              <a:rPr lang="ru-RU" sz="1800" dirty="0" err="1"/>
              <a:t>Тоҷикистон</a:t>
            </a:r>
            <a:r>
              <a:rPr lang="ru-RU" sz="1800" dirty="0"/>
              <a:t>  » (аз 12 майи соли 2001г, №28);</a:t>
            </a:r>
          </a:p>
          <a:p>
            <a:pPr marL="0" indent="0" algn="just">
              <a:buNone/>
            </a:pPr>
            <a:r>
              <a:rPr lang="ru-RU" sz="1800" dirty="0"/>
              <a:t>- </a:t>
            </a:r>
            <a:r>
              <a:rPr lang="ru-RU" sz="1800" dirty="0" err="1"/>
              <a:t>Қонуни</a:t>
            </a:r>
            <a:r>
              <a:rPr lang="ru-RU" sz="1800" dirty="0"/>
              <a:t> </a:t>
            </a:r>
            <a:r>
              <a:rPr lang="ru-RU" sz="1800" dirty="0" err="1"/>
              <a:t>Ҷумҳурии</a:t>
            </a:r>
            <a:r>
              <a:rPr lang="ru-RU" sz="1800" dirty="0"/>
              <a:t> </a:t>
            </a:r>
            <a:r>
              <a:rPr lang="ru-RU" sz="1800" dirty="0" err="1"/>
              <a:t>Тоҷикистон</a:t>
            </a:r>
            <a:r>
              <a:rPr lang="ru-RU" sz="1800" dirty="0"/>
              <a:t>  « Дар </a:t>
            </a:r>
            <a:r>
              <a:rPr lang="ru-RU" sz="1800" dirty="0" err="1"/>
              <a:t>бораи</a:t>
            </a:r>
            <a:r>
              <a:rPr lang="ru-RU" sz="1800" dirty="0"/>
              <a:t> </a:t>
            </a:r>
            <a:r>
              <a:rPr lang="ru-RU" sz="1800" dirty="0" err="1"/>
              <a:t>низоми</a:t>
            </a:r>
            <a:r>
              <a:rPr lang="ru-RU" sz="1800" dirty="0"/>
              <a:t> </a:t>
            </a:r>
            <a:r>
              <a:rPr lang="ru-RU" sz="1800" dirty="0" err="1"/>
              <a:t>мақомоти</a:t>
            </a:r>
            <a:r>
              <a:rPr lang="ru-RU" sz="1800" dirty="0"/>
              <a:t> </a:t>
            </a:r>
            <a:r>
              <a:rPr lang="ru-RU" sz="1800" dirty="0" err="1"/>
              <a:t>идоракунии</a:t>
            </a:r>
            <a:r>
              <a:rPr lang="ru-RU" sz="1800" dirty="0"/>
              <a:t> </a:t>
            </a:r>
            <a:r>
              <a:rPr lang="ru-RU" sz="1800" dirty="0" err="1"/>
              <a:t>давлатии</a:t>
            </a:r>
            <a:r>
              <a:rPr lang="ru-RU" sz="1800" dirty="0"/>
              <a:t>   </a:t>
            </a:r>
            <a:r>
              <a:rPr lang="ru-RU" sz="1800" dirty="0" err="1"/>
              <a:t>Ҷумҳурии</a:t>
            </a:r>
            <a:r>
              <a:rPr lang="ru-RU" sz="1800" dirty="0"/>
              <a:t> </a:t>
            </a:r>
            <a:r>
              <a:rPr lang="ru-RU" sz="1800" dirty="0" err="1"/>
              <a:t>Тоҷикистон</a:t>
            </a:r>
            <a:r>
              <a:rPr lang="ru-RU" sz="1800" dirty="0"/>
              <a:t>  » (аз 16 апрели соли 2012 , №828);</a:t>
            </a:r>
          </a:p>
          <a:p>
            <a:pPr marL="0" indent="0" algn="just">
              <a:buNone/>
            </a:pPr>
            <a:r>
              <a:rPr lang="ru-RU" sz="1800" dirty="0"/>
              <a:t>- </a:t>
            </a:r>
            <a:r>
              <a:rPr lang="ru-RU" sz="1800" dirty="0" err="1"/>
              <a:t>Қонуни</a:t>
            </a:r>
            <a:r>
              <a:rPr lang="ru-RU" sz="1800" dirty="0"/>
              <a:t> </a:t>
            </a:r>
            <a:r>
              <a:rPr lang="ru-RU" sz="1800" dirty="0" err="1"/>
              <a:t>Ҷумҳурии</a:t>
            </a:r>
            <a:r>
              <a:rPr lang="ru-RU" sz="1800" dirty="0"/>
              <a:t> </a:t>
            </a:r>
            <a:r>
              <a:rPr lang="ru-RU" sz="1800" dirty="0" err="1"/>
              <a:t>Тоҷикистон</a:t>
            </a:r>
            <a:r>
              <a:rPr lang="ru-RU" sz="1800" dirty="0"/>
              <a:t>  «Дар </a:t>
            </a:r>
            <a:r>
              <a:rPr lang="ru-RU" sz="1800" dirty="0" err="1"/>
              <a:t>бораи</a:t>
            </a:r>
            <a:r>
              <a:rPr lang="ru-RU" sz="1800" dirty="0"/>
              <a:t> </a:t>
            </a:r>
            <a:r>
              <a:rPr lang="ru-RU" sz="1800" dirty="0" err="1"/>
              <a:t>молияи</a:t>
            </a:r>
            <a:r>
              <a:rPr lang="ru-RU" sz="1800" dirty="0"/>
              <a:t> </a:t>
            </a:r>
            <a:r>
              <a:rPr lang="ru-RU" sz="1800" dirty="0" err="1"/>
              <a:t>Ҷумҳурии</a:t>
            </a:r>
            <a:r>
              <a:rPr lang="ru-RU" sz="1800" dirty="0"/>
              <a:t> </a:t>
            </a:r>
            <a:r>
              <a:rPr lang="ru-RU" sz="1800" dirty="0" err="1"/>
              <a:t>Тоҷикистон</a:t>
            </a:r>
            <a:r>
              <a:rPr lang="ru-RU" sz="1800" dirty="0"/>
              <a:t> » (аз 28 июни соли 2011 , № 723);</a:t>
            </a:r>
          </a:p>
          <a:p>
            <a:pPr marL="0" indent="0" algn="just">
              <a:buNone/>
            </a:pPr>
            <a:endParaRPr lang="ru-RU" sz="1800" dirty="0"/>
          </a:p>
          <a:p>
            <a:pPr marL="0" indent="0" algn="just">
              <a:buNone/>
            </a:pPr>
            <a:r>
              <a:rPr lang="ru-RU" sz="1800" dirty="0"/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3632725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Назорати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парламентӣ</a:t>
            </a:r>
            <a:r>
              <a:rPr lang="ru-RU" sz="2700" dirty="0">
                <a:solidFill>
                  <a:srgbClr val="002060"/>
                </a:solidFill>
              </a:rPr>
              <a:t> дар </a:t>
            </a:r>
            <a:r>
              <a:rPr lang="ru-RU" sz="2700" dirty="0" err="1">
                <a:solidFill>
                  <a:srgbClr val="002060"/>
                </a:solidFill>
              </a:rPr>
              <a:t>Ҷумҳурии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Тоҷикистон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dirty="0" err="1"/>
              <a:t>Хулосаи</a:t>
            </a:r>
            <a:r>
              <a:rPr lang="ru-RU" sz="2400" dirty="0"/>
              <a:t> </a:t>
            </a:r>
            <a:r>
              <a:rPr lang="ru-RU" sz="2400" dirty="0" err="1"/>
              <a:t>палатаи</a:t>
            </a:r>
            <a:r>
              <a:rPr lang="ru-RU" sz="2400" dirty="0"/>
              <a:t> </a:t>
            </a:r>
            <a:r>
              <a:rPr lang="ru-RU" sz="2400" dirty="0" err="1"/>
              <a:t>ҳисоб</a:t>
            </a:r>
            <a:r>
              <a:rPr lang="ru-RU" sz="2400" dirty="0"/>
              <a:t> </a:t>
            </a:r>
            <a:r>
              <a:rPr lang="ru-RU" sz="2400" dirty="0" err="1"/>
              <a:t>бояд</a:t>
            </a:r>
            <a:r>
              <a:rPr lang="ru-RU" sz="2400" dirty="0"/>
              <a:t> аз </a:t>
            </a:r>
            <a:r>
              <a:rPr lang="ru-RU" sz="2400" dirty="0" err="1"/>
              <a:t>муҳтавои</a:t>
            </a:r>
            <a:r>
              <a:rPr lang="ru-RU" sz="2400" dirty="0"/>
              <a:t> </a:t>
            </a:r>
            <a:r>
              <a:rPr lang="ru-RU" sz="2400" dirty="0" err="1"/>
              <a:t>зер</a:t>
            </a:r>
            <a:r>
              <a:rPr lang="ru-RU" sz="2400" dirty="0"/>
              <a:t> </a:t>
            </a:r>
            <a:r>
              <a:rPr lang="ru-RU" sz="2400" dirty="0" err="1"/>
              <a:t>иборат</a:t>
            </a:r>
            <a:r>
              <a:rPr lang="ru-RU" sz="2400" dirty="0"/>
              <a:t> </a:t>
            </a:r>
            <a:r>
              <a:rPr lang="ru-RU" sz="2400" dirty="0" err="1"/>
              <a:t>бошад</a:t>
            </a:r>
            <a:r>
              <a:rPr lang="ru-RU" sz="2400" dirty="0"/>
              <a:t> 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400" dirty="0" err="1"/>
              <a:t>Иҷрои</a:t>
            </a:r>
            <a:r>
              <a:rPr lang="ru-RU" sz="2400" dirty="0"/>
              <a:t> </a:t>
            </a:r>
            <a:r>
              <a:rPr lang="ru-RU" sz="2400" dirty="0" err="1"/>
              <a:t>буҷети</a:t>
            </a:r>
            <a:r>
              <a:rPr lang="ru-RU" sz="2400" dirty="0"/>
              <a:t> </a:t>
            </a:r>
            <a:r>
              <a:rPr lang="ru-RU" sz="2400" dirty="0" err="1"/>
              <a:t>давлатӣ</a:t>
            </a:r>
            <a:r>
              <a:rPr lang="ru-RU" sz="2400" dirty="0"/>
              <a:t> аз </a:t>
            </a:r>
            <a:r>
              <a:rPr lang="ru-RU" sz="2400" dirty="0" err="1"/>
              <a:t>нигоҳи</a:t>
            </a:r>
            <a:r>
              <a:rPr lang="ru-RU" sz="2400" dirty="0"/>
              <a:t> </a:t>
            </a:r>
            <a:r>
              <a:rPr lang="ru-RU" sz="2400" dirty="0" err="1"/>
              <a:t>қонуният,сарфаҷуйӣ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самаранокӣ</a:t>
            </a:r>
            <a:r>
              <a:rPr lang="ru-RU" sz="2400" dirty="0"/>
              <a:t> 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400" dirty="0" err="1"/>
              <a:t>Ҳадафмандӣ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самаранокии</a:t>
            </a:r>
            <a:r>
              <a:rPr lang="ru-RU" sz="2400" dirty="0"/>
              <a:t> </a:t>
            </a:r>
            <a:r>
              <a:rPr lang="ru-RU" sz="2400" dirty="0" err="1"/>
              <a:t>иқтисодии</a:t>
            </a:r>
            <a:r>
              <a:rPr lang="ru-RU" sz="2400" dirty="0"/>
              <a:t> </a:t>
            </a:r>
            <a:r>
              <a:rPr lang="ru-RU" sz="2400" dirty="0" err="1"/>
              <a:t>дигаргуниҳои</a:t>
            </a:r>
            <a:r>
              <a:rPr lang="ru-RU" sz="2400" dirty="0"/>
              <a:t> </a:t>
            </a:r>
            <a:r>
              <a:rPr lang="ru-RU" sz="2400" dirty="0" err="1"/>
              <a:t>пешбинишуда</a:t>
            </a:r>
            <a:r>
              <a:rPr lang="ru-RU" sz="2400" dirty="0"/>
              <a:t> дар </a:t>
            </a:r>
            <a:r>
              <a:rPr lang="ru-RU" sz="2400" dirty="0" err="1"/>
              <a:t>ҳаҷми</a:t>
            </a:r>
            <a:r>
              <a:rPr lang="ru-RU" sz="2400" dirty="0"/>
              <a:t> </a:t>
            </a:r>
            <a:r>
              <a:rPr lang="ru-RU" sz="2400" dirty="0" err="1"/>
              <a:t>қарзи</a:t>
            </a:r>
            <a:r>
              <a:rPr lang="ru-RU" sz="2400" dirty="0"/>
              <a:t> </a:t>
            </a:r>
            <a:r>
              <a:rPr lang="ru-RU" sz="2400" dirty="0" err="1"/>
              <a:t>берунӣ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дохилии</a:t>
            </a:r>
            <a:r>
              <a:rPr lang="ru-RU" sz="2400" dirty="0"/>
              <a:t> </a:t>
            </a:r>
            <a:r>
              <a:rPr lang="ru-RU" sz="2400" dirty="0" err="1"/>
              <a:t>давлатӣ</a:t>
            </a:r>
            <a:r>
              <a:rPr lang="ru-RU" sz="2400" dirty="0"/>
              <a:t> 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400" dirty="0" err="1"/>
              <a:t>Натиҷаҳои</a:t>
            </a:r>
            <a:r>
              <a:rPr lang="ru-RU" sz="2400" dirty="0"/>
              <a:t> </a:t>
            </a:r>
            <a:r>
              <a:rPr lang="ru-RU" sz="2400" dirty="0" err="1"/>
              <a:t>матлуби</a:t>
            </a:r>
            <a:r>
              <a:rPr lang="ru-RU" sz="2400" dirty="0"/>
              <a:t> </a:t>
            </a:r>
            <a:r>
              <a:rPr lang="ru-RU" sz="2400" dirty="0" err="1"/>
              <a:t>пешниҳодоти</a:t>
            </a:r>
            <a:r>
              <a:rPr lang="ru-RU" sz="2400" dirty="0"/>
              <a:t> </a:t>
            </a:r>
            <a:r>
              <a:rPr lang="ru-RU" sz="2400" dirty="0" err="1"/>
              <a:t>Ҳукумати</a:t>
            </a:r>
            <a:r>
              <a:rPr lang="ru-RU" sz="2400" dirty="0"/>
              <a:t> </a:t>
            </a:r>
            <a:r>
              <a:rPr lang="ru-RU" sz="2400" dirty="0" err="1"/>
              <a:t>Ҷумҳурии</a:t>
            </a:r>
            <a:r>
              <a:rPr lang="ru-RU" sz="2400" dirty="0"/>
              <a:t> </a:t>
            </a:r>
            <a:r>
              <a:rPr lang="ru-RU" sz="2400" dirty="0" err="1"/>
              <a:t>Тоҷикистон</a:t>
            </a:r>
            <a:r>
              <a:rPr lang="ru-RU" sz="2400" dirty="0"/>
              <a:t> </a:t>
            </a:r>
            <a:r>
              <a:rPr lang="ru-RU" sz="2400" dirty="0" err="1"/>
              <a:t>оид</a:t>
            </a:r>
            <a:r>
              <a:rPr lang="ru-RU" sz="2400" dirty="0"/>
              <a:t> ба </a:t>
            </a:r>
            <a:r>
              <a:rPr lang="ru-RU" sz="2400" dirty="0" err="1"/>
              <a:t>кафолати</a:t>
            </a:r>
            <a:r>
              <a:rPr lang="ru-RU" sz="2400" dirty="0"/>
              <a:t> </a:t>
            </a:r>
            <a:r>
              <a:rPr lang="ru-RU" sz="2400" dirty="0" err="1"/>
              <a:t>қарзҳо</a:t>
            </a:r>
            <a:r>
              <a:rPr lang="ru-RU" sz="2400" dirty="0"/>
              <a:t> ;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400" dirty="0" err="1"/>
              <a:t>Муътамад</a:t>
            </a:r>
            <a:r>
              <a:rPr lang="ru-RU" sz="2400" dirty="0"/>
              <a:t> </a:t>
            </a:r>
            <a:r>
              <a:rPr lang="ru-RU" sz="2400" dirty="0" err="1"/>
              <a:t>будани</a:t>
            </a:r>
            <a:r>
              <a:rPr lang="ru-RU" sz="2400" dirty="0"/>
              <a:t> </a:t>
            </a:r>
            <a:r>
              <a:rPr lang="ru-RU" sz="2400" dirty="0" err="1"/>
              <a:t>ҳисобдории</a:t>
            </a:r>
            <a:r>
              <a:rPr lang="ru-RU" sz="2400" dirty="0"/>
              <a:t> </a:t>
            </a:r>
            <a:r>
              <a:rPr lang="ru-RU" sz="2400" dirty="0" err="1"/>
              <a:t>молиявӣ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ҳисоботпазирии</a:t>
            </a:r>
            <a:r>
              <a:rPr lang="ru-RU" sz="2400" dirty="0"/>
              <a:t> </a:t>
            </a:r>
            <a:r>
              <a:rPr lang="ru-RU" sz="2400" dirty="0" err="1"/>
              <a:t>корхонаҳое</a:t>
            </a:r>
            <a:r>
              <a:rPr lang="ru-RU" sz="2400" dirty="0"/>
              <a:t>, </a:t>
            </a:r>
            <a:r>
              <a:rPr lang="ru-RU" sz="2400" dirty="0" err="1"/>
              <a:t>ки</a:t>
            </a:r>
            <a:r>
              <a:rPr lang="ru-RU" sz="2400" dirty="0"/>
              <a:t> </a:t>
            </a:r>
            <a:r>
              <a:rPr lang="ru-RU" sz="2400" dirty="0" err="1"/>
              <a:t>маблағҳои</a:t>
            </a:r>
            <a:r>
              <a:rPr lang="ru-RU" sz="2400" dirty="0"/>
              <a:t> </a:t>
            </a:r>
            <a:r>
              <a:rPr lang="ru-RU" sz="2400" dirty="0" err="1"/>
              <a:t>буҷети</a:t>
            </a:r>
            <a:r>
              <a:rPr lang="ru-RU" sz="2400" dirty="0"/>
              <a:t> </a:t>
            </a:r>
            <a:r>
              <a:rPr lang="ru-RU" sz="2400" dirty="0" err="1"/>
              <a:t>давлатиро</a:t>
            </a:r>
            <a:r>
              <a:rPr lang="ru-RU" sz="2400" dirty="0"/>
              <a:t> </a:t>
            </a:r>
            <a:r>
              <a:rPr lang="ru-RU" sz="2400" dirty="0" err="1"/>
              <a:t>сарф</a:t>
            </a:r>
            <a:r>
              <a:rPr lang="ru-RU" sz="2400" dirty="0"/>
              <a:t> </a:t>
            </a:r>
            <a:r>
              <a:rPr lang="ru-RU" sz="2400" dirty="0" err="1"/>
              <a:t>мекунанд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37136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Назорати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парламентӣ</a:t>
            </a:r>
            <a:r>
              <a:rPr lang="ru-RU" sz="2700" dirty="0">
                <a:solidFill>
                  <a:srgbClr val="002060"/>
                </a:solidFill>
              </a:rPr>
              <a:t> дар </a:t>
            </a:r>
            <a:r>
              <a:rPr lang="ru-RU" sz="2700" dirty="0" err="1">
                <a:solidFill>
                  <a:srgbClr val="002060"/>
                </a:solidFill>
              </a:rPr>
              <a:t>Ҷумҳурии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Тоҷикистон</a:t>
            </a:r>
            <a:r>
              <a:rPr lang="ru-RU" sz="2700" dirty="0">
                <a:solidFill>
                  <a:srgbClr val="002060"/>
                </a:solidFill>
              </a:rPr>
              <a:t>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err="1"/>
              <a:t>Маҷлиси</a:t>
            </a:r>
            <a:r>
              <a:rPr lang="ru-RU" sz="2400" dirty="0"/>
              <a:t> </a:t>
            </a:r>
            <a:r>
              <a:rPr lang="ru-RU" sz="2400" dirty="0" err="1"/>
              <a:t>намояндагон</a:t>
            </a:r>
            <a:r>
              <a:rPr lang="ru-RU" sz="2400" dirty="0"/>
              <a:t> </a:t>
            </a:r>
            <a:r>
              <a:rPr lang="ru-RU" sz="2400" dirty="0" err="1"/>
              <a:t>Ҳисобот</a:t>
            </a:r>
            <a:r>
              <a:rPr lang="ru-RU" sz="2400" dirty="0"/>
              <a:t> </a:t>
            </a:r>
            <a:r>
              <a:rPr lang="ru-RU" sz="2400" dirty="0" err="1"/>
              <a:t>оид</a:t>
            </a:r>
            <a:r>
              <a:rPr lang="ru-RU" sz="2400" dirty="0"/>
              <a:t> ба </a:t>
            </a:r>
            <a:r>
              <a:rPr lang="ru-RU" sz="2400" dirty="0" err="1"/>
              <a:t>иҷрои</a:t>
            </a:r>
            <a:r>
              <a:rPr lang="ru-RU" sz="2400" dirty="0"/>
              <a:t> </a:t>
            </a:r>
            <a:r>
              <a:rPr lang="ru-RU" sz="2400" dirty="0" err="1"/>
              <a:t>буҷети</a:t>
            </a:r>
            <a:r>
              <a:rPr lang="ru-RU" sz="2400" dirty="0"/>
              <a:t> </a:t>
            </a:r>
            <a:r>
              <a:rPr lang="ru-RU" sz="2400" dirty="0" err="1"/>
              <a:t>давлатиро</a:t>
            </a:r>
            <a:r>
              <a:rPr lang="ru-RU" sz="2400" dirty="0"/>
              <a:t> </a:t>
            </a:r>
            <a:r>
              <a:rPr lang="ru-RU" sz="2400" dirty="0" err="1"/>
              <a:t>барои</a:t>
            </a:r>
            <a:r>
              <a:rPr lang="ru-RU" sz="2400" dirty="0"/>
              <a:t> соли </a:t>
            </a:r>
            <a:r>
              <a:rPr lang="ru-RU" sz="2400" dirty="0" err="1"/>
              <a:t>молиявии</a:t>
            </a:r>
            <a:r>
              <a:rPr lang="ru-RU" sz="2400" dirty="0"/>
              <a:t> </a:t>
            </a:r>
            <a:r>
              <a:rPr lang="ru-RU" sz="2400" dirty="0" err="1"/>
              <a:t>сипаришуда</a:t>
            </a:r>
            <a:r>
              <a:rPr lang="ru-RU" sz="2400" dirty="0"/>
              <a:t> </a:t>
            </a:r>
            <a:r>
              <a:rPr lang="ru-RU" sz="2400" dirty="0" err="1"/>
              <a:t>ҳамзамон</a:t>
            </a:r>
            <a:r>
              <a:rPr lang="ru-RU" sz="2400" dirty="0"/>
              <a:t> </a:t>
            </a:r>
            <a:r>
              <a:rPr lang="ru-RU" sz="2400" dirty="0" err="1"/>
              <a:t>бо</a:t>
            </a:r>
            <a:r>
              <a:rPr lang="ru-RU" sz="2400" dirty="0"/>
              <a:t> </a:t>
            </a:r>
            <a:r>
              <a:rPr lang="ru-RU" sz="2400" dirty="0" err="1"/>
              <a:t>баррасӣ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қабули</a:t>
            </a:r>
            <a:r>
              <a:rPr lang="ru-RU" sz="2400" dirty="0"/>
              <a:t> </a:t>
            </a:r>
            <a:r>
              <a:rPr lang="ru-RU" sz="2400" dirty="0" err="1"/>
              <a:t>Қонуни</a:t>
            </a:r>
            <a:r>
              <a:rPr lang="ru-RU" sz="2400" dirty="0"/>
              <a:t> </a:t>
            </a:r>
            <a:r>
              <a:rPr lang="ru-RU" sz="2400" dirty="0" err="1">
                <a:solidFill>
                  <a:srgbClr val="002060"/>
                </a:solidFill>
              </a:rPr>
              <a:t>Ҷумҳурии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Тоҷикистон</a:t>
            </a:r>
            <a:r>
              <a:rPr lang="ru-RU" sz="2400" dirty="0">
                <a:solidFill>
                  <a:srgbClr val="002060"/>
                </a:solidFill>
              </a:rPr>
              <a:t> дар </a:t>
            </a:r>
            <a:r>
              <a:rPr lang="ru-RU" sz="2400" dirty="0" err="1">
                <a:solidFill>
                  <a:srgbClr val="002060"/>
                </a:solidFill>
              </a:rPr>
              <a:t>бораи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буҷети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давлатӣ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барои</a:t>
            </a:r>
            <a:r>
              <a:rPr lang="ru-RU" sz="2400" dirty="0">
                <a:solidFill>
                  <a:srgbClr val="002060"/>
                </a:solidFill>
              </a:rPr>
              <a:t> соли </a:t>
            </a:r>
            <a:r>
              <a:rPr lang="ru-RU" sz="2400" dirty="0" err="1">
                <a:solidFill>
                  <a:srgbClr val="002060"/>
                </a:solidFill>
              </a:rPr>
              <a:t>молиявии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навбатӣ</a:t>
            </a:r>
            <a:r>
              <a:rPr lang="ru-RU" sz="2400" dirty="0">
                <a:solidFill>
                  <a:srgbClr val="002060"/>
                </a:solidFill>
              </a:rPr>
              <a:t>  </a:t>
            </a:r>
            <a:r>
              <a:rPr lang="ru-RU" sz="2400" dirty="0" err="1">
                <a:solidFill>
                  <a:srgbClr val="002060"/>
                </a:solidFill>
              </a:rPr>
              <a:t>муҳокима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ва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тасдиқ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менамояд</a:t>
            </a:r>
            <a:r>
              <a:rPr lang="ru-R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2502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Назорати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парламентӣ</a:t>
            </a:r>
            <a:r>
              <a:rPr lang="ru-RU" sz="2700" dirty="0">
                <a:solidFill>
                  <a:srgbClr val="002060"/>
                </a:solidFill>
              </a:rPr>
              <a:t> дар </a:t>
            </a:r>
            <a:r>
              <a:rPr lang="ru-RU" sz="2700" dirty="0" err="1">
                <a:solidFill>
                  <a:srgbClr val="002060"/>
                </a:solidFill>
              </a:rPr>
              <a:t>Ҷумҳурии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Тоҷикистон</a:t>
            </a:r>
            <a:r>
              <a:rPr lang="ru-RU" sz="2700" dirty="0">
                <a:solidFill>
                  <a:srgbClr val="002060"/>
                </a:solidFill>
              </a:rPr>
              <a:t>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err="1"/>
              <a:t>Ҳамин</a:t>
            </a:r>
            <a:r>
              <a:rPr lang="ru-RU" sz="2400" dirty="0"/>
              <a:t> тавр, </a:t>
            </a:r>
            <a:r>
              <a:rPr lang="ru-RU" sz="2400" dirty="0" err="1"/>
              <a:t>татбиқи</a:t>
            </a:r>
            <a:r>
              <a:rPr lang="ru-RU" sz="2400" dirty="0"/>
              <a:t> </a:t>
            </a:r>
            <a:r>
              <a:rPr lang="ru-RU" sz="2400" dirty="0" err="1"/>
              <a:t>босамари</a:t>
            </a:r>
            <a:r>
              <a:rPr lang="ru-RU" sz="2400" dirty="0"/>
              <a:t> </a:t>
            </a:r>
            <a:r>
              <a:rPr lang="ru-RU" sz="2400" dirty="0" err="1"/>
              <a:t>назорати</a:t>
            </a:r>
            <a:r>
              <a:rPr lang="ru-RU" sz="2400" dirty="0"/>
              <a:t> </a:t>
            </a:r>
            <a:r>
              <a:rPr lang="ru-RU" sz="2400" dirty="0" err="1"/>
              <a:t>парламентӣ</a:t>
            </a:r>
            <a:r>
              <a:rPr lang="ru-RU" sz="2400" dirty="0"/>
              <a:t> </a:t>
            </a:r>
            <a:r>
              <a:rPr lang="ru-RU" sz="2400" dirty="0" err="1"/>
              <a:t>мустақиман</a:t>
            </a:r>
            <a:r>
              <a:rPr lang="ru-RU" sz="2400" dirty="0"/>
              <a:t> аз </a:t>
            </a:r>
            <a:r>
              <a:rPr lang="ru-RU" sz="2400" dirty="0" err="1"/>
              <a:t>сифати</a:t>
            </a:r>
            <a:r>
              <a:rPr lang="ru-RU" sz="2400" dirty="0"/>
              <a:t> </a:t>
            </a:r>
            <a:r>
              <a:rPr lang="ru-RU" sz="2400" dirty="0" err="1"/>
              <a:t>баланди</a:t>
            </a:r>
            <a:r>
              <a:rPr lang="ru-RU" sz="2400" dirty="0"/>
              <a:t> </a:t>
            </a:r>
            <a:r>
              <a:rPr lang="ru-RU" sz="2400" dirty="0" err="1"/>
              <a:t>татбиқи</a:t>
            </a:r>
            <a:r>
              <a:rPr lang="ru-RU" sz="2400" dirty="0"/>
              <a:t> </a:t>
            </a:r>
            <a:r>
              <a:rPr lang="ru-RU" sz="2400" dirty="0" err="1"/>
              <a:t>ҳисоботи</a:t>
            </a:r>
            <a:r>
              <a:rPr lang="ru-RU" sz="2400" dirty="0"/>
              <a:t> </a:t>
            </a:r>
            <a:r>
              <a:rPr lang="ru-RU" sz="2400" dirty="0" err="1"/>
              <a:t>аудиторӣ</a:t>
            </a:r>
            <a:r>
              <a:rPr lang="ru-RU" sz="2400" dirty="0"/>
              <a:t> </a:t>
            </a:r>
            <a:r>
              <a:rPr lang="ru-RU" sz="2400" dirty="0" err="1"/>
              <a:t>вобаста</a:t>
            </a:r>
            <a:r>
              <a:rPr lang="ru-RU" sz="2400" dirty="0"/>
              <a:t> </a:t>
            </a:r>
            <a:r>
              <a:rPr lang="ru-RU" sz="2400" dirty="0" err="1"/>
              <a:t>аст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989168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Назорати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парламентӣ</a:t>
            </a:r>
            <a:r>
              <a:rPr lang="ru-RU" sz="2700" dirty="0">
                <a:solidFill>
                  <a:srgbClr val="002060"/>
                </a:solidFill>
              </a:rPr>
              <a:t> дар </a:t>
            </a:r>
            <a:r>
              <a:rPr lang="ru-RU" sz="2700" dirty="0" err="1">
                <a:solidFill>
                  <a:srgbClr val="002060"/>
                </a:solidFill>
              </a:rPr>
              <a:t>Ҷумҳурии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Тоҷикистон</a:t>
            </a:r>
            <a:r>
              <a:rPr lang="ru-RU" sz="2700" dirty="0">
                <a:solidFill>
                  <a:srgbClr val="002060"/>
                </a:solidFill>
              </a:rPr>
              <a:t>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 Дар </a:t>
            </a:r>
            <a:r>
              <a:rPr lang="ru-RU" sz="2400" dirty="0" err="1"/>
              <a:t>айни</a:t>
            </a:r>
            <a:r>
              <a:rPr lang="ru-RU" sz="2400" dirty="0"/>
              <a:t> </a:t>
            </a:r>
            <a:r>
              <a:rPr lang="ru-RU" sz="2400" dirty="0" err="1"/>
              <a:t>ҳол</a:t>
            </a:r>
            <a:r>
              <a:rPr lang="ru-RU" sz="2400" dirty="0"/>
              <a:t> </a:t>
            </a:r>
            <a:r>
              <a:rPr lang="ru-RU" sz="2400" dirty="0" err="1"/>
              <a:t>татбиқи</a:t>
            </a:r>
            <a:r>
              <a:rPr lang="ru-RU" sz="2400" dirty="0"/>
              <a:t> </a:t>
            </a:r>
            <a:r>
              <a:rPr lang="ru-RU" sz="2400" dirty="0" err="1"/>
              <a:t>ҳисоботи</a:t>
            </a:r>
            <a:r>
              <a:rPr lang="ru-RU" sz="2400" dirty="0"/>
              <a:t> аудитории </a:t>
            </a:r>
            <a:r>
              <a:rPr lang="ru-RU" sz="2400" dirty="0" err="1"/>
              <a:t>босифат</a:t>
            </a:r>
            <a:r>
              <a:rPr lang="ru-RU" sz="2400" dirty="0"/>
              <a:t> </a:t>
            </a:r>
            <a:r>
              <a:rPr lang="ru-RU" sz="2400" dirty="0" err="1"/>
              <a:t>танқиди</a:t>
            </a:r>
            <a:r>
              <a:rPr lang="ru-RU" sz="2400" dirty="0"/>
              <a:t> </a:t>
            </a:r>
            <a:r>
              <a:rPr lang="ru-RU" sz="2400" dirty="0" err="1"/>
              <a:t>самараноки</a:t>
            </a:r>
            <a:r>
              <a:rPr lang="ru-RU" sz="2400" dirty="0"/>
              <a:t> </a:t>
            </a:r>
            <a:r>
              <a:rPr lang="ru-RU" sz="2400" dirty="0" err="1"/>
              <a:t>сарвақтиро</a:t>
            </a:r>
            <a:r>
              <a:rPr lang="ru-RU" sz="2400" dirty="0"/>
              <a:t> аз </a:t>
            </a:r>
            <a:r>
              <a:rPr lang="ru-RU" sz="2400" dirty="0" err="1"/>
              <a:t>ҷониби</a:t>
            </a:r>
            <a:r>
              <a:rPr lang="ru-RU" sz="2400" dirty="0"/>
              <a:t> Парламент </a:t>
            </a:r>
            <a:r>
              <a:rPr lang="ru-RU" sz="2400" dirty="0" err="1"/>
              <a:t>талаб</a:t>
            </a:r>
            <a:r>
              <a:rPr lang="ru-RU" sz="2400" dirty="0"/>
              <a:t> </a:t>
            </a:r>
            <a:r>
              <a:rPr lang="ru-RU" sz="2400" dirty="0" err="1"/>
              <a:t>дорад</a:t>
            </a:r>
            <a:r>
              <a:rPr lang="ru-RU" sz="2400" dirty="0"/>
              <a:t>, </a:t>
            </a:r>
            <a:r>
              <a:rPr lang="ru-RU" sz="2400" dirty="0" err="1"/>
              <a:t>ки</a:t>
            </a:r>
            <a:r>
              <a:rPr lang="ru-RU" sz="2400" dirty="0"/>
              <a:t> он </a:t>
            </a:r>
            <a:r>
              <a:rPr lang="ru-RU" sz="2400" dirty="0" err="1"/>
              <a:t>маънои</a:t>
            </a:r>
            <a:r>
              <a:rPr lang="ru-RU" sz="2400" dirty="0"/>
              <a:t> </a:t>
            </a:r>
            <a:r>
              <a:rPr lang="ru-RU" sz="2400" dirty="0" err="1"/>
              <a:t>баррасии</a:t>
            </a:r>
            <a:r>
              <a:rPr lang="ru-RU" sz="2400" dirty="0"/>
              <a:t> </a:t>
            </a:r>
            <a:r>
              <a:rPr lang="ru-RU" sz="2400" dirty="0" err="1"/>
              <a:t>ҳамаҷониба</a:t>
            </a:r>
            <a:r>
              <a:rPr lang="ru-RU" sz="2400" dirty="0"/>
              <a:t> </a:t>
            </a:r>
            <a:r>
              <a:rPr lang="ru-RU" sz="2400" dirty="0" err="1"/>
              <a:t>ва</a:t>
            </a:r>
            <a:r>
              <a:rPr lang="ru-RU" sz="2400" dirty="0"/>
              <a:t> </a:t>
            </a:r>
            <a:r>
              <a:rPr lang="ru-RU" sz="2400" dirty="0" err="1"/>
              <a:t>саривақтии</a:t>
            </a:r>
            <a:r>
              <a:rPr lang="ru-RU" sz="2400" dirty="0"/>
              <a:t> </a:t>
            </a:r>
            <a:r>
              <a:rPr lang="ru-RU" sz="2400" dirty="0" err="1"/>
              <a:t>ҳисоботи</a:t>
            </a:r>
            <a:r>
              <a:rPr lang="ru-RU" sz="2400" dirty="0"/>
              <a:t> </a:t>
            </a:r>
            <a:r>
              <a:rPr lang="ru-RU" sz="2400" dirty="0" err="1"/>
              <a:t>аудиторӣ</a:t>
            </a:r>
            <a:r>
              <a:rPr lang="ru-RU" sz="2400" dirty="0"/>
              <a:t> аз </a:t>
            </a:r>
            <a:r>
              <a:rPr lang="ru-RU" sz="2400" dirty="0" err="1"/>
              <a:t>тарафи</a:t>
            </a:r>
            <a:r>
              <a:rPr lang="ru-RU" sz="2400" dirty="0"/>
              <a:t> </a:t>
            </a:r>
            <a:r>
              <a:rPr lang="ru-RU" sz="2400" dirty="0" err="1"/>
              <a:t>кумитаҳои</a:t>
            </a:r>
            <a:r>
              <a:rPr lang="ru-RU" sz="2400" dirty="0"/>
              <a:t> </a:t>
            </a:r>
            <a:r>
              <a:rPr lang="ru-RU" sz="2400" dirty="0" err="1"/>
              <a:t>соҳавии</a:t>
            </a:r>
            <a:r>
              <a:rPr lang="ru-RU" sz="2400" dirty="0"/>
              <a:t>  МН МО РТ  </a:t>
            </a:r>
            <a:r>
              <a:rPr lang="ru-RU" sz="2400" dirty="0" err="1"/>
              <a:t>аст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16475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Назорати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парламентӣ</a:t>
            </a:r>
            <a:r>
              <a:rPr lang="ru-RU" sz="2700" dirty="0">
                <a:solidFill>
                  <a:srgbClr val="002060"/>
                </a:solidFill>
              </a:rPr>
              <a:t> дар </a:t>
            </a:r>
            <a:r>
              <a:rPr lang="ru-RU" sz="2700" dirty="0" err="1">
                <a:solidFill>
                  <a:srgbClr val="002060"/>
                </a:solidFill>
              </a:rPr>
              <a:t>Ҷумҳурии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Тоҷикистон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52761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Парламент </a:t>
            </a:r>
            <a:r>
              <a:rPr lang="ru-RU" dirty="0" err="1"/>
              <a:t>анҷуманест</a:t>
            </a:r>
            <a:r>
              <a:rPr lang="ru-RU" dirty="0"/>
              <a:t>, </a:t>
            </a:r>
            <a:r>
              <a:rPr lang="ru-RU" dirty="0" err="1"/>
              <a:t>ки</a:t>
            </a:r>
            <a:r>
              <a:rPr lang="ru-RU" dirty="0"/>
              <a:t> ин </a:t>
            </a:r>
            <a:r>
              <a:rPr lang="ru-RU" dirty="0" err="1"/>
              <a:t>ҳисоботҳо</a:t>
            </a:r>
            <a:r>
              <a:rPr lang="ru-RU" dirty="0"/>
              <a:t> он </a:t>
            </a:r>
            <a:r>
              <a:rPr lang="ru-RU" dirty="0" err="1"/>
              <a:t>ҷо</a:t>
            </a:r>
            <a:r>
              <a:rPr lang="ru-RU" dirty="0"/>
              <a:t> </a:t>
            </a:r>
            <a:r>
              <a:rPr lang="ru-RU" dirty="0" err="1"/>
              <a:t>метавонад</a:t>
            </a:r>
            <a:r>
              <a:rPr lang="ru-RU" dirty="0"/>
              <a:t> </a:t>
            </a:r>
            <a:r>
              <a:rPr lang="ru-RU" dirty="0" err="1"/>
              <a:t>боиси</a:t>
            </a:r>
            <a:r>
              <a:rPr lang="ru-RU" dirty="0"/>
              <a:t> </a:t>
            </a:r>
            <a:r>
              <a:rPr lang="ru-RU" dirty="0" err="1"/>
              <a:t>таваҷҷуҳи</a:t>
            </a:r>
            <a:r>
              <a:rPr lang="ru-RU" dirty="0"/>
              <a:t> </a:t>
            </a:r>
            <a:r>
              <a:rPr lang="ru-RU" dirty="0" err="1"/>
              <a:t>ҷомеа</a:t>
            </a:r>
            <a:r>
              <a:rPr lang="ru-RU" dirty="0"/>
              <a:t>  </a:t>
            </a:r>
            <a:r>
              <a:rPr lang="ru-RU" dirty="0" err="1"/>
              <a:t>бошанд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шароити</a:t>
            </a:r>
            <a:r>
              <a:rPr lang="ru-RU" dirty="0"/>
              <a:t> </a:t>
            </a:r>
            <a:r>
              <a:rPr lang="ru-RU" dirty="0" err="1"/>
              <a:t>зеринро</a:t>
            </a:r>
            <a:r>
              <a:rPr lang="ru-RU" dirty="0"/>
              <a:t>  </a:t>
            </a:r>
            <a:r>
              <a:rPr lang="ru-RU" dirty="0" err="1"/>
              <a:t>муҳайё</a:t>
            </a:r>
            <a:r>
              <a:rPr lang="ru-RU" dirty="0"/>
              <a:t> </a:t>
            </a:r>
            <a:r>
              <a:rPr lang="ru-RU" dirty="0" err="1"/>
              <a:t>кунанд</a:t>
            </a:r>
            <a:r>
              <a:rPr lang="ru-RU" dirty="0"/>
              <a:t> 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 err="1"/>
              <a:t>Афзоши</a:t>
            </a:r>
            <a:r>
              <a:rPr lang="ru-RU" dirty="0"/>
              <a:t> </a:t>
            </a:r>
            <a:r>
              <a:rPr lang="ru-RU" dirty="0" err="1"/>
              <a:t>таъсири</a:t>
            </a:r>
            <a:r>
              <a:rPr lang="ru-RU" dirty="0"/>
              <a:t> Парламент дар </a:t>
            </a:r>
            <a:r>
              <a:rPr lang="ru-RU" dirty="0" err="1"/>
              <a:t>раванди</a:t>
            </a:r>
            <a:r>
              <a:rPr lang="ru-RU" dirty="0"/>
              <a:t> </a:t>
            </a:r>
            <a:r>
              <a:rPr lang="ru-RU" dirty="0" err="1"/>
              <a:t>тақсими</a:t>
            </a:r>
            <a:r>
              <a:rPr lang="ru-RU" dirty="0"/>
              <a:t> </a:t>
            </a:r>
            <a:r>
              <a:rPr lang="ru-RU" dirty="0" err="1"/>
              <a:t>маблағҳои</a:t>
            </a:r>
            <a:r>
              <a:rPr lang="ru-RU" dirty="0"/>
              <a:t> </a:t>
            </a:r>
            <a:r>
              <a:rPr lang="ru-RU" dirty="0" err="1"/>
              <a:t>буҷетӣ</a:t>
            </a:r>
            <a:r>
              <a:rPr lang="ru-RU" dirty="0"/>
              <a:t>, </a:t>
            </a:r>
            <a:r>
              <a:rPr lang="ru-RU" dirty="0" err="1"/>
              <a:t>ҳарҷи</a:t>
            </a:r>
            <a:r>
              <a:rPr lang="ru-RU" dirty="0"/>
              <a:t> </a:t>
            </a:r>
            <a:r>
              <a:rPr lang="ru-RU" dirty="0" err="1"/>
              <a:t>мақсадноки</a:t>
            </a:r>
            <a:r>
              <a:rPr lang="ru-RU" dirty="0"/>
              <a:t> </a:t>
            </a:r>
            <a:r>
              <a:rPr lang="ru-RU" dirty="0" err="1"/>
              <a:t>онҳо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болоравии</a:t>
            </a:r>
            <a:r>
              <a:rPr lang="ru-RU" dirty="0"/>
              <a:t> </a:t>
            </a:r>
            <a:r>
              <a:rPr lang="ru-RU" dirty="0" err="1"/>
              <a:t>нақши</a:t>
            </a:r>
            <a:r>
              <a:rPr lang="ru-RU" dirty="0"/>
              <a:t>   Парламент дар </a:t>
            </a:r>
            <a:r>
              <a:rPr lang="ru-RU" dirty="0" err="1"/>
              <a:t>раванд</a:t>
            </a:r>
            <a:r>
              <a:rPr lang="ru-RU" dirty="0"/>
              <a:t> 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 err="1"/>
              <a:t>Беҳтаршавии</a:t>
            </a:r>
            <a:r>
              <a:rPr lang="ru-RU" dirty="0"/>
              <a:t> </a:t>
            </a:r>
            <a:r>
              <a:rPr lang="ru-RU" dirty="0" err="1"/>
              <a:t>назорати</a:t>
            </a:r>
            <a:r>
              <a:rPr lang="ru-RU" dirty="0"/>
              <a:t> Парламент дар </a:t>
            </a:r>
            <a:r>
              <a:rPr lang="ru-RU" dirty="0" err="1"/>
              <a:t>иҷрои</a:t>
            </a:r>
            <a:r>
              <a:rPr lang="ru-RU" dirty="0"/>
              <a:t> </a:t>
            </a:r>
            <a:r>
              <a:rPr lang="ru-RU" dirty="0" err="1"/>
              <a:t>буҷет</a:t>
            </a:r>
            <a:r>
              <a:rPr lang="ru-RU" dirty="0"/>
              <a:t> 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 err="1"/>
              <a:t>Имкони</a:t>
            </a:r>
            <a:r>
              <a:rPr lang="ru-RU" dirty="0"/>
              <a:t> </a:t>
            </a:r>
            <a:r>
              <a:rPr lang="ru-RU" dirty="0" err="1"/>
              <a:t>беҳтар</a:t>
            </a:r>
            <a:r>
              <a:rPr lang="ru-RU" dirty="0"/>
              <a:t> </a:t>
            </a:r>
            <a:r>
              <a:rPr lang="ru-RU" dirty="0" err="1"/>
              <a:t>қонеъ</a:t>
            </a:r>
            <a:r>
              <a:rPr lang="ru-RU" dirty="0"/>
              <a:t> </a:t>
            </a:r>
            <a:r>
              <a:rPr lang="ru-RU" dirty="0" err="1"/>
              <a:t>намудани</a:t>
            </a:r>
            <a:r>
              <a:rPr lang="ru-RU" dirty="0"/>
              <a:t> </a:t>
            </a:r>
            <a:r>
              <a:rPr lang="ru-RU" dirty="0" err="1"/>
              <a:t>ниёзҳои</a:t>
            </a:r>
            <a:r>
              <a:rPr lang="ru-RU" dirty="0"/>
              <a:t> </a:t>
            </a:r>
            <a:r>
              <a:rPr lang="ru-RU" dirty="0" err="1"/>
              <a:t>интихобкунандагон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боло</a:t>
            </a:r>
            <a:r>
              <a:rPr lang="ru-RU" dirty="0"/>
              <a:t> </a:t>
            </a:r>
            <a:r>
              <a:rPr lang="ru-RU" dirty="0" err="1"/>
              <a:t>бурдани</a:t>
            </a:r>
            <a:r>
              <a:rPr lang="ru-RU" dirty="0"/>
              <a:t> </a:t>
            </a:r>
            <a:r>
              <a:rPr lang="ru-RU" dirty="0" err="1"/>
              <a:t>боварӣ</a:t>
            </a:r>
            <a:r>
              <a:rPr lang="ru-RU" dirty="0"/>
              <a:t>, аз </a:t>
            </a:r>
            <a:r>
              <a:rPr lang="ru-RU" dirty="0" err="1"/>
              <a:t>роҳи</a:t>
            </a:r>
            <a:r>
              <a:rPr lang="ru-RU" dirty="0"/>
              <a:t> </a:t>
            </a:r>
            <a:r>
              <a:rPr lang="ru-RU" dirty="0" err="1"/>
              <a:t>дуруст</a:t>
            </a:r>
            <a:r>
              <a:rPr lang="ru-RU" dirty="0"/>
              <a:t> </a:t>
            </a:r>
            <a:r>
              <a:rPr lang="ru-RU" dirty="0" err="1"/>
              <a:t>сафарбар</a:t>
            </a:r>
            <a:r>
              <a:rPr lang="ru-RU" dirty="0"/>
              <a:t> </a:t>
            </a:r>
            <a:r>
              <a:rPr lang="ru-RU" dirty="0" err="1"/>
              <a:t>намудани</a:t>
            </a:r>
            <a:r>
              <a:rPr lang="ru-RU" dirty="0"/>
              <a:t> </a:t>
            </a:r>
            <a:r>
              <a:rPr lang="ru-RU" dirty="0" err="1"/>
              <a:t>манбаъҳо</a:t>
            </a:r>
            <a:r>
              <a:rPr lang="ru-RU" dirty="0"/>
              <a:t> 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 err="1"/>
              <a:t>Таъмини</a:t>
            </a:r>
            <a:r>
              <a:rPr lang="ru-RU" dirty="0"/>
              <a:t> </a:t>
            </a:r>
            <a:r>
              <a:rPr lang="ru-RU" dirty="0" err="1"/>
              <a:t>ҳуқуқҳои</a:t>
            </a:r>
            <a:r>
              <a:rPr lang="ru-RU" dirty="0"/>
              <a:t> </a:t>
            </a:r>
            <a:r>
              <a:rPr lang="ru-RU" dirty="0" err="1"/>
              <a:t>шаҳрвандон</a:t>
            </a:r>
            <a:r>
              <a:rPr lang="ru-RU" dirty="0"/>
              <a:t> дар </a:t>
            </a:r>
            <a:r>
              <a:rPr lang="ru-RU" dirty="0" err="1"/>
              <a:t>дастрасӣ</a:t>
            </a:r>
            <a:r>
              <a:rPr lang="ru-RU" dirty="0"/>
              <a:t> ба </a:t>
            </a:r>
            <a:r>
              <a:rPr lang="ru-RU" dirty="0" err="1"/>
              <a:t>маълумоти</a:t>
            </a:r>
            <a:r>
              <a:rPr lang="ru-RU" dirty="0"/>
              <a:t> </a:t>
            </a:r>
            <a:r>
              <a:rPr lang="ru-RU" dirty="0" err="1"/>
              <a:t>буҷетӣ</a:t>
            </a:r>
            <a:r>
              <a:rPr lang="ru-RU" dirty="0"/>
              <a:t> 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/>
              <a:t>Баланд </a:t>
            </a:r>
            <a:r>
              <a:rPr lang="ru-RU" dirty="0" err="1"/>
              <a:t>шудани</a:t>
            </a:r>
            <a:r>
              <a:rPr lang="ru-RU" dirty="0"/>
              <a:t> </a:t>
            </a:r>
            <a:r>
              <a:rPr lang="ru-RU" dirty="0" err="1"/>
              <a:t>ҳисси</a:t>
            </a:r>
            <a:r>
              <a:rPr lang="ru-RU" dirty="0"/>
              <a:t> </a:t>
            </a:r>
            <a:r>
              <a:rPr lang="ru-RU" dirty="0" err="1"/>
              <a:t>масъулияти</a:t>
            </a:r>
            <a:r>
              <a:rPr lang="ru-RU" dirty="0"/>
              <a:t> </a:t>
            </a:r>
            <a:r>
              <a:rPr lang="ru-RU" dirty="0" err="1"/>
              <a:t>Ҳукумат</a:t>
            </a:r>
            <a:r>
              <a:rPr lang="ru-RU" dirty="0"/>
              <a:t> дар </a:t>
            </a:r>
            <a:r>
              <a:rPr lang="ru-RU" dirty="0" err="1"/>
              <a:t>назди</a:t>
            </a:r>
            <a:r>
              <a:rPr lang="ru-RU" dirty="0"/>
              <a:t>   Парламент.</a:t>
            </a:r>
          </a:p>
        </p:txBody>
      </p:sp>
    </p:spTree>
    <p:extLst>
      <p:ext uri="{BB962C8B-B14F-4D97-AF65-F5344CB8AC3E}">
        <p14:creationId xmlns:p14="http://schemas.microsoft.com/office/powerpoint/2010/main" val="19427402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494971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Майдони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мушкилот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оид</a:t>
            </a:r>
            <a:r>
              <a:rPr lang="ru-RU" sz="2700" dirty="0">
                <a:solidFill>
                  <a:srgbClr val="002060"/>
                </a:solidFill>
              </a:rPr>
              <a:t> ба ҲИБ дар соли 2015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285461"/>
            <a:ext cx="7886700" cy="457409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err="1"/>
              <a:t>Ҳисоботи</a:t>
            </a:r>
            <a:r>
              <a:rPr lang="ru-RU" dirty="0"/>
              <a:t> </a:t>
            </a:r>
            <a:r>
              <a:rPr lang="ru-RU" dirty="0" err="1"/>
              <a:t>аудиторӣ</a:t>
            </a:r>
            <a:r>
              <a:rPr lang="ru-RU" dirty="0"/>
              <a:t> </a:t>
            </a:r>
            <a:r>
              <a:rPr lang="ru-RU" dirty="0" err="1"/>
              <a:t>барои</a:t>
            </a:r>
            <a:r>
              <a:rPr lang="ru-RU" dirty="0"/>
              <a:t> </a:t>
            </a:r>
            <a:r>
              <a:rPr lang="ru-RU" dirty="0" err="1"/>
              <a:t>ҳама</a:t>
            </a:r>
            <a:r>
              <a:rPr lang="ru-RU" dirty="0"/>
              <a:t> </a:t>
            </a:r>
            <a:r>
              <a:rPr lang="ru-RU" dirty="0" err="1"/>
              <a:t>дастрас</a:t>
            </a:r>
            <a:r>
              <a:rPr lang="ru-RU" dirty="0"/>
              <a:t> </a:t>
            </a:r>
            <a:r>
              <a:rPr lang="ru-RU" dirty="0" err="1"/>
              <a:t>нест</a:t>
            </a:r>
            <a:r>
              <a:rPr lang="ru-RU" dirty="0"/>
              <a:t>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err="1"/>
              <a:t>Зарурати</a:t>
            </a:r>
            <a:r>
              <a:rPr lang="ru-RU" dirty="0"/>
              <a:t> </a:t>
            </a:r>
            <a:r>
              <a:rPr lang="ru-RU" dirty="0" err="1"/>
              <a:t>такмили</a:t>
            </a:r>
            <a:r>
              <a:rPr lang="ru-RU" dirty="0"/>
              <a:t> </a:t>
            </a:r>
            <a:r>
              <a:rPr lang="ru-RU" dirty="0" err="1"/>
              <a:t>портали</a:t>
            </a:r>
            <a:r>
              <a:rPr lang="ru-RU" dirty="0"/>
              <a:t> </a:t>
            </a:r>
            <a:r>
              <a:rPr lang="ru-RU" dirty="0" err="1"/>
              <a:t>ягонаи</a:t>
            </a:r>
            <a:r>
              <a:rPr lang="ru-RU" dirty="0"/>
              <a:t> </a:t>
            </a:r>
            <a:r>
              <a:rPr lang="ru-RU" dirty="0" err="1"/>
              <a:t>давлатии</a:t>
            </a:r>
            <a:r>
              <a:rPr lang="ru-RU" dirty="0"/>
              <a:t> </a:t>
            </a:r>
            <a:r>
              <a:rPr lang="ru-RU" dirty="0" err="1"/>
              <a:t>дастрасӣ</a:t>
            </a:r>
            <a:r>
              <a:rPr lang="ru-RU" dirty="0"/>
              <a:t> ба </a:t>
            </a:r>
            <a:r>
              <a:rPr lang="ru-RU" dirty="0" err="1"/>
              <a:t>хидматҳои</a:t>
            </a:r>
            <a:r>
              <a:rPr lang="ru-RU" dirty="0"/>
              <a:t> </a:t>
            </a:r>
            <a:r>
              <a:rPr lang="ru-RU" dirty="0" err="1"/>
              <a:t>давлатӣ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иттилоот</a:t>
            </a:r>
            <a:r>
              <a:rPr lang="ru-RU" dirty="0"/>
              <a:t>  </a:t>
            </a:r>
            <a:r>
              <a:rPr lang="en-US" dirty="0">
                <a:hlinkClick r:id="rId2"/>
              </a:rPr>
              <a:t>www.gov.tj</a:t>
            </a:r>
            <a:r>
              <a:rPr lang="en-US" dirty="0"/>
              <a:t>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err="1"/>
              <a:t>Зарурати</a:t>
            </a:r>
            <a:r>
              <a:rPr lang="ru-RU" dirty="0"/>
              <a:t> </a:t>
            </a:r>
            <a:r>
              <a:rPr lang="ru-RU" dirty="0" err="1"/>
              <a:t>қабули</a:t>
            </a:r>
            <a:r>
              <a:rPr lang="ru-RU" dirty="0"/>
              <a:t> </a:t>
            </a:r>
            <a:r>
              <a:rPr lang="ru-RU" dirty="0" err="1"/>
              <a:t>Қонун</a:t>
            </a:r>
            <a:r>
              <a:rPr lang="ru-RU" dirty="0"/>
              <a:t> дар </a:t>
            </a:r>
            <a:r>
              <a:rPr lang="ru-RU" dirty="0" err="1"/>
              <a:t>бораи</a:t>
            </a:r>
            <a:r>
              <a:rPr lang="ru-RU" dirty="0"/>
              <a:t> </a:t>
            </a:r>
            <a:r>
              <a:rPr lang="ru-RU" dirty="0" err="1"/>
              <a:t>шаффофият</a:t>
            </a:r>
            <a:r>
              <a:rPr lang="ru-RU" dirty="0"/>
              <a:t>/ё </a:t>
            </a:r>
            <a:r>
              <a:rPr lang="ru-RU" dirty="0" err="1"/>
              <a:t>такмили</a:t>
            </a:r>
            <a:r>
              <a:rPr lang="ru-RU" dirty="0"/>
              <a:t> </a:t>
            </a:r>
            <a:r>
              <a:rPr lang="ru-RU" dirty="0" err="1"/>
              <a:t>қонунгузории</a:t>
            </a:r>
            <a:r>
              <a:rPr lang="ru-RU" dirty="0"/>
              <a:t> </a:t>
            </a:r>
            <a:r>
              <a:rPr lang="ru-RU" dirty="0" err="1"/>
              <a:t>амалкунанда</a:t>
            </a:r>
            <a:r>
              <a:rPr lang="ru-RU" dirty="0"/>
              <a:t> 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ru-RU" dirty="0" err="1"/>
              <a:t>Зарурати</a:t>
            </a:r>
            <a:r>
              <a:rPr lang="ru-RU" dirty="0"/>
              <a:t> </a:t>
            </a:r>
            <a:r>
              <a:rPr lang="ru-RU" dirty="0" err="1"/>
              <a:t>қабули</a:t>
            </a:r>
            <a:r>
              <a:rPr lang="ru-RU" dirty="0"/>
              <a:t> </a:t>
            </a:r>
            <a:r>
              <a:rPr lang="ru-RU" dirty="0" err="1"/>
              <a:t>Қонун</a:t>
            </a:r>
            <a:r>
              <a:rPr lang="ru-RU" dirty="0"/>
              <a:t> дар </a:t>
            </a:r>
            <a:r>
              <a:rPr lang="ru-RU" dirty="0" err="1"/>
              <a:t>бораи</a:t>
            </a:r>
            <a:r>
              <a:rPr lang="ru-RU" dirty="0"/>
              <a:t> </a:t>
            </a:r>
            <a:r>
              <a:rPr lang="ru-RU" dirty="0" err="1"/>
              <a:t>иштироки</a:t>
            </a:r>
            <a:r>
              <a:rPr lang="ru-RU" dirty="0"/>
              <a:t> </a:t>
            </a:r>
            <a:r>
              <a:rPr lang="ru-RU" dirty="0" err="1"/>
              <a:t>шаҳрвандон</a:t>
            </a:r>
            <a:r>
              <a:rPr lang="ru-RU" dirty="0"/>
              <a:t> дар </a:t>
            </a:r>
            <a:r>
              <a:rPr lang="ru-RU" dirty="0" err="1"/>
              <a:t>раванди</a:t>
            </a:r>
            <a:r>
              <a:rPr lang="ru-RU" dirty="0"/>
              <a:t> </a:t>
            </a:r>
            <a:r>
              <a:rPr lang="ru-RU" dirty="0" err="1"/>
              <a:t>буҷет</a:t>
            </a:r>
            <a:r>
              <a:rPr lang="ru-RU" dirty="0"/>
              <a:t>/ ё </a:t>
            </a:r>
            <a:r>
              <a:rPr lang="ru-RU" dirty="0" err="1"/>
              <a:t>такмили</a:t>
            </a:r>
            <a:r>
              <a:rPr lang="ru-RU" dirty="0"/>
              <a:t> </a:t>
            </a:r>
            <a:r>
              <a:rPr lang="ru-RU" dirty="0" err="1"/>
              <a:t>қонугузории</a:t>
            </a:r>
            <a:r>
              <a:rPr lang="ru-RU" dirty="0"/>
              <a:t> </a:t>
            </a:r>
            <a:r>
              <a:rPr lang="ru-RU" dirty="0" err="1"/>
              <a:t>ҷорӣ</a:t>
            </a:r>
            <a:r>
              <a:rPr lang="ru-RU" dirty="0"/>
              <a:t>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err="1"/>
              <a:t>Шунидҳои</a:t>
            </a:r>
            <a:r>
              <a:rPr lang="ru-RU" dirty="0"/>
              <a:t> </a:t>
            </a:r>
            <a:r>
              <a:rPr lang="ru-RU" dirty="0" err="1"/>
              <a:t>ҷамъиятӣ</a:t>
            </a:r>
            <a:r>
              <a:rPr lang="ru-RU" dirty="0"/>
              <a:t> </a:t>
            </a:r>
            <a:r>
              <a:rPr lang="ru-RU" dirty="0" err="1"/>
              <a:t>оид</a:t>
            </a:r>
            <a:r>
              <a:rPr lang="ru-RU" dirty="0"/>
              <a:t> ба </a:t>
            </a:r>
            <a:r>
              <a:rPr lang="ru-RU" dirty="0" err="1"/>
              <a:t>ҳисоботи</a:t>
            </a:r>
            <a:r>
              <a:rPr lang="ru-RU" dirty="0"/>
              <a:t> </a:t>
            </a:r>
            <a:r>
              <a:rPr lang="ru-RU" dirty="0" err="1"/>
              <a:t>аудиторӣ</a:t>
            </a:r>
            <a:r>
              <a:rPr lang="ru-RU" dirty="0"/>
              <a:t> </a:t>
            </a:r>
            <a:r>
              <a:rPr lang="ru-RU" dirty="0" err="1"/>
              <a:t>барпо</a:t>
            </a:r>
            <a:r>
              <a:rPr lang="ru-RU" dirty="0"/>
              <a:t> </a:t>
            </a:r>
            <a:r>
              <a:rPr lang="ru-RU" dirty="0" err="1"/>
              <a:t>намешаванд</a:t>
            </a:r>
            <a:r>
              <a:rPr lang="ru-RU" dirty="0"/>
              <a:t>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err="1"/>
              <a:t>Мавҷуд</a:t>
            </a:r>
            <a:r>
              <a:rPr lang="ru-RU" dirty="0"/>
              <a:t> </a:t>
            </a:r>
            <a:r>
              <a:rPr lang="ru-RU" dirty="0" err="1"/>
              <a:t>набудани</a:t>
            </a:r>
            <a:r>
              <a:rPr lang="ru-RU" dirty="0"/>
              <a:t> </a:t>
            </a:r>
            <a:r>
              <a:rPr lang="ru-RU" dirty="0" err="1"/>
              <a:t>механизми</a:t>
            </a:r>
            <a:r>
              <a:rPr lang="ru-RU" dirty="0"/>
              <a:t> </a:t>
            </a:r>
            <a:r>
              <a:rPr lang="ru-RU" dirty="0" err="1"/>
              <a:t>муҳокимаи</a:t>
            </a:r>
            <a:r>
              <a:rPr lang="ru-RU" dirty="0"/>
              <a:t> </a:t>
            </a:r>
            <a:r>
              <a:rPr lang="ru-RU" dirty="0" err="1"/>
              <a:t>васеи</a:t>
            </a:r>
            <a:r>
              <a:rPr lang="ru-RU" dirty="0"/>
              <a:t> </a:t>
            </a:r>
            <a:r>
              <a:rPr lang="ru-RU" dirty="0" err="1"/>
              <a:t>афзалиятҳои</a:t>
            </a:r>
            <a:r>
              <a:rPr lang="ru-RU" dirty="0"/>
              <a:t> </a:t>
            </a:r>
            <a:r>
              <a:rPr lang="ru-RU" dirty="0" err="1"/>
              <a:t>буҷет</a:t>
            </a:r>
            <a:r>
              <a:rPr lang="ru-RU" dirty="0"/>
              <a:t> дар </a:t>
            </a:r>
            <a:r>
              <a:rPr lang="ru-RU" dirty="0" err="1"/>
              <a:t>миёни</a:t>
            </a:r>
            <a:r>
              <a:rPr lang="ru-RU" dirty="0"/>
              <a:t> </a:t>
            </a:r>
            <a:r>
              <a:rPr lang="ru-RU" dirty="0" err="1"/>
              <a:t>ҷомеа</a:t>
            </a:r>
            <a:r>
              <a:rPr lang="ru-RU" dirty="0"/>
              <a:t>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err="1"/>
              <a:t>Шунидҳои</a:t>
            </a:r>
            <a:r>
              <a:rPr lang="ru-RU" dirty="0"/>
              <a:t> </a:t>
            </a:r>
            <a:r>
              <a:rPr lang="ru-RU" dirty="0" err="1"/>
              <a:t>ҷамъиятӣ</a:t>
            </a:r>
            <a:r>
              <a:rPr lang="ru-RU" dirty="0"/>
              <a:t> </a:t>
            </a:r>
            <a:r>
              <a:rPr lang="ru-RU" dirty="0" err="1"/>
              <a:t>доир</a:t>
            </a:r>
            <a:r>
              <a:rPr lang="ru-RU" dirty="0"/>
              <a:t> ба </a:t>
            </a:r>
            <a:r>
              <a:rPr lang="ru-RU" dirty="0" err="1"/>
              <a:t>буҷети</a:t>
            </a:r>
            <a:r>
              <a:rPr lang="ru-RU" dirty="0"/>
              <a:t> </a:t>
            </a:r>
            <a:r>
              <a:rPr lang="ru-RU" dirty="0" err="1"/>
              <a:t>вазорату</a:t>
            </a:r>
            <a:r>
              <a:rPr lang="ru-RU" dirty="0"/>
              <a:t> </a:t>
            </a:r>
            <a:r>
              <a:rPr lang="ru-RU" dirty="0" err="1"/>
              <a:t>муассисаҳои</a:t>
            </a:r>
            <a:r>
              <a:rPr lang="ru-RU" dirty="0"/>
              <a:t> </a:t>
            </a:r>
            <a:r>
              <a:rPr lang="ru-RU" dirty="0" err="1"/>
              <a:t>алоҳида</a:t>
            </a:r>
            <a:r>
              <a:rPr lang="ru-RU" dirty="0"/>
              <a:t> </a:t>
            </a:r>
            <a:r>
              <a:rPr lang="ru-RU" dirty="0" err="1"/>
              <a:t>гузаронида</a:t>
            </a:r>
            <a:r>
              <a:rPr lang="ru-RU" dirty="0"/>
              <a:t> </a:t>
            </a:r>
            <a:r>
              <a:rPr lang="ru-RU" dirty="0" err="1"/>
              <a:t>намешаванд</a:t>
            </a:r>
            <a:r>
              <a:rPr lang="ru-RU" dirty="0"/>
              <a:t>  </a:t>
            </a:r>
          </a:p>
          <a:p>
            <a:pPr marL="0" indent="0" algn="just">
              <a:buNone/>
            </a:pPr>
            <a:endParaRPr lang="ru-RU" dirty="0"/>
          </a:p>
          <a:p>
            <a:pPr algn="just">
              <a:buFont typeface="Wingdings" panose="05000000000000000000" pitchFamily="2" charset="2"/>
              <a:buChar char="q"/>
            </a:pPr>
            <a:endParaRPr lang="ru-RU" dirty="0"/>
          </a:p>
          <a:p>
            <a:pPr algn="just">
              <a:buFont typeface="Wingdings" panose="05000000000000000000" pitchFamily="2" charset="2"/>
              <a:buChar char="q"/>
            </a:pPr>
            <a:endParaRPr lang="ru-RU" dirty="0"/>
          </a:p>
          <a:p>
            <a:pPr algn="just">
              <a:buFont typeface="Wingdings" panose="05000000000000000000" pitchFamily="2" charset="2"/>
              <a:buChar char="q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2460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1415" y="680501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Майдони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мушкилот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оид</a:t>
            </a:r>
            <a:r>
              <a:rPr lang="ru-RU" sz="2700" dirty="0">
                <a:solidFill>
                  <a:srgbClr val="002060"/>
                </a:solidFill>
              </a:rPr>
              <a:t> ба ҲИБ дар соли 2015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44487"/>
            <a:ext cx="7886700" cy="441506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err="1"/>
              <a:t>Набудани</a:t>
            </a:r>
            <a:r>
              <a:rPr lang="ru-RU" dirty="0"/>
              <a:t> </a:t>
            </a:r>
            <a:r>
              <a:rPr lang="ru-RU" dirty="0" err="1"/>
              <a:t>механизмҳои</a:t>
            </a:r>
            <a:r>
              <a:rPr lang="ru-RU" dirty="0"/>
              <a:t> </a:t>
            </a:r>
            <a:r>
              <a:rPr lang="ru-RU" dirty="0" err="1"/>
              <a:t>расмии</a:t>
            </a:r>
            <a:r>
              <a:rPr lang="ru-RU" dirty="0"/>
              <a:t> </a:t>
            </a:r>
            <a:r>
              <a:rPr lang="ru-RU" dirty="0" err="1"/>
              <a:t>ҳамкории</a:t>
            </a:r>
            <a:r>
              <a:rPr lang="ru-RU" dirty="0"/>
              <a:t> </a:t>
            </a:r>
            <a:r>
              <a:rPr lang="ru-RU" dirty="0" err="1"/>
              <a:t>шаҳрвандон</a:t>
            </a:r>
            <a:r>
              <a:rPr lang="ru-RU" dirty="0"/>
              <a:t>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институтҳои</a:t>
            </a:r>
            <a:r>
              <a:rPr lang="ru-RU" dirty="0"/>
              <a:t> </a:t>
            </a:r>
            <a:r>
              <a:rPr lang="ru-RU" dirty="0" err="1"/>
              <a:t>аудити</a:t>
            </a:r>
            <a:r>
              <a:rPr lang="ru-RU" dirty="0"/>
              <a:t> </a:t>
            </a:r>
            <a:r>
              <a:rPr lang="ru-RU" dirty="0" err="1"/>
              <a:t>мустақил</a:t>
            </a:r>
            <a:r>
              <a:rPr lang="ru-RU" dirty="0"/>
              <a:t>(</a:t>
            </a:r>
            <a:r>
              <a:rPr lang="ru-RU" dirty="0" err="1"/>
              <a:t>Палтаи</a:t>
            </a:r>
            <a:r>
              <a:rPr lang="ru-RU" dirty="0"/>
              <a:t> </a:t>
            </a:r>
            <a:r>
              <a:rPr lang="ru-RU" dirty="0" err="1"/>
              <a:t>ҳисоб</a:t>
            </a:r>
            <a:r>
              <a:rPr lang="ru-RU" dirty="0"/>
              <a:t>) дар </a:t>
            </a:r>
            <a:r>
              <a:rPr lang="ru-RU" dirty="0" err="1"/>
              <a:t>масъалаҳои</a:t>
            </a:r>
            <a:r>
              <a:rPr lang="ru-RU" dirty="0"/>
              <a:t> </a:t>
            </a:r>
            <a:r>
              <a:rPr lang="ru-RU" dirty="0" err="1"/>
              <a:t>сохтани</a:t>
            </a:r>
            <a:r>
              <a:rPr lang="ru-RU" dirty="0"/>
              <a:t> </a:t>
            </a:r>
            <a:r>
              <a:rPr lang="ru-RU" dirty="0" err="1"/>
              <a:t>барномаҳои</a:t>
            </a:r>
            <a:r>
              <a:rPr lang="ru-RU" dirty="0"/>
              <a:t> аудит, </a:t>
            </a:r>
            <a:r>
              <a:rPr lang="ru-RU" dirty="0" err="1"/>
              <a:t>муайян</a:t>
            </a:r>
            <a:r>
              <a:rPr lang="ru-RU" dirty="0"/>
              <a:t> </a:t>
            </a:r>
            <a:r>
              <a:rPr lang="ru-RU" dirty="0" err="1"/>
              <a:t>намудани</a:t>
            </a:r>
            <a:r>
              <a:rPr lang="ru-RU" dirty="0"/>
              <a:t> </a:t>
            </a:r>
            <a:r>
              <a:rPr lang="ru-RU" dirty="0" err="1"/>
              <a:t>объекҳо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мавзуҳои</a:t>
            </a:r>
            <a:r>
              <a:rPr lang="ru-RU" dirty="0"/>
              <a:t> </a:t>
            </a:r>
            <a:r>
              <a:rPr lang="ru-RU" dirty="0" err="1"/>
              <a:t>тафтишшаванда</a:t>
            </a:r>
            <a:r>
              <a:rPr lang="ru-RU" dirty="0"/>
              <a:t> 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err="1"/>
              <a:t>Набудани</a:t>
            </a:r>
            <a:r>
              <a:rPr lang="ru-RU" dirty="0"/>
              <a:t> </a:t>
            </a:r>
            <a:r>
              <a:rPr lang="ru-RU" dirty="0" err="1"/>
              <a:t>механизмҳои</a:t>
            </a:r>
            <a:r>
              <a:rPr lang="ru-RU" dirty="0"/>
              <a:t> </a:t>
            </a:r>
            <a:r>
              <a:rPr lang="ru-RU" dirty="0" err="1"/>
              <a:t>расмии</a:t>
            </a:r>
            <a:r>
              <a:rPr lang="ru-RU" dirty="0"/>
              <a:t> </a:t>
            </a:r>
            <a:r>
              <a:rPr lang="ru-RU" dirty="0" err="1"/>
              <a:t>ҳамкории</a:t>
            </a:r>
            <a:r>
              <a:rPr lang="ru-RU" dirty="0"/>
              <a:t> </a:t>
            </a:r>
            <a:r>
              <a:rPr lang="ru-RU" dirty="0" err="1"/>
              <a:t>шаҳрвандон</a:t>
            </a:r>
            <a:r>
              <a:rPr lang="ru-RU" dirty="0"/>
              <a:t>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институтҳои</a:t>
            </a:r>
            <a:r>
              <a:rPr lang="ru-RU" dirty="0"/>
              <a:t> </a:t>
            </a:r>
            <a:r>
              <a:rPr lang="ru-RU" dirty="0" err="1"/>
              <a:t>аудити</a:t>
            </a:r>
            <a:r>
              <a:rPr lang="ru-RU" dirty="0"/>
              <a:t> </a:t>
            </a:r>
            <a:r>
              <a:rPr lang="ru-RU" dirty="0" err="1"/>
              <a:t>мустақил</a:t>
            </a:r>
            <a:r>
              <a:rPr lang="ru-RU" dirty="0"/>
              <a:t>(</a:t>
            </a:r>
            <a:r>
              <a:rPr lang="ru-RU" dirty="0" err="1"/>
              <a:t>Палтаи</a:t>
            </a:r>
            <a:r>
              <a:rPr lang="ru-RU" dirty="0"/>
              <a:t> </a:t>
            </a:r>
            <a:r>
              <a:rPr lang="ru-RU" dirty="0" err="1"/>
              <a:t>ҳисоб</a:t>
            </a:r>
            <a:r>
              <a:rPr lang="ru-RU" dirty="0"/>
              <a:t>) дар </a:t>
            </a:r>
            <a:r>
              <a:rPr lang="ru-RU" dirty="0" err="1"/>
              <a:t>масъалаҳои</a:t>
            </a:r>
            <a:r>
              <a:rPr lang="ru-RU" dirty="0"/>
              <a:t> </a:t>
            </a:r>
            <a:r>
              <a:rPr lang="ru-RU" dirty="0" err="1"/>
              <a:t>иштироки</a:t>
            </a:r>
            <a:r>
              <a:rPr lang="ru-RU" dirty="0"/>
              <a:t> </a:t>
            </a:r>
            <a:r>
              <a:rPr lang="ru-RU" dirty="0" err="1"/>
              <a:t>шаҳрвандон</a:t>
            </a:r>
            <a:r>
              <a:rPr lang="ru-RU" dirty="0"/>
              <a:t> дар </a:t>
            </a:r>
            <a:r>
              <a:rPr lang="ru-RU" dirty="0" err="1"/>
              <a:t>санҷишҳои</a:t>
            </a:r>
            <a:r>
              <a:rPr lang="ru-RU" dirty="0"/>
              <a:t> </a:t>
            </a:r>
            <a:r>
              <a:rPr lang="ru-RU" dirty="0" err="1"/>
              <a:t>аудиторӣ</a:t>
            </a:r>
            <a:r>
              <a:rPr lang="ru-RU" dirty="0"/>
              <a:t>(</a:t>
            </a:r>
            <a:r>
              <a:rPr lang="ru-RU" dirty="0" err="1"/>
              <a:t>шоҳодат</a:t>
            </a:r>
            <a:r>
              <a:rPr lang="ru-RU" dirty="0"/>
              <a:t> додан, </a:t>
            </a:r>
            <a:r>
              <a:rPr lang="ru-RU" dirty="0" err="1"/>
              <a:t>пурсишҳо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ғ..)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err="1"/>
              <a:t>Набудани</a:t>
            </a:r>
            <a:r>
              <a:rPr lang="ru-RU" dirty="0"/>
              <a:t> </a:t>
            </a:r>
            <a:r>
              <a:rPr lang="ru-RU" dirty="0" err="1"/>
              <a:t>механизми</a:t>
            </a:r>
            <a:r>
              <a:rPr lang="ru-RU" dirty="0"/>
              <a:t> </a:t>
            </a:r>
            <a:r>
              <a:rPr lang="ru-RU" dirty="0" err="1"/>
              <a:t>алоқаи</a:t>
            </a:r>
            <a:r>
              <a:rPr lang="ru-RU" dirty="0"/>
              <a:t> </a:t>
            </a:r>
            <a:r>
              <a:rPr lang="ru-RU" dirty="0" err="1"/>
              <a:t>мутақобила</a:t>
            </a:r>
            <a:r>
              <a:rPr lang="ru-RU" dirty="0"/>
              <a:t> </a:t>
            </a:r>
            <a:r>
              <a:rPr lang="ru-RU" dirty="0" err="1"/>
              <a:t>миёни</a:t>
            </a:r>
            <a:r>
              <a:rPr lang="ru-RU" dirty="0"/>
              <a:t> </a:t>
            </a:r>
            <a:r>
              <a:rPr lang="ru-RU" dirty="0" err="1"/>
              <a:t>институтҳои</a:t>
            </a:r>
            <a:r>
              <a:rPr lang="ru-RU" dirty="0"/>
              <a:t> </a:t>
            </a:r>
            <a:r>
              <a:rPr lang="ru-RU" dirty="0" err="1"/>
              <a:t>аудити</a:t>
            </a:r>
            <a:r>
              <a:rPr lang="ru-RU" dirty="0"/>
              <a:t> </a:t>
            </a:r>
            <a:r>
              <a:rPr lang="ru-RU" dirty="0" err="1"/>
              <a:t>мустақил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шаҳрвандон</a:t>
            </a:r>
            <a:r>
              <a:rPr lang="ru-RU" dirty="0"/>
              <a:t> </a:t>
            </a:r>
            <a:r>
              <a:rPr lang="ru-RU" dirty="0" err="1"/>
              <a:t>барои</a:t>
            </a:r>
            <a:r>
              <a:rPr lang="ru-RU" dirty="0"/>
              <a:t> </a:t>
            </a:r>
            <a:r>
              <a:rPr lang="ru-RU" dirty="0" err="1"/>
              <a:t>баҳисобгирӣ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истифодабрии</a:t>
            </a:r>
            <a:r>
              <a:rPr lang="ru-RU" dirty="0"/>
              <a:t> </a:t>
            </a:r>
            <a:r>
              <a:rPr lang="ru-RU" dirty="0" err="1"/>
              <a:t>таклифҳои</a:t>
            </a:r>
            <a:r>
              <a:rPr lang="ru-RU" dirty="0"/>
              <a:t> </a:t>
            </a:r>
            <a:r>
              <a:rPr lang="ru-RU" dirty="0" err="1"/>
              <a:t>шаҳрвандон</a:t>
            </a:r>
            <a:r>
              <a:rPr lang="ru-RU" dirty="0"/>
              <a:t> дар </a:t>
            </a:r>
            <a:r>
              <a:rPr lang="ru-RU" dirty="0" err="1"/>
              <a:t>масъалаҳои</a:t>
            </a:r>
            <a:r>
              <a:rPr lang="ru-RU" dirty="0"/>
              <a:t> </a:t>
            </a:r>
            <a:r>
              <a:rPr lang="ru-RU" dirty="0" err="1"/>
              <a:t>беҳбуди</a:t>
            </a:r>
            <a:r>
              <a:rPr lang="ru-RU" dirty="0"/>
              <a:t> </a:t>
            </a:r>
            <a:r>
              <a:rPr lang="ru-RU" dirty="0" err="1"/>
              <a:t>низоми</a:t>
            </a:r>
            <a:r>
              <a:rPr lang="ru-RU" dirty="0"/>
              <a:t> </a:t>
            </a:r>
            <a:r>
              <a:rPr lang="ru-RU" dirty="0" err="1"/>
              <a:t>аудити</a:t>
            </a:r>
            <a:r>
              <a:rPr lang="ru-RU" dirty="0"/>
              <a:t> </a:t>
            </a:r>
            <a:r>
              <a:rPr lang="ru-RU" dirty="0" err="1"/>
              <a:t>мустақил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шаффофияти</a:t>
            </a:r>
            <a:r>
              <a:rPr lang="ru-RU" dirty="0"/>
              <a:t> он </a:t>
            </a:r>
          </a:p>
          <a:p>
            <a:pPr marL="0" indent="0" algn="just">
              <a:buNone/>
            </a:pPr>
            <a:endParaRPr lang="ru-RU" dirty="0"/>
          </a:p>
          <a:p>
            <a:pPr algn="just">
              <a:buFont typeface="Wingdings" panose="05000000000000000000" pitchFamily="2" charset="2"/>
              <a:buChar char="q"/>
            </a:pPr>
            <a:endParaRPr lang="ru-RU" dirty="0"/>
          </a:p>
          <a:p>
            <a:pPr algn="just">
              <a:buFont typeface="Wingdings" panose="05000000000000000000" pitchFamily="2" charset="2"/>
              <a:buChar char="q"/>
            </a:pPr>
            <a:endParaRPr lang="ru-RU" dirty="0"/>
          </a:p>
          <a:p>
            <a:pPr algn="just">
              <a:buFont typeface="Wingdings" panose="05000000000000000000" pitchFamily="2" charset="2"/>
              <a:buChar char="q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65850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160" y="1877768"/>
            <a:ext cx="6858000" cy="1790700"/>
          </a:xfrm>
        </p:spPr>
        <p:txBody>
          <a:bodyPr>
            <a:noAutofit/>
          </a:bodyPr>
          <a:lstStyle/>
          <a:p>
            <a:r>
              <a:rPr lang="ru-RU" sz="3000" b="1">
                <a:solidFill>
                  <a:srgbClr val="002060"/>
                </a:solidFill>
              </a:rPr>
              <a:t>Сипосгузорам</a:t>
            </a:r>
            <a:r>
              <a:rPr lang="ru-RU" sz="3000" b="1" dirty="0">
                <a:solidFill>
                  <a:srgbClr val="002060"/>
                </a:solidFill>
              </a:rPr>
              <a:t> !</a:t>
            </a:r>
            <a:br>
              <a:rPr lang="ru-RU" sz="3000" b="1" dirty="0">
                <a:solidFill>
                  <a:srgbClr val="002060"/>
                </a:solidFill>
              </a:rPr>
            </a:br>
            <a:endParaRPr lang="ru-RU" sz="30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996" y="4503356"/>
            <a:ext cx="1230617" cy="152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207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 smtClean="0">
                <a:solidFill>
                  <a:srgbClr val="002060"/>
                </a:solidFill>
              </a:rPr>
              <a:t>Асноди</a:t>
            </a:r>
            <a:r>
              <a:rPr lang="ru-RU" sz="2700" dirty="0" smtClean="0">
                <a:solidFill>
                  <a:srgbClr val="002060"/>
                </a:solidFill>
              </a:rPr>
              <a:t> </a:t>
            </a:r>
            <a:r>
              <a:rPr lang="ru-RU" sz="2700" dirty="0" err="1" smtClean="0">
                <a:solidFill>
                  <a:srgbClr val="002060"/>
                </a:solidFill>
              </a:rPr>
              <a:t>ҳуқуқӣ</a:t>
            </a:r>
            <a:endParaRPr lang="ru-RU" sz="27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565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/>
              <a:t>- </a:t>
            </a:r>
            <a:r>
              <a:rPr lang="ru-RU" dirty="0" err="1"/>
              <a:t>Қонуни</a:t>
            </a:r>
            <a:r>
              <a:rPr lang="ru-RU" dirty="0"/>
              <a:t> </a:t>
            </a:r>
            <a:r>
              <a:rPr lang="ru-RU" dirty="0" err="1"/>
              <a:t>Ҷумҳурии</a:t>
            </a:r>
            <a:r>
              <a:rPr lang="ru-RU" dirty="0"/>
              <a:t> </a:t>
            </a:r>
            <a:r>
              <a:rPr lang="ru-RU" dirty="0" err="1"/>
              <a:t>Тоҷикистон</a:t>
            </a:r>
            <a:r>
              <a:rPr lang="ru-RU" dirty="0"/>
              <a:t>   «Дар </a:t>
            </a:r>
            <a:r>
              <a:rPr lang="ru-RU" dirty="0" err="1"/>
              <a:t>бораи</a:t>
            </a:r>
            <a:r>
              <a:rPr lang="ru-RU" dirty="0"/>
              <a:t> </a:t>
            </a:r>
            <a:r>
              <a:rPr lang="ru-RU" dirty="0" err="1"/>
              <a:t>назорати</a:t>
            </a:r>
            <a:r>
              <a:rPr lang="ru-RU" dirty="0"/>
              <a:t> </a:t>
            </a:r>
            <a:r>
              <a:rPr lang="ru-RU" dirty="0" err="1"/>
              <a:t>молияи</a:t>
            </a:r>
            <a:r>
              <a:rPr lang="ru-RU" dirty="0"/>
              <a:t> </a:t>
            </a:r>
            <a:r>
              <a:rPr lang="ru-RU" dirty="0" err="1"/>
              <a:t>давлатӣ</a:t>
            </a:r>
            <a:r>
              <a:rPr lang="ru-RU" dirty="0"/>
              <a:t> дар  </a:t>
            </a:r>
            <a:r>
              <a:rPr lang="ru-RU" dirty="0" err="1"/>
              <a:t>Ҷумҳурии</a:t>
            </a:r>
            <a:r>
              <a:rPr lang="ru-RU" dirty="0"/>
              <a:t> </a:t>
            </a:r>
            <a:r>
              <a:rPr lang="ru-RU" dirty="0" err="1"/>
              <a:t>Тоҷикистон</a:t>
            </a:r>
            <a:r>
              <a:rPr lang="ru-RU" dirty="0"/>
              <a:t>  » (аз 17 апрели 2002 , №615);</a:t>
            </a:r>
          </a:p>
          <a:p>
            <a:pPr marL="0" indent="0" algn="just">
              <a:buNone/>
            </a:pPr>
            <a:r>
              <a:rPr lang="ru-RU" dirty="0"/>
              <a:t>- </a:t>
            </a:r>
            <a:r>
              <a:rPr lang="ru-RU" dirty="0" err="1"/>
              <a:t>Қонуни</a:t>
            </a:r>
            <a:r>
              <a:rPr lang="ru-RU" dirty="0"/>
              <a:t> </a:t>
            </a:r>
            <a:r>
              <a:rPr lang="ru-RU" dirty="0" err="1"/>
              <a:t>Ҷумҳурии</a:t>
            </a:r>
            <a:r>
              <a:rPr lang="ru-RU" dirty="0"/>
              <a:t> </a:t>
            </a:r>
            <a:r>
              <a:rPr lang="ru-RU" dirty="0" err="1"/>
              <a:t>Тоҷикистон</a:t>
            </a:r>
            <a:r>
              <a:rPr lang="ru-RU" dirty="0"/>
              <a:t>   «Дар </a:t>
            </a:r>
            <a:r>
              <a:rPr lang="ru-RU" dirty="0" err="1"/>
              <a:t>бораи</a:t>
            </a:r>
            <a:r>
              <a:rPr lang="ru-RU" dirty="0"/>
              <a:t> </a:t>
            </a:r>
            <a:r>
              <a:rPr lang="ru-RU" dirty="0" err="1"/>
              <a:t>хазинадорӣ</a:t>
            </a:r>
            <a:r>
              <a:rPr lang="ru-RU" dirty="0"/>
              <a:t> » (аз 18.06.2008 г., №396);</a:t>
            </a:r>
          </a:p>
          <a:p>
            <a:pPr marL="0" indent="0" algn="just">
              <a:buNone/>
            </a:pPr>
            <a:r>
              <a:rPr lang="ru-RU" dirty="0"/>
              <a:t>- </a:t>
            </a:r>
            <a:r>
              <a:rPr lang="ru-RU" dirty="0" err="1"/>
              <a:t>Қонуни</a:t>
            </a:r>
            <a:r>
              <a:rPr lang="ru-RU" dirty="0"/>
              <a:t> </a:t>
            </a:r>
            <a:r>
              <a:rPr lang="ru-RU" dirty="0" err="1"/>
              <a:t>Ҷумҳурии</a:t>
            </a:r>
            <a:r>
              <a:rPr lang="ru-RU" dirty="0"/>
              <a:t> </a:t>
            </a:r>
            <a:r>
              <a:rPr lang="ru-RU" dirty="0" err="1"/>
              <a:t>Тоҷикистон</a:t>
            </a:r>
            <a:r>
              <a:rPr lang="ru-RU" dirty="0"/>
              <a:t>  «Дар </a:t>
            </a:r>
            <a:r>
              <a:rPr lang="ru-RU" dirty="0" err="1"/>
              <a:t>бораи</a:t>
            </a:r>
            <a:r>
              <a:rPr lang="ru-RU" dirty="0"/>
              <a:t> </a:t>
            </a:r>
            <a:r>
              <a:rPr lang="ru-RU" dirty="0" err="1"/>
              <a:t>идоракунии</a:t>
            </a:r>
            <a:r>
              <a:rPr lang="ru-RU" dirty="0"/>
              <a:t> </a:t>
            </a:r>
            <a:r>
              <a:rPr lang="ru-RU" dirty="0" err="1"/>
              <a:t>молия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назорати</a:t>
            </a:r>
            <a:r>
              <a:rPr lang="ru-RU" dirty="0"/>
              <a:t> </a:t>
            </a:r>
            <a:r>
              <a:rPr lang="ru-RU" dirty="0" err="1"/>
              <a:t>дохилӣ</a:t>
            </a:r>
            <a:r>
              <a:rPr lang="ru-RU" dirty="0"/>
              <a:t> дар </a:t>
            </a:r>
            <a:r>
              <a:rPr lang="ru-RU" dirty="0" err="1"/>
              <a:t>бахши</a:t>
            </a:r>
            <a:r>
              <a:rPr lang="ru-RU" dirty="0"/>
              <a:t> </a:t>
            </a:r>
            <a:r>
              <a:rPr lang="ru-RU" dirty="0" err="1"/>
              <a:t>давлатӣ</a:t>
            </a:r>
            <a:r>
              <a:rPr lang="ru-RU" dirty="0"/>
              <a:t> »  (аз  21 июли соли 2010  , № 626); 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2690291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802" y="385407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 smtClean="0">
                <a:solidFill>
                  <a:srgbClr val="002060"/>
                </a:solidFill>
              </a:rPr>
              <a:t>Аснодиҳуқуқӣ</a:t>
            </a:r>
            <a:endParaRPr lang="ru-RU" sz="27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7557" y="1184856"/>
            <a:ext cx="7886700" cy="453234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ru-RU" sz="2300" dirty="0" err="1"/>
              <a:t>Қонуни</a:t>
            </a:r>
            <a:r>
              <a:rPr lang="ru-RU" sz="2300" dirty="0"/>
              <a:t> </a:t>
            </a:r>
            <a:r>
              <a:rPr lang="ru-RU" sz="2300" dirty="0" err="1"/>
              <a:t>Ҷумҳурии</a:t>
            </a:r>
            <a:r>
              <a:rPr lang="ru-RU" sz="2300" dirty="0"/>
              <a:t> </a:t>
            </a:r>
            <a:r>
              <a:rPr lang="ru-RU" sz="2300" dirty="0" err="1"/>
              <a:t>Тоҷикистон</a:t>
            </a:r>
            <a:r>
              <a:rPr lang="ru-RU" sz="2300" dirty="0"/>
              <a:t>  «Дар </a:t>
            </a:r>
            <a:r>
              <a:rPr lang="ru-RU" sz="2300" dirty="0" err="1"/>
              <a:t>бораи</a:t>
            </a:r>
            <a:r>
              <a:rPr lang="ru-RU" sz="2300" dirty="0"/>
              <a:t> </a:t>
            </a:r>
            <a:r>
              <a:rPr lang="ru-RU" sz="2300" dirty="0" err="1"/>
              <a:t>аудити</a:t>
            </a:r>
            <a:r>
              <a:rPr lang="ru-RU" sz="2300" dirty="0"/>
              <a:t> </a:t>
            </a:r>
            <a:r>
              <a:rPr lang="ru-RU" sz="2300" dirty="0" err="1"/>
              <a:t>дохилӣ</a:t>
            </a:r>
            <a:r>
              <a:rPr lang="ru-RU" sz="2300" dirty="0"/>
              <a:t> дар </a:t>
            </a:r>
            <a:r>
              <a:rPr lang="ru-RU" sz="2300" dirty="0" err="1"/>
              <a:t>бахши</a:t>
            </a:r>
            <a:r>
              <a:rPr lang="ru-RU" sz="2300" dirty="0"/>
              <a:t> </a:t>
            </a:r>
            <a:r>
              <a:rPr lang="ru-RU" sz="2300" dirty="0" err="1"/>
              <a:t>давлатӣ</a:t>
            </a:r>
            <a:r>
              <a:rPr lang="ru-RU" sz="2300" dirty="0"/>
              <a:t> » (аз 21 июли соли 2010  , № 631);</a:t>
            </a:r>
          </a:p>
          <a:p>
            <a:pPr marL="0" indent="0" algn="just">
              <a:buNone/>
            </a:pPr>
            <a:r>
              <a:rPr lang="ru-RU" sz="2300" dirty="0"/>
              <a:t>- </a:t>
            </a:r>
            <a:r>
              <a:rPr lang="ru-RU" sz="2300" dirty="0" err="1"/>
              <a:t>Қонуни</a:t>
            </a:r>
            <a:r>
              <a:rPr lang="ru-RU" sz="2300" dirty="0"/>
              <a:t> </a:t>
            </a:r>
            <a:r>
              <a:rPr lang="ru-RU" sz="2300" dirty="0" err="1"/>
              <a:t>конститутсионии</a:t>
            </a:r>
            <a:r>
              <a:rPr lang="ru-RU" sz="2300" dirty="0"/>
              <a:t> </a:t>
            </a:r>
            <a:r>
              <a:rPr lang="ru-RU" sz="2300" dirty="0" err="1"/>
              <a:t>Ҷумҳурии</a:t>
            </a:r>
            <a:r>
              <a:rPr lang="ru-RU" sz="2300" dirty="0"/>
              <a:t> </a:t>
            </a:r>
            <a:r>
              <a:rPr lang="ru-RU" sz="2300" dirty="0" err="1"/>
              <a:t>Тоҷикистон</a:t>
            </a:r>
            <a:r>
              <a:rPr lang="ru-RU" sz="2300" dirty="0"/>
              <a:t>  «Дар </a:t>
            </a:r>
            <a:r>
              <a:rPr lang="ru-RU" sz="2300" dirty="0" err="1"/>
              <a:t>бораи</a:t>
            </a:r>
            <a:r>
              <a:rPr lang="ru-RU" sz="2300" dirty="0"/>
              <a:t> </a:t>
            </a:r>
            <a:r>
              <a:rPr lang="ru-RU" sz="2300" dirty="0" err="1"/>
              <a:t>мақомоти</a:t>
            </a:r>
            <a:r>
              <a:rPr lang="ru-RU" sz="2300" dirty="0"/>
              <a:t> </a:t>
            </a:r>
            <a:r>
              <a:rPr lang="ru-RU" sz="2300" dirty="0" err="1"/>
              <a:t>маҳаллии</a:t>
            </a:r>
            <a:r>
              <a:rPr lang="ru-RU" sz="2300" dirty="0"/>
              <a:t> </a:t>
            </a:r>
            <a:r>
              <a:rPr lang="ru-RU" sz="2300" dirty="0" err="1"/>
              <a:t>ҳокимияти</a:t>
            </a:r>
            <a:r>
              <a:rPr lang="ru-RU" sz="2300" dirty="0"/>
              <a:t> </a:t>
            </a:r>
            <a:r>
              <a:rPr lang="ru-RU" sz="2300" dirty="0" err="1"/>
              <a:t>давлатӣ</a:t>
            </a:r>
            <a:r>
              <a:rPr lang="ru-RU" sz="2300" dirty="0"/>
              <a:t> » (аз 17 майи соли 2004 , № 28);   </a:t>
            </a:r>
          </a:p>
          <a:p>
            <a:pPr marL="0" indent="0" algn="just">
              <a:buNone/>
            </a:pPr>
            <a:r>
              <a:rPr lang="ru-RU" sz="2300" dirty="0"/>
              <a:t>-   </a:t>
            </a:r>
            <a:r>
              <a:rPr lang="ru-RU" sz="2300" dirty="0" err="1"/>
              <a:t>Қонуни</a:t>
            </a:r>
            <a:r>
              <a:rPr lang="ru-RU" sz="2300" dirty="0"/>
              <a:t> </a:t>
            </a:r>
            <a:r>
              <a:rPr lang="ru-RU" sz="2300" dirty="0" err="1"/>
              <a:t>Ҷумҳурии</a:t>
            </a:r>
            <a:r>
              <a:rPr lang="ru-RU" sz="2300" dirty="0"/>
              <a:t> </a:t>
            </a:r>
            <a:r>
              <a:rPr lang="ru-RU" sz="2300" dirty="0" err="1"/>
              <a:t>Тоҷикистон</a:t>
            </a:r>
            <a:r>
              <a:rPr lang="ru-RU" sz="2300" dirty="0"/>
              <a:t> «Дар </a:t>
            </a:r>
            <a:r>
              <a:rPr lang="ru-RU" sz="2300" dirty="0" err="1"/>
              <a:t>бораи</a:t>
            </a:r>
            <a:r>
              <a:rPr lang="ru-RU" sz="2300" dirty="0"/>
              <a:t> </a:t>
            </a:r>
            <a:r>
              <a:rPr lang="ru-RU" sz="2300" dirty="0" err="1"/>
              <a:t>палатаи</a:t>
            </a:r>
            <a:r>
              <a:rPr lang="ru-RU" sz="2300" dirty="0"/>
              <a:t> </a:t>
            </a:r>
            <a:r>
              <a:rPr lang="ru-RU" sz="2300" dirty="0" err="1"/>
              <a:t>ҳисоби</a:t>
            </a:r>
            <a:r>
              <a:rPr lang="ru-RU" sz="2300" dirty="0"/>
              <a:t>   </a:t>
            </a:r>
            <a:r>
              <a:rPr lang="ru-RU" sz="2300" dirty="0" err="1"/>
              <a:t>Ҷумҳурии</a:t>
            </a:r>
            <a:r>
              <a:rPr lang="ru-RU" sz="2300" dirty="0"/>
              <a:t> </a:t>
            </a:r>
            <a:r>
              <a:rPr lang="ru-RU" sz="2300" dirty="0" err="1"/>
              <a:t>Тоҷикистон</a:t>
            </a:r>
            <a:r>
              <a:rPr lang="ru-RU" sz="2300" dirty="0"/>
              <a:t>  » (аз 28 июни соли 2011  , № 749);</a:t>
            </a:r>
          </a:p>
          <a:p>
            <a:pPr marL="0" indent="0" algn="just">
              <a:buNone/>
            </a:pPr>
            <a:r>
              <a:rPr lang="ru-RU" sz="2300" dirty="0"/>
              <a:t>-  </a:t>
            </a:r>
            <a:r>
              <a:rPr lang="ru-RU" sz="2300" dirty="0" err="1"/>
              <a:t>Стратегияи</a:t>
            </a:r>
            <a:r>
              <a:rPr lang="ru-RU" sz="2300" dirty="0"/>
              <a:t> </a:t>
            </a:r>
            <a:r>
              <a:rPr lang="ru-RU" sz="2300" dirty="0" err="1"/>
              <a:t>идоракунии</a:t>
            </a:r>
            <a:r>
              <a:rPr lang="ru-RU" sz="2300" dirty="0"/>
              <a:t> </a:t>
            </a:r>
            <a:r>
              <a:rPr lang="ru-RU" sz="2300" dirty="0" err="1"/>
              <a:t>молияи</a:t>
            </a:r>
            <a:r>
              <a:rPr lang="ru-RU" sz="2300" dirty="0"/>
              <a:t> </a:t>
            </a:r>
            <a:r>
              <a:rPr lang="ru-RU" sz="2300" dirty="0" err="1"/>
              <a:t>давлатии</a:t>
            </a:r>
            <a:r>
              <a:rPr lang="ru-RU" sz="2300" dirty="0"/>
              <a:t>   </a:t>
            </a:r>
            <a:r>
              <a:rPr lang="ru-RU" sz="2300" dirty="0" err="1"/>
              <a:t>Ҷумҳурии</a:t>
            </a:r>
            <a:r>
              <a:rPr lang="ru-RU" sz="2300" dirty="0"/>
              <a:t> </a:t>
            </a:r>
            <a:r>
              <a:rPr lang="ru-RU" sz="2300" dirty="0" err="1"/>
              <a:t>Тоҷикистон</a:t>
            </a:r>
            <a:r>
              <a:rPr lang="ru-RU" sz="2300" dirty="0"/>
              <a:t> </a:t>
            </a:r>
            <a:r>
              <a:rPr lang="ru-RU" sz="2300" dirty="0" err="1"/>
              <a:t>барои</a:t>
            </a:r>
            <a:r>
              <a:rPr lang="ru-RU" sz="2300" dirty="0"/>
              <a:t> </a:t>
            </a:r>
            <a:r>
              <a:rPr lang="ru-RU" sz="2300" dirty="0" err="1"/>
              <a:t>солҳои</a:t>
            </a:r>
            <a:r>
              <a:rPr lang="ru-RU" sz="2300" dirty="0"/>
              <a:t>  2009-2018 ;</a:t>
            </a:r>
          </a:p>
          <a:p>
            <a:pPr marL="0" indent="0" algn="just">
              <a:buNone/>
            </a:pPr>
            <a:r>
              <a:rPr lang="ru-RU" sz="2300" dirty="0"/>
              <a:t>-  </a:t>
            </a:r>
            <a:r>
              <a:rPr lang="ru-RU" sz="2300" dirty="0" err="1"/>
              <a:t>Регламенти</a:t>
            </a:r>
            <a:r>
              <a:rPr lang="ru-RU" sz="2300" dirty="0"/>
              <a:t> </a:t>
            </a:r>
            <a:r>
              <a:rPr lang="ru-RU" sz="2300" dirty="0" err="1"/>
              <a:t>Маҷлиси</a:t>
            </a:r>
            <a:r>
              <a:rPr lang="ru-RU" sz="2300" dirty="0"/>
              <a:t> </a:t>
            </a:r>
            <a:r>
              <a:rPr lang="ru-RU" sz="2300" dirty="0" err="1"/>
              <a:t>Намояндагони</a:t>
            </a:r>
            <a:r>
              <a:rPr lang="ru-RU" sz="2300" dirty="0"/>
              <a:t> </a:t>
            </a:r>
            <a:r>
              <a:rPr lang="ru-RU" sz="2300" dirty="0" err="1"/>
              <a:t>Маҷлиси</a:t>
            </a:r>
            <a:r>
              <a:rPr lang="ru-RU" sz="2300" dirty="0"/>
              <a:t> </a:t>
            </a:r>
            <a:r>
              <a:rPr lang="ru-RU" sz="2300" dirty="0" err="1"/>
              <a:t>Олии</a:t>
            </a:r>
            <a:r>
              <a:rPr lang="ru-RU" sz="2300" dirty="0"/>
              <a:t>   </a:t>
            </a:r>
            <a:r>
              <a:rPr lang="ru-RU" sz="2300" dirty="0" err="1"/>
              <a:t>Ҷумҳурии</a:t>
            </a:r>
            <a:r>
              <a:rPr lang="ru-RU" sz="2300" dirty="0"/>
              <a:t> </a:t>
            </a:r>
            <a:r>
              <a:rPr lang="ru-RU" sz="2300" dirty="0" err="1"/>
              <a:t>Тоҷикистон</a:t>
            </a:r>
            <a:r>
              <a:rPr lang="ru-RU" sz="2300" dirty="0"/>
              <a:t>  .</a:t>
            </a:r>
          </a:p>
          <a:p>
            <a:pPr marL="0" indent="0" algn="just">
              <a:buNone/>
            </a:pPr>
            <a:endParaRPr lang="ru-RU" sz="2300" dirty="0"/>
          </a:p>
          <a:p>
            <a:pPr marL="0" indent="0" algn="just">
              <a:buNone/>
            </a:pPr>
            <a:endParaRPr lang="ru-RU" sz="2300" dirty="0"/>
          </a:p>
          <a:p>
            <a:pPr marL="0" indent="0" algn="just">
              <a:buNone/>
            </a:pPr>
            <a:endParaRPr lang="ru-RU" sz="2300" dirty="0"/>
          </a:p>
          <a:p>
            <a:pPr marL="0" indent="0" algn="just">
              <a:buNone/>
            </a:pPr>
            <a:endParaRPr lang="ru-RU" sz="2300" dirty="0"/>
          </a:p>
          <a:p>
            <a:pPr marL="0" indent="0" algn="just">
              <a:buNone/>
            </a:pPr>
            <a:r>
              <a:rPr lang="ru-RU" sz="2300" dirty="0"/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4131210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Пешниҳоди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лоиҳаи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Буҷети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давлатӣ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565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             </a:t>
            </a:r>
          </a:p>
          <a:p>
            <a:pPr marL="0" indent="0" algn="ctr">
              <a:buNone/>
            </a:pPr>
            <a:r>
              <a:rPr lang="ru-RU" sz="1500" dirty="0"/>
              <a:t>           (</a:t>
            </a:r>
            <a:r>
              <a:rPr lang="ru-RU" sz="1500" dirty="0" err="1"/>
              <a:t>Регламенти</a:t>
            </a:r>
            <a:r>
              <a:rPr lang="ru-RU" sz="1500" dirty="0"/>
              <a:t> МН МО РТ, </a:t>
            </a:r>
            <a:r>
              <a:rPr lang="ru-RU" sz="1500" dirty="0" err="1"/>
              <a:t>қисмати</a:t>
            </a:r>
            <a:r>
              <a:rPr lang="ru-RU" sz="1500" dirty="0"/>
              <a:t> 4, </a:t>
            </a:r>
            <a:r>
              <a:rPr lang="ru-RU" sz="1500" dirty="0" err="1"/>
              <a:t>боби</a:t>
            </a:r>
            <a:r>
              <a:rPr lang="ru-RU" sz="1500" dirty="0"/>
              <a:t> 15,пункти 417)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51353" y="2855819"/>
            <a:ext cx="1875865" cy="101861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Ҳукумати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ҶТ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304805" y="3555346"/>
            <a:ext cx="2070496" cy="5796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Ҳамасола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то   1-уми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ноябр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022791" y="2855819"/>
            <a:ext cx="1875865" cy="101861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МН МО ҶТ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74709" y="2765613"/>
            <a:ext cx="2070496" cy="76949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Лоиҳаи</a:t>
            </a:r>
            <a:r>
              <a:rPr lang="ru-RU" sz="16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6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буҷети</a:t>
            </a:r>
            <a:r>
              <a:rPr lang="ru-RU" sz="16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6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давлатӣ</a:t>
            </a:r>
            <a:r>
              <a:rPr lang="ru-RU" sz="16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20" name="Стрелка вправо 19"/>
          <p:cNvSpPr/>
          <p:nvPr/>
        </p:nvSpPr>
        <p:spPr>
          <a:xfrm>
            <a:off x="2647389" y="3104800"/>
            <a:ext cx="627320" cy="356557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" name="Стрелка вправо 20"/>
          <p:cNvSpPr/>
          <p:nvPr/>
        </p:nvSpPr>
        <p:spPr>
          <a:xfrm>
            <a:off x="5375301" y="3095451"/>
            <a:ext cx="627320" cy="356557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</p:spTree>
    <p:extLst>
      <p:ext uri="{BB962C8B-B14F-4D97-AF65-F5344CB8AC3E}">
        <p14:creationId xmlns:p14="http://schemas.microsoft.com/office/powerpoint/2010/main" val="3297424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885" y="83952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Ҳисоботи</a:t>
            </a:r>
            <a:r>
              <a:rPr lang="ru-RU" sz="3600" dirty="0">
                <a:solidFill>
                  <a:srgbClr val="002060"/>
                </a:solidFill>
              </a:rPr>
              <a:t> солона </a:t>
            </a:r>
            <a:r>
              <a:rPr lang="ru-RU" sz="3600" dirty="0" err="1">
                <a:solidFill>
                  <a:srgbClr val="002060"/>
                </a:solidFill>
              </a:rPr>
              <a:t>оид</a:t>
            </a:r>
            <a:r>
              <a:rPr lang="ru-RU" sz="3600" dirty="0">
                <a:solidFill>
                  <a:srgbClr val="002060"/>
                </a:solidFill>
              </a:rPr>
              <a:t> ба </a:t>
            </a:r>
            <a:r>
              <a:rPr lang="ru-RU" sz="3600" dirty="0" err="1">
                <a:solidFill>
                  <a:srgbClr val="002060"/>
                </a:solidFill>
              </a:rPr>
              <a:t>иҷрои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буҷет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err="1"/>
              <a:t>Ҳукумати</a:t>
            </a:r>
            <a:r>
              <a:rPr lang="ru-RU" sz="3200" dirty="0"/>
              <a:t> </a:t>
            </a:r>
            <a:r>
              <a:rPr lang="ru-RU" sz="3200" dirty="0" err="1"/>
              <a:t>Ҷумҳурии</a:t>
            </a:r>
            <a:r>
              <a:rPr lang="ru-RU" sz="3200" dirty="0"/>
              <a:t> </a:t>
            </a:r>
            <a:r>
              <a:rPr lang="ru-RU" sz="3200" dirty="0" err="1"/>
              <a:t>Тоҷикистон</a:t>
            </a:r>
            <a:r>
              <a:rPr lang="ru-RU" sz="3200" dirty="0"/>
              <a:t> </a:t>
            </a:r>
            <a:r>
              <a:rPr lang="ru-RU" sz="3200" dirty="0" err="1"/>
              <a:t>ҳисоботи</a:t>
            </a:r>
            <a:r>
              <a:rPr lang="ru-RU" sz="3200" dirty="0"/>
              <a:t> </a:t>
            </a:r>
            <a:r>
              <a:rPr lang="ru-RU" sz="3200" dirty="0" err="1"/>
              <a:t>солонаро</a:t>
            </a:r>
            <a:r>
              <a:rPr lang="ru-RU" sz="3200" dirty="0"/>
              <a:t> </a:t>
            </a:r>
            <a:r>
              <a:rPr lang="ru-RU" sz="3200" dirty="0" err="1"/>
              <a:t>оид</a:t>
            </a:r>
            <a:r>
              <a:rPr lang="ru-RU" sz="3200" dirty="0"/>
              <a:t> ба </a:t>
            </a:r>
            <a:r>
              <a:rPr lang="ru-RU" sz="3200" dirty="0" err="1"/>
              <a:t>иҷрои</a:t>
            </a:r>
            <a:r>
              <a:rPr lang="ru-RU" sz="3200" dirty="0"/>
              <a:t> </a:t>
            </a:r>
            <a:r>
              <a:rPr lang="ru-RU" sz="3200" dirty="0" err="1"/>
              <a:t>буҷети</a:t>
            </a:r>
            <a:r>
              <a:rPr lang="ru-RU" sz="3200" dirty="0"/>
              <a:t> </a:t>
            </a:r>
            <a:r>
              <a:rPr lang="ru-RU" sz="3200" dirty="0" err="1"/>
              <a:t>давлатӣ</a:t>
            </a:r>
            <a:r>
              <a:rPr lang="ru-RU" sz="3200" dirty="0"/>
              <a:t> ба  </a:t>
            </a:r>
            <a:r>
              <a:rPr lang="ru-RU" sz="3200" dirty="0" err="1"/>
              <a:t>Маҷлиси</a:t>
            </a:r>
            <a:r>
              <a:rPr lang="ru-RU" sz="3200" dirty="0"/>
              <a:t> </a:t>
            </a:r>
            <a:r>
              <a:rPr lang="ru-RU" sz="3200" dirty="0" err="1"/>
              <a:t>Намояндагони</a:t>
            </a:r>
            <a:r>
              <a:rPr lang="ru-RU" sz="3200" dirty="0"/>
              <a:t> </a:t>
            </a:r>
            <a:r>
              <a:rPr lang="ru-RU" sz="3200" dirty="0" err="1"/>
              <a:t>Маҷлиси</a:t>
            </a:r>
            <a:r>
              <a:rPr lang="ru-RU" sz="3200" dirty="0"/>
              <a:t> </a:t>
            </a:r>
            <a:r>
              <a:rPr lang="ru-RU" sz="3200" dirty="0" err="1"/>
              <a:t>Олии</a:t>
            </a:r>
            <a:r>
              <a:rPr lang="ru-RU" sz="3200" dirty="0"/>
              <a:t> </a:t>
            </a:r>
            <a:r>
              <a:rPr lang="ru-RU" sz="3200" dirty="0" err="1"/>
              <a:t>Ҷумҳурии</a:t>
            </a:r>
            <a:r>
              <a:rPr lang="ru-RU" sz="3200" dirty="0"/>
              <a:t> </a:t>
            </a:r>
            <a:r>
              <a:rPr lang="ru-RU" sz="3200" dirty="0" err="1"/>
              <a:t>Тоҷикистон</a:t>
            </a:r>
            <a:r>
              <a:rPr lang="ru-RU" sz="3200" dirty="0"/>
              <a:t>  т</a:t>
            </a:r>
            <a:r>
              <a:rPr lang="ru-RU" sz="3200" b="1" dirty="0"/>
              <a:t>о 15 июли соли </a:t>
            </a:r>
            <a:r>
              <a:rPr lang="ru-RU" sz="3200" b="1" dirty="0" err="1"/>
              <a:t>ҷорӣ</a:t>
            </a:r>
            <a:r>
              <a:rPr lang="ru-RU" sz="3200" b="1" dirty="0"/>
              <a:t> </a:t>
            </a:r>
            <a:r>
              <a:rPr lang="ru-RU" sz="3200" b="1" dirty="0" err="1"/>
              <a:t>пешниҳод</a:t>
            </a:r>
            <a:r>
              <a:rPr lang="ru-RU" sz="3200" b="1" dirty="0"/>
              <a:t> </a:t>
            </a:r>
            <a:r>
              <a:rPr lang="ru-RU" sz="3200" b="1" dirty="0" err="1"/>
              <a:t>менамояд</a:t>
            </a:r>
            <a:r>
              <a:rPr lang="ru-RU" sz="3200" b="1" dirty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89334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002060"/>
                </a:solidFill>
              </a:rPr>
              <a:t>Хулосаи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берунӣ</a:t>
            </a:r>
            <a:r>
              <a:rPr lang="ru-RU" dirty="0">
                <a:solidFill>
                  <a:srgbClr val="002060"/>
                </a:solidFill>
              </a:rPr>
              <a:t> дар </a:t>
            </a:r>
            <a:r>
              <a:rPr lang="ru-RU" dirty="0" err="1">
                <a:solidFill>
                  <a:srgbClr val="002060"/>
                </a:solidFill>
              </a:rPr>
              <a:t>бораи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ҳисобот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err="1">
                <a:solidFill>
                  <a:srgbClr val="002060"/>
                </a:solidFill>
              </a:rPr>
              <a:t>Хулосаи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берунӣ</a:t>
            </a:r>
            <a:r>
              <a:rPr lang="ru-RU" sz="2400" dirty="0">
                <a:solidFill>
                  <a:srgbClr val="002060"/>
                </a:solidFill>
              </a:rPr>
              <a:t> дар </a:t>
            </a:r>
            <a:r>
              <a:rPr lang="ru-RU" sz="2400" dirty="0" err="1">
                <a:solidFill>
                  <a:srgbClr val="002060"/>
                </a:solidFill>
              </a:rPr>
              <a:t>бораи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ҳисобот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оид</a:t>
            </a:r>
            <a:r>
              <a:rPr lang="ru-RU" sz="2400" dirty="0">
                <a:solidFill>
                  <a:srgbClr val="002060"/>
                </a:solidFill>
              </a:rPr>
              <a:t> ба </a:t>
            </a:r>
            <a:r>
              <a:rPr lang="ru-RU" sz="2400" dirty="0" err="1">
                <a:solidFill>
                  <a:srgbClr val="002060"/>
                </a:solidFill>
              </a:rPr>
              <a:t>иҷрои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буҷети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давлатӣ</a:t>
            </a:r>
            <a:r>
              <a:rPr lang="ru-RU" sz="2400" dirty="0">
                <a:solidFill>
                  <a:srgbClr val="002060"/>
                </a:solidFill>
              </a:rPr>
              <a:t> аз </a:t>
            </a:r>
            <a:r>
              <a:rPr lang="ru-RU" sz="2400" dirty="0" err="1">
                <a:solidFill>
                  <a:srgbClr val="002060"/>
                </a:solidFill>
              </a:rPr>
              <a:t>тарафи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мақомоти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назорати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молиявии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Ҷумҳурии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Тоҷикистон</a:t>
            </a:r>
            <a:r>
              <a:rPr lang="ru-RU" sz="2400" dirty="0">
                <a:solidFill>
                  <a:srgbClr val="002060"/>
                </a:solidFill>
              </a:rPr>
              <a:t> ба </a:t>
            </a:r>
            <a:r>
              <a:rPr lang="ru-RU" sz="2400" dirty="0" err="1">
                <a:solidFill>
                  <a:srgbClr val="002060"/>
                </a:solidFill>
              </a:rPr>
              <a:t>Президенти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Ҷумҳурии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Тоҷикистон,Ҳукумати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Ҷумҳурии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Тоҷикистон</a:t>
            </a:r>
            <a:r>
              <a:rPr lang="ru-RU" sz="2400" dirty="0">
                <a:solidFill>
                  <a:srgbClr val="002060"/>
                </a:solidFill>
              </a:rPr>
              <a:t>  </a:t>
            </a:r>
            <a:r>
              <a:rPr lang="ru-RU" sz="2400" dirty="0" err="1">
                <a:solidFill>
                  <a:srgbClr val="002060"/>
                </a:solidFill>
              </a:rPr>
              <a:t>ва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Маҷлиси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намояндагони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Маҷлиси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Олии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Ҷумҳурии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Тоҷикистон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ҳамасола</a:t>
            </a:r>
            <a:r>
              <a:rPr lang="ru-RU" sz="2400" dirty="0">
                <a:solidFill>
                  <a:srgbClr val="002060"/>
                </a:solidFill>
              </a:rPr>
              <a:t> то </a:t>
            </a:r>
            <a:r>
              <a:rPr lang="ru-RU" sz="2400" b="1" dirty="0">
                <a:solidFill>
                  <a:srgbClr val="002060"/>
                </a:solidFill>
              </a:rPr>
              <a:t> 1-уми </a:t>
            </a:r>
            <a:r>
              <a:rPr lang="ru-RU" sz="2400" b="1" dirty="0" err="1">
                <a:solidFill>
                  <a:srgbClr val="002060"/>
                </a:solidFill>
              </a:rPr>
              <a:t>октябр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пешниҳод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мешавад</a:t>
            </a:r>
            <a:r>
              <a:rPr lang="ru-RU" sz="24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0522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002060"/>
                </a:solidFill>
              </a:rPr>
              <a:t>Хулосаи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берунӣ</a:t>
            </a:r>
            <a:r>
              <a:rPr lang="ru-RU" dirty="0">
                <a:solidFill>
                  <a:srgbClr val="002060"/>
                </a:solidFill>
              </a:rPr>
              <a:t> дар </a:t>
            </a:r>
            <a:r>
              <a:rPr lang="ru-RU" dirty="0" err="1">
                <a:solidFill>
                  <a:srgbClr val="002060"/>
                </a:solidFill>
              </a:rPr>
              <a:t>бораи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ҳисобот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49" y="2331944"/>
            <a:ext cx="7886700" cy="315802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97955" y="4264655"/>
            <a:ext cx="1734671" cy="67571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</a:rPr>
              <a:t>Вазорати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молияи</a:t>
            </a:r>
            <a:r>
              <a:rPr lang="ru-RU" dirty="0">
                <a:solidFill>
                  <a:schemeClr val="tx1"/>
                </a:solidFill>
              </a:rPr>
              <a:t> ҶТ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04665" y="2717337"/>
            <a:ext cx="1734671" cy="67571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solidFill>
                  <a:schemeClr val="tx1"/>
                </a:solidFill>
              </a:rPr>
              <a:t>ПрезидентиҶТ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80192" y="2472858"/>
            <a:ext cx="1734671" cy="67571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Парламент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654302" y="4715450"/>
            <a:ext cx="1734671" cy="675715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Палатаи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ҳисоб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 rot="16200000">
            <a:off x="1318428" y="3644549"/>
            <a:ext cx="649795" cy="4134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2" name="Стрелка вправо 11"/>
          <p:cNvSpPr/>
          <p:nvPr/>
        </p:nvSpPr>
        <p:spPr>
          <a:xfrm>
            <a:off x="2704843" y="2893333"/>
            <a:ext cx="814499" cy="4134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3" name="Стрелка вправо 12"/>
          <p:cNvSpPr/>
          <p:nvPr/>
        </p:nvSpPr>
        <p:spPr>
          <a:xfrm rot="5400000">
            <a:off x="4397052" y="3383681"/>
            <a:ext cx="349897" cy="4134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4" name="Стрелка вправо 13"/>
          <p:cNvSpPr/>
          <p:nvPr/>
        </p:nvSpPr>
        <p:spPr>
          <a:xfrm rot="19724818">
            <a:off x="5464372" y="4484451"/>
            <a:ext cx="714561" cy="4134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61561" y="2762223"/>
            <a:ext cx="1557959" cy="67571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err="1">
                <a:solidFill>
                  <a:schemeClr val="tx1"/>
                </a:solidFill>
              </a:rPr>
              <a:t>Ҳисоботи</a:t>
            </a:r>
            <a:r>
              <a:rPr lang="ru-RU" sz="1500" dirty="0">
                <a:solidFill>
                  <a:schemeClr val="tx1"/>
                </a:solidFill>
              </a:rPr>
              <a:t> солона </a:t>
            </a:r>
            <a:r>
              <a:rPr lang="ru-RU" sz="1500" dirty="0" err="1">
                <a:solidFill>
                  <a:schemeClr val="tx1"/>
                </a:solidFill>
              </a:rPr>
              <a:t>оид</a:t>
            </a:r>
            <a:r>
              <a:rPr lang="ru-RU" sz="1500" dirty="0">
                <a:solidFill>
                  <a:schemeClr val="tx1"/>
                </a:solidFill>
              </a:rPr>
              <a:t> ба </a:t>
            </a:r>
            <a:r>
              <a:rPr lang="ru-RU" sz="1500" dirty="0" err="1">
                <a:solidFill>
                  <a:schemeClr val="tx1"/>
                </a:solidFill>
              </a:rPr>
              <a:t>иҷрои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буҷет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742659" y="3757550"/>
            <a:ext cx="1557959" cy="67571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err="1">
                <a:solidFill>
                  <a:schemeClr val="tx1"/>
                </a:solidFill>
              </a:rPr>
              <a:t>Ҳисоботи</a:t>
            </a:r>
            <a:r>
              <a:rPr lang="ru-RU" sz="1500" dirty="0">
                <a:solidFill>
                  <a:schemeClr val="tx1"/>
                </a:solidFill>
              </a:rPr>
              <a:t> солона </a:t>
            </a:r>
            <a:r>
              <a:rPr lang="ru-RU" sz="1500" dirty="0" err="1">
                <a:solidFill>
                  <a:schemeClr val="tx1"/>
                </a:solidFill>
              </a:rPr>
              <a:t>оид</a:t>
            </a:r>
            <a:r>
              <a:rPr lang="ru-RU" sz="1500" dirty="0">
                <a:solidFill>
                  <a:schemeClr val="tx1"/>
                </a:solidFill>
              </a:rPr>
              <a:t> ба </a:t>
            </a:r>
            <a:r>
              <a:rPr lang="ru-RU" sz="1500" dirty="0" err="1">
                <a:solidFill>
                  <a:schemeClr val="tx1"/>
                </a:solidFill>
              </a:rPr>
              <a:t>иҷрои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буҷет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15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4430907" y="4367610"/>
            <a:ext cx="282185" cy="4134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203424" y="3598537"/>
            <a:ext cx="2042630" cy="10085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 err="1">
                <a:solidFill>
                  <a:schemeClr val="tx1"/>
                </a:solidFill>
              </a:rPr>
              <a:t>Хулосаи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аудиторӣ</a:t>
            </a:r>
            <a:r>
              <a:rPr lang="ru-RU" sz="1500" dirty="0">
                <a:solidFill>
                  <a:schemeClr val="tx1"/>
                </a:solidFill>
              </a:rPr>
              <a:t> ба </a:t>
            </a:r>
            <a:r>
              <a:rPr lang="ru-RU" sz="1500" dirty="0" err="1">
                <a:solidFill>
                  <a:schemeClr val="tx1"/>
                </a:solidFill>
              </a:rPr>
              <a:t>ҳисоботи</a:t>
            </a:r>
            <a:r>
              <a:rPr lang="ru-RU" sz="1500" dirty="0">
                <a:solidFill>
                  <a:schemeClr val="tx1"/>
                </a:solidFill>
              </a:rPr>
              <a:t> солона  </a:t>
            </a:r>
            <a:r>
              <a:rPr lang="ru-RU" sz="1500" dirty="0" err="1">
                <a:solidFill>
                  <a:schemeClr val="tx1"/>
                </a:solidFill>
              </a:rPr>
              <a:t>оид</a:t>
            </a:r>
            <a:r>
              <a:rPr lang="ru-RU" sz="1500" dirty="0">
                <a:solidFill>
                  <a:schemeClr val="tx1"/>
                </a:solidFill>
              </a:rPr>
              <a:t> ба </a:t>
            </a:r>
            <a:r>
              <a:rPr lang="ru-RU" sz="1500" dirty="0" err="1">
                <a:solidFill>
                  <a:schemeClr val="tx1"/>
                </a:solidFill>
              </a:rPr>
              <a:t>иҷрои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буҷет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9" name="Стрелка вправо 18"/>
          <p:cNvSpPr/>
          <p:nvPr/>
        </p:nvSpPr>
        <p:spPr>
          <a:xfrm rot="13163486">
            <a:off x="5439014" y="3391790"/>
            <a:ext cx="714561" cy="4134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0" name="Стрелка вправо 19"/>
          <p:cNvSpPr/>
          <p:nvPr/>
        </p:nvSpPr>
        <p:spPr>
          <a:xfrm rot="16200000">
            <a:off x="7029768" y="3164951"/>
            <a:ext cx="390135" cy="4134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582406" y="3371698"/>
            <a:ext cx="1059372" cy="2893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То 15-уми </a:t>
            </a:r>
            <a:r>
              <a:rPr lang="ru-RU" sz="1350" dirty="0" err="1"/>
              <a:t>июл</a:t>
            </a:r>
            <a:endParaRPr lang="ru-RU" sz="135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675019" y="4651004"/>
            <a:ext cx="1130367" cy="2893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50" dirty="0"/>
              <a:t>То 1 </a:t>
            </a:r>
            <a:r>
              <a:rPr lang="ru-RU" sz="1350" dirty="0" err="1"/>
              <a:t>октябр</a:t>
            </a:r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1153214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128" y="693755"/>
            <a:ext cx="7886700" cy="30171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600" dirty="0" err="1">
                <a:solidFill>
                  <a:srgbClr val="002060"/>
                </a:solidFill>
              </a:rPr>
              <a:t>Салоҳиятҳои</a:t>
            </a:r>
            <a:r>
              <a:rPr lang="ru-RU" sz="3600" dirty="0">
                <a:solidFill>
                  <a:srgbClr val="002060"/>
                </a:solidFill>
              </a:rPr>
              <a:t> МН МО ҶТ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84244"/>
            <a:ext cx="7886700" cy="435514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/>
              <a:t>Ба </a:t>
            </a:r>
            <a:r>
              <a:rPr lang="ru-RU" sz="1800" dirty="0" err="1"/>
              <a:t>салоҳиятҳои</a:t>
            </a:r>
            <a:r>
              <a:rPr lang="ru-RU" sz="1800" dirty="0"/>
              <a:t>  </a:t>
            </a:r>
            <a:r>
              <a:rPr lang="ru-RU" sz="1800" dirty="0" err="1"/>
              <a:t>Маҷлиси</a:t>
            </a:r>
            <a:r>
              <a:rPr lang="ru-RU" sz="1800" dirty="0"/>
              <a:t> </a:t>
            </a:r>
            <a:r>
              <a:rPr lang="ru-RU" sz="1800" dirty="0" err="1"/>
              <a:t>намояндагони</a:t>
            </a:r>
            <a:r>
              <a:rPr lang="ru-RU" sz="1800" dirty="0"/>
              <a:t> </a:t>
            </a:r>
            <a:r>
              <a:rPr lang="ru-RU" sz="1800" dirty="0" err="1"/>
              <a:t>Маҷлиси</a:t>
            </a:r>
            <a:r>
              <a:rPr lang="ru-RU" sz="1800" dirty="0"/>
              <a:t> </a:t>
            </a:r>
            <a:r>
              <a:rPr lang="ru-RU" sz="1800" dirty="0" err="1"/>
              <a:t>Олии</a:t>
            </a:r>
            <a:r>
              <a:rPr lang="ru-RU" sz="1800" dirty="0"/>
              <a:t> </a:t>
            </a:r>
            <a:r>
              <a:rPr lang="ru-RU" sz="1800" dirty="0" err="1"/>
              <a:t>Ҷумҳурии</a:t>
            </a:r>
            <a:r>
              <a:rPr lang="ru-RU" sz="1800" dirty="0"/>
              <a:t> </a:t>
            </a:r>
            <a:r>
              <a:rPr lang="ru-RU" sz="1800" dirty="0" err="1"/>
              <a:t>Тоҷикистон</a:t>
            </a:r>
            <a:r>
              <a:rPr lang="ru-RU" sz="1800" dirty="0"/>
              <a:t>  </a:t>
            </a:r>
            <a:r>
              <a:rPr lang="ru-RU" sz="1800" dirty="0" err="1"/>
              <a:t>дохил</a:t>
            </a:r>
            <a:r>
              <a:rPr lang="ru-RU" sz="1800" dirty="0"/>
              <a:t> </a:t>
            </a:r>
            <a:r>
              <a:rPr lang="ru-RU" sz="1800" dirty="0" err="1"/>
              <a:t>мешаванд</a:t>
            </a:r>
            <a:r>
              <a:rPr lang="ru-RU" sz="1800" dirty="0"/>
              <a:t>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 err="1"/>
              <a:t>Қабули</a:t>
            </a:r>
            <a:r>
              <a:rPr lang="ru-RU" sz="1800" dirty="0"/>
              <a:t> </a:t>
            </a:r>
            <a:r>
              <a:rPr lang="ru-RU" sz="1800" dirty="0" err="1"/>
              <a:t>Қонуни</a:t>
            </a:r>
            <a:r>
              <a:rPr lang="ru-RU" sz="1800" dirty="0"/>
              <a:t> ҶТ дар </a:t>
            </a:r>
            <a:r>
              <a:rPr lang="ru-RU" sz="1800" dirty="0" err="1"/>
              <a:t>бораи</a:t>
            </a:r>
            <a:r>
              <a:rPr lang="ru-RU" sz="1800" dirty="0"/>
              <a:t> </a:t>
            </a:r>
            <a:r>
              <a:rPr lang="ru-RU" sz="1800" dirty="0" err="1"/>
              <a:t>Буҷети</a:t>
            </a:r>
            <a:r>
              <a:rPr lang="ru-RU" sz="1800" dirty="0"/>
              <a:t> </a:t>
            </a:r>
            <a:r>
              <a:rPr lang="ru-RU" sz="1800" dirty="0" err="1"/>
              <a:t>давлатӣ</a:t>
            </a:r>
            <a:r>
              <a:rPr lang="ru-RU" sz="1800" dirty="0"/>
              <a:t> </a:t>
            </a:r>
            <a:r>
              <a:rPr lang="ru-RU" sz="1800" dirty="0" err="1"/>
              <a:t>бо</a:t>
            </a:r>
            <a:r>
              <a:rPr lang="ru-RU" sz="1800" dirty="0"/>
              <a:t> </a:t>
            </a:r>
            <a:r>
              <a:rPr lang="ru-RU" sz="1800" dirty="0" err="1"/>
              <a:t>пешниҳоди</a:t>
            </a:r>
            <a:r>
              <a:rPr lang="ru-RU" sz="1800" dirty="0"/>
              <a:t> </a:t>
            </a:r>
            <a:r>
              <a:rPr lang="ru-RU" sz="1800" dirty="0" err="1"/>
              <a:t>Ҳукумати</a:t>
            </a:r>
            <a:r>
              <a:rPr lang="ru-RU" sz="1800" dirty="0"/>
              <a:t> ҶТ </a:t>
            </a:r>
            <a:r>
              <a:rPr lang="ru-RU" sz="1800" dirty="0" err="1"/>
              <a:t>барои</a:t>
            </a:r>
            <a:r>
              <a:rPr lang="ru-RU" sz="1800" dirty="0"/>
              <a:t> соли </a:t>
            </a:r>
            <a:r>
              <a:rPr lang="ru-RU" sz="1800" dirty="0" err="1"/>
              <a:t>молиявии</a:t>
            </a:r>
            <a:r>
              <a:rPr lang="ru-RU" sz="1800" dirty="0"/>
              <a:t> </a:t>
            </a:r>
            <a:r>
              <a:rPr lang="ru-RU" sz="1800" dirty="0" err="1"/>
              <a:t>навбатӣ</a:t>
            </a:r>
            <a:r>
              <a:rPr lang="ru-RU" sz="1800" dirty="0"/>
              <a:t> 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 err="1"/>
              <a:t>Татбиқи</a:t>
            </a:r>
            <a:r>
              <a:rPr lang="ru-RU" sz="1800" dirty="0"/>
              <a:t> </a:t>
            </a:r>
            <a:r>
              <a:rPr lang="ru-RU" sz="1800" dirty="0" err="1"/>
              <a:t>назорати</a:t>
            </a:r>
            <a:r>
              <a:rPr lang="ru-RU" sz="1800" dirty="0"/>
              <a:t> </a:t>
            </a:r>
            <a:r>
              <a:rPr lang="ru-RU" sz="1800" dirty="0" err="1"/>
              <a:t>иҷрои</a:t>
            </a:r>
            <a:r>
              <a:rPr lang="ru-RU" sz="1800" dirty="0"/>
              <a:t> </a:t>
            </a:r>
            <a:r>
              <a:rPr lang="ru-RU" sz="1800" dirty="0" err="1"/>
              <a:t>буҷет</a:t>
            </a:r>
            <a:r>
              <a:rPr lang="ru-RU" sz="1800" dirty="0"/>
              <a:t> 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 err="1"/>
              <a:t>Таҳлили</a:t>
            </a:r>
            <a:r>
              <a:rPr lang="ru-RU" sz="1800" dirty="0"/>
              <a:t> </a:t>
            </a:r>
            <a:r>
              <a:rPr lang="ru-RU" sz="1800" dirty="0" err="1"/>
              <a:t>истифодаи</a:t>
            </a:r>
            <a:r>
              <a:rPr lang="ru-RU" sz="1800" dirty="0"/>
              <a:t> </a:t>
            </a:r>
            <a:r>
              <a:rPr lang="ru-RU" sz="1800" dirty="0" err="1"/>
              <a:t>мабалағҳои</a:t>
            </a:r>
            <a:r>
              <a:rPr lang="ru-RU" sz="1800" dirty="0"/>
              <a:t> </a:t>
            </a:r>
            <a:r>
              <a:rPr lang="ru-RU" sz="1800" dirty="0" err="1"/>
              <a:t>буҷетӣ</a:t>
            </a:r>
            <a:r>
              <a:rPr lang="ru-RU" sz="1800" dirty="0"/>
              <a:t> аз </a:t>
            </a:r>
            <a:r>
              <a:rPr lang="ru-RU" sz="1800" dirty="0" err="1"/>
              <a:t>тарафи</a:t>
            </a:r>
            <a:r>
              <a:rPr lang="ru-RU" sz="1800" dirty="0"/>
              <a:t> </a:t>
            </a:r>
            <a:r>
              <a:rPr lang="ru-RU" sz="1800" dirty="0" err="1"/>
              <a:t>маблағгирон</a:t>
            </a:r>
            <a:r>
              <a:rPr lang="ru-RU" sz="1800" dirty="0"/>
              <a:t> </a:t>
            </a:r>
            <a:r>
              <a:rPr lang="ru-RU" sz="1800" dirty="0" err="1"/>
              <a:t>ва</a:t>
            </a:r>
            <a:r>
              <a:rPr lang="ru-RU" sz="1800" dirty="0"/>
              <a:t> дар </a:t>
            </a:r>
            <a:r>
              <a:rPr lang="ru-RU" sz="1800" dirty="0" err="1"/>
              <a:t>ҳолати</a:t>
            </a:r>
            <a:r>
              <a:rPr lang="ru-RU" sz="1800" dirty="0"/>
              <a:t> </a:t>
            </a:r>
            <a:r>
              <a:rPr lang="ru-RU" sz="1800" dirty="0" err="1"/>
              <a:t>зарурӣ</a:t>
            </a:r>
            <a:r>
              <a:rPr lang="ru-RU" sz="1800" dirty="0"/>
              <a:t>, </a:t>
            </a:r>
            <a:r>
              <a:rPr lang="ru-RU" sz="1800" dirty="0" err="1"/>
              <a:t>баррасии</a:t>
            </a:r>
            <a:r>
              <a:rPr lang="ru-RU" sz="1800" dirty="0"/>
              <a:t> </a:t>
            </a:r>
            <a:r>
              <a:rPr lang="ru-RU" sz="1800" dirty="0" err="1"/>
              <a:t>натиҷаҳои</a:t>
            </a:r>
            <a:r>
              <a:rPr lang="ru-RU" sz="1800" dirty="0"/>
              <a:t> </a:t>
            </a:r>
            <a:r>
              <a:rPr lang="ru-RU" sz="1800" dirty="0" err="1"/>
              <a:t>таҳлил</a:t>
            </a:r>
            <a:r>
              <a:rPr lang="ru-RU" sz="1800" dirty="0"/>
              <a:t> 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 err="1"/>
              <a:t>Додани</a:t>
            </a:r>
            <a:r>
              <a:rPr lang="ru-RU" sz="1800" dirty="0"/>
              <a:t> </a:t>
            </a:r>
            <a:r>
              <a:rPr lang="ru-RU" sz="1800" dirty="0" err="1"/>
              <a:t>ризоят</a:t>
            </a:r>
            <a:r>
              <a:rPr lang="ru-RU" sz="1800" dirty="0"/>
              <a:t> </a:t>
            </a:r>
            <a:r>
              <a:rPr lang="ru-RU" sz="1800" dirty="0" err="1"/>
              <a:t>барои</a:t>
            </a:r>
            <a:r>
              <a:rPr lang="ru-RU" sz="1800" dirty="0"/>
              <a:t> </a:t>
            </a:r>
            <a:r>
              <a:rPr lang="ru-RU" sz="1800" dirty="0" err="1"/>
              <a:t>ироа</a:t>
            </a:r>
            <a:r>
              <a:rPr lang="ru-RU" sz="1800" dirty="0"/>
              <a:t> </a:t>
            </a:r>
            <a:r>
              <a:rPr lang="ru-RU" sz="1800" dirty="0" err="1"/>
              <a:t>ва</a:t>
            </a:r>
            <a:r>
              <a:rPr lang="ru-RU" sz="1800" dirty="0"/>
              <a:t> </a:t>
            </a:r>
            <a:r>
              <a:rPr lang="ru-RU" sz="1800" dirty="0" err="1"/>
              <a:t>гирифтани</a:t>
            </a:r>
            <a:r>
              <a:rPr lang="ru-RU" sz="1800" dirty="0"/>
              <a:t> </a:t>
            </a:r>
            <a:r>
              <a:rPr lang="ru-RU" sz="1800" dirty="0" err="1"/>
              <a:t>қарзҳои</a:t>
            </a:r>
            <a:r>
              <a:rPr lang="ru-RU" sz="1800" dirty="0"/>
              <a:t> </a:t>
            </a:r>
            <a:r>
              <a:rPr lang="ru-RU" sz="1800" dirty="0" err="1"/>
              <a:t>давлатӣ</a:t>
            </a:r>
            <a:r>
              <a:rPr lang="ru-RU" sz="1800" dirty="0"/>
              <a:t> </a:t>
            </a:r>
            <a:r>
              <a:rPr lang="ru-RU" sz="1800" dirty="0" err="1"/>
              <a:t>мутобиқ</a:t>
            </a:r>
            <a:r>
              <a:rPr lang="ru-RU" sz="1800" dirty="0"/>
              <a:t> ба </a:t>
            </a:r>
            <a:r>
              <a:rPr lang="ru-RU" sz="1800" dirty="0" err="1"/>
              <a:t>пешниҳодоти</a:t>
            </a:r>
            <a:r>
              <a:rPr lang="ru-RU" sz="1800" dirty="0"/>
              <a:t> </a:t>
            </a:r>
            <a:r>
              <a:rPr lang="ru-RU" sz="1800" dirty="0" err="1"/>
              <a:t>ҲукуматиҶТ</a:t>
            </a:r>
            <a:r>
              <a:rPr lang="ru-RU" sz="1800" dirty="0"/>
              <a:t> 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 err="1"/>
              <a:t>Тасдиқ</a:t>
            </a:r>
            <a:r>
              <a:rPr lang="ru-RU" sz="1800" dirty="0"/>
              <a:t> </a:t>
            </a:r>
            <a:r>
              <a:rPr lang="ru-RU" sz="1800" dirty="0" err="1"/>
              <a:t>намудани</a:t>
            </a:r>
            <a:r>
              <a:rPr lang="ru-RU" sz="1800" dirty="0"/>
              <a:t> </a:t>
            </a:r>
            <a:r>
              <a:rPr lang="ru-RU" sz="1800" dirty="0" err="1"/>
              <a:t>ҳисобот</a:t>
            </a:r>
            <a:r>
              <a:rPr lang="ru-RU" sz="1800" dirty="0"/>
              <a:t> </a:t>
            </a:r>
            <a:r>
              <a:rPr lang="ru-RU" sz="1800" dirty="0" err="1"/>
              <a:t>оид</a:t>
            </a:r>
            <a:r>
              <a:rPr lang="ru-RU" sz="1800" dirty="0"/>
              <a:t> ба </a:t>
            </a:r>
            <a:r>
              <a:rPr lang="ru-RU" sz="1800" dirty="0" err="1"/>
              <a:t>иҷрои</a:t>
            </a:r>
            <a:r>
              <a:rPr lang="ru-RU" sz="1800" dirty="0"/>
              <a:t> </a:t>
            </a:r>
            <a:r>
              <a:rPr lang="ru-RU" sz="1800" dirty="0" err="1"/>
              <a:t>Буҷети</a:t>
            </a:r>
            <a:r>
              <a:rPr lang="ru-RU" sz="1800" dirty="0"/>
              <a:t> </a:t>
            </a:r>
            <a:r>
              <a:rPr lang="ru-RU" sz="1800" dirty="0" err="1"/>
              <a:t>давлатӣ</a:t>
            </a:r>
            <a:r>
              <a:rPr lang="ru-RU" sz="1800" dirty="0"/>
              <a:t> </a:t>
            </a:r>
            <a:r>
              <a:rPr lang="ru-RU" sz="1800" dirty="0" err="1"/>
              <a:t>барои</a:t>
            </a:r>
            <a:r>
              <a:rPr lang="ru-RU" sz="1800" dirty="0"/>
              <a:t> соли </a:t>
            </a:r>
            <a:r>
              <a:rPr lang="ru-RU" sz="1800" dirty="0" err="1"/>
              <a:t>молиявии</a:t>
            </a:r>
            <a:r>
              <a:rPr lang="ru-RU" sz="1800" dirty="0"/>
              <a:t>  </a:t>
            </a:r>
            <a:r>
              <a:rPr lang="ru-RU" sz="1800" dirty="0" err="1"/>
              <a:t>гузашта</a:t>
            </a:r>
            <a:r>
              <a:rPr lang="ru-RU" sz="1800" dirty="0"/>
              <a:t>  ;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800" dirty="0" err="1"/>
              <a:t>Дигар</a:t>
            </a:r>
            <a:r>
              <a:rPr lang="ru-RU" sz="1800" dirty="0"/>
              <a:t> </a:t>
            </a:r>
            <a:r>
              <a:rPr lang="ru-RU" sz="1800" dirty="0" err="1"/>
              <a:t>салоҳиятҳое,ки</a:t>
            </a:r>
            <a:r>
              <a:rPr lang="ru-RU" sz="1800" dirty="0"/>
              <a:t> </a:t>
            </a:r>
            <a:r>
              <a:rPr lang="ru-RU" sz="1800" dirty="0" err="1"/>
              <a:t>қонунгузорӣ</a:t>
            </a:r>
            <a:r>
              <a:rPr lang="ru-RU" sz="1800" dirty="0"/>
              <a:t> </a:t>
            </a:r>
            <a:r>
              <a:rPr lang="ru-RU" sz="1800" dirty="0" err="1"/>
              <a:t>муайян</a:t>
            </a:r>
            <a:r>
              <a:rPr lang="ru-RU" sz="1800" dirty="0"/>
              <a:t> </a:t>
            </a:r>
            <a:r>
              <a:rPr lang="ru-RU" sz="1800" dirty="0" err="1"/>
              <a:t>мекунад</a:t>
            </a:r>
            <a:r>
              <a:rPr lang="ru-RU" sz="1800" dirty="0"/>
              <a:t> </a:t>
            </a:r>
            <a:r>
              <a:rPr lang="ru-RU" sz="1800" dirty="0" err="1"/>
              <a:t>ва</a:t>
            </a:r>
            <a:r>
              <a:rPr lang="ru-RU" sz="1800" dirty="0"/>
              <a:t> </a:t>
            </a:r>
            <a:r>
              <a:rPr lang="ru-RU" sz="1800" dirty="0" err="1"/>
              <a:t>дигар</a:t>
            </a:r>
            <a:r>
              <a:rPr lang="ru-RU" sz="1800" dirty="0"/>
              <a:t> </a:t>
            </a:r>
            <a:r>
              <a:rPr lang="ru-RU" sz="1800" dirty="0" err="1"/>
              <a:t>сандҳои</a:t>
            </a:r>
            <a:r>
              <a:rPr lang="ru-RU" sz="1800" dirty="0"/>
              <a:t> </a:t>
            </a:r>
            <a:r>
              <a:rPr lang="ru-RU" sz="1800" dirty="0" err="1"/>
              <a:t>меъёрӣ-ҳуқуқи</a:t>
            </a:r>
            <a:r>
              <a:rPr lang="ru-RU" sz="1800" dirty="0"/>
              <a:t> ҶТ  дар </a:t>
            </a:r>
            <a:r>
              <a:rPr lang="ru-RU" sz="1800" dirty="0" err="1"/>
              <a:t>доираҳои</a:t>
            </a:r>
            <a:r>
              <a:rPr lang="ru-RU" sz="1800" dirty="0"/>
              <a:t> </a:t>
            </a:r>
            <a:r>
              <a:rPr lang="ru-RU" sz="1800" dirty="0" err="1"/>
              <a:t>буҷетӣ</a:t>
            </a:r>
            <a:r>
              <a:rPr lang="ru-RU" sz="1800" dirty="0"/>
              <a:t> </a:t>
            </a:r>
            <a:r>
              <a:rPr lang="ru-RU" sz="1800" dirty="0" err="1"/>
              <a:t>ва</a:t>
            </a:r>
            <a:r>
              <a:rPr lang="ru-RU" sz="1800" dirty="0"/>
              <a:t> </a:t>
            </a:r>
            <a:r>
              <a:rPr lang="ru-RU" sz="1800" dirty="0" err="1"/>
              <a:t>молиявӣ</a:t>
            </a:r>
            <a:r>
              <a:rPr lang="ru-RU" sz="1800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590228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1308</Words>
  <Application>Microsoft Office PowerPoint</Application>
  <PresentationFormat>Экран (4:3)</PresentationFormat>
  <Paragraphs>134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Office Theme</vt:lpstr>
      <vt:lpstr> Қонунгузорӣ, қабул ва пешгуйии буҷет : Салоҳияти кумитаҳо ва вохуриҳои умумӣ </vt:lpstr>
      <vt:lpstr>Асноди ҳуқуқӣ</vt:lpstr>
      <vt:lpstr>Асноди ҳуқуқӣ</vt:lpstr>
      <vt:lpstr>Аснодиҳуқуқӣ</vt:lpstr>
      <vt:lpstr>Пешниҳоди лоиҳаи Буҷети давлатӣ </vt:lpstr>
      <vt:lpstr> Ҳисоботи солона оид ба иҷрои буҷет</vt:lpstr>
      <vt:lpstr>Хулосаи берунӣ дар бораи ҳисобот </vt:lpstr>
      <vt:lpstr>Хулосаи берунӣ дар бораи ҳисобот </vt:lpstr>
      <vt:lpstr>Салоҳиятҳои МН МО ҶТ  </vt:lpstr>
      <vt:lpstr>Салоҳиятҳои МН МО ҶТ </vt:lpstr>
      <vt:lpstr>Салоҳиятҳои МН МО ҶТ </vt:lpstr>
      <vt:lpstr>Котиботи назди Кумитаи иқтисод ва молияи МН МО ҶТ</vt:lpstr>
      <vt:lpstr>Котиботи назди Кумитаи иқтисод ва молияи МН МО ҶТ</vt:lpstr>
      <vt:lpstr>Котиботи назди Кумитаи иқтисод ва молияи МН МО ҶТ</vt:lpstr>
      <vt:lpstr>Котиботи назди Кумитаи иқтисод ва молияи МН МО ҶТ</vt:lpstr>
      <vt:lpstr>Муносибатҳои Ҳукумати ҶТ бо  Маҷлиси Олии Ҷумҳурии Тоҷикистон</vt:lpstr>
      <vt:lpstr>Муносибатҳои Ҳукумати ҶТ бо  Маҷлиси Олии Ҷумҳурии Тоҷикистон</vt:lpstr>
      <vt:lpstr>Муносибатҳои Ҳукумати ҶТ бо  Маҷлиси Олии Ҷумҳурии Тоҷикистон</vt:lpstr>
      <vt:lpstr>Назорати парламентӣ дар Ҷумҳурии Тоҷикистон </vt:lpstr>
      <vt:lpstr>Назорати парламентӣ дар Ҷумҳурии Тоҷикистон </vt:lpstr>
      <vt:lpstr>Назорати парламентӣ дар Ҷумҳурии Тоҷикистон  </vt:lpstr>
      <vt:lpstr>Назорати парламентӣ дар Ҷумҳурии Тоҷикистон  </vt:lpstr>
      <vt:lpstr>Назорати парламентӣ дар Ҷумҳурии Тоҷикистон  </vt:lpstr>
      <vt:lpstr>Назорати парламентӣ дар Ҷумҳурии Тоҷикистон </vt:lpstr>
      <vt:lpstr>Майдони мушкилот оид ба ҲИБ дар соли 2015</vt:lpstr>
      <vt:lpstr>Майдони мушкилот оид ба ҲИБ дар соли 2015</vt:lpstr>
      <vt:lpstr>Сипосгузорам 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Ilhom Abdulloev</dc:creator>
  <cp:lastModifiedBy>Uktam Dzhumaev</cp:lastModifiedBy>
  <cp:revision>9</cp:revision>
  <dcterms:created xsi:type="dcterms:W3CDTF">2017-04-12T06:17:06Z</dcterms:created>
  <dcterms:modified xsi:type="dcterms:W3CDTF">2019-02-10T16:11:06Z</dcterms:modified>
</cp:coreProperties>
</file>