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89" r:id="rId5"/>
    <p:sldId id="291" r:id="rId6"/>
    <p:sldId id="287" r:id="rId7"/>
    <p:sldId id="292" r:id="rId8"/>
    <p:sldId id="290" r:id="rId9"/>
    <p:sldId id="260" r:id="rId10"/>
    <p:sldId id="275" r:id="rId11"/>
    <p:sldId id="257" r:id="rId12"/>
    <p:sldId id="276" r:id="rId13"/>
    <p:sldId id="261" r:id="rId14"/>
    <p:sldId id="277" r:id="rId15"/>
    <p:sldId id="278" r:id="rId16"/>
    <p:sldId id="279" r:id="rId17"/>
    <p:sldId id="293" r:id="rId18"/>
    <p:sldId id="281" r:id="rId19"/>
    <p:sldId id="282" r:id="rId20"/>
    <p:sldId id="283" r:id="rId21"/>
    <p:sldId id="284" r:id="rId22"/>
    <p:sldId id="285" r:id="rId23"/>
    <p:sldId id="286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A26189-0358-4283-8DE2-1428AB2E94DB}">
          <p14:sldIdLst>
            <p14:sldId id="256"/>
            <p14:sldId id="259"/>
            <p14:sldId id="288"/>
            <p14:sldId id="289"/>
            <p14:sldId id="291"/>
            <p14:sldId id="287"/>
            <p14:sldId id="292"/>
            <p14:sldId id="290"/>
            <p14:sldId id="260"/>
            <p14:sldId id="275"/>
            <p14:sldId id="257"/>
            <p14:sldId id="276"/>
            <p14:sldId id="261"/>
            <p14:sldId id="277"/>
            <p14:sldId id="278"/>
            <p14:sldId id="279"/>
            <p14:sldId id="293"/>
            <p14:sldId id="281"/>
            <p14:sldId id="282"/>
            <p14:sldId id="283"/>
            <p14:sldId id="284"/>
            <p14:sldId id="285"/>
            <p14:sldId id="28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0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0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9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7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9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F326-0F50-4E01-99DF-6611F4B4900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FCDC-F58C-4917-8261-FF5E2F1A9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880" y="1498966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err="1" smtClean="0">
                <a:solidFill>
                  <a:srgbClr val="002060"/>
                </a:solidFill>
              </a:rPr>
              <a:t>Иқтидори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шахсони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қарор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қабулкунанда</a:t>
            </a:r>
            <a:r>
              <a:rPr lang="ru-RU" sz="4800" b="1" dirty="0" smtClean="0">
                <a:solidFill>
                  <a:srgbClr val="002060"/>
                </a:solidFill>
              </a:rPr>
              <a:t> дар </a:t>
            </a:r>
            <a:r>
              <a:rPr lang="ru-RU" sz="4800" b="1" dirty="0" err="1" smtClean="0">
                <a:solidFill>
                  <a:srgbClr val="002060"/>
                </a:solidFill>
              </a:rPr>
              <a:t>Тоҷикистон</a:t>
            </a:r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75" y="41260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10" y="412601"/>
            <a:ext cx="3360420" cy="7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81" y="3751729"/>
            <a:ext cx="3785197" cy="25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2216412"/>
            <a:ext cx="10278035" cy="4480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ru-RU" sz="3400" dirty="0" err="1" smtClean="0"/>
              <a:t>Раванди</a:t>
            </a:r>
            <a:r>
              <a:rPr lang="ru-RU" sz="3400" dirty="0" smtClean="0"/>
              <a:t> </a:t>
            </a:r>
            <a:r>
              <a:rPr lang="ru-RU" sz="3400" dirty="0" err="1" smtClean="0"/>
              <a:t>қабули</a:t>
            </a:r>
            <a:r>
              <a:rPr lang="ru-RU" sz="3400" dirty="0" smtClean="0"/>
              <a:t> </a:t>
            </a:r>
            <a:r>
              <a:rPr lang="ru-RU" sz="3400" dirty="0" err="1" smtClean="0"/>
              <a:t>қарор</a:t>
            </a:r>
            <a:r>
              <a:rPr lang="ru-RU" sz="3400" dirty="0" smtClean="0"/>
              <a:t> дар </a:t>
            </a:r>
            <a:r>
              <a:rPr lang="ru-RU" sz="3400" dirty="0" err="1" smtClean="0"/>
              <a:t>мақомот</a:t>
            </a:r>
            <a:r>
              <a:rPr lang="ru-RU" sz="3400" dirty="0" smtClean="0"/>
              <a:t> </a:t>
            </a:r>
            <a:r>
              <a:rPr lang="ru-RU" sz="3400" dirty="0" err="1" smtClean="0"/>
              <a:t>чи</a:t>
            </a:r>
            <a:r>
              <a:rPr lang="ru-RU" sz="3400" dirty="0" smtClean="0"/>
              <a:t> </a:t>
            </a:r>
            <a:r>
              <a:rPr lang="ru-RU" sz="3400" dirty="0" err="1" smtClean="0"/>
              <a:t>гуна</a:t>
            </a:r>
            <a:r>
              <a:rPr lang="ru-RU" sz="3400" dirty="0" smtClean="0"/>
              <a:t> </a:t>
            </a:r>
            <a:r>
              <a:rPr lang="ru-RU" sz="3400" dirty="0" err="1" smtClean="0"/>
              <a:t>аст</a:t>
            </a:r>
            <a:r>
              <a:rPr lang="ru-RU" sz="3400" dirty="0" smtClean="0"/>
              <a:t>?</a:t>
            </a:r>
            <a:endParaRPr lang="ru-RU" sz="3400" dirty="0"/>
          </a:p>
          <a:p>
            <a:pPr marL="742950" indent="-742950">
              <a:buFont typeface="+mj-lt"/>
              <a:buAutoNum type="arabicPeriod"/>
            </a:pPr>
            <a:r>
              <a:rPr lang="ru-RU" sz="3400" dirty="0" err="1" smtClean="0"/>
              <a:t>Чанд</a:t>
            </a:r>
            <a:r>
              <a:rPr lang="ru-RU" sz="3400" dirty="0" smtClean="0"/>
              <a:t> </a:t>
            </a:r>
            <a:r>
              <a:rPr lang="ru-RU" sz="3400" dirty="0" err="1" smtClean="0"/>
              <a:t>нафар</a:t>
            </a:r>
            <a:r>
              <a:rPr lang="ru-RU" sz="3400" dirty="0" smtClean="0"/>
              <a:t> </a:t>
            </a:r>
            <a:r>
              <a:rPr lang="ru-RU" sz="3400" dirty="0" err="1" smtClean="0"/>
              <a:t>қарор</a:t>
            </a:r>
            <a:r>
              <a:rPr lang="ru-RU" sz="3400" dirty="0" smtClean="0"/>
              <a:t> </a:t>
            </a:r>
            <a:r>
              <a:rPr lang="ru-RU" sz="3400" dirty="0" err="1" smtClean="0"/>
              <a:t>қабул</a:t>
            </a:r>
            <a:r>
              <a:rPr lang="ru-RU" sz="3400" dirty="0" smtClean="0"/>
              <a:t> </a:t>
            </a:r>
            <a:r>
              <a:rPr lang="ru-RU" sz="3400" dirty="0" err="1" smtClean="0"/>
              <a:t>мекунанд</a:t>
            </a:r>
            <a:r>
              <a:rPr lang="ru-RU" sz="3400" dirty="0" smtClean="0"/>
              <a:t>? </a:t>
            </a:r>
            <a:r>
              <a:rPr lang="ru-RU" sz="3400" dirty="0" err="1" smtClean="0"/>
              <a:t>Онҳо</a:t>
            </a:r>
            <a:r>
              <a:rPr lang="ru-RU" sz="3400" dirty="0" smtClean="0"/>
              <a:t> </a:t>
            </a:r>
            <a:r>
              <a:rPr lang="ru-RU" sz="3400" dirty="0" err="1" smtClean="0"/>
              <a:t>кистанд</a:t>
            </a:r>
            <a:r>
              <a:rPr lang="ru-RU" sz="3400" dirty="0" smtClean="0"/>
              <a:t>?</a:t>
            </a:r>
            <a:endParaRPr lang="ru-RU" sz="3400" dirty="0"/>
          </a:p>
          <a:p>
            <a:pPr marL="742950" indent="-742950">
              <a:buFont typeface="+mj-lt"/>
              <a:buAutoNum type="arabicPeriod"/>
            </a:pPr>
            <a:r>
              <a:rPr lang="ru-RU" sz="3400" dirty="0" err="1" smtClean="0"/>
              <a:t>Буҷетро</a:t>
            </a:r>
            <a:r>
              <a:rPr lang="ru-RU" sz="3400" dirty="0" smtClean="0"/>
              <a:t> </a:t>
            </a:r>
            <a:r>
              <a:rPr lang="ru-RU" sz="3400" dirty="0" err="1" smtClean="0"/>
              <a:t>кӣ</a:t>
            </a:r>
            <a:r>
              <a:rPr lang="ru-RU" sz="3400" dirty="0" smtClean="0"/>
              <a:t> </a:t>
            </a:r>
            <a:r>
              <a:rPr lang="ru-RU" sz="3400" dirty="0" err="1" smtClean="0"/>
              <a:t>тасдиқ</a:t>
            </a:r>
            <a:r>
              <a:rPr lang="ru-RU" sz="3400" dirty="0" smtClean="0"/>
              <a:t> </a:t>
            </a:r>
            <a:r>
              <a:rPr lang="ru-RU" sz="3400" dirty="0" err="1" smtClean="0"/>
              <a:t>мекунад</a:t>
            </a:r>
            <a:r>
              <a:rPr lang="ru-RU" sz="3400" dirty="0" smtClean="0"/>
              <a:t>, </a:t>
            </a:r>
            <a:r>
              <a:rPr lang="ru-RU" sz="3400" dirty="0" err="1" smtClean="0"/>
              <a:t>маблағ</a:t>
            </a:r>
            <a:r>
              <a:rPr lang="ru-RU" sz="3400" dirty="0" smtClean="0"/>
              <a:t> </a:t>
            </a:r>
            <a:r>
              <a:rPr lang="ru-RU" sz="3400" dirty="0" err="1" smtClean="0"/>
              <a:t>ҷудо</a:t>
            </a:r>
            <a:r>
              <a:rPr lang="ru-RU" sz="3400" dirty="0" smtClean="0"/>
              <a:t> </a:t>
            </a:r>
            <a:r>
              <a:rPr lang="ru-RU" sz="3400" dirty="0" err="1" smtClean="0"/>
              <a:t>мекунанд</a:t>
            </a:r>
            <a:r>
              <a:rPr lang="ru-RU" sz="3400" dirty="0"/>
              <a:t>,</a:t>
            </a:r>
            <a:r>
              <a:rPr lang="ru-RU" sz="3400" dirty="0" smtClean="0"/>
              <a:t> </a:t>
            </a:r>
            <a:r>
              <a:rPr lang="ru-RU" sz="3400" dirty="0" err="1" smtClean="0"/>
              <a:t>тағйиротҳоро</a:t>
            </a:r>
            <a:r>
              <a:rPr lang="ru-RU" sz="3400" dirty="0" smtClean="0"/>
              <a:t> </a:t>
            </a:r>
            <a:r>
              <a:rPr lang="ru-RU" sz="3400" dirty="0" err="1" smtClean="0"/>
              <a:t>ворид</a:t>
            </a:r>
            <a:r>
              <a:rPr lang="ru-RU" sz="3400" dirty="0" smtClean="0"/>
              <a:t> </a:t>
            </a:r>
            <a:r>
              <a:rPr lang="ru-RU" sz="3400" dirty="0" err="1" smtClean="0"/>
              <a:t>месозад</a:t>
            </a:r>
            <a:r>
              <a:rPr lang="ru-RU" sz="3400" dirty="0"/>
              <a:t> </a:t>
            </a:r>
            <a:r>
              <a:rPr lang="ru-RU" sz="3400" dirty="0" smtClean="0"/>
              <a:t>ва </a:t>
            </a:r>
            <a:r>
              <a:rPr lang="ru-RU" sz="3400" dirty="0" err="1" smtClean="0"/>
              <a:t>тавсияҳои</a:t>
            </a:r>
            <a:r>
              <a:rPr lang="ru-RU" sz="3400" dirty="0" smtClean="0"/>
              <a:t> </a:t>
            </a:r>
            <a:r>
              <a:rPr lang="ru-RU" sz="3400" dirty="0" err="1" smtClean="0"/>
              <a:t>муҳимро</a:t>
            </a:r>
            <a:r>
              <a:rPr lang="ru-RU" sz="3400" dirty="0" smtClean="0"/>
              <a:t> </a:t>
            </a:r>
            <a:r>
              <a:rPr lang="ru-RU" sz="3400" dirty="0" err="1" smtClean="0"/>
              <a:t>пешниҳод</a:t>
            </a:r>
            <a:r>
              <a:rPr lang="ru-RU" sz="3400" dirty="0" smtClean="0"/>
              <a:t> </a:t>
            </a:r>
            <a:r>
              <a:rPr lang="ru-RU" sz="3400" dirty="0" err="1" smtClean="0"/>
              <a:t>менамояд</a:t>
            </a:r>
            <a:r>
              <a:rPr lang="ru-RU" sz="3400" dirty="0" smtClean="0"/>
              <a:t>?</a:t>
            </a:r>
            <a:endParaRPr lang="ru-RU" sz="3400" dirty="0"/>
          </a:p>
          <a:p>
            <a:pPr marL="742950" indent="-742950">
              <a:buFont typeface="+mj-lt"/>
              <a:buAutoNum type="arabicPeriod"/>
            </a:pPr>
            <a:r>
              <a:rPr lang="ru-RU" sz="3400" dirty="0" err="1" smtClean="0"/>
              <a:t>Кӣ</a:t>
            </a:r>
            <a:r>
              <a:rPr lang="ru-RU" sz="3400" dirty="0" smtClean="0"/>
              <a:t> </a:t>
            </a:r>
            <a:r>
              <a:rPr lang="ru-RU" sz="3400" dirty="0" err="1" smtClean="0"/>
              <a:t>метавонад</a:t>
            </a:r>
            <a:r>
              <a:rPr lang="ru-RU" sz="3400" dirty="0" smtClean="0"/>
              <a:t> дар </a:t>
            </a:r>
            <a:r>
              <a:rPr lang="ru-RU" sz="3400" dirty="0" err="1" smtClean="0"/>
              <a:t>қабули</a:t>
            </a:r>
            <a:r>
              <a:rPr lang="ru-RU" sz="3400" dirty="0" smtClean="0"/>
              <a:t> </a:t>
            </a:r>
            <a:r>
              <a:rPr lang="ru-RU" sz="3400" dirty="0" err="1" smtClean="0"/>
              <a:t>қарор</a:t>
            </a:r>
            <a:r>
              <a:rPr lang="ru-RU" sz="3400" dirty="0" smtClean="0"/>
              <a:t> </a:t>
            </a:r>
            <a:r>
              <a:rPr lang="ru-RU" sz="3400" dirty="0" err="1" smtClean="0"/>
              <a:t>монеа</a:t>
            </a:r>
            <a:r>
              <a:rPr lang="ru-RU" sz="3400" dirty="0" smtClean="0"/>
              <a:t> </a:t>
            </a:r>
            <a:r>
              <a:rPr lang="ru-RU" sz="3400" dirty="0" err="1" smtClean="0"/>
              <a:t>созад</a:t>
            </a:r>
            <a:r>
              <a:rPr lang="ru-RU" sz="3400" dirty="0" smtClean="0"/>
              <a:t>?</a:t>
            </a:r>
            <a:endParaRPr lang="ru-RU" sz="3400" dirty="0"/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264683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264683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23682" y="1082376"/>
            <a:ext cx="9843247" cy="1084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Сараввал</a:t>
            </a:r>
            <a:r>
              <a:rPr lang="ru-RU" sz="3200" dirty="0" smtClean="0"/>
              <a:t> </a:t>
            </a:r>
            <a:r>
              <a:rPr lang="ru-RU" sz="3200" dirty="0" err="1" smtClean="0"/>
              <a:t>қарор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қабулкунандаи</a:t>
            </a:r>
            <a:r>
              <a:rPr lang="ru-RU" sz="3200" dirty="0" smtClean="0"/>
              <a:t> </a:t>
            </a:r>
            <a:r>
              <a:rPr lang="ru-RU" sz="3200" dirty="0" err="1" smtClean="0"/>
              <a:t>потенсиалиро</a:t>
            </a:r>
            <a:r>
              <a:rPr lang="ru-RU" sz="3200" dirty="0" smtClean="0"/>
              <a:t> </a:t>
            </a:r>
            <a:r>
              <a:rPr lang="ru-RU" sz="3200" dirty="0" err="1" smtClean="0"/>
              <a:t>муайян</a:t>
            </a:r>
            <a:r>
              <a:rPr lang="ru-RU" sz="3200" dirty="0" smtClean="0"/>
              <a:t> </a:t>
            </a:r>
            <a:r>
              <a:rPr lang="ru-RU" sz="3200" dirty="0" err="1" smtClean="0"/>
              <a:t>кунед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7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2221117"/>
            <a:ext cx="10941424" cy="451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765" y="2485501"/>
            <a:ext cx="10461810" cy="4077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err="1" smtClean="0"/>
              <a:t>Омода</a:t>
            </a:r>
            <a:r>
              <a:rPr lang="ru-RU" sz="3200" dirty="0" smtClean="0"/>
              <a:t> </a:t>
            </a:r>
            <a:r>
              <a:rPr lang="ru-RU" sz="3200" dirty="0" err="1" smtClean="0"/>
              <a:t>бошед</a:t>
            </a:r>
            <a:r>
              <a:rPr lang="ru-RU" sz="3200" dirty="0" smtClean="0"/>
              <a:t>, </a:t>
            </a:r>
            <a:r>
              <a:rPr lang="ru-RU" sz="3200" dirty="0" err="1" smtClean="0"/>
              <a:t>ки</a:t>
            </a:r>
            <a:r>
              <a:rPr lang="ru-RU" sz="3200" dirty="0" smtClean="0"/>
              <a:t> </a:t>
            </a:r>
            <a:r>
              <a:rPr lang="ru-RU" sz="3200" dirty="0" err="1" smtClean="0"/>
              <a:t>баъзе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кормандон</a:t>
            </a:r>
            <a:r>
              <a:rPr lang="ru-RU" sz="3200" dirty="0" smtClean="0"/>
              <a:t> </a:t>
            </a:r>
            <a:r>
              <a:rPr lang="ru-RU" sz="3200" dirty="0" err="1" smtClean="0"/>
              <a:t>моҳияти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вазифавии</a:t>
            </a:r>
            <a:r>
              <a:rPr lang="ru-RU" sz="3200" dirty="0" smtClean="0"/>
              <a:t> </a:t>
            </a:r>
            <a:r>
              <a:rPr lang="ru-RU" sz="3200" dirty="0" err="1" smtClean="0"/>
              <a:t>худро</a:t>
            </a:r>
            <a:r>
              <a:rPr lang="ru-RU" sz="3200" dirty="0" smtClean="0"/>
              <a:t> дар </a:t>
            </a:r>
            <a:r>
              <a:rPr lang="ru-RU" sz="3200" dirty="0" err="1" smtClean="0"/>
              <a:t>сатҳи</a:t>
            </a:r>
            <a:r>
              <a:rPr lang="ru-RU" sz="3200" dirty="0" smtClean="0"/>
              <a:t> баланд </a:t>
            </a:r>
            <a:r>
              <a:rPr lang="ru-RU" sz="3200" dirty="0" err="1" smtClean="0"/>
              <a:t>нишон</a:t>
            </a:r>
            <a:r>
              <a:rPr lang="ru-RU" sz="3200" dirty="0" smtClean="0"/>
              <a:t> </a:t>
            </a:r>
            <a:r>
              <a:rPr lang="ru-RU" sz="3200" dirty="0" err="1" smtClean="0"/>
              <a:t>медиҳанд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Вале </a:t>
            </a:r>
            <a:r>
              <a:rPr lang="ru-RU" sz="3200" dirty="0" err="1" smtClean="0"/>
              <a:t>барои</a:t>
            </a:r>
            <a:r>
              <a:rPr lang="ru-RU" sz="3200" dirty="0" smtClean="0"/>
              <a:t> </a:t>
            </a:r>
            <a:r>
              <a:rPr lang="ru-RU" sz="3200" dirty="0" err="1" smtClean="0"/>
              <a:t>муайян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кардани</a:t>
            </a:r>
            <a:r>
              <a:rPr lang="ru-RU" sz="3200" dirty="0" smtClean="0"/>
              <a:t> </a:t>
            </a:r>
            <a:r>
              <a:rPr lang="ru-RU" sz="3200" dirty="0" err="1" smtClean="0"/>
              <a:t>шахси</a:t>
            </a:r>
            <a:r>
              <a:rPr lang="ru-RU" sz="3200" dirty="0" smtClean="0"/>
              <a:t> </a:t>
            </a:r>
            <a:r>
              <a:rPr lang="ru-RU" sz="3200" dirty="0" err="1" smtClean="0"/>
              <a:t>қарор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қабулкунандаи</a:t>
            </a:r>
            <a:r>
              <a:rPr lang="ru-RU" sz="3200" dirty="0" smtClean="0"/>
              <a:t> </a:t>
            </a:r>
            <a:r>
              <a:rPr lang="ru-RU" sz="3200" dirty="0" err="1" smtClean="0"/>
              <a:t>воқеъи</a:t>
            </a:r>
            <a:r>
              <a:rPr lang="ru-RU" sz="3200" dirty="0" smtClean="0"/>
              <a:t> </a:t>
            </a: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чунин</a:t>
            </a:r>
            <a:r>
              <a:rPr lang="ru-RU" sz="3200" dirty="0" smtClean="0"/>
              <a:t> </a:t>
            </a:r>
            <a:r>
              <a:rPr lang="ru-RU" sz="3200" dirty="0" err="1" smtClean="0"/>
              <a:t>савол</a:t>
            </a:r>
            <a:r>
              <a:rPr lang="ru-RU" sz="3200" dirty="0" smtClean="0"/>
              <a:t> </a:t>
            </a:r>
            <a:r>
              <a:rPr lang="ru-RU" sz="3200" dirty="0" err="1" smtClean="0"/>
              <a:t>дод</a:t>
            </a:r>
            <a:r>
              <a:rPr lang="ru-RU" sz="3200" dirty="0" smtClean="0"/>
              <a:t>:</a:t>
            </a:r>
            <a:endParaRPr lang="ru-RU" sz="3200" dirty="0"/>
          </a:p>
          <a:p>
            <a:pPr lvl="2"/>
            <a:endParaRPr lang="ru-RU" sz="3200" b="1" i="1" dirty="0" smtClean="0"/>
          </a:p>
          <a:p>
            <a:pPr lvl="2"/>
            <a:r>
              <a:rPr lang="ru-RU" sz="3200" b="1" i="1" dirty="0" smtClean="0"/>
              <a:t>«</a:t>
            </a:r>
            <a:r>
              <a:rPr lang="ru-RU" sz="3200" b="1" i="1" dirty="0" err="1" smtClean="0"/>
              <a:t>Тавсияҳоро</a:t>
            </a:r>
            <a:r>
              <a:rPr lang="ru-RU" sz="3200" b="1" i="1" dirty="0" smtClean="0"/>
              <a:t> ё </a:t>
            </a:r>
            <a:r>
              <a:rPr lang="ru-RU" sz="3200" b="1" i="1" dirty="0" err="1" smtClean="0"/>
              <a:t>қарори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ниҳоиро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шумо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қабул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мекунед</a:t>
            </a:r>
            <a:r>
              <a:rPr lang="ru-RU" sz="3200" b="1" i="1" dirty="0" smtClean="0"/>
              <a:t>?»</a:t>
            </a:r>
            <a:endParaRPr lang="ru-RU" sz="3200" b="1" i="1" dirty="0"/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264683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264683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765" y="1082376"/>
            <a:ext cx="10278035" cy="10849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«</a:t>
            </a:r>
            <a:r>
              <a:rPr lang="ru-RU" sz="3200" dirty="0" err="1"/>
              <a:t>Сараввал</a:t>
            </a:r>
            <a:r>
              <a:rPr lang="ru-RU" sz="3200" dirty="0"/>
              <a:t> </a:t>
            </a:r>
            <a:r>
              <a:rPr lang="ru-RU" sz="3200" dirty="0" err="1"/>
              <a:t>қарор</a:t>
            </a:r>
            <a:r>
              <a:rPr lang="ru-RU" sz="3200" dirty="0"/>
              <a:t> </a:t>
            </a:r>
            <a:r>
              <a:rPr lang="ru-RU" sz="3200" dirty="0" err="1"/>
              <a:t>қабулкунандаи</a:t>
            </a:r>
            <a:r>
              <a:rPr lang="ru-RU" sz="3200" dirty="0"/>
              <a:t> </a:t>
            </a:r>
            <a:r>
              <a:rPr lang="ru-RU" sz="3200" dirty="0" err="1"/>
              <a:t>потенсиалиро</a:t>
            </a:r>
            <a:r>
              <a:rPr lang="ru-RU" sz="3200" dirty="0"/>
              <a:t> </a:t>
            </a:r>
            <a:r>
              <a:rPr lang="ru-RU" sz="3200" dirty="0" err="1"/>
              <a:t>муайян</a:t>
            </a:r>
            <a:r>
              <a:rPr lang="ru-RU" sz="3200" dirty="0"/>
              <a:t> </a:t>
            </a:r>
            <a:r>
              <a:rPr lang="ru-RU" sz="3200" dirty="0" err="1"/>
              <a:t>кунед</a:t>
            </a:r>
            <a:r>
              <a:rPr lang="ru-RU" sz="3200" dirty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8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2221117"/>
            <a:ext cx="10941424" cy="451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765" y="2485501"/>
            <a:ext cx="10461810" cy="4077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i="1" dirty="0" smtClean="0"/>
              <a:t>«</a:t>
            </a:r>
            <a:r>
              <a:rPr lang="ru-RU" sz="3200" i="1" dirty="0" err="1" smtClean="0"/>
              <a:t>Шумо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намедонед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ки</a:t>
            </a:r>
            <a:r>
              <a:rPr lang="ru-RU" sz="3200" i="1" dirty="0" smtClean="0"/>
              <a:t> дар </a:t>
            </a:r>
            <a:r>
              <a:rPr lang="ru-RU" sz="3200" i="1" dirty="0" err="1" smtClean="0"/>
              <a:t>корхонаи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мизоҷ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муносибатҳо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байни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кормандон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чигуна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аст</a:t>
            </a:r>
            <a:r>
              <a:rPr lang="ru-RU" sz="3200" i="1" dirty="0" smtClean="0"/>
              <a:t> ва аз </a:t>
            </a:r>
            <a:r>
              <a:rPr lang="ru-RU" sz="3200" i="1" dirty="0" err="1" smtClean="0"/>
              <a:t>механизми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қабули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қарори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идоракунӣ</a:t>
            </a:r>
            <a:r>
              <a:rPr lang="ru-RU" sz="3200" i="1" dirty="0" smtClean="0"/>
              <a:t> хабар </a:t>
            </a:r>
            <a:r>
              <a:rPr lang="ru-RU" sz="3200" i="1" dirty="0" err="1" smtClean="0"/>
              <a:t>надоред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Котиба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метавонад</a:t>
            </a:r>
            <a:r>
              <a:rPr lang="ru-RU" sz="3200" i="1" dirty="0" smtClean="0"/>
              <a:t> ба </a:t>
            </a:r>
            <a:r>
              <a:rPr lang="ru-RU" sz="3200" i="1" dirty="0" err="1" smtClean="0"/>
              <a:t>раиси</a:t>
            </a:r>
            <a:r>
              <a:rPr lang="ru-RU" sz="3200" i="1" dirty="0" smtClean="0"/>
              <a:t> худ </a:t>
            </a:r>
            <a:r>
              <a:rPr lang="ru-RU" sz="3200" i="1" dirty="0" err="1" smtClean="0"/>
              <a:t>таъсир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расонад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азбаски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маъ</a:t>
            </a:r>
            <a:r>
              <a:rPr lang="tg-Cyrl-TJ" sz="3200" i="1" dirty="0" smtClean="0"/>
              <a:t>шуқаи ӯ аст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муҳосиб</a:t>
            </a:r>
            <a:r>
              <a:rPr lang="ru-RU" sz="3200" i="1" dirty="0" smtClean="0"/>
              <a:t> — </a:t>
            </a:r>
            <a:r>
              <a:rPr lang="ru-RU" sz="3200" i="1" dirty="0" err="1" smtClean="0"/>
              <a:t>ҳамсари</a:t>
            </a:r>
            <a:r>
              <a:rPr lang="ru-RU" sz="3200" i="1" dirty="0" smtClean="0"/>
              <a:t> ӯ, ва </a:t>
            </a:r>
            <a:r>
              <a:rPr lang="ru-RU" sz="3200" i="1" dirty="0" err="1" smtClean="0"/>
              <a:t>сардори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бахши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иттилоотӣ</a:t>
            </a:r>
            <a:r>
              <a:rPr lang="ru-RU" sz="3200" i="1" dirty="0" smtClean="0"/>
              <a:t> </a:t>
            </a:r>
            <a:r>
              <a:rPr lang="ru-RU" sz="3200" i="1" dirty="0"/>
              <a:t>— </a:t>
            </a:r>
            <a:r>
              <a:rPr lang="ru-RU" sz="3200" i="1" dirty="0" err="1" smtClean="0"/>
              <a:t>фарзанди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ягона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аст</a:t>
            </a:r>
            <a:r>
              <a:rPr lang="ru-RU" sz="3200" i="1" dirty="0" smtClean="0"/>
              <a:t>.»</a:t>
            </a:r>
            <a:endParaRPr lang="ru-RU" sz="3200" i="1" dirty="0" smtClean="0"/>
          </a:p>
          <a:p>
            <a:pPr algn="r"/>
            <a:r>
              <a:rPr lang="ru-RU" sz="2000" dirty="0"/>
              <a:t>Нил </a:t>
            </a:r>
            <a:r>
              <a:rPr lang="ru-RU" sz="2000" dirty="0" err="1" smtClean="0"/>
              <a:t>Рекхэм</a:t>
            </a:r>
            <a:r>
              <a:rPr lang="ru-RU" sz="2000" dirty="0" smtClean="0"/>
              <a:t>, </a:t>
            </a:r>
            <a:r>
              <a:rPr lang="ru-RU" sz="2000" dirty="0"/>
              <a:t> </a:t>
            </a:r>
            <a:r>
              <a:rPr lang="ru-RU" sz="2000" dirty="0" err="1" smtClean="0"/>
              <a:t>муаллифи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стратегияи</a:t>
            </a:r>
            <a:r>
              <a:rPr lang="ru-RU" sz="2000" dirty="0"/>
              <a:t> </a:t>
            </a:r>
            <a:r>
              <a:rPr lang="en-US" sz="2000" dirty="0" smtClean="0"/>
              <a:t>SPIN-</a:t>
            </a:r>
            <a:r>
              <a:rPr lang="ru-RU" sz="2000" dirty="0" err="1" smtClean="0"/>
              <a:t>технологияҳо</a:t>
            </a:r>
            <a:endParaRPr lang="ru-RU" sz="2000" b="1" i="1" dirty="0"/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170554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18400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765" y="1082376"/>
            <a:ext cx="10278035" cy="10849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«Ба </a:t>
            </a:r>
            <a:r>
              <a:rPr lang="ru-RU" sz="3200" dirty="0" err="1" smtClean="0"/>
              <a:t>кормандони</a:t>
            </a:r>
            <a:r>
              <a:rPr lang="ru-RU" sz="3200" dirty="0" smtClean="0"/>
              <a:t> </a:t>
            </a:r>
            <a:r>
              <a:rPr lang="ru-RU" sz="3200" dirty="0" err="1" smtClean="0"/>
              <a:t>қаторӣ</a:t>
            </a:r>
            <a:r>
              <a:rPr lang="ru-RU" sz="3200" dirty="0" smtClean="0"/>
              <a:t> </a:t>
            </a:r>
            <a:r>
              <a:rPr lang="ru-RU" sz="3200" dirty="0" err="1" smtClean="0"/>
              <a:t>ҳурмату</a:t>
            </a:r>
            <a:r>
              <a:rPr lang="ru-RU" sz="3200" dirty="0" smtClean="0"/>
              <a:t> </a:t>
            </a:r>
            <a:r>
              <a:rPr lang="ru-RU" sz="3200" dirty="0" err="1" smtClean="0"/>
              <a:t>иззатро</a:t>
            </a:r>
            <a:r>
              <a:rPr lang="ru-RU" sz="3200" dirty="0" smtClean="0"/>
              <a:t> </a:t>
            </a:r>
            <a:r>
              <a:rPr lang="ru-RU" sz="3200" dirty="0" err="1" smtClean="0"/>
              <a:t>баён</a:t>
            </a:r>
            <a:r>
              <a:rPr lang="ru-RU" sz="3200" dirty="0" smtClean="0"/>
              <a:t> </a:t>
            </a:r>
            <a:r>
              <a:rPr lang="ru-RU" sz="3200" dirty="0" err="1" smtClean="0"/>
              <a:t>созед</a:t>
            </a:r>
            <a:r>
              <a:rPr lang="ru-RU" sz="3200" dirty="0" smtClean="0"/>
              <a:t>, то </a:t>
            </a:r>
            <a:r>
              <a:rPr lang="ru-RU" sz="3200" dirty="0" err="1" smtClean="0"/>
              <a:t>ки</a:t>
            </a:r>
            <a:r>
              <a:rPr lang="ru-RU" sz="3200" dirty="0" smtClean="0"/>
              <a:t> </a:t>
            </a:r>
            <a:r>
              <a:rPr lang="ru-RU" sz="3200" dirty="0" err="1" smtClean="0"/>
              <a:t>онҳо</a:t>
            </a:r>
            <a:r>
              <a:rPr lang="ru-RU" sz="3200" dirty="0" smtClean="0"/>
              <a:t> ба </a:t>
            </a:r>
            <a:r>
              <a:rPr lang="ru-RU" sz="3200" dirty="0" err="1" smtClean="0"/>
              <a:t>дастрасии</a:t>
            </a:r>
            <a:r>
              <a:rPr lang="ru-RU" sz="3200" dirty="0" smtClean="0"/>
              <a:t> ШҚҚ </a:t>
            </a:r>
            <a:r>
              <a:rPr lang="ru-RU" sz="3200" dirty="0" err="1" smtClean="0"/>
              <a:t>монеа</a:t>
            </a:r>
            <a:r>
              <a:rPr lang="ru-RU" sz="3200" dirty="0" smtClean="0"/>
              <a:t> </a:t>
            </a:r>
            <a:r>
              <a:rPr lang="ru-RU" sz="3200" dirty="0" err="1" smtClean="0"/>
              <a:t>нашаванд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43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081" y="1400547"/>
            <a:ext cx="10246661" cy="11450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Стратегияҳои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муайянкунии</a:t>
            </a:r>
            <a:r>
              <a:rPr lang="ru-RU" sz="3600" dirty="0" smtClean="0">
                <a:solidFill>
                  <a:schemeClr val="tx1"/>
                </a:solidFill>
              </a:rPr>
              <a:t> ШҚҚ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264683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264683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38200" y="3724834"/>
            <a:ext cx="3209365" cy="1694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Стратегияи</a:t>
            </a:r>
            <a:r>
              <a:rPr lang="ru-RU" sz="2800" dirty="0" smtClean="0"/>
              <a:t> </a:t>
            </a:r>
            <a:r>
              <a:rPr lang="ru-RU" sz="2800" dirty="0" err="1" smtClean="0"/>
              <a:t>ҳамлаи</a:t>
            </a:r>
            <a:r>
              <a:rPr lang="ru-RU" sz="2800" dirty="0" smtClean="0"/>
              <a:t> зуд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37729" y="2545601"/>
            <a:ext cx="26895" cy="6816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541494" y="3186953"/>
            <a:ext cx="7059706" cy="268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466664" y="3688136"/>
            <a:ext cx="3209365" cy="1694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Стратегияи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зарбаи</a:t>
            </a:r>
            <a:r>
              <a:rPr lang="ru-RU" sz="2800" dirty="0" smtClean="0"/>
              <a:t> </a:t>
            </a:r>
            <a:r>
              <a:rPr lang="ru-RU" sz="2800" dirty="0" err="1" smtClean="0"/>
              <a:t>мақсаднок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95128" y="3688136"/>
            <a:ext cx="3209365" cy="1694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Стратегияи</a:t>
            </a:r>
            <a:r>
              <a:rPr lang="ru-RU" sz="2800" dirty="0" smtClean="0"/>
              <a:t> маркетинги </a:t>
            </a:r>
            <a:r>
              <a:rPr lang="ru-RU" sz="2800" dirty="0" err="1" smtClean="0"/>
              <a:t>инфиродӣ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>
            <a:endCxn id="15" idx="0"/>
          </p:cNvCxnSpPr>
          <p:nvPr/>
        </p:nvCxnSpPr>
        <p:spPr>
          <a:xfrm>
            <a:off x="6057898" y="3131341"/>
            <a:ext cx="13449" cy="5567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76231" y="3186953"/>
            <a:ext cx="13449" cy="5567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570941" y="3149342"/>
            <a:ext cx="13449" cy="5567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2221117"/>
            <a:ext cx="10941424" cy="451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765" y="2485501"/>
            <a:ext cx="10461810" cy="4077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i="1" dirty="0" err="1" smtClean="0"/>
              <a:t>Муроҷиат</a:t>
            </a:r>
            <a:r>
              <a:rPr lang="ru-RU" sz="3000" i="1" dirty="0" smtClean="0"/>
              <a:t> ба </a:t>
            </a:r>
            <a:r>
              <a:rPr lang="ru-RU" sz="3000" i="1" dirty="0" err="1" smtClean="0"/>
              <a:t>намояндагони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мақомот</a:t>
            </a:r>
            <a:r>
              <a:rPr lang="ru-RU" sz="3000" i="1" dirty="0" smtClean="0"/>
              <a:t>:</a:t>
            </a:r>
            <a:endParaRPr lang="ru-RU" sz="3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/>
              <a:t>«Мо </a:t>
            </a:r>
            <a:r>
              <a:rPr lang="ru-RU" sz="3000" dirty="0" err="1" smtClean="0"/>
              <a:t>мехостем</a:t>
            </a:r>
            <a:r>
              <a:rPr lang="ru-RU" sz="3000" dirty="0" smtClean="0"/>
              <a:t>, </a:t>
            </a:r>
            <a:r>
              <a:rPr lang="ru-RU" sz="3000" dirty="0" err="1" smtClean="0"/>
              <a:t>ки</a:t>
            </a:r>
            <a:r>
              <a:rPr lang="ru-RU" sz="3000" dirty="0" smtClean="0"/>
              <a:t> </a:t>
            </a:r>
            <a:r>
              <a:rPr lang="ru-RU" sz="3000" dirty="0" err="1" smtClean="0"/>
              <a:t>намоиши</a:t>
            </a:r>
            <a:r>
              <a:rPr lang="ru-RU" sz="3000" dirty="0" smtClean="0"/>
              <a:t> </a:t>
            </a:r>
            <a:r>
              <a:rPr lang="ru-RU" sz="3000" dirty="0" err="1" smtClean="0"/>
              <a:t>хурдро</a:t>
            </a:r>
            <a:r>
              <a:rPr lang="ru-RU" sz="3000" dirty="0" smtClean="0"/>
              <a:t> </a:t>
            </a:r>
            <a:r>
              <a:rPr lang="ru-RU" sz="3000" dirty="0" err="1" smtClean="0"/>
              <a:t>барои</a:t>
            </a:r>
            <a:r>
              <a:rPr lang="ru-RU" sz="3000" dirty="0" smtClean="0"/>
              <a:t> </a:t>
            </a:r>
            <a:r>
              <a:rPr lang="ru-RU" sz="3000" dirty="0" err="1" smtClean="0"/>
              <a:t>шумо</a:t>
            </a:r>
            <a:r>
              <a:rPr lang="ru-RU" sz="3000" dirty="0" smtClean="0"/>
              <a:t> ва </a:t>
            </a:r>
            <a:r>
              <a:rPr lang="ru-RU" sz="3000" dirty="0" err="1" smtClean="0"/>
              <a:t>дигар</a:t>
            </a:r>
            <a:r>
              <a:rPr lang="ru-RU" sz="3000" dirty="0" smtClean="0"/>
              <a:t> </a:t>
            </a:r>
            <a:r>
              <a:rPr lang="ru-RU" sz="3000" dirty="0" err="1" smtClean="0"/>
              <a:t>кормандоне</a:t>
            </a:r>
            <a:r>
              <a:rPr lang="ru-RU" sz="3000" dirty="0" smtClean="0"/>
              <a:t>, </a:t>
            </a:r>
            <a:r>
              <a:rPr lang="ru-RU" sz="3000" dirty="0" err="1" smtClean="0"/>
              <a:t>ки</a:t>
            </a:r>
            <a:r>
              <a:rPr lang="ru-RU" sz="3000" dirty="0" smtClean="0"/>
              <a:t> дар </a:t>
            </a:r>
            <a:r>
              <a:rPr lang="ru-RU" sz="3000" dirty="0" err="1" smtClean="0"/>
              <a:t>қабули</a:t>
            </a:r>
            <a:r>
              <a:rPr lang="ru-RU" sz="3000" dirty="0" smtClean="0"/>
              <a:t> </a:t>
            </a:r>
            <a:r>
              <a:rPr lang="ru-RU" sz="3000" dirty="0" err="1" smtClean="0"/>
              <a:t>қарор</a:t>
            </a:r>
            <a:r>
              <a:rPr lang="ru-RU" sz="3000" dirty="0" smtClean="0"/>
              <a:t> </a:t>
            </a:r>
            <a:r>
              <a:rPr lang="ru-RU" sz="3000" dirty="0" err="1" smtClean="0"/>
              <a:t>иштирок</a:t>
            </a:r>
            <a:r>
              <a:rPr lang="ru-RU" sz="3000" dirty="0" smtClean="0"/>
              <a:t> </a:t>
            </a:r>
            <a:r>
              <a:rPr lang="ru-RU" sz="3000" dirty="0" err="1" smtClean="0"/>
              <a:t>менамоянд</a:t>
            </a:r>
            <a:r>
              <a:rPr lang="ru-RU" sz="3000" dirty="0" smtClean="0"/>
              <a:t>, </a:t>
            </a:r>
            <a:r>
              <a:rPr lang="ru-RU" sz="3000" dirty="0" err="1" smtClean="0"/>
              <a:t>гузаронем</a:t>
            </a:r>
            <a:r>
              <a:rPr lang="ru-RU" sz="3000" dirty="0" smtClean="0"/>
              <a:t>»;</a:t>
            </a:r>
            <a:endParaRPr lang="ru-RU" sz="30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«Мо </a:t>
            </a:r>
            <a:r>
              <a:rPr lang="ru-RU" sz="3000" dirty="0" err="1" smtClean="0"/>
              <a:t>мехостем</a:t>
            </a:r>
            <a:r>
              <a:rPr lang="ru-RU" sz="3000" dirty="0" smtClean="0"/>
              <a:t>, </a:t>
            </a:r>
            <a:r>
              <a:rPr lang="ru-RU" sz="3000" dirty="0" err="1" smtClean="0"/>
              <a:t>ки</a:t>
            </a:r>
            <a:r>
              <a:rPr lang="ru-RU" sz="3000" dirty="0" smtClean="0"/>
              <a:t> </a:t>
            </a:r>
            <a:r>
              <a:rPr lang="ru-RU" sz="3000" dirty="0" err="1" smtClean="0"/>
              <a:t>намоиши</a:t>
            </a:r>
            <a:r>
              <a:rPr lang="ru-RU" sz="3000" dirty="0" smtClean="0"/>
              <a:t> </a:t>
            </a:r>
            <a:r>
              <a:rPr lang="ru-RU" sz="3000" dirty="0" err="1" smtClean="0"/>
              <a:t>хурдро</a:t>
            </a:r>
            <a:r>
              <a:rPr lang="ru-RU" sz="3000" dirty="0" smtClean="0"/>
              <a:t> </a:t>
            </a:r>
            <a:r>
              <a:rPr lang="ru-RU" sz="3000" dirty="0" err="1" smtClean="0"/>
              <a:t>бо</a:t>
            </a:r>
            <a:r>
              <a:rPr lang="ru-RU" sz="3000" dirty="0" smtClean="0"/>
              <a:t> </a:t>
            </a:r>
            <a:r>
              <a:rPr lang="ru-RU" sz="3000" dirty="0" err="1" smtClean="0"/>
              <a:t>мақсади</a:t>
            </a:r>
            <a:r>
              <a:rPr lang="ru-RU" sz="3000" dirty="0" smtClean="0"/>
              <a:t> </a:t>
            </a:r>
            <a:r>
              <a:rPr lang="ru-RU" sz="3000" dirty="0" err="1" smtClean="0"/>
              <a:t>пешниҳоди</a:t>
            </a:r>
            <a:r>
              <a:rPr lang="ru-RU" sz="3000" dirty="0" smtClean="0"/>
              <a:t> </a:t>
            </a:r>
            <a:r>
              <a:rPr lang="ru-RU" sz="3000" dirty="0" err="1" smtClean="0"/>
              <a:t>иттилооти</a:t>
            </a:r>
            <a:r>
              <a:rPr lang="ru-RU" sz="3000" dirty="0" smtClean="0"/>
              <a:t> </a:t>
            </a:r>
            <a:r>
              <a:rPr lang="ru-RU" sz="3000" dirty="0" err="1" smtClean="0"/>
              <a:t>пурра</a:t>
            </a:r>
            <a:r>
              <a:rPr lang="ru-RU" sz="3000" dirty="0" smtClean="0"/>
              <a:t>, </a:t>
            </a:r>
            <a:r>
              <a:rPr lang="ru-RU" sz="3000" dirty="0" err="1" smtClean="0"/>
              <a:t>ки</a:t>
            </a:r>
            <a:r>
              <a:rPr lang="ru-RU" sz="3000" dirty="0" smtClean="0"/>
              <a:t> </a:t>
            </a:r>
            <a:r>
              <a:rPr lang="ru-RU" sz="3000" dirty="0" err="1" smtClean="0"/>
              <a:t>барои</a:t>
            </a:r>
            <a:r>
              <a:rPr lang="ru-RU" sz="3000" dirty="0" smtClean="0"/>
              <a:t> </a:t>
            </a:r>
            <a:r>
              <a:rPr lang="ru-RU" sz="3000" dirty="0" err="1" smtClean="0"/>
              <a:t>қабули</a:t>
            </a:r>
            <a:r>
              <a:rPr lang="ru-RU" sz="3000" dirty="0" smtClean="0"/>
              <a:t> </a:t>
            </a:r>
            <a:r>
              <a:rPr lang="ru-RU" sz="3000" dirty="0" err="1" smtClean="0"/>
              <a:t>қарори</a:t>
            </a:r>
            <a:r>
              <a:rPr lang="ru-RU" sz="3000" dirty="0" smtClean="0"/>
              <a:t> </a:t>
            </a:r>
            <a:r>
              <a:rPr lang="ru-RU" sz="3000" dirty="0" err="1" smtClean="0"/>
              <a:t>ниҳоӣ</a:t>
            </a:r>
            <a:r>
              <a:rPr lang="ru-RU" sz="3000" dirty="0" smtClean="0"/>
              <a:t> оид ба </a:t>
            </a:r>
            <a:r>
              <a:rPr lang="ru-RU" sz="3000" dirty="0" err="1" smtClean="0"/>
              <a:t>лоиҳа</a:t>
            </a:r>
            <a:r>
              <a:rPr lang="ru-RU" sz="3000" dirty="0" smtClean="0"/>
              <a:t> </a:t>
            </a:r>
            <a:r>
              <a:rPr lang="ru-RU" sz="3000" dirty="0" err="1" smtClean="0"/>
              <a:t>зарур</a:t>
            </a:r>
            <a:r>
              <a:rPr lang="ru-RU" sz="3000" dirty="0" smtClean="0"/>
              <a:t> </a:t>
            </a:r>
            <a:r>
              <a:rPr lang="ru-RU" sz="3000" dirty="0" err="1" smtClean="0"/>
              <a:t>аст</a:t>
            </a:r>
            <a:r>
              <a:rPr lang="ru-RU" sz="3000" dirty="0" smtClean="0"/>
              <a:t>, </a:t>
            </a:r>
            <a:r>
              <a:rPr lang="ru-RU" sz="3000" dirty="0" err="1" smtClean="0"/>
              <a:t>гузаронем</a:t>
            </a:r>
            <a:r>
              <a:rPr lang="ru-RU" sz="3000" dirty="0" smtClean="0"/>
              <a:t>».</a:t>
            </a:r>
            <a:endParaRPr lang="ru-RU" sz="3000" i="1" dirty="0" smtClean="0"/>
          </a:p>
          <a:p>
            <a:endParaRPr lang="ru-RU" sz="3000" i="1" dirty="0" smtClean="0"/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170554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18400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765" y="1082376"/>
            <a:ext cx="10278035" cy="10849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Стратегияи</a:t>
            </a:r>
            <a:r>
              <a:rPr lang="ru-RU" sz="3200" dirty="0" smtClean="0"/>
              <a:t> </a:t>
            </a:r>
            <a:r>
              <a:rPr lang="ru-RU" sz="3200" dirty="0" err="1" smtClean="0"/>
              <a:t>ҳамлаи</a:t>
            </a:r>
            <a:r>
              <a:rPr lang="ru-RU" sz="3200" dirty="0" smtClean="0"/>
              <a:t> зуд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32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2221117"/>
            <a:ext cx="10941424" cy="451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765" y="2485501"/>
            <a:ext cx="10461810" cy="4077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тамоми</a:t>
            </a:r>
            <a:r>
              <a:rPr lang="ru-RU" sz="3200" dirty="0" smtClean="0"/>
              <a:t> </a:t>
            </a:r>
            <a:r>
              <a:rPr lang="ru-RU" sz="3200" dirty="0" err="1" smtClean="0"/>
              <a:t>диққати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худро</a:t>
            </a:r>
            <a:r>
              <a:rPr lang="ru-RU" sz="3200" dirty="0" smtClean="0"/>
              <a:t> ба </a:t>
            </a:r>
            <a:r>
              <a:rPr lang="ru-RU" sz="3200" dirty="0" err="1" smtClean="0"/>
              <a:t>шахси</a:t>
            </a:r>
            <a:r>
              <a:rPr lang="ru-RU" sz="3200" dirty="0" smtClean="0"/>
              <a:t> </a:t>
            </a:r>
            <a:r>
              <a:rPr lang="ru-RU" sz="3200" dirty="0" err="1" smtClean="0"/>
              <a:t>асосии</a:t>
            </a:r>
            <a:r>
              <a:rPr lang="ru-RU" sz="3200" dirty="0" smtClean="0"/>
              <a:t> </a:t>
            </a:r>
            <a:r>
              <a:rPr lang="ru-RU" sz="3200" dirty="0" err="1" smtClean="0"/>
              <a:t>қарор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қабулкунанда</a:t>
            </a:r>
            <a:r>
              <a:rPr lang="ru-RU" sz="3200" dirty="0" smtClean="0"/>
              <a:t> </a:t>
            </a:r>
            <a:r>
              <a:rPr lang="ru-RU" sz="3200" dirty="0" err="1" smtClean="0"/>
              <a:t>ҷалб</a:t>
            </a:r>
            <a:r>
              <a:rPr lang="ru-RU" sz="3200" dirty="0" smtClean="0"/>
              <a:t> </a:t>
            </a:r>
            <a:r>
              <a:rPr lang="ru-RU" sz="3200" dirty="0" err="1" smtClean="0"/>
              <a:t>намуд</a:t>
            </a:r>
            <a:endParaRPr lang="ru-RU" sz="32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/>
              <a:t>Агар</a:t>
            </a:r>
            <a:r>
              <a:rPr lang="ru-RU" sz="3200" dirty="0" smtClean="0"/>
              <a:t> </a:t>
            </a:r>
            <a:r>
              <a:rPr lang="ru-RU" sz="3200" dirty="0" err="1" smtClean="0"/>
              <a:t>шумо</a:t>
            </a:r>
            <a:r>
              <a:rPr lang="ru-RU" sz="3200" dirty="0" smtClean="0"/>
              <a:t> </a:t>
            </a:r>
            <a:r>
              <a:rPr lang="ru-RU" sz="3200" dirty="0" err="1" smtClean="0"/>
              <a:t>тавонед</a:t>
            </a:r>
            <a:r>
              <a:rPr lang="ru-RU" sz="3200" dirty="0" smtClean="0"/>
              <a:t> </a:t>
            </a:r>
            <a:r>
              <a:rPr lang="ru-RU" sz="3200" dirty="0" err="1" smtClean="0"/>
              <a:t>ӯро</a:t>
            </a:r>
            <a:r>
              <a:rPr lang="ru-RU" sz="3200" dirty="0" smtClean="0"/>
              <a:t> </a:t>
            </a:r>
            <a:r>
              <a:rPr lang="ru-RU" sz="3200" dirty="0" err="1" smtClean="0"/>
              <a:t>манфиатдор</a:t>
            </a:r>
            <a:r>
              <a:rPr lang="ru-RU" sz="3200" dirty="0" smtClean="0"/>
              <a:t> </a:t>
            </a:r>
            <a:r>
              <a:rPr lang="ru-RU" sz="3200" dirty="0" err="1" smtClean="0"/>
              <a:t>намоед</a:t>
            </a:r>
            <a:r>
              <a:rPr lang="ru-RU" sz="3200" dirty="0" smtClean="0"/>
              <a:t>, </a:t>
            </a:r>
            <a:r>
              <a:rPr lang="ru-RU" sz="3200" dirty="0" err="1" smtClean="0"/>
              <a:t>онгоҳ</a:t>
            </a:r>
            <a:r>
              <a:rPr lang="ru-RU" sz="3200" dirty="0" smtClean="0"/>
              <a:t> </a:t>
            </a:r>
            <a:r>
              <a:rPr lang="ru-RU" sz="3200" dirty="0" err="1" smtClean="0"/>
              <a:t>имконияти</a:t>
            </a:r>
            <a:r>
              <a:rPr lang="ru-RU" sz="3200" dirty="0" smtClean="0"/>
              <a:t> </a:t>
            </a:r>
            <a:r>
              <a:rPr lang="ru-RU" sz="3200" dirty="0" err="1" smtClean="0"/>
              <a:t>шумо</a:t>
            </a:r>
            <a:r>
              <a:rPr lang="ru-RU" sz="3200" dirty="0" smtClean="0"/>
              <a:t> </a:t>
            </a:r>
            <a:r>
              <a:rPr lang="ru-RU" sz="3200" dirty="0" err="1" smtClean="0"/>
              <a:t>барои</a:t>
            </a:r>
            <a:r>
              <a:rPr lang="ru-RU" sz="3200" dirty="0" smtClean="0"/>
              <a:t> ба даст </a:t>
            </a:r>
            <a:r>
              <a:rPr lang="ru-RU" sz="3200" dirty="0" err="1" smtClean="0"/>
              <a:t>даровардани</a:t>
            </a:r>
            <a:r>
              <a:rPr lang="ru-RU" sz="3200" dirty="0" smtClean="0"/>
              <a:t> </a:t>
            </a:r>
            <a:r>
              <a:rPr lang="ru-RU" sz="3200" dirty="0" err="1" smtClean="0"/>
              <a:t>муваффақият</a:t>
            </a:r>
            <a:r>
              <a:rPr lang="ru-RU" sz="3200" dirty="0" smtClean="0"/>
              <a:t> </a:t>
            </a:r>
            <a:r>
              <a:rPr lang="ru-RU" sz="3200" dirty="0" err="1" smtClean="0"/>
              <a:t>меафзояд</a:t>
            </a:r>
            <a:r>
              <a:rPr lang="ru-RU" sz="3200" dirty="0" smtClean="0"/>
              <a:t> </a:t>
            </a:r>
            <a:r>
              <a:rPr lang="ru-RU" sz="3200" dirty="0"/>
              <a:t>— </a:t>
            </a:r>
            <a:r>
              <a:rPr lang="ru-RU" sz="3200" dirty="0" err="1" smtClean="0"/>
              <a:t>дигар</a:t>
            </a:r>
            <a:r>
              <a:rPr lang="ru-RU" sz="3200" dirty="0" smtClean="0"/>
              <a:t> ШҚҚ </a:t>
            </a:r>
            <a:r>
              <a:rPr lang="ru-RU" sz="3200" dirty="0" err="1" smtClean="0"/>
              <a:t>қарори</a:t>
            </a:r>
            <a:r>
              <a:rPr lang="ru-RU" sz="3200" dirty="0" smtClean="0"/>
              <a:t> ин </a:t>
            </a:r>
            <a:r>
              <a:rPr lang="ru-RU" sz="3200" dirty="0" err="1" smtClean="0"/>
              <a:t>шахсро</a:t>
            </a:r>
            <a:r>
              <a:rPr lang="ru-RU" sz="3200" dirty="0" smtClean="0"/>
              <a:t> </a:t>
            </a:r>
            <a:r>
              <a:rPr lang="ru-RU" sz="3200" dirty="0" err="1" smtClean="0"/>
              <a:t>дастгирӣ</a:t>
            </a:r>
            <a:r>
              <a:rPr lang="ru-RU" sz="3200" dirty="0" smtClean="0"/>
              <a:t> </a:t>
            </a:r>
            <a:r>
              <a:rPr lang="ru-RU" sz="3200" dirty="0" err="1" smtClean="0"/>
              <a:t>менамоянд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 smtClean="0"/>
              <a:t>Муҳимаш</a:t>
            </a:r>
            <a:r>
              <a:rPr lang="ru-RU" sz="3200" dirty="0" smtClean="0"/>
              <a:t> </a:t>
            </a: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шахси</a:t>
            </a:r>
            <a:r>
              <a:rPr lang="ru-RU" sz="3200" dirty="0" smtClean="0"/>
              <a:t> </a:t>
            </a:r>
            <a:r>
              <a:rPr lang="ru-RU" sz="3200" dirty="0" err="1" smtClean="0"/>
              <a:t>асосии</a:t>
            </a:r>
            <a:r>
              <a:rPr lang="ru-RU" sz="3200" dirty="0" smtClean="0"/>
              <a:t> </a:t>
            </a:r>
            <a:r>
              <a:rPr lang="ru-RU" sz="3200" dirty="0" err="1" smtClean="0"/>
              <a:t>қарор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қабулкунандаро</a:t>
            </a:r>
            <a:r>
              <a:rPr lang="ru-RU" sz="3200" dirty="0" smtClean="0"/>
              <a:t> </a:t>
            </a:r>
            <a:r>
              <a:rPr lang="ru-RU" sz="3200" dirty="0" err="1" smtClean="0"/>
              <a:t>муайян</a:t>
            </a:r>
            <a:r>
              <a:rPr lang="ru-RU" sz="3200" dirty="0" smtClean="0"/>
              <a:t> кард.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i="1" dirty="0" smtClean="0"/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170554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18400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765" y="1082376"/>
            <a:ext cx="10278035" cy="10849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Стратегияи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зарбаи</a:t>
            </a:r>
            <a:r>
              <a:rPr lang="ru-RU" sz="3200" dirty="0" smtClean="0"/>
              <a:t> </a:t>
            </a:r>
            <a:r>
              <a:rPr lang="ru-RU" sz="3200" dirty="0" err="1" smtClean="0"/>
              <a:t>мақсаднок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93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2221117"/>
            <a:ext cx="10941424" cy="451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765" y="2485501"/>
            <a:ext cx="10461810" cy="40772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 smtClean="0"/>
              <a:t>Тамоми</a:t>
            </a:r>
            <a:r>
              <a:rPr lang="ru-RU" sz="3200" dirty="0" smtClean="0"/>
              <a:t> </a:t>
            </a:r>
            <a:r>
              <a:rPr lang="ru-RU" sz="3200" dirty="0" err="1" smtClean="0"/>
              <a:t>иштирокчиёни</a:t>
            </a:r>
            <a:r>
              <a:rPr lang="ru-RU" sz="3200" dirty="0" smtClean="0"/>
              <a:t> </a:t>
            </a:r>
            <a:r>
              <a:rPr lang="ru-RU" sz="3200" dirty="0" err="1" smtClean="0"/>
              <a:t>калидии</a:t>
            </a:r>
            <a:r>
              <a:rPr lang="ru-RU" sz="3200" dirty="0" smtClean="0"/>
              <a:t> </a:t>
            </a:r>
            <a:r>
              <a:rPr lang="ru-RU" sz="3200" dirty="0" err="1" smtClean="0"/>
              <a:t>раванди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қарорҳоро</a:t>
            </a:r>
            <a:r>
              <a:rPr lang="ru-RU" sz="3200" dirty="0" smtClean="0"/>
              <a:t> </a:t>
            </a: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муайян</a:t>
            </a:r>
            <a:r>
              <a:rPr lang="ru-RU" sz="3200" dirty="0" smtClean="0"/>
              <a:t> кард ва аз </a:t>
            </a:r>
            <a:r>
              <a:rPr lang="ru-RU" sz="3200" dirty="0" err="1" smtClean="0"/>
              <a:t>ҳар</a:t>
            </a:r>
            <a:r>
              <a:rPr lang="ru-RU" sz="3200" dirty="0" smtClean="0"/>
              <a:t> </a:t>
            </a:r>
            <a:r>
              <a:rPr lang="ru-RU" sz="3200" dirty="0" smtClean="0"/>
              <a:t>яке аз </a:t>
            </a:r>
            <a:r>
              <a:rPr lang="ru-RU" sz="3200" dirty="0" err="1" smtClean="0"/>
              <a:t>онҳо</a:t>
            </a:r>
            <a:r>
              <a:rPr lang="ru-RU" sz="3200" dirty="0" smtClean="0"/>
              <a:t> </a:t>
            </a:r>
            <a:r>
              <a:rPr lang="ru-RU" sz="3200" dirty="0" err="1" smtClean="0"/>
              <a:t>маълумоти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зеринро</a:t>
            </a:r>
            <a:r>
              <a:rPr lang="ru-RU" sz="3200" dirty="0" smtClean="0"/>
              <a:t> </a:t>
            </a: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аниқ</a:t>
            </a:r>
            <a:r>
              <a:rPr lang="ru-RU" sz="3200" dirty="0" smtClean="0"/>
              <a:t> кард: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i="1" dirty="0" smtClean="0"/>
              <a:t>«</a:t>
            </a:r>
            <a:r>
              <a:rPr lang="ru-RU" sz="3200" i="1" dirty="0" err="1" smtClean="0"/>
              <a:t>Оё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онҳо</a:t>
            </a:r>
            <a:r>
              <a:rPr lang="ru-RU" sz="3200" i="1" dirty="0" smtClean="0"/>
              <a:t> дар </a:t>
            </a:r>
            <a:r>
              <a:rPr lang="ru-RU" sz="3200" i="1" dirty="0" err="1" smtClean="0"/>
              <a:t>лоиҳаи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зерин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иштирок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мекунанд</a:t>
            </a:r>
            <a:r>
              <a:rPr lang="ru-RU" sz="3200" i="1" dirty="0" smtClean="0"/>
              <a:t> ё на?»</a:t>
            </a:r>
            <a:endParaRPr lang="ru-RU" sz="3200" i="1" dirty="0"/>
          </a:p>
          <a:p>
            <a:r>
              <a:rPr lang="ru-RU" sz="3200" i="1" dirty="0" smtClean="0"/>
              <a:t>«</a:t>
            </a:r>
            <a:r>
              <a:rPr lang="ru-RU" sz="3200" i="1" dirty="0" err="1" smtClean="0"/>
              <a:t>Оё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онҳо</a:t>
            </a:r>
            <a:r>
              <a:rPr lang="ru-RU" sz="3200" i="1" dirty="0" smtClean="0"/>
              <a:t> дар </a:t>
            </a:r>
            <a:r>
              <a:rPr lang="ru-RU" sz="3200" i="1" dirty="0" err="1" smtClean="0"/>
              <a:t>пешбурди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лоиҳаи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зерин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ҳамрои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шумо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иштирок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мекунанд</a:t>
            </a:r>
            <a:r>
              <a:rPr lang="ru-RU" sz="3200" i="1" dirty="0" smtClean="0"/>
              <a:t> ё на?»</a:t>
            </a:r>
            <a:endParaRPr lang="ru-RU" sz="32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i="1" dirty="0" smtClean="0"/>
          </a:p>
        </p:txBody>
      </p:sp>
      <p:pic>
        <p:nvPicPr>
          <p:cNvPr id="10" name="Рисунок 9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170554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18400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765" y="1082376"/>
            <a:ext cx="10278035" cy="10849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Стратегияи</a:t>
            </a:r>
            <a:r>
              <a:rPr lang="ru-RU" sz="3200" dirty="0" smtClean="0"/>
              <a:t> маркетинги </a:t>
            </a:r>
            <a:r>
              <a:rPr lang="ru-RU" sz="3200" dirty="0" err="1" smtClean="0"/>
              <a:t>инфиродӣ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22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403542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388" y="726141"/>
            <a:ext cx="11698941" cy="6010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доираи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маҳдуд</a:t>
            </a:r>
            <a:r>
              <a:rPr lang="ru-RU" sz="2500" i="1" dirty="0" err="1" smtClean="0"/>
              <a:t>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сиёсатмадорон</a:t>
            </a:r>
            <a:r>
              <a:rPr lang="ru-RU" sz="2500" i="1" dirty="0" smtClean="0"/>
              <a:t> (</a:t>
            </a:r>
            <a:r>
              <a:rPr lang="ru-RU" sz="2500" i="1" dirty="0" err="1" smtClean="0"/>
              <a:t>роҳбари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давлат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ҳукумат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мақомотҳои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қонунгузор</a:t>
            </a:r>
            <a:r>
              <a:rPr lang="ru-RU" sz="2500" i="1" dirty="0" smtClean="0"/>
              <a:t> ва </a:t>
            </a:r>
            <a:r>
              <a:rPr lang="ru-RU" sz="2500" i="1" dirty="0" err="1" smtClean="0"/>
              <a:t>судӣ</a:t>
            </a:r>
            <a:r>
              <a:rPr lang="ru-RU" sz="2500" i="1" dirty="0" smtClean="0"/>
              <a:t>); </a:t>
            </a:r>
            <a:endParaRPr lang="ru-RU" sz="25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шахсоне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ки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бо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ҷамъ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таҳлил</a:t>
            </a:r>
            <a:r>
              <a:rPr lang="ru-RU" sz="2500" i="1" dirty="0" smtClean="0"/>
              <a:t> ва </a:t>
            </a:r>
            <a:r>
              <a:rPr lang="ru-RU" sz="2500" i="1" dirty="0" err="1" smtClean="0"/>
              <a:t>коркарди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иттилоот</a:t>
            </a:r>
            <a:r>
              <a:rPr lang="ru-RU" sz="2500" i="1" dirty="0" smtClean="0"/>
              <a:t> </a:t>
            </a:r>
            <a:r>
              <a:rPr lang="tg-Cyrl-TJ" sz="2500" i="1" dirty="0" smtClean="0"/>
              <a:t>барои қабули </a:t>
            </a:r>
            <a:r>
              <a:rPr lang="ru-RU" sz="2500" i="1" dirty="0" err="1" smtClean="0"/>
              <a:t>қарорҳо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машғуланд</a:t>
            </a:r>
            <a:r>
              <a:rPr lang="ru-RU" sz="2500" i="1" dirty="0" smtClean="0"/>
              <a:t>; </a:t>
            </a:r>
            <a:endParaRPr lang="ru-RU" sz="25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шахсоне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ки</a:t>
            </a:r>
            <a:r>
              <a:rPr lang="ru-RU" sz="2500" i="1" dirty="0" smtClean="0"/>
              <a:t> ба </a:t>
            </a:r>
            <a:r>
              <a:rPr lang="ru-RU" sz="2500" i="1" dirty="0" err="1" smtClean="0"/>
              <a:t>ҳайси</a:t>
            </a:r>
            <a:r>
              <a:rPr lang="ru-RU" sz="2500" i="1" dirty="0" smtClean="0"/>
              <a:t> </a:t>
            </a:r>
            <a:r>
              <a:rPr lang="tg-Cyrl-TJ" sz="2500" i="1" dirty="0" smtClean="0"/>
              <a:t>машваратчиёни махсус баромад мекунанд</a:t>
            </a:r>
            <a:r>
              <a:rPr lang="ru-RU" sz="2500" i="1" dirty="0" smtClean="0"/>
              <a:t> (</a:t>
            </a:r>
            <a:r>
              <a:rPr lang="ru-RU" sz="2500" i="1" dirty="0" err="1" smtClean="0"/>
              <a:t>коршиносон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машваратчиёни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беруна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мутахассисони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ғайрирасмӣ</a:t>
            </a:r>
            <a:r>
              <a:rPr lang="ru-RU" sz="2500" i="1" dirty="0" smtClean="0"/>
              <a:t>); </a:t>
            </a:r>
            <a:endParaRPr lang="ru-RU" sz="25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шахсоне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ки</a:t>
            </a:r>
            <a:r>
              <a:rPr lang="ru-RU" sz="2500" i="1" dirty="0" smtClean="0"/>
              <a:t> ба </a:t>
            </a:r>
            <a:r>
              <a:rPr lang="ru-RU" sz="2500" i="1" dirty="0" err="1" smtClean="0"/>
              <a:t>раванди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қабули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қарор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таъсир</a:t>
            </a:r>
            <a:r>
              <a:rPr lang="ru-RU" sz="2500" i="1" dirty="0" smtClean="0"/>
              <a:t> ё </a:t>
            </a:r>
            <a:r>
              <a:rPr lang="ru-RU" sz="2500" i="1" dirty="0" err="1" smtClean="0"/>
              <a:t>фишор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меоранд</a:t>
            </a:r>
            <a:r>
              <a:rPr lang="ru-RU" sz="2500" i="1" dirty="0" smtClean="0"/>
              <a:t> (</a:t>
            </a:r>
            <a:r>
              <a:rPr lang="ru-RU" sz="2500" i="1" dirty="0" err="1" smtClean="0"/>
              <a:t>ҳизбҳо</a:t>
            </a:r>
            <a:r>
              <a:rPr lang="ru-RU" sz="2500" i="1" dirty="0" smtClean="0"/>
              <a:t>, “</a:t>
            </a:r>
            <a:r>
              <a:rPr lang="ru-RU" sz="2500" i="1" dirty="0" err="1" smtClean="0"/>
              <a:t>манфиатҳои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созмонӣ</a:t>
            </a:r>
            <a:r>
              <a:rPr lang="ru-RU" sz="2500" i="1" dirty="0" smtClean="0"/>
              <a:t>”, </a:t>
            </a:r>
            <a:r>
              <a:rPr lang="ru-RU" sz="2500" i="1" dirty="0" err="1" smtClean="0"/>
              <a:t>пешвоён</a:t>
            </a:r>
            <a:r>
              <a:rPr lang="ru-RU" sz="2500" i="1" dirty="0" smtClean="0"/>
              <a:t> ва </a:t>
            </a:r>
            <a:r>
              <a:rPr lang="ru-RU" sz="2500" i="1" dirty="0" err="1" smtClean="0"/>
              <a:t>дигар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шахсоне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обрӯманди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ғайрирасмӣ</a:t>
            </a:r>
            <a:r>
              <a:rPr lang="ru-RU" sz="2500" i="1" dirty="0" smtClean="0"/>
              <a:t>); </a:t>
            </a:r>
            <a:endParaRPr lang="ru-RU" sz="25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шахсоне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ки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барои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иҷроиши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қарорҳои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қабулшуда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масъуланд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хизматчиёни</a:t>
            </a:r>
            <a:r>
              <a:rPr lang="ru-RU" sz="2500" i="1" dirty="0" smtClean="0"/>
              <a:t> давлатӣ (</a:t>
            </a:r>
            <a:r>
              <a:rPr lang="ru-RU" sz="2500" i="1" dirty="0" err="1" smtClean="0"/>
              <a:t>мансабдорон-иҷроҷиён</a:t>
            </a:r>
            <a:r>
              <a:rPr lang="ru-RU" sz="2500" i="1" dirty="0" smtClean="0"/>
              <a:t>); </a:t>
            </a:r>
            <a:endParaRPr lang="ru-RU" sz="25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i="1" dirty="0" err="1" smtClean="0"/>
              <a:t>шахсоне</a:t>
            </a:r>
            <a:r>
              <a:rPr lang="ru-RU" sz="2500" i="1" dirty="0" smtClean="0"/>
              <a:t>, </a:t>
            </a:r>
            <a:r>
              <a:rPr lang="ru-RU" sz="2500" i="1" dirty="0" err="1" smtClean="0"/>
              <a:t>ки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раванди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қабул</a:t>
            </a:r>
            <a:r>
              <a:rPr lang="ru-RU" sz="2500" i="1" dirty="0" smtClean="0"/>
              <a:t> ва </a:t>
            </a:r>
            <a:r>
              <a:rPr lang="ru-RU" sz="2500" i="1" dirty="0" err="1" smtClean="0"/>
              <a:t>иҷроиши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қарорҳоро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роҳбарӣ</a:t>
            </a:r>
            <a:r>
              <a:rPr lang="ru-RU" sz="2500" i="1" dirty="0" smtClean="0"/>
              <a:t> ва </a:t>
            </a:r>
            <a:r>
              <a:rPr lang="ru-RU" sz="2500" i="1" dirty="0" err="1" smtClean="0"/>
              <a:t>назорат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мекунанд</a:t>
            </a:r>
            <a:r>
              <a:rPr lang="ru-RU" sz="2500" i="1" dirty="0" smtClean="0"/>
              <a:t>.</a:t>
            </a:r>
            <a:endParaRPr lang="ru-RU" sz="2500" i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224" y="108268"/>
            <a:ext cx="10959351" cy="7254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Иштироккунандагони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асосии</a:t>
            </a:r>
            <a:r>
              <a:rPr lang="ru-RU" sz="2800" dirty="0" smtClean="0"/>
              <a:t> </a:t>
            </a:r>
            <a:r>
              <a:rPr lang="ru-RU" sz="2800" dirty="0" err="1" smtClean="0"/>
              <a:t>раванди</a:t>
            </a:r>
            <a:r>
              <a:rPr lang="ru-RU" sz="2800" dirty="0" smtClean="0"/>
              <a:t> </a:t>
            </a:r>
            <a:r>
              <a:rPr lang="ru-RU" sz="2800" dirty="0" err="1" smtClean="0"/>
              <a:t>қабули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қарорҳои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сиёсӣ</a:t>
            </a:r>
            <a:r>
              <a:rPr lang="ru-RU" sz="2800" dirty="0" smtClean="0"/>
              <a:t>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41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6544"/>
            <a:ext cx="10515600" cy="654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Кор </a:t>
            </a:r>
            <a:r>
              <a:rPr lang="ru-RU" sz="2400" dirty="0" err="1" smtClean="0">
                <a:solidFill>
                  <a:srgbClr val="002060"/>
                </a:solidFill>
              </a:rPr>
              <a:t>бо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ниҳодҳо</a:t>
            </a:r>
            <a:r>
              <a:rPr lang="ru-RU" sz="2400" dirty="0" smtClean="0">
                <a:solidFill>
                  <a:srgbClr val="002060"/>
                </a:solidFill>
              </a:rPr>
              <a:t> ва ШҚҚ </a:t>
            </a:r>
            <a:r>
              <a:rPr lang="tg-Cyrl-TJ" sz="2400" dirty="0" smtClean="0">
                <a:solidFill>
                  <a:srgbClr val="002060"/>
                </a:solidFill>
              </a:rPr>
              <a:t>дар раванди буҷетӣ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3152"/>
            <a:ext cx="10515600" cy="42107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 </a:t>
            </a:r>
          </a:p>
        </p:txBody>
      </p:sp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18" y="183030"/>
            <a:ext cx="2165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68" y="185738"/>
            <a:ext cx="16367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80" y="62474"/>
            <a:ext cx="10509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1400501" y="4446493"/>
            <a:ext cx="2931459" cy="88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2882" y="3523129"/>
            <a:ext cx="3461498" cy="246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Мақомотҳои</a:t>
            </a:r>
            <a:r>
              <a:rPr lang="ru-RU" sz="2000" dirty="0" smtClean="0"/>
              <a:t> </a:t>
            </a:r>
            <a:r>
              <a:rPr lang="ru-RU" sz="2000" dirty="0" err="1" smtClean="0"/>
              <a:t>иҷроияи</a:t>
            </a:r>
            <a:r>
              <a:rPr lang="ru-RU" sz="2000" dirty="0" smtClean="0"/>
              <a:t> ва </a:t>
            </a:r>
            <a:r>
              <a:rPr lang="ru-RU" sz="2000" dirty="0" err="1" smtClean="0"/>
              <a:t>қонунгузор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0501" y="3666564"/>
            <a:ext cx="2420471" cy="779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Тавсияҳои</a:t>
            </a:r>
            <a:r>
              <a:rPr lang="ru-RU" dirty="0" smtClean="0"/>
              <a:t> СҶШ, </a:t>
            </a:r>
            <a:r>
              <a:rPr lang="ru-RU" dirty="0" err="1" smtClean="0"/>
              <a:t>дархостҳо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шаҳрвандон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3248" y="4253100"/>
            <a:ext cx="2712291" cy="13525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Дастрасӣ</a:t>
            </a:r>
            <a:r>
              <a:rPr lang="ru-RU" sz="2000" dirty="0" smtClean="0"/>
              <a:t> ба </a:t>
            </a:r>
            <a:r>
              <a:rPr lang="ru-RU" sz="2000" dirty="0" err="1" smtClean="0"/>
              <a:t>маълумоти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буҷетӣ</a:t>
            </a:r>
            <a:r>
              <a:rPr lang="ru-RU" sz="2000" dirty="0" smtClean="0"/>
              <a:t> ва </a:t>
            </a:r>
            <a:r>
              <a:rPr lang="ru-RU" sz="2000" dirty="0" err="1" smtClean="0"/>
              <a:t>иштироки</a:t>
            </a:r>
            <a:r>
              <a:rPr lang="ru-RU" sz="2000" dirty="0" smtClean="0"/>
              <a:t> </a:t>
            </a:r>
            <a:r>
              <a:rPr lang="ru-RU" sz="2000" dirty="0" err="1" smtClean="0"/>
              <a:t>шаҳрвандон</a:t>
            </a:r>
            <a:r>
              <a:rPr lang="ru-RU" sz="2000" dirty="0" smtClean="0"/>
              <a:t> дар </a:t>
            </a:r>
            <a:r>
              <a:rPr lang="ru-RU" sz="2000" dirty="0" err="1" smtClean="0"/>
              <a:t>раванди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буҷетӣ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28536" y="2141080"/>
            <a:ext cx="3922840" cy="102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Ташкилотҳои</a:t>
            </a:r>
            <a:r>
              <a:rPr lang="ru-RU" dirty="0" smtClean="0"/>
              <a:t> </a:t>
            </a:r>
            <a:r>
              <a:rPr lang="ru-RU" dirty="0" err="1" smtClean="0"/>
              <a:t>байналмилалӣ</a:t>
            </a:r>
            <a:r>
              <a:rPr lang="ru-RU" dirty="0" smtClean="0"/>
              <a:t>, </a:t>
            </a:r>
            <a:r>
              <a:rPr lang="ru-RU" dirty="0" err="1" smtClean="0"/>
              <a:t>шӯроҳои</a:t>
            </a:r>
            <a:r>
              <a:rPr lang="ru-RU" dirty="0" smtClean="0"/>
              <a:t> </a:t>
            </a:r>
            <a:r>
              <a:rPr lang="ru-RU" dirty="0" err="1" smtClean="0"/>
              <a:t>машваратӣ</a:t>
            </a:r>
            <a:r>
              <a:rPr lang="ru-RU" dirty="0" smtClean="0"/>
              <a:t>, ва </a:t>
            </a:r>
            <a:r>
              <a:rPr lang="ru-RU" dirty="0" err="1" smtClean="0"/>
              <a:t>дигар</a:t>
            </a:r>
            <a:r>
              <a:rPr lang="ru-RU" dirty="0" smtClean="0"/>
              <a:t> </a:t>
            </a:r>
            <a:r>
              <a:rPr lang="ru-RU" dirty="0" err="1" smtClean="0"/>
              <a:t>созмонҳое</a:t>
            </a:r>
            <a:r>
              <a:rPr lang="ru-RU" dirty="0" smtClean="0"/>
              <a:t>, </a:t>
            </a:r>
            <a:r>
              <a:rPr lang="ru-RU" dirty="0" err="1" smtClean="0"/>
              <a:t>ки</a:t>
            </a:r>
            <a:r>
              <a:rPr lang="ru-RU" dirty="0" smtClean="0"/>
              <a:t> ба </a:t>
            </a:r>
            <a:r>
              <a:rPr lang="ru-RU" dirty="0" err="1" smtClean="0"/>
              <a:t>ислоҳоти</a:t>
            </a:r>
            <a:r>
              <a:rPr lang="ru-RU" dirty="0" smtClean="0"/>
              <a:t> </a:t>
            </a:r>
            <a:r>
              <a:rPr lang="ru-RU" dirty="0" err="1" smtClean="0"/>
              <a:t>раванди</a:t>
            </a:r>
            <a:r>
              <a:rPr lang="ru-RU" dirty="0" smtClean="0"/>
              <a:t> </a:t>
            </a:r>
            <a:r>
              <a:rPr lang="ru-RU" dirty="0" err="1" smtClean="0"/>
              <a:t>буҷетӣ</a:t>
            </a:r>
            <a:r>
              <a:rPr lang="ru-RU" dirty="0" smtClean="0"/>
              <a:t> </a:t>
            </a:r>
            <a:r>
              <a:rPr lang="ru-RU" dirty="0" err="1" smtClean="0"/>
              <a:t>ҷалб</a:t>
            </a:r>
            <a:r>
              <a:rPr lang="ru-RU" dirty="0" smtClean="0"/>
              <a:t> </a:t>
            </a:r>
            <a:r>
              <a:rPr lang="ru-RU" dirty="0" err="1" smtClean="0"/>
              <a:t>шудаанд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8124017">
            <a:off x="3854589" y="3474078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598976">
            <a:off x="5290129" y="3474079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297381">
            <a:off x="5091669" y="3749853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181831">
            <a:off x="4188917" y="3672550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4732406" y="4946783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744367" y="4486236"/>
            <a:ext cx="903529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54808"/>
            <a:ext cx="10967434" cy="67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3765176"/>
            <a:ext cx="10278035" cy="2196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u="sng" dirty="0" err="1" smtClean="0">
                <a:solidFill>
                  <a:schemeClr val="tx1"/>
                </a:solidFill>
              </a:rPr>
              <a:t>Пешниҳоди</a:t>
            </a:r>
            <a:r>
              <a:rPr lang="ru-RU" sz="2600" u="sng" dirty="0" smtClean="0">
                <a:solidFill>
                  <a:schemeClr val="tx1"/>
                </a:solidFill>
              </a:rPr>
              <a:t> </a:t>
            </a:r>
            <a:r>
              <a:rPr lang="ru-RU" sz="2600" u="sng" dirty="0" err="1" smtClean="0">
                <a:solidFill>
                  <a:schemeClr val="tx1"/>
                </a:solidFill>
              </a:rPr>
              <a:t>тавсияҳо</a:t>
            </a:r>
            <a:r>
              <a:rPr lang="ru-RU" sz="2600" u="sng" dirty="0" smtClean="0">
                <a:solidFill>
                  <a:schemeClr val="tx1"/>
                </a:solidFill>
              </a:rPr>
              <a:t> (Лобби)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ҳамчунин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ниҳоди</a:t>
            </a:r>
            <a:r>
              <a:rPr lang="ru-RU" sz="2600" dirty="0" smtClean="0">
                <a:solidFill>
                  <a:schemeClr val="tx1"/>
                </a:solidFill>
              </a:rPr>
              <a:t> ба баланд </a:t>
            </a:r>
            <a:r>
              <a:rPr lang="ru-RU" sz="2600" dirty="0" err="1" smtClean="0">
                <a:solidFill>
                  <a:schemeClr val="tx1"/>
                </a:solidFill>
              </a:rPr>
              <a:t>бардоштани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сатҳи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иштироки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ҷомеа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мусоидаткунанда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шинохта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шуда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ҳангоми</a:t>
            </a:r>
            <a:r>
              <a:rPr lang="ru-RU" sz="2600" dirty="0" smtClean="0">
                <a:solidFill>
                  <a:schemeClr val="tx1"/>
                </a:solidFill>
              </a:rPr>
              <a:t> аз </a:t>
            </a:r>
            <a:r>
              <a:rPr lang="ru-RU" sz="2600" dirty="0" err="1" smtClean="0">
                <a:solidFill>
                  <a:schemeClr val="tx1"/>
                </a:solidFill>
              </a:rPr>
              <a:t>ҷониби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мақомотҳои</a:t>
            </a:r>
            <a:r>
              <a:rPr lang="ru-RU" sz="2600" dirty="0" smtClean="0">
                <a:solidFill>
                  <a:schemeClr val="tx1"/>
                </a:solidFill>
              </a:rPr>
              <a:t> давлатӣ </a:t>
            </a:r>
            <a:r>
              <a:rPr lang="ru-RU" sz="2600" dirty="0" err="1" smtClean="0">
                <a:solidFill>
                  <a:schemeClr val="tx1"/>
                </a:solidFill>
              </a:rPr>
              <a:t>ташкили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дастрасӣ</a:t>
            </a:r>
            <a:r>
              <a:rPr lang="ru-RU" sz="2600" dirty="0" smtClean="0">
                <a:solidFill>
                  <a:schemeClr val="tx1"/>
                </a:solidFill>
              </a:rPr>
              <a:t> ба </a:t>
            </a:r>
            <a:r>
              <a:rPr lang="ru-RU" sz="2600" dirty="0" err="1" smtClean="0">
                <a:solidFill>
                  <a:schemeClr val="tx1"/>
                </a:solidFill>
              </a:rPr>
              <a:t>раванди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қабули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қарорҳои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сиёсӣ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муҳимияти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худро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пайдо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мекунад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u="sng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765" y="1639191"/>
            <a:ext cx="10278035" cy="1978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err="1" smtClean="0">
                <a:solidFill>
                  <a:schemeClr val="bg1"/>
                </a:solidFill>
              </a:rPr>
              <a:t>Фишанги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асосии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фаъолияти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демократияи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муосир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u="sng" dirty="0" err="1" smtClean="0">
                <a:solidFill>
                  <a:schemeClr val="bg1"/>
                </a:solidFill>
              </a:rPr>
              <a:t>иштироки</a:t>
            </a:r>
            <a:r>
              <a:rPr lang="ru-RU" sz="2600" u="sng" dirty="0" smtClean="0">
                <a:solidFill>
                  <a:schemeClr val="bg1"/>
                </a:solidFill>
              </a:rPr>
              <a:t> </a:t>
            </a:r>
            <a:r>
              <a:rPr lang="ru-RU" sz="2600" u="sng" dirty="0" err="1" smtClean="0">
                <a:solidFill>
                  <a:schemeClr val="bg1"/>
                </a:solidFill>
              </a:rPr>
              <a:t>ҷомеа</a:t>
            </a:r>
            <a:r>
              <a:rPr lang="ru-RU" sz="2600" u="sng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мебошад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ки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сатҳи</a:t>
            </a:r>
            <a:r>
              <a:rPr lang="ru-RU" sz="2600" dirty="0" smtClean="0">
                <a:solidFill>
                  <a:schemeClr val="bg1"/>
                </a:solidFill>
              </a:rPr>
              <a:t> паст ва </a:t>
            </a:r>
            <a:r>
              <a:rPr lang="ru-RU" sz="2600" dirty="0" err="1" smtClean="0">
                <a:solidFill>
                  <a:schemeClr val="bg1"/>
                </a:solidFill>
              </a:rPr>
              <a:t>ғайриустувории</a:t>
            </a:r>
            <a:r>
              <a:rPr lang="ru-RU" sz="2600" dirty="0" smtClean="0">
                <a:solidFill>
                  <a:schemeClr val="bg1"/>
                </a:solidFill>
              </a:rPr>
              <a:t> он ба </a:t>
            </a:r>
            <a:r>
              <a:rPr lang="ru-RU" sz="2600" dirty="0" err="1" smtClean="0">
                <a:solidFill>
                  <a:schemeClr val="bg1"/>
                </a:solidFill>
              </a:rPr>
              <a:t>хатари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имконпазири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давлати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демократӣ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табдил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гашта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метавонад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524" y="6158752"/>
            <a:ext cx="10515600" cy="6552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www.minfin.tj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524" y="370312"/>
            <a:ext cx="10515600" cy="415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Сохтори</a:t>
            </a:r>
            <a:r>
              <a:rPr lang="ru-RU" dirty="0" smtClean="0"/>
              <a:t> </a:t>
            </a:r>
            <a:r>
              <a:rPr lang="ru-RU" dirty="0" err="1" smtClean="0"/>
              <a:t>Вазорати</a:t>
            </a:r>
            <a:r>
              <a:rPr lang="ru-RU" dirty="0" smtClean="0"/>
              <a:t> </a:t>
            </a:r>
            <a:r>
              <a:rPr lang="ru-RU" dirty="0" err="1" smtClean="0"/>
              <a:t>Молияи</a:t>
            </a:r>
            <a:r>
              <a:rPr lang="ru-RU" dirty="0" smtClean="0"/>
              <a:t> ҶТ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8" y="1039498"/>
            <a:ext cx="2486025" cy="3362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85" y="1000862"/>
            <a:ext cx="3067050" cy="3362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98" y="1048487"/>
            <a:ext cx="2733675" cy="3314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899" y="1039498"/>
            <a:ext cx="2724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59606"/>
            <a:ext cx="10515600" cy="416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http://www.pbo.tj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2" y="121023"/>
            <a:ext cx="10919198" cy="61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59606"/>
            <a:ext cx="10515600" cy="416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http://www.pbo.tj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0" y="3016251"/>
            <a:ext cx="11521886" cy="2622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50" y="712644"/>
            <a:ext cx="11595898" cy="19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0" y="56037"/>
            <a:ext cx="11241741" cy="7373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221" y="6473609"/>
            <a:ext cx="10515600" cy="354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>http://sai.tj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1" y="793376"/>
            <a:ext cx="4975412" cy="603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088" y="793376"/>
            <a:ext cx="5172193" cy="60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50426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Ба </a:t>
            </a:r>
            <a:r>
              <a:rPr lang="ru-RU" sz="4000" dirty="0" err="1" smtClean="0"/>
              <a:t>диққататон</a:t>
            </a:r>
            <a:r>
              <a:rPr lang="ru-RU" sz="4000" dirty="0" smtClean="0"/>
              <a:t> </a:t>
            </a:r>
            <a:r>
              <a:rPr lang="ru-RU" sz="4000" dirty="0" err="1" smtClean="0"/>
              <a:t>ташаккур</a:t>
            </a:r>
            <a:r>
              <a:rPr lang="ru-RU" sz="4000" dirty="0" smtClean="0"/>
              <a:t>!</a:t>
            </a:r>
            <a:endParaRPr lang="ru-RU" sz="40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4054288"/>
            <a:ext cx="2466975" cy="1847850"/>
          </a:xfrm>
          <a:prstGeom prst="rect">
            <a:avLst/>
          </a:prstGeom>
        </p:spPr>
      </p:pic>
      <p:pic>
        <p:nvPicPr>
          <p:cNvPr id="9" name="Рисунок 8" descr="C:\Users\Umedjon\AppData\Local\Microsoft\Windows\INetCacheContent.Word\SUNY_Logo_2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256318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medjon\AppData\Local\Microsoft\Windows\INetCache\Content.Word\ЛОГО Англ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34" y="256318"/>
            <a:ext cx="3360420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5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3765176"/>
            <a:ext cx="10278035" cy="2196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</a:rPr>
              <a:t>“</a:t>
            </a:r>
            <a:r>
              <a:rPr lang="ru-RU" sz="2600" dirty="0" err="1" smtClean="0">
                <a:solidFill>
                  <a:schemeClr val="tx1"/>
                </a:solidFill>
              </a:rPr>
              <a:t>Ҷомеаи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шаҳрвандӣ</a:t>
            </a:r>
            <a:r>
              <a:rPr lang="ru-RU" sz="2600" dirty="0" smtClean="0">
                <a:solidFill>
                  <a:schemeClr val="tx1"/>
                </a:solidFill>
              </a:rPr>
              <a:t>” </a:t>
            </a:r>
            <a:r>
              <a:rPr lang="ru-RU" sz="2600" dirty="0">
                <a:solidFill>
                  <a:schemeClr val="tx1"/>
                </a:solidFill>
              </a:rPr>
              <a:t>— </a:t>
            </a:r>
            <a:r>
              <a:rPr lang="ru-RU" sz="2600" dirty="0" err="1" smtClean="0">
                <a:solidFill>
                  <a:schemeClr val="tx1"/>
                </a:solidFill>
              </a:rPr>
              <a:t>истилоҳи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фарогир</a:t>
            </a:r>
            <a:r>
              <a:rPr lang="ru-RU" sz="2600" dirty="0" smtClean="0">
                <a:solidFill>
                  <a:schemeClr val="tx1"/>
                </a:solidFill>
              </a:rPr>
              <a:t> ва </a:t>
            </a:r>
            <a:r>
              <a:rPr lang="ru-RU" sz="2600" dirty="0" err="1" smtClean="0">
                <a:solidFill>
                  <a:schemeClr val="tx1"/>
                </a:solidFill>
              </a:rPr>
              <a:t>абстрактӣ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мебошад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600" dirty="0" err="1" smtClean="0">
                <a:solidFill>
                  <a:schemeClr val="tx1"/>
                </a:solidFill>
              </a:rPr>
              <a:t>Ҳаргуна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норасоиҳои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низоми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сиёсӣ</a:t>
            </a:r>
            <a:r>
              <a:rPr lang="ru-RU" sz="2600" dirty="0" smtClean="0">
                <a:solidFill>
                  <a:schemeClr val="tx1"/>
                </a:solidFill>
              </a:rPr>
              <a:t> дар </a:t>
            </a:r>
            <a:r>
              <a:rPr lang="ru-RU" sz="2600" dirty="0" err="1" smtClean="0">
                <a:solidFill>
                  <a:schemeClr val="tx1"/>
                </a:solidFill>
              </a:rPr>
              <a:t>заифии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ҷомеа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шаҳрвандӣ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асоснок</a:t>
            </a:r>
            <a:r>
              <a:rPr lang="ru-RU" sz="2600" dirty="0" smtClean="0">
                <a:solidFill>
                  <a:schemeClr val="tx1"/>
                </a:solidFill>
              </a:rPr>
              <a:t> кардан </a:t>
            </a:r>
            <a:r>
              <a:rPr lang="ru-RU" sz="2600" dirty="0" err="1" smtClean="0">
                <a:solidFill>
                  <a:schemeClr val="tx1"/>
                </a:solidFill>
              </a:rPr>
              <a:t>мумкин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аст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765" y="1625744"/>
            <a:ext cx="10278035" cy="1978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 err="1" smtClean="0">
                <a:solidFill>
                  <a:schemeClr val="bg1"/>
                </a:solidFill>
              </a:rPr>
              <a:t>Қабули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қарорҳои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сиёсӣ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— </a:t>
            </a:r>
            <a:r>
              <a:rPr lang="ru-RU" sz="2600" dirty="0" err="1" smtClean="0">
                <a:solidFill>
                  <a:schemeClr val="bg1"/>
                </a:solidFill>
              </a:rPr>
              <a:t>унсури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марказии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дигаргунсозии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эҳтиёҷоти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сиёсии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гуруҳҳо</a:t>
            </a:r>
            <a:r>
              <a:rPr lang="ru-RU" sz="2600" dirty="0" smtClean="0">
                <a:solidFill>
                  <a:schemeClr val="bg1"/>
                </a:solidFill>
              </a:rPr>
              <a:t> ва </a:t>
            </a:r>
            <a:r>
              <a:rPr lang="ru-RU" sz="2600" dirty="0" err="1" smtClean="0">
                <a:solidFill>
                  <a:schemeClr val="bg1"/>
                </a:solidFill>
              </a:rPr>
              <a:t>шаҳрвандони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гуногун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ба </a:t>
            </a:r>
            <a:r>
              <a:rPr lang="ru-RU" sz="2600" dirty="0" err="1" smtClean="0">
                <a:solidFill>
                  <a:schemeClr val="bg1"/>
                </a:solidFill>
              </a:rPr>
              <a:t>воситаҳо</a:t>
            </a:r>
            <a:r>
              <a:rPr lang="ru-RU" sz="2600" dirty="0" smtClean="0">
                <a:solidFill>
                  <a:schemeClr val="bg1"/>
                </a:solidFill>
              </a:rPr>
              <a:t> ва </a:t>
            </a:r>
            <a:r>
              <a:rPr lang="ru-RU" sz="2600" dirty="0" err="1" smtClean="0">
                <a:solidFill>
                  <a:schemeClr val="bg1"/>
                </a:solidFill>
              </a:rPr>
              <a:t>усулҳои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танзими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муносибатҳои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иҷтимоӣ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мебошад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435" y="1451984"/>
            <a:ext cx="11093824" cy="4509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372971" y="1597224"/>
            <a:ext cx="5446058" cy="14314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err="1" smtClean="0">
                <a:solidFill>
                  <a:schemeClr val="bg1"/>
                </a:solidFill>
              </a:rPr>
              <a:t>Равандҳои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қабули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қарорҳои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сиёсӣ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3592261"/>
            <a:ext cx="5133873" cy="216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“</a:t>
            </a:r>
            <a:r>
              <a:rPr lang="ru-RU" sz="2800" dirty="0" err="1" smtClean="0">
                <a:solidFill>
                  <a:schemeClr val="bg1"/>
                </a:solidFill>
              </a:rPr>
              <a:t>Ратсионалӣ</a:t>
            </a:r>
            <a:r>
              <a:rPr lang="ru-RU" sz="2800" dirty="0" smtClean="0">
                <a:solidFill>
                  <a:schemeClr val="bg1"/>
                </a:solidFill>
              </a:rPr>
              <a:t>”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(дар </a:t>
            </a:r>
            <a:r>
              <a:rPr lang="ru-RU" sz="2800" dirty="0" err="1" smtClean="0">
                <a:solidFill>
                  <a:schemeClr val="bg1"/>
                </a:solidFill>
              </a:rPr>
              <a:t>таҳлил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ташхис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усули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илмӣ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асос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ёфтааст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6782" y="3592261"/>
            <a:ext cx="5160516" cy="216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“</a:t>
            </a:r>
            <a:r>
              <a:rPr lang="ru-RU" sz="2600" dirty="0" err="1" smtClean="0">
                <a:solidFill>
                  <a:schemeClr val="bg1"/>
                </a:solidFill>
              </a:rPr>
              <a:t>Инкременталӣ</a:t>
            </a:r>
            <a:r>
              <a:rPr lang="ru-RU" sz="2600" dirty="0" smtClean="0">
                <a:solidFill>
                  <a:schemeClr val="bg1"/>
                </a:solidFill>
              </a:rPr>
              <a:t>”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(дар </a:t>
            </a:r>
            <a:r>
              <a:rPr lang="ru-RU" sz="2600" dirty="0" err="1" smtClean="0">
                <a:solidFill>
                  <a:schemeClr val="bg1"/>
                </a:solidFill>
              </a:rPr>
              <a:t>баҳисобгирӣ</a:t>
            </a:r>
            <a:r>
              <a:rPr lang="ru-RU" sz="2600" dirty="0" smtClean="0">
                <a:solidFill>
                  <a:schemeClr val="bg1"/>
                </a:solidFill>
              </a:rPr>
              <a:t> ва </a:t>
            </a:r>
            <a:r>
              <a:rPr lang="ru-RU" sz="2600" dirty="0" err="1" smtClean="0">
                <a:solidFill>
                  <a:schemeClr val="bg1"/>
                </a:solidFill>
              </a:rPr>
              <a:t>мувофиқаткунонии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ақидаҳои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зиёд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афзалиятҳо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мавқеъҳои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сиёсӣ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асос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ёфтааст</a:t>
            </a:r>
            <a:r>
              <a:rPr lang="ru-RU" sz="2600" dirty="0" smtClean="0">
                <a:solidFill>
                  <a:schemeClr val="bg1"/>
                </a:solidFill>
              </a:rPr>
              <a:t>)</a:t>
            </a:r>
            <a:endParaRPr lang="ru-RU" sz="26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002306" y="3060848"/>
            <a:ext cx="510988" cy="531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02506" y="3060848"/>
            <a:ext cx="484094" cy="531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1546412"/>
            <a:ext cx="10278035" cy="47737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    </a:t>
            </a:r>
            <a:r>
              <a:rPr lang="ru-RU" sz="2800" b="1" dirty="0" err="1" smtClean="0"/>
              <a:t>Мисол</a:t>
            </a:r>
            <a:r>
              <a:rPr lang="ru-RU" sz="2800" b="1" dirty="0" smtClean="0"/>
              <a:t>: </a:t>
            </a:r>
            <a:endParaRPr lang="ru-RU" sz="2800" b="1" dirty="0" smtClean="0"/>
          </a:p>
          <a:p>
            <a:pPr algn="just"/>
            <a:endParaRPr lang="ru-RU" sz="28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err="1" smtClean="0"/>
              <a:t>Қарори</a:t>
            </a:r>
            <a:r>
              <a:rPr lang="ru-RU" sz="2800" dirty="0" smtClean="0"/>
              <a:t> </a:t>
            </a:r>
            <a:r>
              <a:rPr lang="ru-RU" sz="2800" dirty="0" err="1" smtClean="0"/>
              <a:t>Бонки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миллии</a:t>
            </a:r>
            <a:r>
              <a:rPr lang="ru-RU" sz="2800" dirty="0" smtClean="0"/>
              <a:t> </a:t>
            </a:r>
            <a:r>
              <a:rPr lang="ru-RU" sz="2800" dirty="0" err="1" smtClean="0"/>
              <a:t>Тоҷикистон</a:t>
            </a:r>
            <a:r>
              <a:rPr lang="ru-RU" sz="2800" dirty="0" smtClean="0"/>
              <a:t> оид ба </a:t>
            </a:r>
            <a:r>
              <a:rPr lang="ru-RU" sz="2800" dirty="0" err="1" smtClean="0"/>
              <a:t>таъини</a:t>
            </a:r>
            <a:r>
              <a:rPr lang="ru-RU" sz="2800" dirty="0" smtClean="0"/>
              <a:t> </a:t>
            </a:r>
            <a:r>
              <a:rPr lang="ru-RU" sz="2800" dirty="0" err="1" smtClean="0"/>
              <a:t>қурби</a:t>
            </a:r>
            <a:r>
              <a:rPr lang="ru-RU" sz="2800" dirty="0" smtClean="0"/>
              <a:t> </a:t>
            </a:r>
            <a:r>
              <a:rPr lang="ru-RU" sz="2800" dirty="0" err="1" smtClean="0"/>
              <a:t>асъор</a:t>
            </a:r>
            <a:r>
              <a:rPr lang="ru-RU" sz="2800" dirty="0" smtClean="0"/>
              <a:t> бар </a:t>
            </a:r>
            <a:r>
              <a:rPr lang="ru-RU" sz="2800" u="sng" dirty="0" err="1" smtClean="0"/>
              <a:t>иттилооти</a:t>
            </a:r>
            <a:r>
              <a:rPr lang="ru-RU" sz="2800" u="sng" dirty="0" smtClean="0"/>
              <a:t>  </a:t>
            </a:r>
            <a:r>
              <a:rPr lang="ru-RU" sz="2800" u="sng" dirty="0" err="1" smtClean="0"/>
              <a:t>воқеъии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иқтисодӣ</a:t>
            </a:r>
            <a:r>
              <a:rPr lang="ru-RU" sz="2800" u="sng" dirty="0" smtClean="0"/>
              <a:t> </a:t>
            </a:r>
            <a:r>
              <a:rPr lang="ru-RU" sz="2800" dirty="0" err="1" smtClean="0"/>
              <a:t>асос</a:t>
            </a:r>
            <a:r>
              <a:rPr lang="ru-RU" sz="2800" dirty="0" smtClean="0"/>
              <a:t> </a:t>
            </a:r>
            <a:r>
              <a:rPr lang="ru-RU" sz="2800" dirty="0" err="1" smtClean="0"/>
              <a:t>ёфтааст</a:t>
            </a:r>
            <a:endParaRPr lang="ru-RU" sz="2800" u="sng" dirty="0" smtClean="0"/>
          </a:p>
          <a:p>
            <a:pPr algn="just"/>
            <a:endParaRPr lang="ru-RU" sz="2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err="1" smtClean="0"/>
              <a:t>Қарори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Парлумон</a:t>
            </a:r>
            <a:r>
              <a:rPr lang="ru-RU" sz="2800" dirty="0" smtClean="0"/>
              <a:t> оид ба </a:t>
            </a:r>
            <a:r>
              <a:rPr lang="ru-RU" sz="2800" dirty="0" err="1" smtClean="0"/>
              <a:t>ҳаҷми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музди</a:t>
            </a:r>
            <a:r>
              <a:rPr lang="ru-RU" sz="2800" dirty="0" smtClean="0"/>
              <a:t> </a:t>
            </a:r>
            <a:r>
              <a:rPr lang="ru-RU" sz="2800" dirty="0" err="1" smtClean="0"/>
              <a:t>меҳнати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минималӣ</a:t>
            </a:r>
            <a:r>
              <a:rPr lang="ru-RU" sz="2800" dirty="0" smtClean="0"/>
              <a:t> - </a:t>
            </a:r>
            <a:r>
              <a:rPr lang="ru-RU" sz="2800" dirty="0" err="1" smtClean="0"/>
              <a:t>қарори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сиёсӣ</a:t>
            </a:r>
            <a:r>
              <a:rPr lang="ru-RU" sz="2800" dirty="0" smtClean="0"/>
              <a:t> </a:t>
            </a:r>
            <a:r>
              <a:rPr lang="ru-RU" sz="2800" dirty="0" err="1" smtClean="0"/>
              <a:t>мебошад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мақсаде</a:t>
            </a:r>
            <a:r>
              <a:rPr lang="ru-RU" sz="2800" dirty="0" smtClean="0"/>
              <a:t> </a:t>
            </a:r>
            <a:r>
              <a:rPr lang="ru-RU" sz="2800" dirty="0" err="1" smtClean="0"/>
              <a:t>қабул</a:t>
            </a:r>
            <a:r>
              <a:rPr lang="ru-RU" sz="2800" dirty="0" smtClean="0"/>
              <a:t> </a:t>
            </a:r>
            <a:r>
              <a:rPr lang="ru-RU" sz="2800" dirty="0" err="1" smtClean="0"/>
              <a:t>мешавад</a:t>
            </a:r>
            <a:r>
              <a:rPr lang="ru-RU" sz="2800" dirty="0" smtClean="0"/>
              <a:t>, </a:t>
            </a:r>
            <a:r>
              <a:rPr lang="ru-RU" sz="2800" dirty="0" err="1" smtClean="0"/>
              <a:t>ки</a:t>
            </a:r>
            <a:r>
              <a:rPr lang="ru-RU" sz="2800" dirty="0" smtClean="0"/>
              <a:t> </a:t>
            </a:r>
            <a:r>
              <a:rPr lang="ru-RU" sz="2800" dirty="0" err="1" smtClean="0"/>
              <a:t>ҳадди</a:t>
            </a:r>
            <a:r>
              <a:rPr lang="ru-RU" sz="2800" dirty="0" smtClean="0"/>
              <a:t> </a:t>
            </a:r>
            <a:r>
              <a:rPr lang="ru-RU" sz="2800" dirty="0" err="1" smtClean="0"/>
              <a:t>аққал</a:t>
            </a:r>
            <a:r>
              <a:rPr lang="ru-RU" sz="2800" dirty="0" smtClean="0"/>
              <a:t> </a:t>
            </a:r>
            <a:r>
              <a:rPr lang="ru-RU" sz="2800" dirty="0" err="1" smtClean="0"/>
              <a:t>талаботи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интихобкунандагонро</a:t>
            </a:r>
            <a:r>
              <a:rPr lang="ru-RU" sz="2800" dirty="0" smtClean="0"/>
              <a:t>  </a:t>
            </a:r>
            <a:r>
              <a:rPr lang="ru-RU" sz="2800" dirty="0" err="1" smtClean="0"/>
              <a:t>қонеъ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гардонанд</a:t>
            </a:r>
            <a:r>
              <a:rPr lang="ru-RU" sz="2800" dirty="0" smtClean="0"/>
              <a:t>, </a:t>
            </a:r>
            <a:r>
              <a:rPr lang="ru-RU" sz="2800" dirty="0" err="1" smtClean="0"/>
              <a:t>новобаста</a:t>
            </a:r>
            <a:r>
              <a:rPr lang="ru-RU" sz="2800" dirty="0" smtClean="0"/>
              <a:t> аз он, </a:t>
            </a:r>
            <a:r>
              <a:rPr lang="ru-RU" sz="2800" dirty="0" err="1" smtClean="0"/>
              <a:t>ки</a:t>
            </a:r>
            <a:r>
              <a:rPr lang="ru-RU" sz="2800" dirty="0" smtClean="0"/>
              <a:t> ин </a:t>
            </a:r>
            <a:r>
              <a:rPr lang="ru-RU" sz="2800" dirty="0" err="1" smtClean="0"/>
              <a:t>қарор</a:t>
            </a:r>
            <a:r>
              <a:rPr lang="ru-RU" sz="2800" dirty="0" smtClean="0"/>
              <a:t> дар </a:t>
            </a:r>
            <a:r>
              <a:rPr lang="ru-RU" sz="2800" dirty="0" err="1" smtClean="0"/>
              <a:t>оянда</a:t>
            </a:r>
            <a:r>
              <a:rPr lang="ru-RU" sz="2800" dirty="0" smtClean="0"/>
              <a:t> ба </a:t>
            </a:r>
            <a:r>
              <a:rPr lang="ru-RU" sz="2800" dirty="0" err="1" smtClean="0"/>
              <a:t>касри</a:t>
            </a:r>
            <a:r>
              <a:rPr lang="ru-RU" sz="2800" dirty="0" smtClean="0"/>
              <a:t> </a:t>
            </a:r>
            <a:r>
              <a:rPr lang="ru-RU" sz="2800" dirty="0" err="1" smtClean="0"/>
              <a:t>бу</a:t>
            </a:r>
            <a:r>
              <a:rPr lang="tg-Cyrl-TJ" sz="2800" dirty="0" smtClean="0"/>
              <a:t>ҷ</a:t>
            </a:r>
            <a:r>
              <a:rPr lang="ru-RU" sz="2800" dirty="0" err="1" smtClean="0"/>
              <a:t>ет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метавонад</a:t>
            </a:r>
            <a:r>
              <a:rPr lang="ru-RU" sz="2800" dirty="0" smtClean="0"/>
              <a:t> </a:t>
            </a:r>
            <a:r>
              <a:rPr lang="ru-RU" sz="2800" dirty="0" err="1" smtClean="0"/>
              <a:t>оварда</a:t>
            </a:r>
            <a:r>
              <a:rPr lang="ru-RU" sz="2800" dirty="0" smtClean="0"/>
              <a:t> </a:t>
            </a:r>
            <a:r>
              <a:rPr lang="ru-RU" sz="2800" dirty="0" err="1" smtClean="0"/>
              <a:t>расонад</a:t>
            </a:r>
            <a:r>
              <a:rPr lang="ru-RU" sz="2800" dirty="0" smtClean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1546412"/>
            <a:ext cx="10278035" cy="47737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err="1" smtClean="0"/>
              <a:t>Ҳалли</a:t>
            </a:r>
            <a:r>
              <a:rPr lang="ru-RU" sz="3200" dirty="0" smtClean="0"/>
              <a:t> </a:t>
            </a:r>
            <a:r>
              <a:rPr lang="ru-RU" sz="3200" dirty="0" err="1" smtClean="0"/>
              <a:t>таҳлилии</a:t>
            </a:r>
            <a:r>
              <a:rPr lang="ru-RU" sz="3200" dirty="0" smtClean="0"/>
              <a:t> </a:t>
            </a:r>
            <a:r>
              <a:rPr lang="ru-RU" sz="3200" dirty="0" err="1" smtClean="0"/>
              <a:t>мушкилотҳои</a:t>
            </a:r>
            <a:r>
              <a:rPr lang="ru-RU" sz="3200" dirty="0" smtClean="0"/>
              <a:t> </a:t>
            </a:r>
            <a:r>
              <a:rPr lang="ru-RU" sz="3200" dirty="0" err="1" smtClean="0"/>
              <a:t>сиёсӣ</a:t>
            </a:r>
            <a:r>
              <a:rPr lang="ru-RU" sz="3200" dirty="0" smtClean="0"/>
              <a:t> </a:t>
            </a:r>
            <a:r>
              <a:rPr lang="ru-RU" sz="3200" dirty="0" err="1" smtClean="0"/>
              <a:t>мувофиқати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манфиатҳо</a:t>
            </a:r>
            <a:r>
              <a:rPr lang="ru-RU" sz="3200" dirty="0" smtClean="0"/>
              <a:t> ё </a:t>
            </a:r>
            <a:r>
              <a:rPr lang="ru-RU" sz="3200" dirty="0" err="1" smtClean="0"/>
              <a:t>арзишҳои</a:t>
            </a:r>
            <a:r>
              <a:rPr lang="ru-RU" sz="3200" dirty="0" smtClean="0"/>
              <a:t> </a:t>
            </a:r>
            <a:r>
              <a:rPr lang="ru-RU" sz="3200" dirty="0" err="1" smtClean="0"/>
              <a:t>шахсони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алоҳида</a:t>
            </a:r>
            <a:r>
              <a:rPr lang="ru-RU" sz="3200" dirty="0" smtClean="0"/>
              <a:t> ва </a:t>
            </a:r>
            <a:r>
              <a:rPr lang="ru-RU" sz="3200" dirty="0" err="1" smtClean="0"/>
              <a:t>гуруҳҳои</a:t>
            </a:r>
            <a:r>
              <a:rPr lang="ru-RU" sz="3200" dirty="0" smtClean="0"/>
              <a:t> </a:t>
            </a:r>
            <a:r>
              <a:rPr lang="ru-RU" sz="3200" dirty="0" err="1" smtClean="0"/>
              <a:t>ҷомеаро</a:t>
            </a:r>
            <a:r>
              <a:rPr lang="ru-RU" sz="3200" dirty="0" smtClean="0"/>
              <a:t> </a:t>
            </a:r>
            <a:r>
              <a:rPr lang="ru-RU" sz="3200" dirty="0" err="1" smtClean="0"/>
              <a:t>тақозо</a:t>
            </a:r>
            <a:r>
              <a:rPr lang="ru-RU" sz="3200" dirty="0" smtClean="0"/>
              <a:t> </a:t>
            </a:r>
            <a:r>
              <a:rPr lang="ru-RU" sz="3200" dirty="0" err="1" smtClean="0"/>
              <a:t>менамояд</a:t>
            </a:r>
            <a:r>
              <a:rPr lang="ru-RU" sz="3200" dirty="0"/>
              <a:t>.</a:t>
            </a:r>
            <a:endParaRPr lang="ru-RU" sz="3200" dirty="0" smtClean="0"/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err="1" smtClean="0">
                <a:solidFill>
                  <a:schemeClr val="tx1"/>
                </a:solidFill>
              </a:rPr>
              <a:t>Раванди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қабули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қарорҳо</a:t>
            </a:r>
            <a:r>
              <a:rPr lang="ru-RU" sz="3200" dirty="0" smtClean="0">
                <a:solidFill>
                  <a:schemeClr val="tx1"/>
                </a:solidFill>
              </a:rPr>
              <a:t> бар </a:t>
            </a:r>
            <a:r>
              <a:rPr lang="ru-RU" sz="3200" dirty="0" err="1" smtClean="0">
                <a:solidFill>
                  <a:schemeClr val="tx1"/>
                </a:solidFill>
              </a:rPr>
              <a:t>таҳлил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асосёфта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маҳдуд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сохта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мешавад</a:t>
            </a:r>
            <a:r>
              <a:rPr lang="ru-RU" sz="3200" dirty="0" smtClean="0">
                <a:solidFill>
                  <a:schemeClr val="tx1"/>
                </a:solidFill>
              </a:rPr>
              <a:t> ва </a:t>
            </a:r>
            <a:r>
              <a:rPr lang="ru-RU" sz="3200" dirty="0" err="1" smtClean="0">
                <a:solidFill>
                  <a:schemeClr val="tx1"/>
                </a:solidFill>
              </a:rPr>
              <a:t>бояд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бо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усулҳои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сиёсӣ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пайгирӣ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гардад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6982" y="1546412"/>
            <a:ext cx="10278035" cy="502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“</a:t>
            </a:r>
            <a:r>
              <a:rPr lang="ru-RU" sz="2800" dirty="0" err="1" smtClean="0"/>
              <a:t>Қабули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қарор</a:t>
            </a:r>
            <a:r>
              <a:rPr lang="ru-RU" sz="2800" dirty="0" smtClean="0"/>
              <a:t>” </a:t>
            </a:r>
            <a:r>
              <a:rPr lang="ru-RU" sz="2800" dirty="0"/>
              <a:t>(</a:t>
            </a:r>
            <a:r>
              <a:rPr lang="en-US" sz="2800" dirty="0"/>
              <a:t>decision </a:t>
            </a:r>
            <a:r>
              <a:rPr lang="en-US" sz="2800" dirty="0" smtClean="0"/>
              <a:t>making)</a:t>
            </a:r>
            <a:r>
              <a:rPr lang="ru-RU" sz="2800" dirty="0" smtClean="0"/>
              <a:t>: </a:t>
            </a:r>
            <a:r>
              <a:rPr lang="ru-RU" sz="2800" dirty="0" err="1" smtClean="0"/>
              <a:t>дорои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доираи</a:t>
            </a:r>
            <a:r>
              <a:rPr lang="ru-RU" sz="2800" dirty="0" smtClean="0"/>
              <a:t> </a:t>
            </a:r>
            <a:r>
              <a:rPr lang="ru-RU" sz="2800" dirty="0" err="1" smtClean="0"/>
              <a:t>маҳдуди</a:t>
            </a:r>
            <a:r>
              <a:rPr lang="ru-RU" sz="2800" dirty="0" smtClean="0"/>
              <a:t> </a:t>
            </a:r>
            <a:r>
              <a:rPr lang="ru-RU" sz="2800" dirty="0" err="1" smtClean="0"/>
              <a:t>иштироккунандагон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буда</a:t>
            </a:r>
            <a:r>
              <a:rPr lang="ru-RU" sz="2800" dirty="0" smtClean="0"/>
              <a:t> </a:t>
            </a:r>
            <a:r>
              <a:rPr lang="ru-RU" sz="2800" dirty="0" err="1" smtClean="0"/>
              <a:t>нақши</a:t>
            </a:r>
            <a:r>
              <a:rPr lang="ru-RU" sz="2800" dirty="0" smtClean="0"/>
              <a:t> </a:t>
            </a:r>
            <a:r>
              <a:rPr lang="ru-RU" sz="2800" dirty="0" err="1" smtClean="0"/>
              <a:t>шахсони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обрӯманд</a:t>
            </a:r>
            <a:r>
              <a:rPr lang="ru-RU" sz="2800" dirty="0" smtClean="0"/>
              <a:t> (</a:t>
            </a:r>
            <a:r>
              <a:rPr lang="ru-RU" sz="2800" dirty="0" err="1" smtClean="0"/>
              <a:t>мутахассисон</a:t>
            </a:r>
            <a:r>
              <a:rPr lang="ru-RU" sz="2800" dirty="0" smtClean="0"/>
              <a:t>) </a:t>
            </a:r>
            <a:r>
              <a:rPr lang="ru-RU" sz="2800" dirty="0" err="1" smtClean="0"/>
              <a:t>хеле</a:t>
            </a:r>
            <a:r>
              <a:rPr lang="ru-RU" sz="2800" dirty="0" smtClean="0"/>
              <a:t> </a:t>
            </a:r>
            <a:r>
              <a:rPr lang="ru-RU" sz="2800" dirty="0" err="1" smtClean="0"/>
              <a:t>зиёд</a:t>
            </a:r>
            <a:r>
              <a:rPr lang="ru-RU" sz="2800" dirty="0" smtClean="0"/>
              <a:t> </a:t>
            </a:r>
            <a:r>
              <a:rPr lang="ru-RU" sz="2800" dirty="0" err="1" smtClean="0"/>
              <a:t>аст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“</a:t>
            </a:r>
            <a:r>
              <a:rPr lang="ru-RU" sz="2800" dirty="0" err="1" smtClean="0">
                <a:solidFill>
                  <a:schemeClr val="tx1"/>
                </a:solidFill>
              </a:rPr>
              <a:t>Раванди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таҳияи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сиёсат</a:t>
            </a:r>
            <a:r>
              <a:rPr lang="ru-RU" sz="2800" dirty="0" smtClean="0">
                <a:solidFill>
                  <a:schemeClr val="tx1"/>
                </a:solidFill>
              </a:rPr>
              <a:t>”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policy making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</a:rPr>
              <a:t>равандест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самтҳои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гуногуни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сиёсӣ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ташкилотҳо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ақидаҳо</a:t>
            </a:r>
            <a:r>
              <a:rPr lang="ru-RU" sz="2800" dirty="0" smtClean="0">
                <a:solidFill>
                  <a:schemeClr val="tx1"/>
                </a:solidFill>
              </a:rPr>
              <a:t> ва </a:t>
            </a:r>
            <a:r>
              <a:rPr lang="ru-RU" sz="2800" dirty="0" err="1" smtClean="0">
                <a:solidFill>
                  <a:schemeClr val="tx1"/>
                </a:solidFill>
              </a:rPr>
              <a:t>институтҳоро</a:t>
            </a:r>
            <a:r>
              <a:rPr lang="ru-RU" sz="2800" dirty="0" smtClean="0">
                <a:solidFill>
                  <a:schemeClr val="tx1"/>
                </a:solidFill>
              </a:rPr>
              <a:t> дар бар </a:t>
            </a:r>
            <a:r>
              <a:rPr lang="ru-RU" sz="2800" dirty="0" err="1" smtClean="0">
                <a:solidFill>
                  <a:schemeClr val="tx1"/>
                </a:solidFill>
              </a:rPr>
              <a:t>мегирад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64340" y="1811711"/>
            <a:ext cx="9063317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Ҳангоми</a:t>
            </a:r>
            <a:r>
              <a:rPr lang="ru-RU" sz="3200" dirty="0" smtClean="0"/>
              <a:t> </a:t>
            </a:r>
            <a:r>
              <a:rPr lang="ru-RU" sz="3200" dirty="0" err="1" smtClean="0"/>
              <a:t>пешбурди</a:t>
            </a:r>
            <a:r>
              <a:rPr lang="ru-RU" sz="3200" dirty="0" smtClean="0"/>
              <a:t> </a:t>
            </a:r>
            <a:r>
              <a:rPr lang="ru-RU" sz="3200" dirty="0" err="1" smtClean="0"/>
              <a:t>тавсияҳо</a:t>
            </a:r>
            <a:r>
              <a:rPr lang="ru-RU" sz="3200" dirty="0" smtClean="0"/>
              <a:t> </a:t>
            </a:r>
            <a:r>
              <a:rPr lang="ru-RU" sz="3200" dirty="0" err="1" smtClean="0"/>
              <a:t>бояд</a:t>
            </a:r>
            <a:r>
              <a:rPr lang="ru-RU" sz="3200" dirty="0" smtClean="0"/>
              <a:t> </a:t>
            </a:r>
            <a:r>
              <a:rPr lang="ru-RU" sz="3200" dirty="0" err="1" smtClean="0"/>
              <a:t>мафҳумҳои</a:t>
            </a:r>
            <a:r>
              <a:rPr lang="ru-RU" sz="3200" dirty="0" smtClean="0"/>
              <a:t> </a:t>
            </a:r>
            <a:r>
              <a:rPr lang="ru-RU" sz="3200" dirty="0" err="1" smtClean="0"/>
              <a:t>зеринро</a:t>
            </a:r>
            <a:r>
              <a:rPr lang="ru-RU" sz="3200" dirty="0" smtClean="0"/>
              <a:t> </a:t>
            </a:r>
            <a:r>
              <a:rPr lang="ru-RU" sz="3200" dirty="0" err="1" smtClean="0"/>
              <a:t>фарқ</a:t>
            </a:r>
            <a:r>
              <a:rPr lang="ru-RU" sz="3200" dirty="0" smtClean="0"/>
              <a:t> </a:t>
            </a:r>
            <a:r>
              <a:rPr lang="ru-RU" sz="3200" dirty="0" err="1" smtClean="0"/>
              <a:t>намуд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34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1546413"/>
            <a:ext cx="10278035" cy="36307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err="1" smtClean="0"/>
              <a:t>Шахсе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қарор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қабулкунанда</a:t>
            </a:r>
            <a:r>
              <a:rPr lang="ru-RU" sz="3600" dirty="0"/>
              <a:t> </a:t>
            </a:r>
            <a:r>
              <a:rPr lang="ru-RU" sz="3600" dirty="0" smtClean="0"/>
              <a:t>(ШҚҚ) </a:t>
            </a:r>
            <a:r>
              <a:rPr lang="ru-RU" sz="3600" dirty="0" smtClean="0"/>
              <a:t>– </a:t>
            </a:r>
            <a:r>
              <a:rPr lang="ru-RU" sz="3600" dirty="0" err="1" smtClean="0"/>
              <a:t>субъекти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дорои</a:t>
            </a:r>
            <a:r>
              <a:rPr lang="ru-RU" sz="3600" dirty="0" smtClean="0"/>
              <a:t> </a:t>
            </a:r>
            <a:r>
              <a:rPr lang="ru-RU" sz="3600" dirty="0" err="1" smtClean="0"/>
              <a:t>ваколатҳои</a:t>
            </a:r>
            <a:r>
              <a:rPr lang="ru-RU" sz="3600" dirty="0" smtClean="0"/>
              <a:t> </a:t>
            </a:r>
            <a:r>
              <a:rPr lang="ru-RU" sz="3600" dirty="0" err="1" smtClean="0"/>
              <a:t>муайян</a:t>
            </a:r>
            <a:r>
              <a:rPr lang="ru-RU" sz="3600" dirty="0" smtClean="0"/>
              <a:t> </a:t>
            </a:r>
            <a:r>
              <a:rPr lang="ru-RU" sz="3600" dirty="0" err="1" smtClean="0"/>
              <a:t>буда</a:t>
            </a:r>
            <a:r>
              <a:rPr lang="ru-RU" sz="3600" dirty="0" smtClean="0"/>
              <a:t> </a:t>
            </a:r>
            <a:r>
              <a:rPr lang="ru-RU" sz="3600" dirty="0" err="1" smtClean="0"/>
              <a:t>уҳдадории</a:t>
            </a:r>
            <a:r>
              <a:rPr lang="ru-RU" sz="3600" dirty="0" smtClean="0"/>
              <a:t> </a:t>
            </a:r>
            <a:r>
              <a:rPr lang="ru-RU" sz="3600" dirty="0" err="1" smtClean="0"/>
              <a:t>натиҷаи</a:t>
            </a:r>
            <a:r>
              <a:rPr lang="ru-RU" sz="3600" dirty="0" smtClean="0"/>
              <a:t> </a:t>
            </a:r>
            <a:r>
              <a:rPr lang="ru-RU" sz="3600" dirty="0" err="1" smtClean="0"/>
              <a:t>қабул</a:t>
            </a:r>
            <a:r>
              <a:rPr lang="ru-RU" sz="3600" dirty="0" smtClean="0"/>
              <a:t> ва </a:t>
            </a:r>
            <a:r>
              <a:rPr lang="ru-RU" sz="3600" dirty="0" err="1" smtClean="0"/>
              <a:t>иҷроиши</a:t>
            </a:r>
            <a:r>
              <a:rPr lang="ru-RU" sz="3600" dirty="0" smtClean="0"/>
              <a:t> </a:t>
            </a:r>
            <a:r>
              <a:rPr lang="ru-RU" sz="3600" dirty="0" err="1" smtClean="0"/>
              <a:t>қарорро</a:t>
            </a:r>
            <a:r>
              <a:rPr lang="ru-RU" sz="3600" dirty="0" smtClean="0"/>
              <a:t> ба души худ </a:t>
            </a:r>
            <a:r>
              <a:rPr lang="ru-RU" sz="3600" dirty="0" err="1" smtClean="0"/>
              <a:t>дорад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10" y="250471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45" y="250471"/>
            <a:ext cx="3360420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548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765" y="3488034"/>
            <a:ext cx="10278035" cy="32086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303213" algn="ctr"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dirty="0" err="1" smtClean="0"/>
              <a:t>Маркази</a:t>
            </a:r>
            <a:r>
              <a:rPr lang="ru-RU" sz="3600" dirty="0" smtClean="0"/>
              <a:t> </a:t>
            </a:r>
            <a:r>
              <a:rPr lang="ru-RU" sz="3600" dirty="0" err="1" smtClean="0"/>
              <a:t>қабул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dirty="0" smtClean="0"/>
              <a:t>он </a:t>
            </a:r>
            <a:r>
              <a:rPr lang="ru-RU" sz="3600" dirty="0" err="1" smtClean="0"/>
              <a:t>ҷое</a:t>
            </a:r>
            <a:r>
              <a:rPr lang="ru-RU" sz="3600" dirty="0" smtClean="0"/>
              <a:t>, </a:t>
            </a:r>
            <a:r>
              <a:rPr lang="ru-RU" sz="3600" dirty="0" err="1" smtClean="0"/>
              <a:t>ки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тавсияҳои</a:t>
            </a:r>
            <a:r>
              <a:rPr lang="ru-RU" sz="3600" dirty="0" smtClean="0"/>
              <a:t> </a:t>
            </a:r>
            <a:r>
              <a:rPr lang="ru-RU" sz="3600" dirty="0" err="1" smtClean="0"/>
              <a:t>шуморо</a:t>
            </a:r>
            <a:r>
              <a:rPr lang="ru-RU" sz="3600" dirty="0" smtClean="0"/>
              <a:t> </a:t>
            </a:r>
            <a:r>
              <a:rPr lang="ru-RU" sz="3600" dirty="0" err="1" smtClean="0"/>
              <a:t>қабул</a:t>
            </a:r>
            <a:r>
              <a:rPr lang="ru-RU" sz="3600" dirty="0" smtClean="0"/>
              <a:t> </a:t>
            </a:r>
            <a:r>
              <a:rPr lang="ru-RU" sz="3600" dirty="0" err="1" smtClean="0"/>
              <a:t>мекунанд</a:t>
            </a:r>
            <a:r>
              <a:rPr lang="ru-RU" sz="3600" dirty="0" smtClean="0"/>
              <a:t> вале </a:t>
            </a:r>
            <a:r>
              <a:rPr lang="ru-RU" sz="3600" dirty="0" err="1" smtClean="0"/>
              <a:t>қарор</a:t>
            </a:r>
            <a:r>
              <a:rPr lang="ru-RU" sz="3600" dirty="0" smtClean="0"/>
              <a:t> </a:t>
            </a:r>
            <a:r>
              <a:rPr lang="ru-RU" sz="3600" dirty="0" err="1" smtClean="0"/>
              <a:t>қабул</a:t>
            </a:r>
            <a:r>
              <a:rPr lang="ru-RU" sz="3600" dirty="0" smtClean="0"/>
              <a:t> </a:t>
            </a:r>
            <a:r>
              <a:rPr lang="ru-RU" sz="3600" dirty="0" err="1" smtClean="0"/>
              <a:t>намекунанд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dirty="0" err="1" smtClean="0"/>
              <a:t>Маркази</a:t>
            </a:r>
            <a:r>
              <a:rPr lang="ru-RU" sz="3600" dirty="0" smtClean="0"/>
              <a:t> </a:t>
            </a:r>
            <a:r>
              <a:rPr lang="ru-RU" sz="3600" dirty="0" err="1" smtClean="0"/>
              <a:t>ҳокимият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dirty="0" err="1" smtClean="0"/>
              <a:t>ҷое</a:t>
            </a:r>
            <a:r>
              <a:rPr lang="ru-RU" sz="3600" dirty="0" smtClean="0"/>
              <a:t> </a:t>
            </a:r>
            <a:r>
              <a:rPr lang="ru-RU" sz="3600" dirty="0" err="1" smtClean="0"/>
              <a:t>ки</a:t>
            </a:r>
            <a:r>
              <a:rPr lang="ru-RU" sz="3600" dirty="0" smtClean="0"/>
              <a:t> </a:t>
            </a:r>
            <a:r>
              <a:rPr lang="ru-RU" sz="3600" dirty="0" err="1" smtClean="0"/>
              <a:t>шахсон</a:t>
            </a:r>
            <a:r>
              <a:rPr lang="ru-RU" sz="3600" dirty="0" smtClean="0"/>
              <a:t> дар </a:t>
            </a:r>
            <a:r>
              <a:rPr lang="ru-RU" sz="3600" dirty="0" err="1" smtClean="0"/>
              <a:t>асоси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тавсияҳои</a:t>
            </a:r>
            <a:r>
              <a:rPr lang="ru-RU" sz="3600" dirty="0" smtClean="0"/>
              <a:t> </a:t>
            </a:r>
            <a:r>
              <a:rPr lang="ru-RU" sz="3600" dirty="0" err="1" smtClean="0"/>
              <a:t>шумо</a:t>
            </a:r>
            <a:r>
              <a:rPr lang="ru-RU" sz="3600" dirty="0" smtClean="0"/>
              <a:t> </a:t>
            </a:r>
            <a:r>
              <a:rPr lang="ru-RU" sz="3600" dirty="0" err="1" smtClean="0"/>
              <a:t>қарор</a:t>
            </a:r>
            <a:r>
              <a:rPr lang="ru-RU" sz="3600" dirty="0" smtClean="0"/>
              <a:t> </a:t>
            </a:r>
            <a:r>
              <a:rPr lang="ru-RU" sz="3600" dirty="0" err="1" smtClean="0"/>
              <a:t>қабул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менамоянд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7" name="Рисунок 6" descr="C:\Users\Umedjon\AppData\Local\Microsoft\Windows\INetCacheContent.Word\SUNY_Logo_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1" y="264683"/>
            <a:ext cx="1654175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medjon\AppData\Local\Microsoft\Windows\INetCache\Content.Word\ЛОГО Анг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16" y="264683"/>
            <a:ext cx="3360420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765" y="1310294"/>
            <a:ext cx="10278035" cy="15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Ду</a:t>
            </a:r>
            <a:r>
              <a:rPr lang="ru-RU" sz="3600" dirty="0" smtClean="0"/>
              <a:t> </a:t>
            </a:r>
            <a:r>
              <a:rPr lang="ru-RU" sz="3600" dirty="0" err="1" smtClean="0"/>
              <a:t>маркази</a:t>
            </a:r>
            <a:r>
              <a:rPr lang="ru-RU" sz="3600" dirty="0" smtClean="0"/>
              <a:t> </a:t>
            </a:r>
            <a:r>
              <a:rPr lang="ru-RU" sz="3600" dirty="0" err="1" smtClean="0"/>
              <a:t>иртиботро</a:t>
            </a:r>
            <a:r>
              <a:rPr lang="ru-RU" sz="3600" dirty="0" smtClean="0"/>
              <a:t> </a:t>
            </a:r>
            <a:r>
              <a:rPr lang="ru-RU" sz="3600" dirty="0" err="1" smtClean="0"/>
              <a:t>фарқ</a:t>
            </a:r>
            <a:r>
              <a:rPr lang="ru-RU" sz="3600" dirty="0" smtClean="0"/>
              <a:t> </a:t>
            </a:r>
            <a:r>
              <a:rPr lang="ru-RU" sz="3600" dirty="0" err="1" smtClean="0"/>
              <a:t>менамоянд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472953" y="2816364"/>
            <a:ext cx="1248335" cy="671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831</Words>
  <Application>Microsoft Office PowerPoint</Application>
  <PresentationFormat>Широкоэкранный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Тема Office</vt:lpstr>
      <vt:lpstr>  Иқтидори шахсони қарор қабулкунанда дар Тоҷикистон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 бо ниҳодҳо ва ШҚҚ дар раванди буҷетӣ</vt:lpstr>
      <vt:lpstr>Презентация PowerPoint</vt:lpstr>
      <vt:lpstr>www.minfin.tj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бюджетного цикла: Основные фазы и документы в формировании и реализации бюджета и главные принципы. Опыт Таджикистана</dc:title>
  <dc:creator>Uktam Dzhumaev</dc:creator>
  <cp:lastModifiedBy>Uktam Dzhumaev</cp:lastModifiedBy>
  <cp:revision>143</cp:revision>
  <dcterms:created xsi:type="dcterms:W3CDTF">2017-03-12T15:44:21Z</dcterms:created>
  <dcterms:modified xsi:type="dcterms:W3CDTF">2019-02-11T15:30:07Z</dcterms:modified>
</cp:coreProperties>
</file>