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168" autoAdjust="0"/>
  </p:normalViewPr>
  <p:slideViewPr>
    <p:cSldViewPr>
      <p:cViewPr>
        <p:scale>
          <a:sx n="77" d="100"/>
          <a:sy n="77" d="100"/>
        </p:scale>
        <p:origin x="-426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429684" cy="1470025"/>
          </a:xfrm>
        </p:spPr>
        <p:txBody>
          <a:bodyPr>
            <a:noAutofit/>
          </a:bodyPr>
          <a:lstStyle/>
          <a:p>
            <a:pPr algn="l"/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mpact" pitchFamily="34" charset="0"/>
              </a:rPr>
              <a:t>Информационно-коммуникативное обеспечение менеджмента</a:t>
            </a:r>
            <a:endParaRPr lang="ru-RU" sz="4000" dirty="0">
              <a:solidFill>
                <a:schemeClr val="tx1">
                  <a:lumMod val="65000"/>
                  <a:lumOff val="35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72074"/>
            <a:ext cx="8472502" cy="1752600"/>
          </a:xfrm>
        </p:spPr>
        <p:txBody>
          <a:bodyPr>
            <a:noAutofit/>
          </a:bodyPr>
          <a:lstStyle/>
          <a:p>
            <a:pPr algn="r"/>
            <a:r>
              <a:rPr lang="ru-RU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" pitchFamily="34" charset="0"/>
              </a:rPr>
              <a:t>Виды коммуникации                         </a:t>
            </a:r>
          </a:p>
          <a:p>
            <a:pPr algn="r"/>
            <a:r>
              <a:rPr lang="ru-RU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" pitchFamily="34" charset="0"/>
              </a:rPr>
              <a:t>Модель процесса коммуникации</a:t>
            </a:r>
            <a:endParaRPr lang="ru-RU" sz="3600" dirty="0">
              <a:solidFill>
                <a:schemeClr val="tx1">
                  <a:lumMod val="50000"/>
                  <a:lumOff val="50000"/>
                </a:schemeClr>
              </a:solidFill>
              <a:latin typeface="Impact" pitchFamily="34" charset="0"/>
            </a:endParaRPr>
          </a:p>
        </p:txBody>
      </p:sp>
      <p:pic>
        <p:nvPicPr>
          <p:cNvPr id="1028" name="Picture 4" descr="D:\клип арт\Современные технологии\01\10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785926"/>
            <a:ext cx="2857520" cy="3818499"/>
          </a:xfrm>
          <a:prstGeom prst="rect">
            <a:avLst/>
          </a:prstGeom>
          <a:noFill/>
        </p:spPr>
      </p:pic>
      <p:pic>
        <p:nvPicPr>
          <p:cNvPr id="1030" name="Picture 6" descr="D:\клип арт\Современные технологии\01\6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3286124"/>
            <a:ext cx="2639020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571744"/>
            <a:ext cx="8229600" cy="1928826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Impact" pitchFamily="34" charset="0"/>
              </a:rPr>
              <a:t>Благодарим  за  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4329114" cy="114300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Impact" pitchFamily="34" charset="0"/>
              </a:rPr>
              <a:t>План лекции: </a:t>
            </a:r>
            <a:endParaRPr lang="ru-RU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86182" y="2071678"/>
            <a:ext cx="5072098" cy="4000528"/>
          </a:xfrm>
        </p:spPr>
        <p:txBody>
          <a:bodyPr>
            <a:normAutofit/>
          </a:bodyPr>
          <a:lstStyle/>
          <a:p>
            <a:pPr algn="r"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hlinkClick r:id="rId3" action="ppaction://hlinksldjump"/>
              </a:rPr>
              <a:t>Понятие коммуникации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algn="r"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hlinkClick r:id="rId4" action="ppaction://hlinksldjump"/>
              </a:rPr>
              <a:t>Виды коммуникации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57188" indent="-357188" algn="r">
              <a:buFont typeface="Wingdings" pitchFamily="2" charset="2"/>
              <a:buChar char="ü"/>
              <a:tabLst>
                <a:tab pos="357188" algn="l"/>
              </a:tabLst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hlinkClick r:id="rId5" action="ppaction://hlinksldjump"/>
              </a:rPr>
              <a:t>Модель процесса       коммуникации</a:t>
            </a:r>
          </a:p>
          <a:p>
            <a:pPr marL="357188" indent="-357188" algn="r">
              <a:buFont typeface="Wingdings" pitchFamily="2" charset="2"/>
              <a:buChar char="ü"/>
              <a:tabLst>
                <a:tab pos="357188" algn="l"/>
              </a:tabLst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hlinkClick r:id="rId6" action="ppaction://hlinksldjump"/>
              </a:rPr>
              <a:t> Основные термины 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hlinkClick r:id="rId5" action="ppaction://hlinksldjump"/>
            </a:endParaRP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  <p:pic>
        <p:nvPicPr>
          <p:cNvPr id="2051" name="Picture 3" descr="D:\клип арт\люди\AbleStock048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20" y="3429000"/>
            <a:ext cx="4150515" cy="27670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" y="285728"/>
            <a:ext cx="6715172" cy="114300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Impact" pitchFamily="34" charset="0"/>
              </a:rPr>
              <a:t>Понятие коммуникации</a:t>
            </a:r>
            <a:endParaRPr lang="ru-RU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5572164" cy="48577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Impact" pitchFamily="34" charset="0"/>
              </a:rPr>
              <a:t>Коммуникация</a:t>
            </a:r>
            <a:r>
              <a:rPr lang="ru-RU" dirty="0" smtClean="0"/>
              <a:t> – </a:t>
            </a:r>
            <a:r>
              <a:rPr lang="ru-RU" dirty="0" smtClean="0">
                <a:latin typeface="+mj-lt"/>
              </a:rPr>
              <a:t>это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>
                <a:latin typeface="+mj-lt"/>
              </a:rPr>
              <a:t> общение людей в процессе  совместной деятельности: обмен идеями, мыслями, информацией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>
                <a:latin typeface="+mj-lt"/>
              </a:rPr>
              <a:t> сложный процесс, состоящий из взаимосвязанных шагов, необходимых, чтобы сделать мысли одного человека понятными другим</a:t>
            </a:r>
            <a:endParaRPr lang="ru-RU" dirty="0">
              <a:latin typeface="+mj-lt"/>
            </a:endParaRPr>
          </a:p>
        </p:txBody>
      </p:sp>
      <p:pic>
        <p:nvPicPr>
          <p:cNvPr id="3075" name="Picture 3" descr="D:\клип арт\люди\Копия AbleStock0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214554"/>
            <a:ext cx="2517778" cy="3765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900" dirty="0" smtClean="0">
                <a:solidFill>
                  <a:schemeClr val="bg1">
                    <a:lumMod val="95000"/>
                  </a:schemeClr>
                </a:solidFill>
                <a:latin typeface="Impact" pitchFamily="34" charset="0"/>
              </a:rPr>
              <a:t>Виды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Impact" pitchFamily="34" charset="0"/>
              </a:rPr>
              <a:t>  коммуникации</a:t>
            </a:r>
            <a:endParaRPr lang="ru-RU" dirty="0">
              <a:solidFill>
                <a:schemeClr val="bg1">
                  <a:lumMod val="95000"/>
                </a:schemeClr>
              </a:solidFill>
              <a:latin typeface="Impact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14414" y="2000240"/>
            <a:ext cx="2428892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Вертикальные коммуникации</a:t>
            </a:r>
            <a:endParaRPr lang="ru-RU" sz="2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57290" y="3143248"/>
            <a:ext cx="2214578" cy="30003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коммуникации, переходящие с уровня </a:t>
            </a:r>
            <a:r>
              <a:rPr lang="ru-RU" sz="2000" dirty="0" smtClean="0"/>
              <a:t> на </a:t>
            </a:r>
            <a:r>
              <a:rPr lang="ru-RU" sz="2000" dirty="0" smtClean="0"/>
              <a:t>уровень внутри организации</a:t>
            </a:r>
            <a:r>
              <a:rPr lang="ru-RU" sz="2000" dirty="0" smtClean="0">
                <a:latin typeface="Bookman Old Style" pitchFamily="18" charset="0"/>
              </a:rPr>
              <a:t> </a:t>
            </a:r>
            <a:r>
              <a:rPr lang="ru-RU" sz="2000" dirty="0" smtClean="0"/>
              <a:t>(восходящие  и нисходящие)</a:t>
            </a:r>
            <a:endParaRPr lang="ru-RU" sz="20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57818" y="2000240"/>
            <a:ext cx="2500330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горизонтальные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коммуникации</a:t>
            </a:r>
            <a:endParaRPr lang="ru-RU" sz="24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00694" y="3143248"/>
            <a:ext cx="2214578" cy="30003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коммуникации, проходящие между внутренними подразделениями организации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900" dirty="0" smtClean="0">
                <a:solidFill>
                  <a:schemeClr val="bg1">
                    <a:lumMod val="95000"/>
                  </a:schemeClr>
                </a:solidFill>
                <a:latin typeface="Impact" pitchFamily="34" charset="0"/>
              </a:rPr>
              <a:t>Виды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Impact" pitchFamily="34" charset="0"/>
              </a:rPr>
              <a:t>  коммуникации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785926"/>
            <a:ext cx="2857520" cy="4857784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28728" y="2071678"/>
            <a:ext cx="2428892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формальные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коммуникации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00694" y="2071678"/>
            <a:ext cx="2428892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неформальные коммуникации</a:t>
            </a:r>
            <a:endParaRPr lang="ru-RU" sz="2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71604" y="3214686"/>
            <a:ext cx="2214578" cy="30003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коммуникации, отражающие связи, необходимые для выполнения функций, полномочий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43570" y="3214686"/>
            <a:ext cx="2214578" cy="30003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000" dirty="0" smtClean="0"/>
              <a:t>коммуникации возникают в процессе человеческого общения по различным интересам (канал слухов)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900" dirty="0" smtClean="0">
                <a:solidFill>
                  <a:schemeClr val="bg1">
                    <a:lumMod val="95000"/>
                  </a:schemeClr>
                </a:solidFill>
                <a:latin typeface="Impact" pitchFamily="34" charset="0"/>
              </a:rPr>
              <a:t>Виды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Impact" pitchFamily="34" charset="0"/>
              </a:rPr>
              <a:t>  коммуникации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3714752"/>
            <a:ext cx="3571900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Межличностная </a:t>
            </a:r>
          </a:p>
          <a:p>
            <a:pPr algn="ctr"/>
            <a:r>
              <a:rPr lang="ru-RU" sz="2400" dirty="0" smtClean="0"/>
              <a:t>(между 2 людьми)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2285992"/>
            <a:ext cx="3571900" cy="10001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Внутренняя </a:t>
            </a:r>
          </a:p>
          <a:p>
            <a:pPr algn="ctr"/>
            <a:r>
              <a:rPr lang="ru-RU" sz="2400" dirty="0" smtClean="0"/>
              <a:t>( общение человека с самим собой)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472" y="5000636"/>
            <a:ext cx="3571900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малых группах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(от 3 до 9 человек)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929190" y="2285992"/>
            <a:ext cx="3571900" cy="10001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П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убличная </a:t>
            </a:r>
          </a:p>
          <a:p>
            <a:pPr algn="ctr"/>
            <a:r>
              <a:rPr lang="ru-RU" sz="2400" dirty="0" smtClean="0"/>
              <a:t>(от 10 до 100 человек)</a:t>
            </a:r>
            <a:endParaRPr lang="ru-RU" sz="2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929190" y="3714752"/>
            <a:ext cx="3571900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Организационная </a:t>
            </a:r>
          </a:p>
          <a:p>
            <a:pPr algn="ctr"/>
            <a:r>
              <a:rPr lang="ru-RU" sz="2400" dirty="0" smtClean="0"/>
              <a:t>(свыше 100 человек)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00628" y="5000636"/>
            <a:ext cx="3571900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Межличностная </a:t>
            </a:r>
          </a:p>
          <a:p>
            <a:pPr algn="ctr"/>
            <a:r>
              <a:rPr lang="ru-RU" sz="2400" dirty="0" smtClean="0"/>
              <a:t>( охватывает большое количество людей)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06" y="571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Impact" pitchFamily="34" charset="0"/>
              </a:rPr>
              <a:t>Модель процесса коммуникации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2571744"/>
            <a:ext cx="2071702" cy="10001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отправитель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42844" y="1571612"/>
            <a:ext cx="1571636" cy="714380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harsh" dir="t">
              <a:rot lat="0" lon="0" rev="3000000"/>
            </a:lightRig>
          </a:scene3d>
          <a:sp3d extrusionH="254000" contourW="19050">
            <a:bevelT w="82550" h="44450" prst="coolSlant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57158" y="1643050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мысль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6200000" flipH="1">
            <a:off x="964381" y="2393149"/>
            <a:ext cx="285752" cy="71438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428992" y="2071678"/>
            <a:ext cx="2214578" cy="10001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кодирование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6572264" y="2643182"/>
            <a:ext cx="2071702" cy="10540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сообщение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Содержимое 13"/>
          <p:cNvSpPr txBox="1">
            <a:spLocks/>
          </p:cNvSpPr>
          <p:nvPr/>
        </p:nvSpPr>
        <p:spPr>
          <a:xfrm>
            <a:off x="6572264" y="4518051"/>
            <a:ext cx="2071702" cy="10540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канал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Содержимое 13"/>
          <p:cNvSpPr txBox="1">
            <a:spLocks/>
          </p:cNvSpPr>
          <p:nvPr/>
        </p:nvSpPr>
        <p:spPr>
          <a:xfrm>
            <a:off x="3357554" y="5286388"/>
            <a:ext cx="2500330" cy="10540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декодирование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одержимое 13"/>
          <p:cNvSpPr txBox="1">
            <a:spLocks/>
          </p:cNvSpPr>
          <p:nvPr/>
        </p:nvSpPr>
        <p:spPr>
          <a:xfrm>
            <a:off x="428596" y="4500570"/>
            <a:ext cx="2071702" cy="10540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получатель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9" name="Прямая со стрелкой 18"/>
          <p:cNvCxnSpPr>
            <a:stCxn id="7" idx="3"/>
            <a:endCxn id="13" idx="1"/>
          </p:cNvCxnSpPr>
          <p:nvPr/>
        </p:nvCxnSpPr>
        <p:spPr>
          <a:xfrm flipV="1">
            <a:off x="2500298" y="2571744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3" idx="3"/>
            <a:endCxn id="14" idx="1"/>
          </p:cNvCxnSpPr>
          <p:nvPr/>
        </p:nvCxnSpPr>
        <p:spPr>
          <a:xfrm>
            <a:off x="5643570" y="2571744"/>
            <a:ext cx="928694" cy="5984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4" idx="2"/>
            <a:endCxn id="15" idx="0"/>
          </p:cNvCxnSpPr>
          <p:nvPr/>
        </p:nvCxnSpPr>
        <p:spPr>
          <a:xfrm rot="5400000">
            <a:off x="7197725" y="4107661"/>
            <a:ext cx="8207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5" idx="1"/>
            <a:endCxn id="16" idx="3"/>
          </p:cNvCxnSpPr>
          <p:nvPr/>
        </p:nvCxnSpPr>
        <p:spPr>
          <a:xfrm rot="10800000" flipV="1">
            <a:off x="5857884" y="5045095"/>
            <a:ext cx="714380" cy="7683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6" idx="1"/>
            <a:endCxn id="17" idx="3"/>
          </p:cNvCxnSpPr>
          <p:nvPr/>
        </p:nvCxnSpPr>
        <p:spPr>
          <a:xfrm rot="10800000">
            <a:off x="2500298" y="5027615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7" idx="2"/>
            <a:endCxn id="17" idx="0"/>
          </p:cNvCxnSpPr>
          <p:nvPr/>
        </p:nvCxnSpPr>
        <p:spPr>
          <a:xfrm rot="5400000">
            <a:off x="1000100" y="4036223"/>
            <a:ext cx="92869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1406" y="3500438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обратная   связь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42" name="Скругленная соединительная линия 41"/>
          <p:cNvCxnSpPr/>
          <p:nvPr/>
        </p:nvCxnSpPr>
        <p:spPr>
          <a:xfrm rot="16200000" flipH="1">
            <a:off x="2678893" y="2678902"/>
            <a:ext cx="642942" cy="28575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Скругленная соединительная линия 44"/>
          <p:cNvCxnSpPr/>
          <p:nvPr/>
        </p:nvCxnSpPr>
        <p:spPr>
          <a:xfrm rot="5400000">
            <a:off x="5822165" y="2678901"/>
            <a:ext cx="571504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Скругленная соединительная линия 45"/>
          <p:cNvCxnSpPr/>
          <p:nvPr/>
        </p:nvCxnSpPr>
        <p:spPr>
          <a:xfrm rot="16200000" flipH="1">
            <a:off x="2750331" y="2607464"/>
            <a:ext cx="642942" cy="28575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Скругленная соединительная линия 46"/>
          <p:cNvCxnSpPr/>
          <p:nvPr/>
        </p:nvCxnSpPr>
        <p:spPr>
          <a:xfrm rot="5400000">
            <a:off x="5893603" y="2750339"/>
            <a:ext cx="571504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кругленная соединительная линия 47"/>
          <p:cNvCxnSpPr/>
          <p:nvPr/>
        </p:nvCxnSpPr>
        <p:spPr>
          <a:xfrm rot="16200000" flipH="1">
            <a:off x="5965041" y="5250669"/>
            <a:ext cx="642942" cy="28575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Скругленная соединительная линия 50"/>
          <p:cNvCxnSpPr/>
          <p:nvPr/>
        </p:nvCxnSpPr>
        <p:spPr>
          <a:xfrm rot="16200000" flipH="1">
            <a:off x="5893603" y="5322108"/>
            <a:ext cx="642942" cy="28575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Скругленная соединительная линия 51"/>
          <p:cNvCxnSpPr/>
          <p:nvPr/>
        </p:nvCxnSpPr>
        <p:spPr>
          <a:xfrm rot="5400000">
            <a:off x="2750331" y="5322107"/>
            <a:ext cx="571504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Скругленная соединительная линия 52"/>
          <p:cNvCxnSpPr/>
          <p:nvPr/>
        </p:nvCxnSpPr>
        <p:spPr>
          <a:xfrm rot="5400000">
            <a:off x="2678893" y="5250669"/>
            <a:ext cx="571504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Скругленная соединительная линия 55"/>
          <p:cNvCxnSpPr/>
          <p:nvPr/>
        </p:nvCxnSpPr>
        <p:spPr>
          <a:xfrm rot="5400000">
            <a:off x="6679421" y="6036487"/>
            <a:ext cx="571504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Скругленная соединительная линия 56"/>
          <p:cNvCxnSpPr/>
          <p:nvPr/>
        </p:nvCxnSpPr>
        <p:spPr>
          <a:xfrm rot="5400000">
            <a:off x="6822297" y="6036487"/>
            <a:ext cx="571504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Скругленная соединительная линия 57"/>
          <p:cNvCxnSpPr/>
          <p:nvPr/>
        </p:nvCxnSpPr>
        <p:spPr>
          <a:xfrm rot="10800000" flipV="1">
            <a:off x="7286644" y="3786190"/>
            <a:ext cx="714380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Скругленная соединительная линия 62"/>
          <p:cNvCxnSpPr/>
          <p:nvPr/>
        </p:nvCxnSpPr>
        <p:spPr>
          <a:xfrm rot="10800000" flipV="1">
            <a:off x="7286645" y="3938590"/>
            <a:ext cx="714380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Скругленная соединительная линия 63"/>
          <p:cNvCxnSpPr/>
          <p:nvPr/>
        </p:nvCxnSpPr>
        <p:spPr>
          <a:xfrm rot="10800000" flipV="1">
            <a:off x="1071538" y="3938590"/>
            <a:ext cx="714380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Скругленная соединительная линия 64"/>
          <p:cNvCxnSpPr/>
          <p:nvPr/>
        </p:nvCxnSpPr>
        <p:spPr>
          <a:xfrm rot="10800000" flipV="1">
            <a:off x="1142976" y="4000504"/>
            <a:ext cx="714380" cy="35719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143768" y="6000768"/>
            <a:ext cx="2000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шумы и помехи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5" grpId="0" animBg="1"/>
      <p:bldP spid="6" grpId="0"/>
      <p:bldP spid="13" grpId="0" animBg="1"/>
      <p:bldP spid="14" grpId="0" uiExpand="1" build="p" animBg="1"/>
      <p:bldP spid="15" grpId="0" animBg="1"/>
      <p:bldP spid="16" grpId="0" animBg="1"/>
      <p:bldP spid="17" grpId="0" animBg="1"/>
      <p:bldP spid="32" grpId="0"/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5572132" cy="114300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Impact" pitchFamily="34" charset="0"/>
              </a:rPr>
              <a:t>Основные термины</a:t>
            </a:r>
            <a:endParaRPr lang="ru-RU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478634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коммуникационный процесс </a:t>
            </a:r>
            <a:r>
              <a:rPr lang="ru-RU" sz="2600" dirty="0" smtClean="0"/>
              <a:t>– это обмен информацией между двумя или более людьми, обеспечивающий понимание информации, являющейся предметом общения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отправитель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600" dirty="0" smtClean="0"/>
              <a:t>- лицо, генерирующее идеи или собирающее информацию и передающее ее</a:t>
            </a:r>
          </a:p>
          <a:p>
            <a:pPr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кодирование</a:t>
            </a:r>
            <a:r>
              <a:rPr lang="ru-RU" sz="2600" dirty="0" smtClean="0"/>
              <a:t> – перевод идеи (информации) в символы </a:t>
            </a:r>
          </a:p>
          <a:p>
            <a:pPr lvl="0"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 сообщение </a:t>
            </a:r>
            <a:r>
              <a:rPr lang="ru-RU" sz="2600" dirty="0" smtClean="0"/>
              <a:t>- информация,                                        закодированная с помощью                                                    символов</a:t>
            </a:r>
          </a:p>
          <a:p>
            <a:pPr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канал</a:t>
            </a:r>
            <a:r>
              <a:rPr lang="ru-RU" sz="2600" dirty="0" smtClean="0"/>
              <a:t> - средство передачи                                                  информации</a:t>
            </a:r>
          </a:p>
          <a:p>
            <a:pPr>
              <a:buFont typeface="Wingdings" pitchFamily="2" charset="2"/>
              <a:buChar char="ü"/>
            </a:pPr>
            <a:endParaRPr lang="ru-RU" sz="2600" dirty="0" smtClean="0"/>
          </a:p>
          <a:p>
            <a:pPr>
              <a:buFont typeface="Wingdings" pitchFamily="2" charset="2"/>
              <a:buChar char="ü"/>
            </a:pPr>
            <a:endParaRPr lang="ru-RU" sz="2600" dirty="0" smtClean="0"/>
          </a:p>
          <a:p>
            <a:pPr>
              <a:buFont typeface="Wingdings" pitchFamily="2" charset="2"/>
              <a:buChar char="ü"/>
            </a:pPr>
            <a:endParaRPr lang="ru-RU" sz="26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8436" name="Picture 4" descr="C:\Documents and Settings\Admin\Рабочий стол\j028947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4000504"/>
            <a:ext cx="3321469" cy="2181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фон главнCorelDRAW X4 Graph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85784" y="642926"/>
            <a:ext cx="6143668" cy="1428752"/>
          </a:xfrm>
        </p:spPr>
        <p:txBody>
          <a:bodyPr>
            <a:noAutofit/>
          </a:bodyPr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Impact" pitchFamily="34" charset="0"/>
              </a:rPr>
              <a:t>Основные термины</a:t>
            </a:r>
            <a:br>
              <a:rPr lang="ru-RU" dirty="0" smtClean="0">
                <a:solidFill>
                  <a:schemeClr val="bg1"/>
                </a:solidFill>
                <a:latin typeface="Impact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715040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ru-RU" dirty="0" smtClean="0"/>
          </a:p>
          <a:p>
            <a:pPr lvl="0" algn="r"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декодирование </a:t>
            </a:r>
            <a:r>
              <a:rPr lang="ru-RU" sz="2600" dirty="0" smtClean="0"/>
              <a:t>– перевод символов                   сообщения в информацию,                                           понятную получателю</a:t>
            </a:r>
          </a:p>
          <a:p>
            <a:pPr algn="r"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 получатель </a:t>
            </a:r>
            <a:r>
              <a:rPr lang="ru-RU" sz="2600" dirty="0" smtClean="0"/>
              <a:t>- лицо, которому                                предназначена информация                                                               и которое интерпретирует ее</a:t>
            </a:r>
          </a:p>
          <a:p>
            <a:pPr algn="r"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 шумы </a:t>
            </a:r>
            <a:r>
              <a:rPr lang="ru-RU" sz="2600" dirty="0" smtClean="0"/>
              <a:t>– различные барьеры,                                         искажающие информацию</a:t>
            </a:r>
          </a:p>
          <a:p>
            <a:pPr algn="r">
              <a:buFont typeface="Wingdings" pitchFamily="2" charset="2"/>
              <a:buChar char="ü"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 обратная связь </a:t>
            </a:r>
            <a:r>
              <a:rPr lang="ru-RU" sz="2600" dirty="0" smtClean="0"/>
              <a:t>– реакция на поступившую информацию, свидетельствующая о мере понимания сообщения и доверия к нему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428604"/>
            <a:ext cx="557213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mpact" pitchFamily="34" charset="0"/>
              <a:ea typeface="+mj-ea"/>
              <a:cs typeface="+mj-cs"/>
            </a:endParaRPr>
          </a:p>
        </p:txBody>
      </p:sp>
      <p:pic>
        <p:nvPicPr>
          <p:cNvPr id="19458" name="Picture 2" descr="C:\Documents and Settings\Admin\Рабочий стол\люди\AbleStock0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285992"/>
            <a:ext cx="3643338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94429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244</TotalTime>
  <Words>291</Words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Информационно-коммуникативное обеспечение менеджмента</vt:lpstr>
      <vt:lpstr>План лекции: </vt:lpstr>
      <vt:lpstr>Понятие коммуникации</vt:lpstr>
      <vt:lpstr>Виды  коммуникации</vt:lpstr>
      <vt:lpstr>Виды  коммуникации</vt:lpstr>
      <vt:lpstr>Виды  коммуникации</vt:lpstr>
      <vt:lpstr>Модель процесса коммуникации</vt:lpstr>
      <vt:lpstr>Основные термины</vt:lpstr>
      <vt:lpstr>Основные термины </vt:lpstr>
      <vt:lpstr>Благодарим  за 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Коммуникация </dc:title>
  <cp:lastModifiedBy>XTreme</cp:lastModifiedBy>
  <cp:revision>29</cp:revision>
  <dcterms:modified xsi:type="dcterms:W3CDTF">2009-04-17T16:56:11Z</dcterms:modified>
</cp:coreProperties>
</file>