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3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4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BD87D-43A0-4428-B75F-61F649B6CB5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7F5CF-7B6B-41F4-A037-16AD6739E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584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80633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812"/>
            <a:ext cx="4972051" cy="1438275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685800" y="3602038"/>
            <a:ext cx="7772400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2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  <a:stCxn id="10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308029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  <a:stCxn id="10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344313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  <a:stCxn id="10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325259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  <a:stCxn id="10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192094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  <a:stCxn id="11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133621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/>
            <a:stCxn id="13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354993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  <a:stCxn id="9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299155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  <a:stCxn id="8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148970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  <a:stCxn id="11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20630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  <a:stCxn id="11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215289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7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60" y="1693838"/>
            <a:ext cx="6858000" cy="1790700"/>
          </a:xfrm>
        </p:spPr>
        <p:txBody>
          <a:bodyPr>
            <a:noAutofit/>
          </a:bodyPr>
          <a:lstStyle/>
          <a:p>
            <a:r>
              <a:rPr lang="tg-Cyrl-TJ" sz="3000" b="1" dirty="0" smtClean="0">
                <a:solidFill>
                  <a:srgbClr val="002060"/>
                </a:solidFill>
              </a:rPr>
              <a:t>Муқаддима ба мониторинги буҷетӣ</a:t>
            </a:r>
            <a:r>
              <a:rPr lang="ru-RU" sz="3000" b="1" dirty="0" smtClean="0">
                <a:solidFill>
                  <a:srgbClr val="002060"/>
                </a:solidFill>
              </a:rPr>
              <a:t>: </a:t>
            </a:r>
            <a:r>
              <a:rPr lang="ru-RU" sz="3000" b="1" dirty="0">
                <a:solidFill>
                  <a:srgbClr val="002060"/>
                </a:solidFill>
              </a:rPr>
              <a:t/>
            </a:r>
            <a:br>
              <a:rPr lang="ru-RU" sz="3000" b="1" dirty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аз </a:t>
            </a:r>
            <a:r>
              <a:rPr lang="ru-RU" sz="3000" b="1" dirty="0" err="1">
                <a:solidFill>
                  <a:srgbClr val="002060"/>
                </a:solidFill>
              </a:rPr>
              <a:t>куҷо</a:t>
            </a:r>
            <a:r>
              <a:rPr lang="ru-RU" sz="3000" b="1" dirty="0">
                <a:solidFill>
                  <a:srgbClr val="002060"/>
                </a:solidFill>
              </a:rPr>
              <a:t> ва </a:t>
            </a:r>
            <a:r>
              <a:rPr lang="ru-RU" sz="3000" b="1" dirty="0" err="1" smtClean="0">
                <a:solidFill>
                  <a:srgbClr val="002060"/>
                </a:solidFill>
              </a:rPr>
              <a:t>чӣ</a:t>
            </a:r>
            <a:r>
              <a:rPr lang="ru-RU" sz="3000" b="1" dirty="0" smtClean="0">
                <a:solidFill>
                  <a:srgbClr val="002060"/>
                </a:solidFill>
              </a:rPr>
              <a:t> </a:t>
            </a:r>
            <a:r>
              <a:rPr lang="ru-RU" sz="3000" b="1" dirty="0">
                <a:solidFill>
                  <a:srgbClr val="002060"/>
                </a:solidFill>
              </a:rPr>
              <a:t>тавр </a:t>
            </a:r>
            <a:r>
              <a:rPr lang="ru-RU" sz="3000" b="1" dirty="0" err="1" smtClean="0">
                <a:solidFill>
                  <a:srgbClr val="002060"/>
                </a:solidFill>
              </a:rPr>
              <a:t>маълумоти</a:t>
            </a:r>
            <a:r>
              <a:rPr lang="ru-RU" sz="3000" b="1" dirty="0" smtClean="0">
                <a:solidFill>
                  <a:srgbClr val="002060"/>
                </a:solidFill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</a:rPr>
              <a:t>буҷетиро</a:t>
            </a:r>
            <a:r>
              <a:rPr lang="ru-RU" sz="3000" b="1" dirty="0" smtClean="0">
                <a:solidFill>
                  <a:srgbClr val="002060"/>
                </a:solidFill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</a:rPr>
              <a:t>метавон</a:t>
            </a:r>
            <a:r>
              <a:rPr lang="ru-RU" sz="3000" b="1" dirty="0" smtClean="0">
                <a:solidFill>
                  <a:srgbClr val="002060"/>
                </a:solidFill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</a:rPr>
              <a:t>дастрас</a:t>
            </a:r>
            <a:r>
              <a:rPr lang="ru-RU" sz="3000" b="1" dirty="0" smtClean="0">
                <a:solidFill>
                  <a:srgbClr val="002060"/>
                </a:solidFill>
              </a:rPr>
              <a:t> кард </a:t>
            </a:r>
            <a:endParaRPr lang="ru-RU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51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44" y="1693840"/>
            <a:ext cx="8681700" cy="429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60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6" y="2087657"/>
            <a:ext cx="8868977" cy="322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7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39" y="2289363"/>
            <a:ext cx="8815661" cy="224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3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10" y="2228851"/>
            <a:ext cx="8984739" cy="302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94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2" y="2309534"/>
            <a:ext cx="8968845" cy="272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74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07" y="1742306"/>
            <a:ext cx="8828393" cy="391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46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42434"/>
            <a:ext cx="7886700" cy="6828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</a:rPr>
              <a:t>Дастрасии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маълумоти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буҷети</a:t>
            </a:r>
            <a:r>
              <a:rPr lang="ru-RU" sz="2400" dirty="0">
                <a:solidFill>
                  <a:srgbClr val="002060"/>
                </a:solidFill>
              </a:rPr>
              <a:t> дар </a:t>
            </a:r>
            <a:r>
              <a:rPr lang="ru-RU" sz="2400" dirty="0" err="1">
                <a:solidFill>
                  <a:srgbClr val="002060"/>
                </a:solidFill>
              </a:rPr>
              <a:t>мисоли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базаи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додаҳои</a:t>
            </a:r>
            <a:r>
              <a:rPr lang="tg-Cyrl-TJ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IBP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31943"/>
            <a:ext cx="7886700" cy="31580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3462" y="2699087"/>
            <a:ext cx="7513544" cy="106272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>
                <a:solidFill>
                  <a:schemeClr val="tx1"/>
                </a:solidFill>
              </a:rPr>
              <a:t>The Open Budget Survey Data Explorer</a:t>
            </a:r>
            <a:r>
              <a:rPr lang="ru-RU" sz="2100" dirty="0">
                <a:solidFill>
                  <a:schemeClr val="tx1"/>
                </a:solidFill>
              </a:rPr>
              <a:t> – </a:t>
            </a:r>
            <a:r>
              <a:rPr lang="ru-RU" sz="2100" dirty="0" err="1">
                <a:solidFill>
                  <a:schemeClr val="tx1"/>
                </a:solidFill>
              </a:rPr>
              <a:t>Барнома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барои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ҷустори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маълумоти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натиҷаҳои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тадқиқот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оид</a:t>
            </a:r>
            <a:r>
              <a:rPr lang="ru-RU" sz="2100" dirty="0">
                <a:solidFill>
                  <a:schemeClr val="tx1"/>
                </a:solidFill>
              </a:rPr>
              <a:t> ба </a:t>
            </a:r>
            <a:r>
              <a:rPr lang="ru-RU" sz="2100" dirty="0" err="1">
                <a:solidFill>
                  <a:schemeClr val="tx1"/>
                </a:solidFill>
              </a:rPr>
              <a:t>кушодагии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буҷет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3462" y="3882838"/>
            <a:ext cx="7513544" cy="12744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The Open Budget Survey Data Explorer</a:t>
            </a:r>
            <a:r>
              <a:rPr lang="ru-RU" dirty="0">
                <a:solidFill>
                  <a:schemeClr val="tx1"/>
                </a:solidFill>
              </a:rPr>
              <a:t> – ба </a:t>
            </a:r>
            <a:r>
              <a:rPr lang="ru-RU" dirty="0" err="1">
                <a:solidFill>
                  <a:schemeClr val="tx1"/>
                </a:solidFill>
              </a:rPr>
              <a:t>корбар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имкони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дидани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натиҷаҳои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Шарҳ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оид</a:t>
            </a:r>
            <a:r>
              <a:rPr lang="ru-RU" dirty="0">
                <a:solidFill>
                  <a:schemeClr val="tx1"/>
                </a:solidFill>
              </a:rPr>
              <a:t> ба </a:t>
            </a:r>
            <a:r>
              <a:rPr lang="ru-RU" dirty="0" err="1">
                <a:solidFill>
                  <a:schemeClr val="tx1"/>
                </a:solidFill>
              </a:rPr>
              <a:t>омузишҳои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буҷетии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созмони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Шарикии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буҷетии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байналмилалиро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тавассути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роҳҳои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гуногун</a:t>
            </a:r>
            <a:r>
              <a:rPr lang="ru-RU" dirty="0">
                <a:solidFill>
                  <a:schemeClr val="tx1"/>
                </a:solidFill>
              </a:rPr>
              <a:t>, аз </a:t>
            </a:r>
            <a:r>
              <a:rPr lang="ru-RU" dirty="0" err="1">
                <a:solidFill>
                  <a:schemeClr val="tx1"/>
                </a:solidFill>
              </a:rPr>
              <a:t>ҷумла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харитаҳо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чаҳорчубаҳои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замонӣ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ғайра</a:t>
            </a:r>
            <a:r>
              <a:rPr lang="ru-RU" dirty="0">
                <a:solidFill>
                  <a:schemeClr val="tx1"/>
                </a:solidFill>
              </a:rPr>
              <a:t>.. </a:t>
            </a:r>
            <a:r>
              <a:rPr lang="ru-RU" dirty="0" err="1">
                <a:solidFill>
                  <a:schemeClr val="tx1"/>
                </a:solidFill>
              </a:rPr>
              <a:t>медиҳад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8022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54572" y="994523"/>
            <a:ext cx="56757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/>
              <a:t>http://survey.internationalbudget.org/#home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9" y="1294605"/>
            <a:ext cx="9012891" cy="470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33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osi-logo&amp;text_2008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13" y="994522"/>
            <a:ext cx="162401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 descr="C:\Users\Umedjon\AppData\Local\Microsoft\Windows\INetCacheContent.Word\SUNY_Logo_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26" y="996553"/>
            <a:ext cx="1227534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 descr="C:\Users\Dilovar\Copy\DFID\PRs\UKaid-logo-set-standards-designers\UK aid logo set and standards for designers\Standard Logo with Strapline\UK-AID-for websites 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60" y="904106"/>
            <a:ext cx="78819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57251"/>
            <a:ext cx="89456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34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osi-logo&amp;text_2008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13" y="994522"/>
            <a:ext cx="162401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 descr="C:\Users\Umedjon\AppData\Local\Microsoft\Windows\INetCacheContent.Word\SUNY_Logo_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26" y="996553"/>
            <a:ext cx="1227534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 descr="C:\Users\Dilovar\Copy\DFID\PRs\UKaid-logo-set-standards-designers\UK aid logo set and standards for designers\Standard Logo with Strapline\UK-AID-for websites 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60" y="904106"/>
            <a:ext cx="78819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57250"/>
            <a:ext cx="8985997" cy="505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30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4658"/>
            <a:ext cx="7886700" cy="490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Мониторинги </a:t>
            </a:r>
            <a:r>
              <a:rPr lang="ru-RU" dirty="0" err="1" smtClean="0">
                <a:solidFill>
                  <a:srgbClr val="002060"/>
                </a:solidFill>
              </a:rPr>
              <a:t>буҷет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48017" y="2509102"/>
            <a:ext cx="7180310" cy="28461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Ҷамъоварии</a:t>
            </a:r>
            <a:r>
              <a:rPr lang="ru-RU" sz="3200" dirty="0"/>
              <a:t> </a:t>
            </a:r>
            <a:r>
              <a:rPr lang="ru-RU" sz="3200" dirty="0" err="1"/>
              <a:t>доимӣ</a:t>
            </a:r>
            <a:r>
              <a:rPr lang="ru-RU" sz="3200" dirty="0"/>
              <a:t> </a:t>
            </a:r>
            <a:r>
              <a:rPr lang="ru-RU" sz="3200" dirty="0" err="1"/>
              <a:t>ва</a:t>
            </a:r>
            <a:r>
              <a:rPr lang="ru-RU" sz="3200" dirty="0"/>
              <a:t> </a:t>
            </a:r>
            <a:r>
              <a:rPr lang="ru-RU" sz="3200" dirty="0" err="1"/>
              <a:t>муназзам</a:t>
            </a:r>
            <a:r>
              <a:rPr lang="ru-RU" sz="3200" dirty="0"/>
              <a:t>, </a:t>
            </a:r>
            <a:r>
              <a:rPr lang="ru-RU" sz="3200" dirty="0" err="1"/>
              <a:t>муроқибат</a:t>
            </a:r>
            <a:r>
              <a:rPr lang="ru-RU" sz="3200" dirty="0"/>
              <a:t> </a:t>
            </a:r>
            <a:r>
              <a:rPr lang="ru-RU" sz="3200" dirty="0" err="1"/>
              <a:t>ва</a:t>
            </a:r>
            <a:r>
              <a:rPr lang="ru-RU" sz="3200" dirty="0"/>
              <a:t> </a:t>
            </a:r>
            <a:r>
              <a:rPr lang="ru-RU" sz="3200" dirty="0" err="1"/>
              <a:t>таҳлили</a:t>
            </a:r>
            <a:r>
              <a:rPr lang="ru-RU" sz="3200" dirty="0"/>
              <a:t> </a:t>
            </a:r>
            <a:r>
              <a:rPr lang="ru-RU" sz="3200" dirty="0" err="1"/>
              <a:t>нишондиҳандаҳои</a:t>
            </a:r>
            <a:r>
              <a:rPr lang="ru-RU" sz="3200" dirty="0"/>
              <a:t> </a:t>
            </a:r>
            <a:r>
              <a:rPr lang="ru-RU" sz="3200" dirty="0" err="1"/>
              <a:t>иҷрои</a:t>
            </a:r>
            <a:r>
              <a:rPr lang="ru-RU" sz="3200" dirty="0"/>
              <a:t> </a:t>
            </a:r>
            <a:r>
              <a:rPr lang="ru-RU" sz="3200" dirty="0" err="1"/>
              <a:t>буҷет-назорати</a:t>
            </a:r>
            <a:r>
              <a:rPr lang="ru-RU" sz="3200" dirty="0"/>
              <a:t> </a:t>
            </a:r>
            <a:r>
              <a:rPr lang="ru-RU" sz="3200" dirty="0" err="1"/>
              <a:t>буҷет</a:t>
            </a:r>
            <a:r>
              <a:rPr lang="ru-RU" sz="3200" dirty="0"/>
              <a:t> </a:t>
            </a:r>
            <a:r>
              <a:rPr lang="ru-RU" sz="3200" dirty="0" err="1"/>
              <a:t>аст</a:t>
            </a:r>
            <a:r>
              <a:rPr lang="ru-R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7045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osi-logo&amp;text_2008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13" y="994522"/>
            <a:ext cx="162401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 descr="C:\Users\Umedjon\AppData\Local\Microsoft\Windows\INetCacheContent.Word\SUNY_Logo_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26" y="996553"/>
            <a:ext cx="1227534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 descr="C:\Users\Dilovar\Copy\DFID\PRs\UKaid-logo-set-standards-designers\UK aid logo set and standards for designers\Standard Logo with Strapline\UK-AID-for websites 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60" y="904106"/>
            <a:ext cx="78819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57250"/>
            <a:ext cx="9143999" cy="4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0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osi-logo&amp;text_2008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13" y="994522"/>
            <a:ext cx="162401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 descr="C:\Users\Umedjon\AppData\Local\Microsoft\Windows\INetCacheContent.Word\SUNY_Logo_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26" y="996553"/>
            <a:ext cx="1227534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 descr="C:\Users\Dilovar\Copy\DFID\PRs\UKaid-logo-set-standards-designers\UK aid logo set and standards for designers\Standard Logo with Strapline\UK-AID-for websites 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60" y="904106"/>
            <a:ext cx="78819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4106"/>
            <a:ext cx="9144000" cy="505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66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osi-logo&amp;text_2008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13" y="994522"/>
            <a:ext cx="162401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 descr="C:\Users\Umedjon\AppData\Local\Microsoft\Windows\INetCacheContent.Word\SUNY_Logo_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26" y="996553"/>
            <a:ext cx="1227534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 descr="C:\Users\Dilovar\Copy\DFID\PRs\UKaid-logo-set-standards-designers\UK aid logo set and standards for designers\Standard Logo with Strapline\UK-AID-for websites 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60" y="904106"/>
            <a:ext cx="78819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2" y="857250"/>
            <a:ext cx="90919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30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osi-logo&amp;text_2008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13" y="994522"/>
            <a:ext cx="162401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 descr="C:\Users\Umedjon\AppData\Local\Microsoft\Windows\INetCacheContent.Word\SUNY_Logo_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26" y="996553"/>
            <a:ext cx="1227534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 descr="C:\Users\Dilovar\Copy\DFID\PRs\UKaid-logo-set-standards-designers\UK aid logo set and standards for designers\Standard Logo with Strapline\UK-AID-for websites 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60" y="904106"/>
            <a:ext cx="78819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4106"/>
            <a:ext cx="9144000" cy="499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60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osi-logo&amp;text_2008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13" y="994522"/>
            <a:ext cx="162401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 descr="C:\Users\Umedjon\AppData\Local\Microsoft\Windows\INetCacheContent.Word\SUNY_Logo_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26" y="996553"/>
            <a:ext cx="1227534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 descr="C:\Users\Dilovar\Copy\DFID\PRs\UKaid-logo-set-standards-designers\UK aid logo set and standards for designers\Standard Logo with Strapline\UK-AID-for websites 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60" y="904106"/>
            <a:ext cx="78819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94523"/>
            <a:ext cx="9144000" cy="490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16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osi-logo&amp;text_2008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13" y="994522"/>
            <a:ext cx="162401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 descr="C:\Users\Umedjon\AppData\Local\Microsoft\Windows\INetCacheContent.Word\SUNY_Logo_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26" y="996553"/>
            <a:ext cx="1227534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 descr="C:\Users\Dilovar\Copy\DFID\PRs\UKaid-logo-set-standards-designers\UK aid logo set and standards for designers\Standard Logo with Strapline\UK-AID-for websites 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60" y="904106"/>
            <a:ext cx="78819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94523"/>
            <a:ext cx="9144000" cy="490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5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osi-logo&amp;text_2008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13" y="994522"/>
            <a:ext cx="162401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 descr="C:\Users\Umedjon\AppData\Local\Microsoft\Windows\INetCacheContent.Word\SUNY_Logo_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26" y="996553"/>
            <a:ext cx="1227534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 descr="C:\Users\Dilovar\Copy\DFID\PRs\UKaid-logo-set-standards-designers\UK aid logo set and standards for designers\Standard Logo with Strapline\UK-AID-for websites 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60" y="904106"/>
            <a:ext cx="78819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904105"/>
            <a:ext cx="9144000" cy="50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45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osi-logo&amp;text_2008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13" y="994522"/>
            <a:ext cx="162401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 descr="C:\Users\Umedjon\AppData\Local\Microsoft\Windows\INetCacheContent.Word\SUNY_Logo_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26" y="996553"/>
            <a:ext cx="1227534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 descr="C:\Users\Dilovar\Copy\DFID\PRs\UKaid-logo-set-standards-designers\UK aid logo set and standards for designers\Standard Logo with Strapline\UK-AID-for websites 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60" y="904106"/>
            <a:ext cx="78819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904105"/>
            <a:ext cx="9144000" cy="50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80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osi-logo&amp;text_2008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13" y="994522"/>
            <a:ext cx="162401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 descr="C:\Users\Umedjon\AppData\Local\Microsoft\Windows\INetCacheContent.Word\SUNY_Logo_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26" y="996553"/>
            <a:ext cx="1227534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 descr="C:\Users\Dilovar\Copy\DFID\PRs\UKaid-logo-set-standards-designers\UK aid logo set and standards for designers\Standard Logo with Strapline\UK-AID-for websites 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60" y="904106"/>
            <a:ext cx="78819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7" y="904106"/>
            <a:ext cx="9053232" cy="499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10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osi-logo&amp;text_2008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13" y="994522"/>
            <a:ext cx="162401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 descr="C:\Users\Umedjon\AppData\Local\Microsoft\Windows\INetCacheContent.Word\SUNY_Logo_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26" y="996553"/>
            <a:ext cx="1227534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 descr="C:\Users\Dilovar\Copy\DFID\PRs\UKaid-logo-set-standards-designers\UK aid logo set and standards for designers\Standard Logo with Strapline\UK-AID-for websites 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60" y="904106"/>
            <a:ext cx="78819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82" y="904106"/>
            <a:ext cx="8985997" cy="499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3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4658"/>
            <a:ext cx="7886700" cy="490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Мониторинги </a:t>
            </a:r>
            <a:r>
              <a:rPr lang="ru-RU" dirty="0" err="1">
                <a:solidFill>
                  <a:srgbClr val="002060"/>
                </a:solidFill>
              </a:rPr>
              <a:t>буҷет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31943"/>
            <a:ext cx="7886700" cy="31580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48017" y="2509102"/>
            <a:ext cx="7180310" cy="28461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100" dirty="0" err="1"/>
              <a:t>Мақсади</a:t>
            </a:r>
            <a:r>
              <a:rPr lang="ru-RU" sz="2100" dirty="0"/>
              <a:t>  </a:t>
            </a:r>
            <a:r>
              <a:rPr lang="ru-RU" sz="2100" dirty="0" err="1"/>
              <a:t>назорати</a:t>
            </a:r>
            <a:r>
              <a:rPr lang="ru-RU" sz="2100" dirty="0"/>
              <a:t> </a:t>
            </a:r>
            <a:r>
              <a:rPr lang="ru-RU" sz="2100" dirty="0" err="1"/>
              <a:t>буҷет</a:t>
            </a:r>
            <a:r>
              <a:rPr lang="ru-RU" sz="2100" dirty="0"/>
              <a:t> </a:t>
            </a:r>
            <a:r>
              <a:rPr lang="ru-RU" sz="2100" dirty="0" err="1"/>
              <a:t>пайдо</a:t>
            </a:r>
            <a:r>
              <a:rPr lang="ru-RU" sz="2100" dirty="0"/>
              <a:t> </a:t>
            </a:r>
            <a:r>
              <a:rPr lang="ru-RU" sz="2100" dirty="0" err="1"/>
              <a:t>намудани</a:t>
            </a:r>
            <a:r>
              <a:rPr lang="ru-RU" sz="2100" dirty="0"/>
              <a:t> </a:t>
            </a:r>
            <a:r>
              <a:rPr lang="ru-RU" sz="2100" dirty="0" err="1"/>
              <a:t>сабабҳои</a:t>
            </a:r>
            <a:r>
              <a:rPr lang="ru-RU" sz="2100" dirty="0"/>
              <a:t> </a:t>
            </a:r>
            <a:r>
              <a:rPr lang="ru-RU" sz="2100" dirty="0" err="1"/>
              <a:t>таъхир</a:t>
            </a:r>
            <a:r>
              <a:rPr lang="ru-RU" sz="2100" dirty="0"/>
              <a:t> дар </a:t>
            </a:r>
            <a:r>
              <a:rPr lang="ru-RU" sz="2100" dirty="0" err="1"/>
              <a:t>қабули</a:t>
            </a:r>
            <a:r>
              <a:rPr lang="ru-RU" sz="2100" dirty="0"/>
              <a:t> </a:t>
            </a:r>
            <a:r>
              <a:rPr lang="ru-RU" sz="2100" dirty="0" err="1"/>
              <a:t>уҳдадориҳо</a:t>
            </a:r>
            <a:r>
              <a:rPr lang="ru-RU" sz="2100" dirty="0"/>
              <a:t>, </a:t>
            </a:r>
            <a:r>
              <a:rPr lang="ru-RU" sz="2100" dirty="0" err="1"/>
              <a:t>саривақт</a:t>
            </a:r>
            <a:r>
              <a:rPr lang="ru-RU" sz="2100" dirty="0"/>
              <a:t> </a:t>
            </a:r>
            <a:r>
              <a:rPr lang="ru-RU" sz="2100" dirty="0" err="1"/>
              <a:t>нагузаронида</a:t>
            </a:r>
            <a:r>
              <a:rPr lang="tg-Cyrl-TJ" sz="2100" dirty="0"/>
              <a:t>н</a:t>
            </a:r>
            <a:r>
              <a:rPr lang="ru-RU" sz="2100" dirty="0"/>
              <a:t>и  </a:t>
            </a:r>
            <a:r>
              <a:rPr lang="ru-RU" sz="2100" dirty="0" err="1"/>
              <a:t>пардохтҳои</a:t>
            </a:r>
            <a:r>
              <a:rPr lang="ru-RU" sz="2100" dirty="0"/>
              <a:t> </a:t>
            </a:r>
            <a:r>
              <a:rPr lang="ru-RU" sz="2100" dirty="0" err="1"/>
              <a:t>марбут</a:t>
            </a:r>
            <a:r>
              <a:rPr lang="ru-RU" sz="2100" dirty="0"/>
              <a:t> ба </a:t>
            </a:r>
            <a:r>
              <a:rPr lang="ru-RU" sz="2100" dirty="0" err="1"/>
              <a:t>барномаҳои</a:t>
            </a:r>
            <a:r>
              <a:rPr lang="ru-RU" sz="2100" dirty="0"/>
              <a:t> </a:t>
            </a:r>
            <a:r>
              <a:rPr lang="ru-RU" sz="2100" dirty="0" err="1"/>
              <a:t>буҷет</a:t>
            </a:r>
            <a:r>
              <a:rPr lang="ru-RU" sz="2100" dirty="0"/>
              <a:t> </a:t>
            </a:r>
            <a:r>
              <a:rPr lang="ru-RU" sz="2100" dirty="0" err="1"/>
              <a:t>ва</a:t>
            </a:r>
            <a:r>
              <a:rPr lang="ru-RU" sz="2100" dirty="0"/>
              <a:t> </a:t>
            </a:r>
            <a:r>
              <a:rPr lang="ru-RU" sz="2100" dirty="0" err="1"/>
              <a:t>тартиб</a:t>
            </a:r>
            <a:r>
              <a:rPr lang="ru-RU" sz="2100" dirty="0"/>
              <a:t> </a:t>
            </a:r>
            <a:r>
              <a:rPr lang="ru-RU" sz="2100" dirty="0" err="1"/>
              <a:t>додани</a:t>
            </a:r>
            <a:r>
              <a:rPr lang="ru-RU" sz="2100" dirty="0"/>
              <a:t> </a:t>
            </a:r>
            <a:r>
              <a:rPr lang="ru-RU" sz="2100" dirty="0" err="1"/>
              <a:t>пешгуйиҳо</a:t>
            </a:r>
            <a:r>
              <a:rPr lang="ru-RU" sz="2100" dirty="0"/>
              <a:t> дар </a:t>
            </a:r>
            <a:r>
              <a:rPr lang="ru-RU" sz="2100" dirty="0" err="1"/>
              <a:t>иҷрои</a:t>
            </a:r>
            <a:r>
              <a:rPr lang="ru-RU" sz="2100" dirty="0"/>
              <a:t> </a:t>
            </a:r>
            <a:r>
              <a:rPr lang="ru-RU" sz="2100" dirty="0" err="1"/>
              <a:t>даромадҳо</a:t>
            </a:r>
            <a:r>
              <a:rPr lang="ru-RU" sz="2100" dirty="0"/>
              <a:t> </a:t>
            </a:r>
            <a:r>
              <a:rPr lang="ru-RU" sz="2100" dirty="0" err="1"/>
              <a:t>ва</a:t>
            </a:r>
            <a:r>
              <a:rPr lang="ru-RU" sz="2100" dirty="0"/>
              <a:t> </a:t>
            </a:r>
            <a:r>
              <a:rPr lang="ru-RU" sz="2100" dirty="0" err="1"/>
              <a:t>хароҷоти</a:t>
            </a:r>
            <a:r>
              <a:rPr lang="ru-RU" sz="2100" dirty="0"/>
              <a:t> </a:t>
            </a:r>
            <a:r>
              <a:rPr lang="ru-RU" sz="2100" dirty="0" err="1"/>
              <a:t>буҷет</a:t>
            </a:r>
            <a:r>
              <a:rPr lang="ru-RU" sz="2100" dirty="0"/>
              <a:t> </a:t>
            </a:r>
            <a:r>
              <a:rPr lang="ru-RU" sz="2100" dirty="0" err="1"/>
              <a:t>аст</a:t>
            </a:r>
            <a:r>
              <a:rPr lang="ru-RU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6677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osi-logo&amp;text_2008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13" y="994522"/>
            <a:ext cx="162401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 descr="C:\Users\Umedjon\AppData\Local\Microsoft\Windows\INetCacheContent.Word\SUNY_Logo_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26" y="996553"/>
            <a:ext cx="1227534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 descr="C:\Users\Dilovar\Copy\DFID\PRs\UKaid-logo-set-standards-designers\UK aid logo set and standards for designers\Standard Logo with Strapline\UK-AID-for websites 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60" y="904106"/>
            <a:ext cx="78819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904105"/>
            <a:ext cx="9144000" cy="50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43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60" y="1877768"/>
            <a:ext cx="6858000" cy="1790700"/>
          </a:xfrm>
        </p:spPr>
        <p:txBody>
          <a:bodyPr>
            <a:noAutofit/>
          </a:bodyPr>
          <a:lstStyle/>
          <a:p>
            <a:r>
              <a:rPr lang="ru-RU" sz="3000" b="1" dirty="0" err="1">
                <a:solidFill>
                  <a:srgbClr val="002060"/>
                </a:solidFill>
              </a:rPr>
              <a:t>Ташаккур</a:t>
            </a:r>
            <a:r>
              <a:rPr lang="ru-RU" sz="3000" b="1" dirty="0">
                <a:solidFill>
                  <a:srgbClr val="002060"/>
                </a:solidFill>
              </a:rPr>
              <a:t> </a:t>
            </a:r>
            <a:r>
              <a:rPr lang="ru-RU" sz="3000" b="1" dirty="0" err="1">
                <a:solidFill>
                  <a:srgbClr val="002060"/>
                </a:solidFill>
              </a:rPr>
              <a:t>барои</a:t>
            </a:r>
            <a:r>
              <a:rPr lang="ru-RU" sz="3000" b="1" dirty="0">
                <a:solidFill>
                  <a:srgbClr val="002060"/>
                </a:solidFill>
              </a:rPr>
              <a:t> </a:t>
            </a:r>
            <a:r>
              <a:rPr lang="ru-RU" sz="3000" b="1" dirty="0" err="1">
                <a:solidFill>
                  <a:srgbClr val="002060"/>
                </a:solidFill>
              </a:rPr>
              <a:t>таваҷҷуҳатон</a:t>
            </a:r>
            <a:r>
              <a:rPr lang="ru-RU" sz="3000" b="1" dirty="0">
                <a:solidFill>
                  <a:srgbClr val="002060"/>
                </a:solidFill>
              </a:rPr>
              <a:t> !</a:t>
            </a:r>
            <a:br>
              <a:rPr lang="ru-RU" sz="3000" b="1" dirty="0">
                <a:solidFill>
                  <a:srgbClr val="002060"/>
                </a:solidFill>
              </a:rPr>
            </a:br>
            <a:endParaRPr lang="ru-RU" sz="3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52" y="3668469"/>
            <a:ext cx="1230617" cy="152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6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4658"/>
            <a:ext cx="7886700" cy="490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Мониторинги </a:t>
            </a:r>
            <a:r>
              <a:rPr lang="ru-RU" dirty="0" err="1">
                <a:solidFill>
                  <a:srgbClr val="002060"/>
                </a:solidFill>
              </a:rPr>
              <a:t>буҷет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31943"/>
            <a:ext cx="7886700" cy="31580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48017" y="2509102"/>
            <a:ext cx="7180310" cy="28461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err="1"/>
              <a:t>Назорати</a:t>
            </a:r>
            <a:r>
              <a:rPr lang="ru-RU" sz="2400" dirty="0"/>
              <a:t> </a:t>
            </a:r>
            <a:r>
              <a:rPr lang="ru-RU" sz="2400" dirty="0" err="1"/>
              <a:t>буҷет</a:t>
            </a:r>
            <a:r>
              <a:rPr lang="ru-RU" sz="2400" dirty="0"/>
              <a:t> дар </a:t>
            </a:r>
            <a:r>
              <a:rPr lang="ru-RU" sz="2400" dirty="0" err="1"/>
              <a:t>асоси</a:t>
            </a:r>
            <a:r>
              <a:rPr lang="ru-RU" sz="2400" dirty="0"/>
              <a:t> </a:t>
            </a:r>
            <a:r>
              <a:rPr lang="ru-RU" sz="2400" dirty="0" err="1"/>
              <a:t>иттилооти</a:t>
            </a:r>
            <a:r>
              <a:rPr lang="ru-RU" sz="2400" dirty="0"/>
              <a:t> аз </a:t>
            </a:r>
            <a:r>
              <a:rPr lang="ru-RU" sz="2400" dirty="0" err="1"/>
              <a:t>ҷониби</a:t>
            </a:r>
            <a:r>
              <a:rPr lang="ru-RU" sz="2400" dirty="0"/>
              <a:t> </a:t>
            </a:r>
            <a:r>
              <a:rPr lang="ru-RU" sz="2400" dirty="0" err="1"/>
              <a:t>ниҳодҳои</a:t>
            </a:r>
            <a:r>
              <a:rPr lang="ru-RU" sz="2400" dirty="0"/>
              <a:t> </a:t>
            </a:r>
            <a:r>
              <a:rPr lang="ru-RU" sz="2400" dirty="0" err="1"/>
              <a:t>салоҳиятдори</a:t>
            </a:r>
            <a:r>
              <a:rPr lang="ru-RU" sz="2400" dirty="0"/>
              <a:t> </a:t>
            </a:r>
            <a:r>
              <a:rPr lang="ru-RU" sz="2400" dirty="0" err="1"/>
              <a:t>мақомоти</a:t>
            </a:r>
            <a:r>
              <a:rPr lang="ru-RU" sz="2400" dirty="0"/>
              <a:t> </a:t>
            </a:r>
            <a:r>
              <a:rPr lang="ru-RU" sz="2400" dirty="0" err="1"/>
              <a:t>маҳаллӣ</a:t>
            </a:r>
            <a:r>
              <a:rPr lang="ru-RU" sz="2400" dirty="0"/>
              <a:t> </a:t>
            </a:r>
            <a:r>
              <a:rPr lang="ru-RU" sz="2400" dirty="0" err="1"/>
              <a:t>ва</a:t>
            </a:r>
            <a:r>
              <a:rPr lang="ru-RU" sz="2400" dirty="0"/>
              <a:t> </a:t>
            </a:r>
            <a:r>
              <a:rPr lang="ru-RU" sz="2400" dirty="0" err="1"/>
              <a:t>марказӣ</a:t>
            </a:r>
            <a:r>
              <a:rPr lang="ru-RU" sz="2400" dirty="0"/>
              <a:t> </a:t>
            </a:r>
            <a:r>
              <a:rPr lang="ru-RU" sz="2400" dirty="0" err="1"/>
              <a:t>оид</a:t>
            </a:r>
            <a:r>
              <a:rPr lang="ru-RU" sz="2400" dirty="0"/>
              <a:t> ба </a:t>
            </a:r>
            <a:r>
              <a:rPr lang="ru-RU" sz="2400" dirty="0" err="1"/>
              <a:t>иҷрои</a:t>
            </a:r>
            <a:r>
              <a:rPr lang="ru-RU" sz="2400" dirty="0"/>
              <a:t> </a:t>
            </a:r>
            <a:r>
              <a:rPr lang="ru-RU" sz="2400" dirty="0" err="1"/>
              <a:t>буҷет</a:t>
            </a:r>
            <a:r>
              <a:rPr lang="ru-RU" sz="2400" dirty="0"/>
              <a:t> </a:t>
            </a:r>
            <a:r>
              <a:rPr lang="ru-RU" sz="2400" dirty="0" err="1"/>
              <a:t>расида</a:t>
            </a:r>
            <a:r>
              <a:rPr lang="ru-RU" sz="2400" dirty="0"/>
              <a:t> </a:t>
            </a:r>
            <a:r>
              <a:rPr lang="ru-RU" sz="2400" dirty="0" err="1"/>
              <a:t>амалӣ</a:t>
            </a:r>
            <a:r>
              <a:rPr lang="ru-RU" sz="2400" dirty="0"/>
              <a:t> </a:t>
            </a:r>
            <a:r>
              <a:rPr lang="ru-RU" sz="2400" dirty="0" err="1"/>
              <a:t>мегардад</a:t>
            </a:r>
            <a:r>
              <a:rPr lang="ru-RU" sz="2400" dirty="0"/>
              <a:t>, </a:t>
            </a:r>
            <a:r>
              <a:rPr lang="ru-RU" sz="2400" dirty="0" err="1"/>
              <a:t>ки</a:t>
            </a:r>
            <a:r>
              <a:rPr lang="ru-RU" sz="2400" dirty="0"/>
              <a:t> </a:t>
            </a:r>
            <a:r>
              <a:rPr lang="ru-RU" sz="2400" dirty="0" err="1"/>
              <a:t>гузаронидани</a:t>
            </a:r>
            <a:r>
              <a:rPr lang="ru-RU" sz="2400" dirty="0"/>
              <a:t> </a:t>
            </a:r>
            <a:r>
              <a:rPr lang="ru-RU" sz="2400" dirty="0" err="1"/>
              <a:t>таҳлили</a:t>
            </a:r>
            <a:r>
              <a:rPr lang="ru-RU" sz="2400" dirty="0"/>
              <a:t> </a:t>
            </a:r>
            <a:r>
              <a:rPr lang="ru-RU" sz="2400" dirty="0" err="1"/>
              <a:t>иҷрои</a:t>
            </a:r>
            <a:r>
              <a:rPr lang="ru-RU" sz="2400" dirty="0"/>
              <a:t> </a:t>
            </a:r>
            <a:r>
              <a:rPr lang="ru-RU" sz="2400" dirty="0" err="1"/>
              <a:t>буҷет</a:t>
            </a:r>
            <a:r>
              <a:rPr lang="ru-RU" sz="2400" dirty="0"/>
              <a:t> </a:t>
            </a:r>
            <a:r>
              <a:rPr lang="ru-RU" sz="2400" dirty="0" err="1"/>
              <a:t>ҳам</a:t>
            </a:r>
            <a:r>
              <a:rPr lang="ru-RU" sz="2400" dirty="0"/>
              <a:t> </a:t>
            </a:r>
            <a:r>
              <a:rPr lang="ru-RU" sz="2400" dirty="0" err="1"/>
              <a:t>вазифаи</a:t>
            </a:r>
            <a:r>
              <a:rPr lang="ru-RU" sz="2400" dirty="0"/>
              <a:t> </a:t>
            </a:r>
            <a:r>
              <a:rPr lang="ru-RU" sz="2400" dirty="0" err="1"/>
              <a:t>онҳост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28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4658"/>
            <a:ext cx="7886700" cy="490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</a:rPr>
              <a:t>Вазифаҳои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мониторинги </a:t>
            </a:r>
            <a:r>
              <a:rPr lang="ru-RU" dirty="0" err="1" smtClean="0">
                <a:solidFill>
                  <a:srgbClr val="002060"/>
                </a:solidFill>
              </a:rPr>
              <a:t>буҷет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31943"/>
            <a:ext cx="7886700" cy="31580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8178" y="2506377"/>
            <a:ext cx="7616079" cy="280915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50" dirty="0" err="1">
                <a:solidFill>
                  <a:schemeClr val="dk1"/>
                </a:solidFill>
              </a:rPr>
              <a:t>Вазифаҳои</a:t>
            </a:r>
            <a:r>
              <a:rPr lang="ru-RU" sz="1950" dirty="0">
                <a:solidFill>
                  <a:schemeClr val="dk1"/>
                </a:solidFill>
              </a:rPr>
              <a:t>  </a:t>
            </a:r>
            <a:r>
              <a:rPr lang="ru-RU" sz="1950" dirty="0" err="1">
                <a:solidFill>
                  <a:schemeClr val="dk1"/>
                </a:solidFill>
              </a:rPr>
              <a:t>назорат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ҳангоми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амалкарди</a:t>
            </a:r>
            <a:r>
              <a:rPr lang="ru-RU" sz="1950" dirty="0">
                <a:solidFill>
                  <a:schemeClr val="dk1"/>
                </a:solidFill>
              </a:rPr>
              <a:t>/</a:t>
            </a:r>
            <a:r>
              <a:rPr lang="ru-RU" sz="1950" dirty="0" err="1">
                <a:solidFill>
                  <a:schemeClr val="dk1"/>
                </a:solidFill>
              </a:rPr>
              <a:t>иҷрои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воридот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ва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ҳангоми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татбиқи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барномаҳои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буҷетӣ</a:t>
            </a:r>
            <a:r>
              <a:rPr lang="ru-RU" sz="1950" dirty="0">
                <a:solidFill>
                  <a:schemeClr val="dk1"/>
                </a:solidFill>
              </a:rPr>
              <a:t>(</a:t>
            </a:r>
            <a:r>
              <a:rPr lang="ru-RU" sz="1950" dirty="0" err="1">
                <a:solidFill>
                  <a:schemeClr val="dk1"/>
                </a:solidFill>
              </a:rPr>
              <a:t>зербарномаҳо</a:t>
            </a:r>
            <a:r>
              <a:rPr lang="ru-RU" sz="1950" dirty="0">
                <a:solidFill>
                  <a:schemeClr val="dk1"/>
                </a:solidFill>
              </a:rPr>
              <a:t>) аз </a:t>
            </a:r>
            <a:r>
              <a:rPr lang="ru-RU" sz="1950" dirty="0" err="1">
                <a:solidFill>
                  <a:schemeClr val="dk1"/>
                </a:solidFill>
              </a:rPr>
              <a:t>инҳо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иборатанд</a:t>
            </a:r>
            <a:r>
              <a:rPr lang="ru-RU" sz="1950" dirty="0">
                <a:solidFill>
                  <a:schemeClr val="dk1"/>
                </a:solidFill>
              </a:rPr>
              <a:t> 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50" dirty="0" err="1">
                <a:solidFill>
                  <a:schemeClr val="dk1"/>
                </a:solidFill>
              </a:rPr>
              <a:t>Таҳлили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иҷрои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воридот</a:t>
            </a:r>
            <a:r>
              <a:rPr lang="ru-RU" sz="1950" dirty="0">
                <a:solidFill>
                  <a:schemeClr val="dk1"/>
                </a:solidFill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50" dirty="0" err="1">
                <a:solidFill>
                  <a:schemeClr val="dk1"/>
                </a:solidFill>
              </a:rPr>
              <a:t>Таҳлили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азхудкунии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маблағҳои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буҷетии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барномаҳои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буҷетӣ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бо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муқоисаи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ҳаҷми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нақшавӣ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ва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воқеӣ</a:t>
            </a:r>
            <a:r>
              <a:rPr lang="ru-RU" sz="1950" dirty="0">
                <a:solidFill>
                  <a:schemeClr val="dk1"/>
                </a:solidFill>
              </a:rPr>
              <a:t> 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50" dirty="0" err="1">
                <a:solidFill>
                  <a:schemeClr val="dk1"/>
                </a:solidFill>
              </a:rPr>
              <a:t>Кашфи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иллатҳои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таъхир</a:t>
            </a:r>
            <a:r>
              <a:rPr lang="ru-RU" sz="1950" dirty="0">
                <a:solidFill>
                  <a:schemeClr val="dk1"/>
                </a:solidFill>
              </a:rPr>
              <a:t> дар </a:t>
            </a:r>
            <a:r>
              <a:rPr lang="ru-RU" sz="1950" dirty="0" err="1">
                <a:solidFill>
                  <a:schemeClr val="dk1"/>
                </a:solidFill>
              </a:rPr>
              <a:t>гузаронидани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пардохтҳо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мутобиқ</a:t>
            </a:r>
            <a:r>
              <a:rPr lang="ru-RU" sz="1950" dirty="0">
                <a:solidFill>
                  <a:schemeClr val="dk1"/>
                </a:solidFill>
              </a:rPr>
              <a:t> ба </a:t>
            </a:r>
            <a:r>
              <a:rPr lang="ru-RU" sz="1950" dirty="0" err="1">
                <a:solidFill>
                  <a:schemeClr val="dk1"/>
                </a:solidFill>
              </a:rPr>
              <a:t>нақшаи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маблағузаронӣ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  <a:r>
              <a:rPr lang="ru-RU" sz="1950" dirty="0" err="1">
                <a:solidFill>
                  <a:schemeClr val="dk1"/>
                </a:solidFill>
              </a:rPr>
              <a:t>оид</a:t>
            </a:r>
            <a:r>
              <a:rPr lang="ru-RU" sz="1950" dirty="0">
                <a:solidFill>
                  <a:schemeClr val="dk1"/>
                </a:solidFill>
              </a:rPr>
              <a:t> ба </a:t>
            </a:r>
            <a:r>
              <a:rPr lang="ru-RU" sz="1950" dirty="0" err="1">
                <a:solidFill>
                  <a:schemeClr val="dk1"/>
                </a:solidFill>
              </a:rPr>
              <a:t>пардохтҳо</a:t>
            </a:r>
            <a:r>
              <a:rPr lang="ru-RU" sz="1950" dirty="0">
                <a:solidFill>
                  <a:schemeClr val="dk1"/>
                </a:solidFill>
              </a:rPr>
              <a:t> </a:t>
            </a:r>
          </a:p>
          <a:p>
            <a:pPr algn="ctr"/>
            <a:endParaRPr lang="ru-RU" sz="1950" dirty="0"/>
          </a:p>
        </p:txBody>
      </p:sp>
    </p:spTree>
    <p:extLst>
      <p:ext uri="{BB962C8B-B14F-4D97-AF65-F5344CB8AC3E}">
        <p14:creationId xmlns:p14="http://schemas.microsoft.com/office/powerpoint/2010/main" val="312482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4658"/>
            <a:ext cx="7886700" cy="490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</a:rPr>
              <a:t>Таҳлили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иҷрои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воридот</a:t>
            </a:r>
            <a:r>
              <a:rPr lang="ru-RU" dirty="0">
                <a:solidFill>
                  <a:srgbClr val="002060"/>
                </a:solidFill>
              </a:rPr>
              <a:t> ба </a:t>
            </a:r>
            <a:r>
              <a:rPr lang="ru-RU" dirty="0" err="1">
                <a:solidFill>
                  <a:srgbClr val="002060"/>
                </a:solidFill>
              </a:rPr>
              <a:t>буҷет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31943"/>
            <a:ext cx="7886700" cy="31580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0100" y="2472858"/>
            <a:ext cx="7543800" cy="28999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50" dirty="0" err="1"/>
              <a:t>Объектҳои</a:t>
            </a:r>
            <a:r>
              <a:rPr lang="ru-RU" sz="2250" dirty="0"/>
              <a:t> </a:t>
            </a:r>
            <a:r>
              <a:rPr lang="ru-RU" sz="2250" dirty="0" err="1"/>
              <a:t>таҳлили</a:t>
            </a:r>
            <a:r>
              <a:rPr lang="ru-RU" sz="2250" dirty="0"/>
              <a:t> </a:t>
            </a:r>
            <a:r>
              <a:rPr lang="ru-RU" sz="2250" dirty="0" err="1"/>
              <a:t>иҷрои</a:t>
            </a:r>
            <a:r>
              <a:rPr lang="ru-RU" sz="2250" dirty="0"/>
              <a:t> </a:t>
            </a:r>
            <a:r>
              <a:rPr lang="ru-RU" sz="2250" dirty="0" err="1"/>
              <a:t>даромадҳои</a:t>
            </a:r>
            <a:r>
              <a:rPr lang="ru-RU" sz="2250" dirty="0"/>
              <a:t> </a:t>
            </a:r>
            <a:r>
              <a:rPr lang="ru-RU" sz="2250" dirty="0" err="1"/>
              <a:t>буҷет</a:t>
            </a:r>
            <a:r>
              <a:rPr lang="ru-RU" sz="2250" dirty="0"/>
              <a:t> </a:t>
            </a:r>
            <a:r>
              <a:rPr lang="ru-RU" sz="2250" dirty="0" err="1"/>
              <a:t>инҳоанд</a:t>
            </a:r>
            <a:r>
              <a:rPr lang="ru-RU" sz="2250" dirty="0"/>
              <a:t> :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50" dirty="0"/>
              <a:t> </a:t>
            </a:r>
            <a:r>
              <a:rPr lang="ru-RU" sz="2250" dirty="0" err="1"/>
              <a:t>Воридот</a:t>
            </a:r>
            <a:r>
              <a:rPr lang="ru-RU" sz="2250" dirty="0"/>
              <a:t> аз </a:t>
            </a:r>
            <a:r>
              <a:rPr lang="ru-RU" sz="2250" dirty="0" err="1"/>
              <a:t>андоз</a:t>
            </a:r>
            <a:r>
              <a:rPr lang="ru-RU" sz="2250" dirty="0"/>
              <a:t>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50" dirty="0" err="1"/>
              <a:t>Воридоти</a:t>
            </a:r>
            <a:r>
              <a:rPr lang="ru-RU" sz="2250" dirty="0"/>
              <a:t> </a:t>
            </a:r>
            <a:r>
              <a:rPr lang="ru-RU" sz="2250" dirty="0" err="1"/>
              <a:t>ғайриандоз</a:t>
            </a:r>
            <a:r>
              <a:rPr lang="ru-RU" sz="2250" dirty="0"/>
              <a:t>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50" dirty="0" err="1"/>
              <a:t>Воридот</a:t>
            </a:r>
            <a:r>
              <a:rPr lang="ru-RU" sz="2250" dirty="0"/>
              <a:t> аз </a:t>
            </a:r>
            <a:r>
              <a:rPr lang="ru-RU" sz="2250" dirty="0" err="1"/>
              <a:t>фуруши</a:t>
            </a:r>
            <a:r>
              <a:rPr lang="ru-RU" sz="2250" dirty="0"/>
              <a:t> </a:t>
            </a:r>
            <a:r>
              <a:rPr lang="ru-RU" sz="2250" dirty="0" err="1"/>
              <a:t>сармояи</a:t>
            </a:r>
            <a:r>
              <a:rPr lang="ru-RU" sz="2250" dirty="0"/>
              <a:t> </a:t>
            </a:r>
            <a:r>
              <a:rPr lang="ru-RU" sz="2250" dirty="0" err="1"/>
              <a:t>асоси</a:t>
            </a:r>
            <a:r>
              <a:rPr lang="ru-RU" sz="2250" dirty="0"/>
              <a:t> 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50" dirty="0" err="1"/>
              <a:t>Воридот</a:t>
            </a:r>
            <a:r>
              <a:rPr lang="ru-RU" sz="2250" dirty="0"/>
              <a:t> аз </a:t>
            </a:r>
            <a:r>
              <a:rPr lang="ru-RU" sz="2250" dirty="0" err="1"/>
              <a:t>даромади</a:t>
            </a:r>
            <a:r>
              <a:rPr lang="ru-RU" sz="2250" dirty="0"/>
              <a:t> </a:t>
            </a:r>
            <a:r>
              <a:rPr lang="ru-RU" sz="2250" dirty="0" err="1"/>
              <a:t>даромадҳо</a:t>
            </a:r>
            <a:r>
              <a:rPr lang="ru-RU" sz="2250" dirty="0"/>
              <a:t>, </a:t>
            </a:r>
            <a:r>
              <a:rPr lang="ru-RU" sz="2250" dirty="0" err="1"/>
              <a:t>ки</a:t>
            </a:r>
            <a:r>
              <a:rPr lang="ru-RU" sz="2250" dirty="0"/>
              <a:t> дар </a:t>
            </a:r>
            <a:r>
              <a:rPr lang="ru-RU" sz="2250" dirty="0" err="1"/>
              <a:t>воридоти</a:t>
            </a:r>
            <a:r>
              <a:rPr lang="ru-RU" sz="2250" dirty="0"/>
              <a:t> </a:t>
            </a:r>
            <a:r>
              <a:rPr lang="ru-RU" sz="2250" dirty="0" err="1"/>
              <a:t>буҷет</a:t>
            </a:r>
            <a:r>
              <a:rPr lang="ru-RU" sz="2250" dirty="0"/>
              <a:t> </a:t>
            </a:r>
            <a:r>
              <a:rPr lang="ru-RU" sz="2250" dirty="0" err="1"/>
              <a:t>барои</a:t>
            </a:r>
            <a:r>
              <a:rPr lang="ru-RU" sz="2250" dirty="0"/>
              <a:t> </a:t>
            </a:r>
            <a:r>
              <a:rPr lang="ru-RU" sz="2250" dirty="0" err="1"/>
              <a:t>давраи</a:t>
            </a:r>
            <a:r>
              <a:rPr lang="ru-RU" sz="2250" dirty="0"/>
              <a:t> </a:t>
            </a:r>
            <a:r>
              <a:rPr lang="ru-RU" sz="2250" dirty="0" err="1"/>
              <a:t>молиявии</a:t>
            </a:r>
            <a:r>
              <a:rPr lang="ru-RU" sz="2250" dirty="0"/>
              <a:t> </a:t>
            </a:r>
            <a:r>
              <a:rPr lang="ru-RU" sz="2250" dirty="0" err="1"/>
              <a:t>муайян</a:t>
            </a:r>
            <a:r>
              <a:rPr lang="ru-RU" sz="2250" dirty="0"/>
              <a:t> </a:t>
            </a:r>
            <a:r>
              <a:rPr lang="ru-RU" sz="2250" dirty="0" err="1"/>
              <a:t>пешбинӣ</a:t>
            </a:r>
            <a:r>
              <a:rPr lang="ru-RU" sz="2250" dirty="0"/>
              <a:t> </a:t>
            </a:r>
            <a:r>
              <a:rPr lang="ru-RU" sz="2250" dirty="0" err="1"/>
              <a:t>шудаанд</a:t>
            </a:r>
            <a:r>
              <a:rPr lang="ru-RU" sz="2250" dirty="0"/>
              <a:t> </a:t>
            </a:r>
            <a:endParaRPr lang="ru-RU" sz="225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9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4658"/>
            <a:ext cx="7886700" cy="490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err="1">
                <a:solidFill>
                  <a:srgbClr val="002060"/>
                </a:solidFill>
              </a:rPr>
              <a:t>Таҳлили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иҷрои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қиси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воридоти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буҷет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31943"/>
            <a:ext cx="7886700" cy="31580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0185" y="2661617"/>
            <a:ext cx="7543800" cy="20775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 err="1"/>
              <a:t>Субъектҳои</a:t>
            </a:r>
            <a:r>
              <a:rPr lang="ru-RU" sz="2100" dirty="0"/>
              <a:t> </a:t>
            </a:r>
            <a:r>
              <a:rPr lang="ru-RU" sz="2100" dirty="0" err="1"/>
              <a:t>таҳлили</a:t>
            </a:r>
            <a:r>
              <a:rPr lang="ru-RU" sz="2100" dirty="0"/>
              <a:t> </a:t>
            </a:r>
            <a:r>
              <a:rPr lang="ru-RU" sz="2100" dirty="0" err="1"/>
              <a:t>иҷрои</a:t>
            </a:r>
            <a:r>
              <a:rPr lang="ru-RU" sz="2100" dirty="0"/>
              <a:t> </a:t>
            </a:r>
            <a:r>
              <a:rPr lang="ru-RU" sz="2100" dirty="0" err="1"/>
              <a:t>даромадҳои</a:t>
            </a:r>
            <a:r>
              <a:rPr lang="ru-RU" sz="2100" dirty="0"/>
              <a:t> </a:t>
            </a:r>
            <a:r>
              <a:rPr lang="ru-RU" sz="2100" dirty="0" err="1"/>
              <a:t>буҷет</a:t>
            </a:r>
            <a:r>
              <a:rPr lang="ru-RU" sz="2100" dirty="0"/>
              <a:t> </a:t>
            </a:r>
            <a:r>
              <a:rPr lang="ru-RU" sz="2100" dirty="0" err="1"/>
              <a:t>инҳоанд</a:t>
            </a:r>
            <a:r>
              <a:rPr lang="ru-RU" sz="2100" dirty="0"/>
              <a:t>: </a:t>
            </a:r>
            <a:r>
              <a:rPr lang="ru-RU" sz="2100" dirty="0" err="1"/>
              <a:t>мақомоти</a:t>
            </a:r>
            <a:r>
              <a:rPr lang="ru-RU" sz="2100" dirty="0"/>
              <a:t> </a:t>
            </a:r>
            <a:r>
              <a:rPr lang="ru-RU" sz="2100" dirty="0" err="1"/>
              <a:t>ваколатдор</a:t>
            </a:r>
            <a:r>
              <a:rPr lang="ru-RU" sz="2100" dirty="0"/>
              <a:t> </a:t>
            </a:r>
            <a:r>
              <a:rPr lang="ru-RU" sz="2100" dirty="0" err="1"/>
              <a:t>оид</a:t>
            </a:r>
            <a:r>
              <a:rPr lang="ru-RU" sz="2100" dirty="0"/>
              <a:t> ба </a:t>
            </a:r>
            <a:r>
              <a:rPr lang="ru-RU" sz="2100" dirty="0" err="1"/>
              <a:t>иҷрои</a:t>
            </a:r>
            <a:r>
              <a:rPr lang="ru-RU" sz="2100" dirty="0"/>
              <a:t> </a:t>
            </a:r>
            <a:r>
              <a:rPr lang="ru-RU" sz="2100" dirty="0" err="1"/>
              <a:t>буҷет</a:t>
            </a:r>
            <a:r>
              <a:rPr lang="ru-RU" sz="2100" dirty="0"/>
              <a:t>, </a:t>
            </a:r>
            <a:r>
              <a:rPr lang="ru-RU" sz="2100" dirty="0" err="1"/>
              <a:t>мақомотҳои</a:t>
            </a:r>
            <a:r>
              <a:rPr lang="ru-RU" sz="2100" dirty="0"/>
              <a:t> </a:t>
            </a:r>
            <a:r>
              <a:rPr lang="ru-RU" sz="2100" dirty="0" err="1"/>
              <a:t>ваколатдори</a:t>
            </a:r>
            <a:r>
              <a:rPr lang="ru-RU" sz="2100" dirty="0"/>
              <a:t> </a:t>
            </a:r>
            <a:r>
              <a:rPr lang="ru-RU" sz="2100" dirty="0" err="1"/>
              <a:t>давлатӣ</a:t>
            </a:r>
            <a:r>
              <a:rPr lang="ru-RU" sz="2100" dirty="0"/>
              <a:t>, </a:t>
            </a:r>
            <a:r>
              <a:rPr lang="ru-RU" sz="2100" dirty="0" err="1"/>
              <a:t>ки</a:t>
            </a:r>
            <a:r>
              <a:rPr lang="ru-RU" sz="2100" dirty="0"/>
              <a:t> </a:t>
            </a:r>
            <a:r>
              <a:rPr lang="ru-RU" sz="2100" dirty="0" err="1"/>
              <a:t>барои</a:t>
            </a:r>
            <a:r>
              <a:rPr lang="ru-RU" sz="2100" dirty="0"/>
              <a:t> </a:t>
            </a:r>
            <a:r>
              <a:rPr lang="ru-RU" sz="2100" dirty="0" err="1"/>
              <a:t>ситондан</a:t>
            </a:r>
            <a:r>
              <a:rPr lang="ru-RU" sz="2100" dirty="0"/>
              <a:t> </a:t>
            </a:r>
            <a:r>
              <a:rPr lang="ru-RU" sz="2100" dirty="0" err="1"/>
              <a:t>ва</a:t>
            </a:r>
            <a:r>
              <a:rPr lang="ru-RU" sz="2100" dirty="0"/>
              <a:t> </a:t>
            </a:r>
            <a:r>
              <a:rPr lang="ru-RU" sz="2100" dirty="0" err="1"/>
              <a:t>риояи</a:t>
            </a:r>
            <a:r>
              <a:rPr lang="ru-RU" sz="2100" dirty="0"/>
              <a:t> </a:t>
            </a:r>
            <a:r>
              <a:rPr lang="ru-RU" sz="2100" dirty="0" err="1"/>
              <a:t>назорат</a:t>
            </a:r>
            <a:r>
              <a:rPr lang="ru-RU" sz="2100" dirty="0"/>
              <a:t> аз </a:t>
            </a:r>
            <a:r>
              <a:rPr lang="ru-RU" sz="2100" dirty="0" err="1"/>
              <a:t>болои</a:t>
            </a:r>
            <a:r>
              <a:rPr lang="ru-RU" sz="2100" dirty="0"/>
              <a:t> </a:t>
            </a:r>
            <a:r>
              <a:rPr lang="ru-RU" sz="2100" dirty="0" err="1"/>
              <a:t>воридоти</a:t>
            </a:r>
            <a:r>
              <a:rPr lang="ru-RU" sz="2100" dirty="0"/>
              <a:t> </a:t>
            </a:r>
            <a:r>
              <a:rPr lang="ru-RU" sz="2100" dirty="0" err="1"/>
              <a:t>даромадҳо</a:t>
            </a:r>
            <a:r>
              <a:rPr lang="ru-RU" sz="2100" dirty="0"/>
              <a:t> ба </a:t>
            </a:r>
            <a:r>
              <a:rPr lang="ru-RU" sz="2100" dirty="0" err="1"/>
              <a:t>буҷет</a:t>
            </a:r>
            <a:r>
              <a:rPr lang="ru-RU" sz="2100" dirty="0"/>
              <a:t> </a:t>
            </a:r>
            <a:r>
              <a:rPr lang="ru-RU" sz="2100" dirty="0" err="1"/>
              <a:t>ҷавобгаранд</a:t>
            </a:r>
            <a:r>
              <a:rPr lang="ru-RU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3261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799" y="1403798"/>
            <a:ext cx="7886700" cy="7904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err="1">
                <a:solidFill>
                  <a:srgbClr val="002060"/>
                </a:solidFill>
              </a:rPr>
              <a:t>Таҳлили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иҷрои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қиси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воридоти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буҷет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31943"/>
            <a:ext cx="7886700" cy="31580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0185" y="2661617"/>
            <a:ext cx="7543800" cy="20775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 err="1"/>
              <a:t>Ҷузъи</a:t>
            </a:r>
            <a:r>
              <a:rPr lang="ru-RU" sz="2100" dirty="0"/>
              <a:t> </a:t>
            </a:r>
            <a:r>
              <a:rPr lang="ru-RU" sz="2100" dirty="0" err="1"/>
              <a:t>аслӣ</a:t>
            </a:r>
            <a:r>
              <a:rPr lang="ru-RU" sz="2100" dirty="0"/>
              <a:t> </a:t>
            </a:r>
            <a:r>
              <a:rPr lang="ru-RU" sz="2100" dirty="0" err="1"/>
              <a:t>ва</a:t>
            </a:r>
            <a:r>
              <a:rPr lang="ru-RU" sz="2100" dirty="0"/>
              <a:t> </a:t>
            </a:r>
            <a:r>
              <a:rPr lang="ru-RU" sz="2100" dirty="0" err="1"/>
              <a:t>таркибии</a:t>
            </a:r>
            <a:r>
              <a:rPr lang="ru-RU" sz="2100" dirty="0"/>
              <a:t> </a:t>
            </a:r>
            <a:r>
              <a:rPr lang="ru-RU" sz="2100" dirty="0" err="1"/>
              <a:t>ҳангоми</a:t>
            </a:r>
            <a:r>
              <a:rPr lang="ru-RU" sz="2100" dirty="0"/>
              <a:t> </a:t>
            </a:r>
            <a:r>
              <a:rPr lang="ru-RU" sz="2100" dirty="0" err="1"/>
              <a:t>таҳлили</a:t>
            </a:r>
            <a:r>
              <a:rPr lang="ru-RU" sz="2100" dirty="0"/>
              <a:t> </a:t>
            </a:r>
            <a:r>
              <a:rPr lang="ru-RU" sz="2100" dirty="0" err="1"/>
              <a:t>кисми</a:t>
            </a:r>
            <a:r>
              <a:rPr lang="ru-RU" sz="2100" dirty="0"/>
              <a:t> </a:t>
            </a:r>
            <a:r>
              <a:rPr lang="ru-RU" sz="2100" dirty="0" err="1"/>
              <a:t>даромади</a:t>
            </a:r>
            <a:r>
              <a:rPr lang="ru-RU" sz="2100" dirty="0"/>
              <a:t> </a:t>
            </a:r>
            <a:r>
              <a:rPr lang="ru-RU" sz="2100" dirty="0" err="1"/>
              <a:t>буҷет</a:t>
            </a:r>
            <a:r>
              <a:rPr lang="ru-RU" sz="2100" dirty="0"/>
              <a:t> </a:t>
            </a:r>
            <a:r>
              <a:rPr lang="ru-RU" sz="2100" dirty="0" err="1"/>
              <a:t>истифодашаванда</a:t>
            </a:r>
            <a:r>
              <a:rPr lang="ru-RU" sz="2100" dirty="0"/>
              <a:t> </a:t>
            </a:r>
            <a:r>
              <a:rPr lang="ru-RU" sz="2100" dirty="0" err="1"/>
              <a:t>ҳаҷми</a:t>
            </a:r>
            <a:r>
              <a:rPr lang="ru-RU" sz="2100" dirty="0"/>
              <a:t> </a:t>
            </a:r>
            <a:r>
              <a:rPr lang="ru-RU" sz="2100" dirty="0" err="1"/>
              <a:t>ҳармоҳаи</a:t>
            </a:r>
            <a:r>
              <a:rPr lang="ru-RU" sz="2100" dirty="0"/>
              <a:t> </a:t>
            </a:r>
            <a:r>
              <a:rPr lang="ru-RU" sz="2100" dirty="0" err="1"/>
              <a:t>маълумоти</a:t>
            </a:r>
            <a:r>
              <a:rPr lang="ru-RU" sz="2100" dirty="0"/>
              <a:t> </a:t>
            </a:r>
            <a:r>
              <a:rPr lang="ru-RU" sz="2100" dirty="0" err="1"/>
              <a:t>ҳисоботӣ</a:t>
            </a:r>
            <a:r>
              <a:rPr lang="ru-RU" sz="2100" dirty="0"/>
              <a:t> </a:t>
            </a:r>
            <a:r>
              <a:rPr lang="ru-RU" sz="2100" dirty="0" err="1"/>
              <a:t>аст</a:t>
            </a:r>
            <a:r>
              <a:rPr lang="ru-RU" sz="2100" dirty="0"/>
              <a:t>, </a:t>
            </a:r>
            <a:r>
              <a:rPr lang="ru-RU" sz="2100" dirty="0" err="1"/>
              <a:t>ки</a:t>
            </a:r>
            <a:r>
              <a:rPr lang="ru-RU" sz="2100" dirty="0"/>
              <a:t> аз </a:t>
            </a:r>
            <a:r>
              <a:rPr lang="ru-RU" sz="2100" dirty="0" err="1"/>
              <a:t>ҷониби</a:t>
            </a:r>
            <a:r>
              <a:rPr lang="ru-RU" sz="2100" dirty="0"/>
              <a:t> </a:t>
            </a:r>
            <a:r>
              <a:rPr lang="ru-RU" sz="2100" dirty="0" err="1"/>
              <a:t>мақоми</a:t>
            </a:r>
            <a:r>
              <a:rPr lang="ru-RU" sz="2100" dirty="0"/>
              <a:t> </a:t>
            </a:r>
            <a:r>
              <a:rPr lang="ru-RU" sz="2100" dirty="0" err="1"/>
              <a:t>ваколатдор</a:t>
            </a:r>
            <a:r>
              <a:rPr lang="ru-RU" sz="2100" dirty="0"/>
              <a:t> </a:t>
            </a:r>
            <a:r>
              <a:rPr lang="ru-RU" sz="2100" dirty="0" err="1"/>
              <a:t>оид</a:t>
            </a:r>
            <a:r>
              <a:rPr lang="ru-RU" sz="2100" dirty="0"/>
              <a:t> ба </a:t>
            </a:r>
            <a:r>
              <a:rPr lang="ru-RU" sz="2100" dirty="0" err="1"/>
              <a:t>иҷрои</a:t>
            </a:r>
            <a:r>
              <a:rPr lang="ru-RU" sz="2100" dirty="0"/>
              <a:t> </a:t>
            </a:r>
            <a:r>
              <a:rPr lang="ru-RU" sz="2100" dirty="0" err="1"/>
              <a:t>буҷет</a:t>
            </a:r>
            <a:r>
              <a:rPr lang="ru-RU" sz="2100" dirty="0"/>
              <a:t> </a:t>
            </a:r>
            <a:r>
              <a:rPr lang="ru-RU" sz="2100" dirty="0" err="1"/>
              <a:t>ва</a:t>
            </a:r>
            <a:r>
              <a:rPr lang="ru-RU" sz="2100" dirty="0"/>
              <a:t> </a:t>
            </a:r>
            <a:r>
              <a:rPr lang="ru-RU" sz="2100" dirty="0" err="1"/>
              <a:t>сабабҳои</a:t>
            </a:r>
            <a:r>
              <a:rPr lang="ru-RU" sz="2100" dirty="0"/>
              <a:t> </a:t>
            </a:r>
            <a:r>
              <a:rPr lang="ru-RU" sz="2100" dirty="0" err="1"/>
              <a:t>иҷро</a:t>
            </a:r>
            <a:r>
              <a:rPr lang="ru-RU" sz="2100" dirty="0"/>
              <a:t> </a:t>
            </a:r>
            <a:r>
              <a:rPr lang="ru-RU" sz="2100" dirty="0" err="1"/>
              <a:t>нашудан</a:t>
            </a:r>
            <a:r>
              <a:rPr lang="ru-RU" sz="2100" dirty="0"/>
              <a:t> </a:t>
            </a:r>
            <a:r>
              <a:rPr lang="ru-RU" sz="2100" dirty="0" err="1"/>
              <a:t>ва</a:t>
            </a:r>
            <a:r>
              <a:rPr lang="ru-RU" sz="2100" dirty="0"/>
              <a:t> </a:t>
            </a:r>
            <a:r>
              <a:rPr lang="ru-RU" sz="2100" dirty="0" err="1"/>
              <a:t>барзиёд</a:t>
            </a:r>
            <a:r>
              <a:rPr lang="ru-RU" sz="2100" dirty="0"/>
              <a:t> </a:t>
            </a:r>
            <a:r>
              <a:rPr lang="ru-RU" sz="2100" dirty="0" err="1"/>
              <a:t>иҷро</a:t>
            </a:r>
            <a:r>
              <a:rPr lang="ru-RU" sz="2100" dirty="0"/>
              <a:t> </a:t>
            </a:r>
            <a:r>
              <a:rPr lang="ru-RU" sz="2100" dirty="0" err="1"/>
              <a:t>шудани</a:t>
            </a:r>
            <a:r>
              <a:rPr lang="ru-RU" sz="2100" dirty="0"/>
              <a:t> </a:t>
            </a:r>
            <a:r>
              <a:rPr lang="ru-RU" sz="2100" dirty="0" err="1"/>
              <a:t>навъҳои</a:t>
            </a:r>
            <a:r>
              <a:rPr lang="ru-RU" sz="2100" dirty="0"/>
              <a:t>  </a:t>
            </a:r>
            <a:r>
              <a:rPr lang="ru-RU" sz="2100" dirty="0" err="1"/>
              <a:t>мувофиқи</a:t>
            </a:r>
            <a:r>
              <a:rPr lang="ru-RU" sz="2100" dirty="0"/>
              <a:t> </a:t>
            </a:r>
            <a:r>
              <a:rPr lang="ru-RU" sz="2100" dirty="0" err="1"/>
              <a:t>воридот</a:t>
            </a:r>
            <a:r>
              <a:rPr lang="ru-RU" sz="2100" dirty="0"/>
              <a:t> ,</a:t>
            </a:r>
            <a:r>
              <a:rPr lang="ru-RU" sz="2100" dirty="0" err="1"/>
              <a:t>мураттаб</a:t>
            </a:r>
            <a:r>
              <a:rPr lang="ru-RU" sz="2100" dirty="0"/>
              <a:t> </a:t>
            </a:r>
            <a:r>
              <a:rPr lang="ru-RU" sz="2100" dirty="0" err="1"/>
              <a:t>мешавад</a:t>
            </a:r>
            <a:r>
              <a:rPr lang="ru-RU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0525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4658"/>
            <a:ext cx="7886700" cy="490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err="1">
                <a:solidFill>
                  <a:srgbClr val="002060"/>
                </a:solidFill>
              </a:rPr>
              <a:t>Таҳлили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иҷрои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қисми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воридоти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буҷет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31943"/>
            <a:ext cx="7886700" cy="31580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3462" y="2699086"/>
            <a:ext cx="7513544" cy="2349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100" dirty="0" err="1"/>
              <a:t>Таҳлили</a:t>
            </a:r>
            <a:r>
              <a:rPr lang="ru-RU" sz="2100" dirty="0"/>
              <a:t> </a:t>
            </a:r>
            <a:r>
              <a:rPr lang="ru-RU" sz="2100" dirty="0" err="1"/>
              <a:t>сабабҳои</a:t>
            </a:r>
            <a:r>
              <a:rPr lang="ru-RU" sz="2100" dirty="0"/>
              <a:t> </a:t>
            </a:r>
            <a:r>
              <a:rPr lang="ru-RU" sz="2100" dirty="0" err="1"/>
              <a:t>рушд</a:t>
            </a:r>
            <a:r>
              <a:rPr lang="ru-RU" sz="2100" dirty="0"/>
              <a:t> </a:t>
            </a:r>
            <a:r>
              <a:rPr lang="ru-RU" sz="2100" dirty="0" err="1"/>
              <a:t>ва</a:t>
            </a:r>
            <a:r>
              <a:rPr lang="ru-RU" sz="2100" dirty="0"/>
              <a:t> </a:t>
            </a:r>
            <a:r>
              <a:rPr lang="ru-RU" sz="2100" dirty="0" err="1"/>
              <a:t>таназзули</a:t>
            </a:r>
            <a:r>
              <a:rPr lang="ru-RU" sz="2100" dirty="0"/>
              <a:t> </a:t>
            </a:r>
            <a:r>
              <a:rPr lang="ru-RU" sz="2100" dirty="0" err="1"/>
              <a:t>воридоти</a:t>
            </a:r>
            <a:r>
              <a:rPr lang="ru-RU" sz="2100" dirty="0"/>
              <a:t> </a:t>
            </a:r>
            <a:r>
              <a:rPr lang="ru-RU" sz="2100" dirty="0" err="1"/>
              <a:t>даромадҳо</a:t>
            </a:r>
            <a:r>
              <a:rPr lang="ru-RU" sz="2100" dirty="0"/>
              <a:t> </a:t>
            </a:r>
            <a:r>
              <a:rPr lang="ru-RU" sz="2100" dirty="0" err="1"/>
              <a:t>тибқи</a:t>
            </a:r>
            <a:r>
              <a:rPr lang="ru-RU" sz="2100" dirty="0"/>
              <a:t> </a:t>
            </a:r>
            <a:r>
              <a:rPr lang="ru-RU" sz="2100" dirty="0" err="1"/>
              <a:t>категорияҳои</a:t>
            </a:r>
            <a:r>
              <a:rPr lang="ru-RU" sz="2100" dirty="0"/>
              <a:t> </a:t>
            </a:r>
            <a:r>
              <a:rPr lang="ru-RU" sz="2100" dirty="0" err="1"/>
              <a:t>воридоти</a:t>
            </a:r>
            <a:r>
              <a:rPr lang="ru-RU" sz="2100" dirty="0"/>
              <a:t> </a:t>
            </a:r>
            <a:r>
              <a:rPr lang="ru-RU" sz="2100" dirty="0" err="1"/>
              <a:t>буҷетҳои</a:t>
            </a:r>
            <a:r>
              <a:rPr lang="ru-RU" sz="2100" dirty="0"/>
              <a:t> </a:t>
            </a:r>
            <a:r>
              <a:rPr lang="ru-RU" sz="2100" dirty="0" err="1"/>
              <a:t>ҷумҳуриявӣ</a:t>
            </a:r>
            <a:r>
              <a:rPr lang="ru-RU" sz="2100" dirty="0"/>
              <a:t>  </a:t>
            </a:r>
            <a:r>
              <a:rPr lang="ru-RU" sz="2100" dirty="0" err="1"/>
              <a:t>ва</a:t>
            </a:r>
            <a:r>
              <a:rPr lang="ru-RU" sz="2100" dirty="0"/>
              <a:t> </a:t>
            </a:r>
            <a:r>
              <a:rPr lang="ru-RU" sz="2100" dirty="0" err="1"/>
              <a:t>маҳаллӣ</a:t>
            </a:r>
            <a:r>
              <a:rPr lang="ru-RU" sz="2100" dirty="0"/>
              <a:t> </a:t>
            </a:r>
            <a:r>
              <a:rPr lang="ru-RU" sz="2100" dirty="0" err="1"/>
              <a:t>барои</a:t>
            </a:r>
            <a:r>
              <a:rPr lang="ru-RU" sz="2100" dirty="0"/>
              <a:t> </a:t>
            </a:r>
            <a:r>
              <a:rPr lang="ru-RU" sz="2100" dirty="0" err="1"/>
              <a:t>моҳи</a:t>
            </a:r>
            <a:r>
              <a:rPr lang="ru-RU" sz="2100" dirty="0"/>
              <a:t> </a:t>
            </a:r>
            <a:r>
              <a:rPr lang="ru-RU" sz="2100" dirty="0" err="1"/>
              <a:t>ҷорӣ</a:t>
            </a:r>
            <a:r>
              <a:rPr lang="ru-RU" sz="2100" dirty="0"/>
              <a:t>  дар </a:t>
            </a:r>
            <a:r>
              <a:rPr lang="ru-RU" sz="2100" dirty="0" err="1"/>
              <a:t>қиёс</a:t>
            </a:r>
            <a:r>
              <a:rPr lang="ru-RU" sz="2100" dirty="0"/>
              <a:t> </a:t>
            </a:r>
            <a:r>
              <a:rPr lang="ru-RU" sz="2100" dirty="0" err="1"/>
              <a:t>бо</a:t>
            </a:r>
            <a:r>
              <a:rPr lang="ru-RU" sz="2100" dirty="0"/>
              <a:t> </a:t>
            </a:r>
            <a:r>
              <a:rPr lang="ru-RU" sz="2100" dirty="0" err="1"/>
              <a:t>моҳи</a:t>
            </a:r>
            <a:r>
              <a:rPr lang="ru-RU" sz="2100" dirty="0"/>
              <a:t> </a:t>
            </a:r>
            <a:r>
              <a:rPr lang="ru-RU" sz="2100" dirty="0" err="1"/>
              <a:t>гузашта</a:t>
            </a:r>
            <a:r>
              <a:rPr lang="ru-RU" sz="2100" dirty="0"/>
              <a:t> </a:t>
            </a:r>
            <a:endParaRPr lang="ru-RU" sz="2100" dirty="0">
              <a:solidFill>
                <a:schemeClr val="dk1"/>
              </a:solidFill>
            </a:endParaRPr>
          </a:p>
          <a:p>
            <a:pPr algn="just"/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715179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350</Words>
  <Application>Microsoft Office PowerPoint</Application>
  <PresentationFormat>Экран (4:3)</PresentationFormat>
  <Paragraphs>29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Theme</vt:lpstr>
      <vt:lpstr>Муқаддима ба мониторинги буҷетӣ:  аз куҷо ва чӣ тавр маълумоти буҷетиро метавон дастрас кард </vt:lpstr>
      <vt:lpstr>Мониторинги буҷет</vt:lpstr>
      <vt:lpstr>Мониторинги буҷет</vt:lpstr>
      <vt:lpstr>Мониторинги буҷет</vt:lpstr>
      <vt:lpstr>Вазифаҳои мониторинги буҷет </vt:lpstr>
      <vt:lpstr>Таҳлили иҷрои воридот ба буҷет </vt:lpstr>
      <vt:lpstr>Таҳлили иҷрои қиси воридоти буҷет </vt:lpstr>
      <vt:lpstr>Таҳлили иҷрои қиси воридоти буҷет </vt:lpstr>
      <vt:lpstr>Таҳлили иҷрои қисми воридоти буҷет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Дастрасии маълумоти буҷети дар мисоли базаи додаҳои IBP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Ташаккур барои таваҷҷуҳатон 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Ilhom Abdulloev</dc:creator>
  <cp:lastModifiedBy>Uktam Dzhumaev</cp:lastModifiedBy>
  <cp:revision>10</cp:revision>
  <dcterms:created xsi:type="dcterms:W3CDTF">2017-04-12T06:17:06Z</dcterms:created>
  <dcterms:modified xsi:type="dcterms:W3CDTF">2019-02-10T15:55:27Z</dcterms:modified>
</cp:coreProperties>
</file>