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  <p:sldMasterId id="2147483780" r:id="rId2"/>
  </p:sldMasterIdLst>
  <p:notesMasterIdLst>
    <p:notesMasterId r:id="rId9"/>
  </p:notesMasterIdLst>
  <p:sldIdLst>
    <p:sldId id="335" r:id="rId3"/>
    <p:sldId id="317" r:id="rId4"/>
    <p:sldId id="321" r:id="rId5"/>
    <p:sldId id="322" r:id="rId6"/>
    <p:sldId id="327" r:id="rId7"/>
    <p:sldId id="33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6600"/>
    <a:srgbClr val="FDCFD4"/>
    <a:srgbClr val="660066"/>
    <a:srgbClr val="CC0000"/>
    <a:srgbClr val="9900FF"/>
    <a:srgbClr val="CC99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875" autoAdjust="0"/>
  </p:normalViewPr>
  <p:slideViewPr>
    <p:cSldViewPr>
      <p:cViewPr varScale="1">
        <p:scale>
          <a:sx n="58" d="100"/>
          <a:sy n="58" d="100"/>
        </p:scale>
        <p:origin x="-101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5549B4-1EE2-4318-8778-0C9AD3D29704}" type="datetimeFigureOut">
              <a:rPr lang="ru-RU"/>
              <a:pPr>
                <a:defRPr/>
              </a:pPr>
              <a:t>09.07.2013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604E48-2ADE-4CB1-9F3B-6EEC80854F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71D9-18BA-44AB-BF91-20DBA83D1668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A52A-D661-4BA8-A396-1F994F720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C0875-C382-4EDF-BF82-4601E6DD74A4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53118-2E53-4A6F-B14B-6C6FD476E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BB10-4FA7-45A5-9CC9-A9299B4EB791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8F93A-5D0B-494F-978D-AD3574FD7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6587-1D9D-4254-AD79-0B18B2656C2F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A99EC-4225-451A-9D49-7C1B550DB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9A6B2-2E99-40C5-9D8A-2D7FC48B33F9}" type="datetimeFigureOut">
              <a:rPr lang="ru-RU"/>
              <a:pPr>
                <a:defRPr/>
              </a:pPr>
              <a:t>09.07.2013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C3FA-848F-485A-8DC4-A067479447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E5AD-B206-48FE-BB63-689EFEC40B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F89B-16D5-41A0-85B7-D59F57C3DEC8}" type="datetimeFigureOut">
              <a:rPr lang="ru-RU"/>
              <a:pPr>
                <a:defRPr/>
              </a:pPr>
              <a:t>09.07.2013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C656-7CC4-46BF-B512-4AA411778E92}" type="datetimeFigureOut">
              <a:rPr lang="ru-RU"/>
              <a:pPr>
                <a:defRPr/>
              </a:pPr>
              <a:t>09.07.2013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BDEC-FE44-46DD-A0D2-B5D267539C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E91C9-4F39-4AFC-8C39-89B23FA31AB5}" type="datetimeFigureOut">
              <a:rPr lang="ru-RU"/>
              <a:pPr>
                <a:defRPr/>
              </a:pPr>
              <a:t>09.07.2013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D7FF7-23E9-47AA-AEEA-FFB671D6CD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22680-C566-45B2-8962-5C5DECF19FCF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F96BE-84E4-485C-8798-9FFBADC77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843CE-B9F5-4577-94BB-B3C74B34109E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2BF0-1E70-4339-9EC6-E3BC2E546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40A0-989F-4266-A342-61D8E479D4B4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955D-054D-4809-A943-089567A95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9716E-B25C-4181-9C06-0AEC57E40B4A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0DCF5-0258-40DC-A66E-E9F39266E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9EDB4-DF19-4E05-A739-B824874954C4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E730E-4F2D-4BF7-8A4D-68AEEADC2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3E16-9B49-4BD1-9094-31F0FEFB659E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A6607-B45D-4599-8550-C9886B059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A8E28-BAA7-42FF-8351-F8115E2F71BF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8A1CE-775C-4A88-9320-B9E76BB1C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13434-EA33-4D21-9D5F-C4AEA5947046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46EFB-E4A4-4D10-8CC3-096C5323E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3F3"/>
            </a:gs>
            <a:gs pos="100000">
              <a:srgbClr val="FFCC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4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11424CBC-0D84-4F68-A05B-8BDEFB662BA2}" type="datetimeFigureOut">
              <a:rPr lang="ru-RU"/>
              <a:pPr>
                <a:defRPr/>
              </a:pPr>
              <a:t>09.07.2013</a:t>
            </a:fld>
            <a:endParaRPr lang="ru-RU"/>
          </a:p>
        </p:txBody>
      </p:sp>
      <p:sp>
        <p:nvSpPr>
          <p:cNvPr id="454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4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9EF73A0-5E6F-4D7C-8CBC-47EA4F3FD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  <p:sldLayoutId id="21474837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3F3"/>
            </a:gs>
            <a:gs pos="100000">
              <a:srgbClr val="FFCC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7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F94785-EA92-4AA8-80F5-991E0460A4EB}" type="datetimeFigureOut">
              <a:rPr lang="ru-RU"/>
              <a:pPr>
                <a:defRPr/>
              </a:pPr>
              <a:t>09.07.2013</a:t>
            </a:fld>
            <a:endParaRPr lang="ru-RU" dirty="0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924287-5BCB-4C5F-B607-30177CE9DA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6" r:id="rId3"/>
    <p:sldLayoutId id="2147483795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The fundamentals of English grammar</a:t>
            </a:r>
            <a:r>
              <a:rPr lang="en-U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</a:t>
            </a:r>
            <a:endParaRPr lang="ru-RU" sz="28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536595" name="Picture 19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3644900"/>
            <a:ext cx="23161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0" descr="9-18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08050"/>
            <a:ext cx="262255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6597" name="Text Box 21"/>
          <p:cNvSpPr txBox="1">
            <a:spLocks noChangeArrowheads="1"/>
          </p:cNvSpPr>
          <p:nvPr/>
        </p:nvSpPr>
        <p:spPr bwMode="auto">
          <a:xfrm>
            <a:off x="3059113" y="1773238"/>
            <a:ext cx="55641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The Past Simple Tense</a:t>
            </a:r>
            <a:endParaRPr lang="ru-RU" sz="5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36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36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450"/>
            <a:ext cx="8229600" cy="9271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CC0000"/>
                </a:solidFill>
                <a:latin typeface="Bookman Old Style" pitchFamily="18" charset="0"/>
              </a:rPr>
              <a:t>The Past Simple Tense</a:t>
            </a:r>
            <a:br>
              <a:rPr lang="en-US" sz="2800" b="1" smtClean="0">
                <a:solidFill>
                  <a:srgbClr val="CC0000"/>
                </a:solidFill>
                <a:latin typeface="Bookman Old Style" pitchFamily="18" charset="0"/>
              </a:rPr>
            </a:br>
            <a:r>
              <a:rPr lang="en-US" sz="2000" b="1" smtClean="0">
                <a:solidFill>
                  <a:srgbClr val="CC0000"/>
                </a:solidFill>
                <a:latin typeface="Bookman Old Style" pitchFamily="18" charset="0"/>
              </a:rPr>
              <a:t>(</a:t>
            </a:r>
            <a:r>
              <a:rPr lang="ru-RU" sz="2000" b="1" smtClean="0">
                <a:solidFill>
                  <a:srgbClr val="CC0000"/>
                </a:solidFill>
                <a:latin typeface="Bookman Old Style" pitchFamily="18" charset="0"/>
              </a:rPr>
              <a:t>Прошедшее простое время</a:t>
            </a:r>
            <a:r>
              <a:rPr lang="en-US" sz="2000" b="1" smtClean="0">
                <a:solidFill>
                  <a:srgbClr val="CC0000"/>
                </a:solidFill>
                <a:latin typeface="Bookman Old Style" pitchFamily="18" charset="0"/>
              </a:rPr>
              <a:t>)</a:t>
            </a:r>
            <a:endParaRPr lang="ru-RU" sz="2000" b="1" smtClean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908175" y="5516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21507" name="Picture 12" descr="j0432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5170488"/>
            <a:ext cx="142716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4509" name="Text Box 13"/>
          <p:cNvSpPr txBox="1">
            <a:spLocks noChangeArrowheads="1"/>
          </p:cNvSpPr>
          <p:nvPr/>
        </p:nvSpPr>
        <p:spPr bwMode="auto">
          <a:xfrm>
            <a:off x="539750" y="5229225"/>
            <a:ext cx="6696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885825" indent="-34290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408113" indent="-3429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930400" indent="-3429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452688" indent="-3429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909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3367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824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42814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defRPr/>
            </a:pPr>
            <a:r>
              <a:rPr lang="en-US" sz="2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+mn-cs"/>
              </a:rPr>
              <a:t>The Past Simple Tense</a:t>
            </a:r>
            <a:r>
              <a:rPr lang="ru-RU" sz="2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+mn-cs"/>
              </a:rPr>
              <a:t> обозначает действие, произошедшее в прошлом и </a:t>
            </a:r>
            <a:r>
              <a:rPr lang="ru-RU" sz="2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+mn-cs"/>
              </a:rPr>
              <a:t>не имеющее </a:t>
            </a:r>
            <a:r>
              <a:rPr lang="ru-RU" sz="2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+mn-cs"/>
              </a:rPr>
              <a:t>отношения к настоящему.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234511" name="Line 15"/>
          <p:cNvSpPr>
            <a:spLocks noChangeShapeType="1"/>
          </p:cNvSpPr>
          <p:nvPr/>
        </p:nvSpPr>
        <p:spPr bwMode="auto">
          <a:xfrm flipH="1">
            <a:off x="2771775" y="981075"/>
            <a:ext cx="863600" cy="5762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4512" name="Line 16"/>
          <p:cNvSpPr>
            <a:spLocks noChangeShapeType="1"/>
          </p:cNvSpPr>
          <p:nvPr/>
        </p:nvSpPr>
        <p:spPr bwMode="auto">
          <a:xfrm>
            <a:off x="5580063" y="981075"/>
            <a:ext cx="863600" cy="5762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4513" name="Text Box 17"/>
          <p:cNvSpPr txBox="1">
            <a:spLocks noChangeArrowheads="1"/>
          </p:cNvSpPr>
          <p:nvPr/>
        </p:nvSpPr>
        <p:spPr bwMode="auto">
          <a:xfrm>
            <a:off x="1516063" y="1635125"/>
            <a:ext cx="2713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Правильные глаголы </a:t>
            </a:r>
            <a:endParaRPr lang="en-US" b="1">
              <a:solidFill>
                <a:schemeClr val="hlink"/>
              </a:solidFill>
            </a:endParaRPr>
          </a:p>
          <a:p>
            <a:pPr algn="ctr"/>
            <a:r>
              <a:rPr lang="ru-RU" b="1">
                <a:solidFill>
                  <a:schemeClr val="hlink"/>
                </a:solidFill>
              </a:rPr>
              <a:t>(</a:t>
            </a:r>
            <a:r>
              <a:rPr lang="en-US" b="1">
                <a:solidFill>
                  <a:schemeClr val="hlink"/>
                </a:solidFill>
              </a:rPr>
              <a:t>regular verbs</a:t>
            </a:r>
            <a:r>
              <a:rPr lang="ru-RU" b="1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234514" name="Text Box 18"/>
          <p:cNvSpPr txBox="1">
            <a:spLocks noChangeArrowheads="1"/>
          </p:cNvSpPr>
          <p:nvPr/>
        </p:nvSpPr>
        <p:spPr bwMode="auto">
          <a:xfrm>
            <a:off x="5087938" y="1628775"/>
            <a:ext cx="297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Неправильные глаголы </a:t>
            </a:r>
            <a:endParaRPr lang="en-US" b="1">
              <a:solidFill>
                <a:schemeClr val="hlink"/>
              </a:solidFill>
            </a:endParaRPr>
          </a:p>
          <a:p>
            <a:pPr algn="ctr"/>
            <a:r>
              <a:rPr lang="ru-RU" b="1">
                <a:solidFill>
                  <a:schemeClr val="hlink"/>
                </a:solidFill>
              </a:rPr>
              <a:t>(</a:t>
            </a:r>
            <a:r>
              <a:rPr lang="en-US" b="1">
                <a:solidFill>
                  <a:schemeClr val="hlink"/>
                </a:solidFill>
              </a:rPr>
              <a:t>irregular verbs</a:t>
            </a:r>
            <a:r>
              <a:rPr lang="ru-RU" b="1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234515" name="Text Box 19"/>
          <p:cNvSpPr txBox="1">
            <a:spLocks noChangeArrowheads="1"/>
          </p:cNvSpPr>
          <p:nvPr/>
        </p:nvSpPr>
        <p:spPr bwMode="auto">
          <a:xfrm>
            <a:off x="1908175" y="3141663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990033"/>
                </a:solidFill>
              </a:rPr>
              <a:t>V</a:t>
            </a:r>
            <a:r>
              <a:rPr lang="ru-RU" sz="4000" b="1">
                <a:solidFill>
                  <a:srgbClr val="990033"/>
                </a:solidFill>
              </a:rPr>
              <a:t> + </a:t>
            </a:r>
            <a:r>
              <a:rPr lang="en-US" sz="3200" b="1">
                <a:solidFill>
                  <a:srgbClr val="990033"/>
                </a:solidFill>
              </a:rPr>
              <a:t>ed</a:t>
            </a:r>
            <a:endParaRPr lang="ru-RU" sz="3200" b="1">
              <a:solidFill>
                <a:srgbClr val="990033"/>
              </a:solidFill>
            </a:endParaRPr>
          </a:p>
        </p:txBody>
      </p:sp>
      <p:sp>
        <p:nvSpPr>
          <p:cNvPr id="234516" name="Text Box 20"/>
          <p:cNvSpPr txBox="1">
            <a:spLocks noChangeArrowheads="1"/>
          </p:cNvSpPr>
          <p:nvPr/>
        </p:nvSpPr>
        <p:spPr bwMode="auto">
          <a:xfrm>
            <a:off x="5651500" y="3141663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990033"/>
                </a:solidFill>
              </a:rPr>
              <a:t>V</a:t>
            </a:r>
            <a:r>
              <a:rPr lang="en-US" sz="2400" b="1">
                <a:solidFill>
                  <a:srgbClr val="990033"/>
                </a:solidFill>
              </a:rPr>
              <a:t>2</a:t>
            </a:r>
            <a:endParaRPr lang="ru-RU" sz="2400" b="1">
              <a:solidFill>
                <a:srgbClr val="990033"/>
              </a:solidFill>
            </a:endParaRPr>
          </a:p>
        </p:txBody>
      </p:sp>
      <p:sp>
        <p:nvSpPr>
          <p:cNvPr id="234517" name="AutoShape 21"/>
          <p:cNvSpPr>
            <a:spLocks noChangeArrowheads="1"/>
          </p:cNvSpPr>
          <p:nvPr/>
        </p:nvSpPr>
        <p:spPr bwMode="auto">
          <a:xfrm>
            <a:off x="7308850" y="2781300"/>
            <a:ext cx="1490663" cy="936625"/>
          </a:xfrm>
          <a:prstGeom prst="wedgeRectCallout">
            <a:avLst>
              <a:gd name="adj1" fmla="val -124759"/>
              <a:gd name="adj2" fmla="val -6102"/>
            </a:avLst>
          </a:prstGeom>
          <a:solidFill>
            <a:srgbClr val="FDCFD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>
                <a:solidFill>
                  <a:srgbClr val="990033"/>
                </a:solidFill>
              </a:rPr>
              <a:t>V</a:t>
            </a:r>
            <a:r>
              <a:rPr lang="en-US" sz="1000" b="1">
                <a:solidFill>
                  <a:srgbClr val="990033"/>
                </a:solidFill>
              </a:rPr>
              <a:t>2</a:t>
            </a:r>
            <a:r>
              <a:rPr lang="en-US" sz="1600" b="1">
                <a:solidFill>
                  <a:srgbClr val="990033"/>
                </a:solidFill>
              </a:rPr>
              <a:t> – </a:t>
            </a:r>
            <a:r>
              <a:rPr lang="ru-RU" sz="1600" b="1">
                <a:solidFill>
                  <a:srgbClr val="990033"/>
                </a:solidFill>
              </a:rPr>
              <a:t>вторая форма глагола</a:t>
            </a:r>
          </a:p>
        </p:txBody>
      </p:sp>
      <p:sp>
        <p:nvSpPr>
          <p:cNvPr id="234520" name="Text Box 24"/>
          <p:cNvSpPr txBox="1">
            <a:spLocks noChangeArrowheads="1"/>
          </p:cNvSpPr>
          <p:nvPr/>
        </p:nvSpPr>
        <p:spPr bwMode="auto">
          <a:xfrm>
            <a:off x="1403350" y="4005263"/>
            <a:ext cx="27495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rebuchet MS" pitchFamily="34" charset="0"/>
                <a:cs typeface="+mn-cs"/>
              </a:rPr>
              <a:t>Julia </a:t>
            </a:r>
            <a:r>
              <a:rPr lang="en-US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walk</a:t>
            </a:r>
            <a:r>
              <a:rPr lang="en-US" b="1" i="1" dirty="0">
                <a:solidFill>
                  <a:srgbClr val="FF0000"/>
                </a:solidFill>
                <a:latin typeface="Trebuchet MS" pitchFamily="34" charset="0"/>
                <a:cs typeface="+mn-cs"/>
              </a:rPr>
              <a:t>ed</a:t>
            </a:r>
            <a:r>
              <a:rPr lang="en-US" i="1" dirty="0">
                <a:latin typeface="Trebuchet MS" pitchFamily="34" charset="0"/>
                <a:cs typeface="+mn-cs"/>
              </a:rPr>
              <a:t> in the park</a:t>
            </a:r>
            <a:endParaRPr lang="ru-RU" i="1" dirty="0">
              <a:latin typeface="Trebuchet MS" pitchFamily="34" charset="0"/>
              <a:cs typeface="+mn-cs"/>
            </a:endParaRPr>
          </a:p>
        </p:txBody>
      </p:sp>
      <p:sp>
        <p:nvSpPr>
          <p:cNvPr id="234521" name="Text Box 25"/>
          <p:cNvSpPr txBox="1">
            <a:spLocks noChangeArrowheads="1"/>
          </p:cNvSpPr>
          <p:nvPr/>
        </p:nvSpPr>
        <p:spPr bwMode="auto">
          <a:xfrm>
            <a:off x="4859338" y="4005263"/>
            <a:ext cx="3754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rebuchet MS" pitchFamily="34" charset="0"/>
              </a:rPr>
              <a:t>He </a:t>
            </a:r>
            <a:r>
              <a:rPr lang="en-US" b="1" i="1">
                <a:solidFill>
                  <a:srgbClr val="FF0000"/>
                </a:solidFill>
                <a:latin typeface="Trebuchet MS" pitchFamily="34" charset="0"/>
              </a:rPr>
              <a:t>took</a:t>
            </a:r>
            <a:r>
              <a:rPr lang="en-US" i="1">
                <a:latin typeface="Trebuchet MS" pitchFamily="34" charset="0"/>
              </a:rPr>
              <a:t> the book from the library</a:t>
            </a:r>
            <a:endParaRPr lang="ru-RU" i="1">
              <a:latin typeface="Trebuchet MS" pitchFamily="34" charset="0"/>
            </a:endParaRPr>
          </a:p>
        </p:txBody>
      </p:sp>
      <p:sp>
        <p:nvSpPr>
          <p:cNvPr id="234522" name="AutoShape 26"/>
          <p:cNvSpPr>
            <a:spLocks noChangeArrowheads="1"/>
          </p:cNvSpPr>
          <p:nvPr/>
        </p:nvSpPr>
        <p:spPr bwMode="auto">
          <a:xfrm>
            <a:off x="2484438" y="2349500"/>
            <a:ext cx="360362" cy="719138"/>
          </a:xfrm>
          <a:prstGeom prst="downArrow">
            <a:avLst>
              <a:gd name="adj1" fmla="val 50000"/>
              <a:gd name="adj2" fmla="val 4989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4523" name="AutoShape 27"/>
          <p:cNvSpPr>
            <a:spLocks noChangeArrowheads="1"/>
          </p:cNvSpPr>
          <p:nvPr/>
        </p:nvSpPr>
        <p:spPr bwMode="auto">
          <a:xfrm>
            <a:off x="5724525" y="2349500"/>
            <a:ext cx="360363" cy="719138"/>
          </a:xfrm>
          <a:prstGeom prst="downArrow">
            <a:avLst>
              <a:gd name="adj1" fmla="val 50000"/>
              <a:gd name="adj2" fmla="val 4989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23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23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1000"/>
                                        <p:tgtEl>
                                          <p:spTgt spid="23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1000"/>
                                        <p:tgtEl>
                                          <p:spTgt spid="23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70"/>
                                        <p:tgtEl>
                                          <p:spTgt spid="234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70"/>
                                        <p:tgtEl>
                                          <p:spTgt spid="234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70"/>
                                        <p:tgtEl>
                                          <p:spTgt spid="234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509" grpId="0"/>
      <p:bldP spid="234511" grpId="0" animBg="1"/>
      <p:bldP spid="234512" grpId="0" animBg="1"/>
      <p:bldP spid="234513" grpId="0"/>
      <p:bldP spid="234514" grpId="0"/>
      <p:bldP spid="234515" grpId="0"/>
      <p:bldP spid="234516" grpId="0"/>
      <p:bldP spid="234517" grpId="0" animBg="1"/>
      <p:bldP spid="234520" grpId="0"/>
      <p:bldP spid="2345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CC0000"/>
                </a:solidFill>
                <a:latin typeface="Bookman Old Style" pitchFamily="18" charset="0"/>
              </a:rPr>
              <a:t>The Past Simple Tense</a:t>
            </a:r>
            <a:endParaRPr lang="ru-RU" sz="2800" b="1" smtClean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620713"/>
            <a:ext cx="8229600" cy="5616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latin typeface="Trebuchet MS" pitchFamily="34" charset="0"/>
              </a:rPr>
              <a:t>Questions and negations </a:t>
            </a:r>
            <a:r>
              <a:rPr lang="en-US" sz="2000" smtClean="0">
                <a:latin typeface="Trebuchet MS" pitchFamily="34" charset="0"/>
              </a:rPr>
              <a:t>(</a:t>
            </a:r>
            <a:r>
              <a:rPr lang="ru-RU" sz="2000" smtClean="0">
                <a:latin typeface="Trebuchet MS" pitchFamily="34" charset="0"/>
              </a:rPr>
              <a:t>вопросы и отрицания</a:t>
            </a:r>
            <a:r>
              <a:rPr lang="en-US" sz="2000" smtClean="0">
                <a:latin typeface="Trebuchet MS" pitchFamily="34" charset="0"/>
              </a:rPr>
              <a:t>)</a:t>
            </a:r>
            <a:endParaRPr lang="ru-RU" sz="2000" smtClean="0">
              <a:latin typeface="Trebuchet MS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000" b="1" i="1" smtClean="0">
                <a:solidFill>
                  <a:srgbClr val="006600"/>
                </a:solidFill>
              </a:rPr>
              <a:t>Вспомогательный глагол </a:t>
            </a:r>
          </a:p>
          <a:p>
            <a:pPr algn="ctr" eaLnBrk="1" hangingPunct="1">
              <a:buFontTx/>
              <a:buNone/>
            </a:pPr>
            <a:r>
              <a:rPr lang="ru-RU" sz="1800" b="1" i="1" smtClean="0">
                <a:latin typeface="Trebuchet MS" pitchFamily="34" charset="0"/>
              </a:rPr>
              <a:t>(глагол, помогающий образовывать вопросы и отрицания)</a:t>
            </a:r>
          </a:p>
          <a:p>
            <a:pPr algn="just" eaLnBrk="1" hangingPunct="1">
              <a:buFontTx/>
              <a:buNone/>
            </a:pPr>
            <a:endParaRPr lang="ru-RU" sz="2000" b="1" smtClean="0"/>
          </a:p>
        </p:txBody>
      </p:sp>
      <p:sp>
        <p:nvSpPr>
          <p:cNvPr id="370693" name="AutoShape 5"/>
          <p:cNvSpPr>
            <a:spLocks noChangeArrowheads="1"/>
          </p:cNvSpPr>
          <p:nvPr/>
        </p:nvSpPr>
        <p:spPr bwMode="auto">
          <a:xfrm>
            <a:off x="3635375" y="2492375"/>
            <a:ext cx="1995488" cy="865188"/>
          </a:xfrm>
          <a:prstGeom prst="cloudCallout">
            <a:avLst>
              <a:gd name="adj1" fmla="val -18259"/>
              <a:gd name="adj2" fmla="val 34588"/>
            </a:avLst>
          </a:prstGeom>
          <a:solidFill>
            <a:srgbClr val="FDCFD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rgbClr val="990033"/>
                </a:solidFill>
                <a:latin typeface="Arial Black" pitchFamily="34" charset="0"/>
              </a:rPr>
              <a:t>Did</a:t>
            </a:r>
            <a:endParaRPr lang="ru-RU" sz="3200" b="1">
              <a:solidFill>
                <a:srgbClr val="990033"/>
              </a:solidFill>
              <a:latin typeface="Arial Black" pitchFamily="34" charset="0"/>
            </a:endParaRPr>
          </a:p>
        </p:txBody>
      </p:sp>
      <p:sp>
        <p:nvSpPr>
          <p:cNvPr id="370698" name="Text Box 10"/>
          <p:cNvSpPr txBox="1">
            <a:spLocks noChangeArrowheads="1"/>
          </p:cNvSpPr>
          <p:nvPr/>
        </p:nvSpPr>
        <p:spPr bwMode="auto">
          <a:xfrm>
            <a:off x="107950" y="4652963"/>
            <a:ext cx="44878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90033"/>
                </a:solidFill>
                <a:cs typeface="+mn-cs"/>
              </a:rPr>
              <a:t>+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I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liked to watch the films about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animals</a:t>
            </a:r>
            <a:endParaRPr lang="ru-RU" i="1" dirty="0">
              <a:solidFill>
                <a:schemeClr val="accent6"/>
              </a:solidFill>
              <a:cs typeface="+mn-cs"/>
            </a:endParaRPr>
          </a:p>
        </p:txBody>
      </p:sp>
      <p:sp>
        <p:nvSpPr>
          <p:cNvPr id="370699" name="Text Box 11"/>
          <p:cNvSpPr txBox="1">
            <a:spLocks noChangeArrowheads="1"/>
          </p:cNvSpPr>
          <p:nvPr/>
        </p:nvSpPr>
        <p:spPr bwMode="auto">
          <a:xfrm>
            <a:off x="146050" y="5157788"/>
            <a:ext cx="448786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90033"/>
                </a:solidFill>
                <a:cs typeface="+mn-cs"/>
              </a:rPr>
              <a:t>-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I </a:t>
            </a:r>
            <a:r>
              <a:rPr lang="en-US" i="1" u="sng" dirty="0">
                <a:solidFill>
                  <a:schemeClr val="accent6"/>
                </a:solidFill>
                <a:cs typeface="+mn-cs"/>
              </a:rPr>
              <a:t>did not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 (didn’t) like to watch the films</a:t>
            </a:r>
          </a:p>
          <a:p>
            <a:pPr>
              <a:defRPr/>
            </a:pPr>
            <a:r>
              <a:rPr lang="en-US" i="1" dirty="0">
                <a:solidFill>
                  <a:schemeClr val="accent6"/>
                </a:solidFill>
                <a:cs typeface="+mn-cs"/>
              </a:rPr>
              <a:t> about animals</a:t>
            </a:r>
          </a:p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370700" name="Text Box 12"/>
          <p:cNvSpPr txBox="1">
            <a:spLocks noChangeArrowheads="1"/>
          </p:cNvSpPr>
          <p:nvPr/>
        </p:nvSpPr>
        <p:spPr bwMode="auto">
          <a:xfrm>
            <a:off x="63500" y="6092825"/>
            <a:ext cx="47958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990033"/>
                </a:solidFill>
                <a:cs typeface="+mn-cs"/>
              </a:rPr>
              <a:t>?</a:t>
            </a:r>
            <a:r>
              <a:rPr lang="ru-RU" dirty="0">
                <a:cs typeface="+mn-cs"/>
              </a:rPr>
              <a:t>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Did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I like to watch the films about animals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?</a:t>
            </a:r>
            <a:endParaRPr lang="en-US" i="1" dirty="0">
              <a:solidFill>
                <a:schemeClr val="accent6"/>
              </a:solidFill>
              <a:cs typeface="+mn-cs"/>
            </a:endParaRPr>
          </a:p>
        </p:txBody>
      </p:sp>
      <p:sp>
        <p:nvSpPr>
          <p:cNvPr id="370701" name="Text Box 13"/>
          <p:cNvSpPr txBox="1">
            <a:spLocks noChangeArrowheads="1"/>
          </p:cNvSpPr>
          <p:nvPr/>
        </p:nvSpPr>
        <p:spPr bwMode="auto">
          <a:xfrm>
            <a:off x="4932363" y="4652963"/>
            <a:ext cx="4141787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90033"/>
                </a:solidFill>
                <a:cs typeface="+mn-cs"/>
              </a:rPr>
              <a:t>+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She wrote the books about animals</a:t>
            </a:r>
          </a:p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4932363" y="5157788"/>
            <a:ext cx="40513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90033"/>
                </a:solidFill>
                <a:cs typeface="+mn-cs"/>
              </a:rPr>
              <a:t>-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She </a:t>
            </a:r>
            <a:r>
              <a:rPr lang="en-US" i="1" u="sng" dirty="0">
                <a:solidFill>
                  <a:schemeClr val="accent6"/>
                </a:solidFill>
                <a:cs typeface="+mn-cs"/>
              </a:rPr>
              <a:t>did not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 (didn’t) write the books </a:t>
            </a:r>
          </a:p>
          <a:p>
            <a:pPr>
              <a:defRPr/>
            </a:pPr>
            <a:r>
              <a:rPr lang="en-US" i="1" dirty="0">
                <a:solidFill>
                  <a:schemeClr val="accent6"/>
                </a:solidFill>
                <a:cs typeface="+mn-cs"/>
              </a:rPr>
              <a:t>about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animals</a:t>
            </a:r>
            <a:endParaRPr lang="ru-RU" i="1" dirty="0">
              <a:solidFill>
                <a:schemeClr val="accent6"/>
              </a:solidFill>
              <a:cs typeface="+mn-cs"/>
            </a:endParaRPr>
          </a:p>
        </p:txBody>
      </p:sp>
      <p:sp>
        <p:nvSpPr>
          <p:cNvPr id="370703" name="Text Box 15"/>
          <p:cNvSpPr txBox="1">
            <a:spLocks noChangeArrowheads="1"/>
          </p:cNvSpPr>
          <p:nvPr/>
        </p:nvSpPr>
        <p:spPr bwMode="auto">
          <a:xfrm>
            <a:off x="4932363" y="5942013"/>
            <a:ext cx="40513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990033"/>
                </a:solidFill>
                <a:cs typeface="+mn-cs"/>
              </a:rPr>
              <a:t>?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Did she write the books about </a:t>
            </a:r>
            <a:r>
              <a:rPr lang="en-US" i="1" dirty="0">
                <a:solidFill>
                  <a:schemeClr val="accent6"/>
                </a:solidFill>
                <a:cs typeface="+mn-cs"/>
              </a:rPr>
              <a:t>animals?</a:t>
            </a:r>
          </a:p>
          <a:p>
            <a:pPr>
              <a:defRPr/>
            </a:pPr>
            <a:endParaRPr lang="ru-RU" dirty="0">
              <a:solidFill>
                <a:srgbClr val="FF3300"/>
              </a:solidFill>
              <a:cs typeface="+mn-cs"/>
            </a:endParaRPr>
          </a:p>
        </p:txBody>
      </p:sp>
      <p:pic>
        <p:nvPicPr>
          <p:cNvPr id="22538" name="Picture 16" descr="j0432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6838" y="2276475"/>
            <a:ext cx="1427162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0705" name="Line 17"/>
          <p:cNvSpPr>
            <a:spLocks noChangeShapeType="1"/>
          </p:cNvSpPr>
          <p:nvPr/>
        </p:nvSpPr>
        <p:spPr bwMode="auto">
          <a:xfrm>
            <a:off x="4643438" y="1916113"/>
            <a:ext cx="0" cy="5746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0706" name="Line 18"/>
          <p:cNvSpPr>
            <a:spLocks noChangeShapeType="1"/>
          </p:cNvSpPr>
          <p:nvPr/>
        </p:nvSpPr>
        <p:spPr bwMode="auto">
          <a:xfrm flipV="1">
            <a:off x="2843213" y="3429000"/>
            <a:ext cx="1081087" cy="3603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0707" name="Line 19"/>
          <p:cNvSpPr>
            <a:spLocks noChangeShapeType="1"/>
          </p:cNvSpPr>
          <p:nvPr/>
        </p:nvSpPr>
        <p:spPr bwMode="auto">
          <a:xfrm flipH="1" flipV="1">
            <a:off x="5076825" y="3429000"/>
            <a:ext cx="1008063" cy="431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0708" name="Text Box 20"/>
          <p:cNvSpPr txBox="1">
            <a:spLocks noChangeArrowheads="1"/>
          </p:cNvSpPr>
          <p:nvPr/>
        </p:nvSpPr>
        <p:spPr bwMode="auto">
          <a:xfrm>
            <a:off x="1692275" y="3789363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i="1" dirty="0">
                <a:solidFill>
                  <a:schemeClr val="accent6"/>
                </a:solidFill>
                <a:cs typeface="+mn-cs"/>
              </a:rPr>
              <a:t>Правильные глаголы</a:t>
            </a:r>
          </a:p>
        </p:txBody>
      </p:sp>
      <p:sp>
        <p:nvSpPr>
          <p:cNvPr id="370710" name="Text Box 22"/>
          <p:cNvSpPr txBox="1">
            <a:spLocks noChangeArrowheads="1"/>
          </p:cNvSpPr>
          <p:nvPr/>
        </p:nvSpPr>
        <p:spPr bwMode="auto">
          <a:xfrm>
            <a:off x="5651500" y="3860800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i="1" dirty="0">
                <a:solidFill>
                  <a:schemeClr val="accent6"/>
                </a:solidFill>
                <a:cs typeface="+mn-cs"/>
              </a:rPr>
              <a:t>Неправильные глаголы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30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30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2000"/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2000"/>
                                        <p:tgtEl>
                                          <p:spTgt spid="3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2000"/>
                                        <p:tgtEl>
                                          <p:spTgt spid="3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70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70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2000"/>
                                        <p:tgtEl>
                                          <p:spTgt spid="370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7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7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2000"/>
                                        <p:tgtEl>
                                          <p:spTgt spid="37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2000"/>
                                        <p:tgtEl>
                                          <p:spTgt spid="3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70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70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2000"/>
                                        <p:tgtEl>
                                          <p:spTgt spid="370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2000"/>
                                        <p:tgtEl>
                                          <p:spTgt spid="3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/>
      <p:bldP spid="370693" grpId="0" animBg="1"/>
      <p:bldP spid="370705" grpId="0" animBg="1"/>
      <p:bldP spid="370706" grpId="0" animBg="1"/>
      <p:bldP spid="370707" grpId="0" animBg="1"/>
      <p:bldP spid="370708" grpId="0"/>
      <p:bldP spid="3707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CC0000"/>
                </a:solidFill>
                <a:latin typeface="Bookman Old Style" pitchFamily="18" charset="0"/>
              </a:rPr>
              <a:t>The Past Simple Tense</a:t>
            </a:r>
            <a:endParaRPr lang="ru-RU" sz="2800" b="1" smtClean="0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92150"/>
            <a:ext cx="8894763" cy="5905500"/>
          </a:xfrm>
        </p:spPr>
        <p:txBody>
          <a:bodyPr/>
          <a:lstStyle/>
          <a:p>
            <a:pPr marL="0" indent="363538" eaLnBrk="1" hangingPunct="1">
              <a:buFontTx/>
              <a:buNone/>
              <a:defRPr/>
            </a:pPr>
            <a:r>
              <a:rPr lang="ru-RU" sz="2000" i="1" dirty="0"/>
              <a:t>Для времени </a:t>
            </a:r>
            <a:r>
              <a:rPr lang="en-US" sz="2000" i="1" dirty="0"/>
              <a:t>the Past Simple</a:t>
            </a:r>
            <a:r>
              <a:rPr lang="ru-RU" sz="2000" i="1" dirty="0"/>
              <a:t> характерно употребление следующих наречий:</a:t>
            </a:r>
            <a:endParaRPr lang="en-US" sz="2000" i="1" dirty="0"/>
          </a:p>
          <a:p>
            <a:pPr marL="0" indent="363538" eaLnBrk="1" hangingPunct="1">
              <a:defRPr/>
            </a:pPr>
            <a:r>
              <a:rPr lang="en-US" sz="2800" b="1" dirty="0">
                <a:solidFill>
                  <a:schemeClr val="accent6"/>
                </a:solidFill>
              </a:rPr>
              <a:t>yesterday</a:t>
            </a:r>
            <a:r>
              <a:rPr lang="ru-RU" sz="2800" dirty="0"/>
              <a:t> – </a:t>
            </a:r>
            <a:r>
              <a:rPr lang="ru-RU" sz="2000" dirty="0" smtClean="0"/>
              <a:t>вчера</a:t>
            </a:r>
            <a:endParaRPr lang="en-US" sz="2000" dirty="0" smtClean="0"/>
          </a:p>
          <a:p>
            <a:pPr marL="0" indent="363538" eaLnBrk="1" hangingPunct="1">
              <a:defRPr/>
            </a:pPr>
            <a:r>
              <a:rPr lang="en-US" sz="2800" b="1" dirty="0" smtClean="0">
                <a:solidFill>
                  <a:schemeClr val="accent6"/>
                </a:solidFill>
              </a:rPr>
              <a:t>the day before yesterday </a:t>
            </a:r>
            <a:r>
              <a:rPr lang="en-US" sz="2800" dirty="0" smtClean="0"/>
              <a:t>–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/>
              <a:t>позавчера</a:t>
            </a:r>
            <a:r>
              <a:rPr lang="en-US" sz="2000" dirty="0" smtClean="0"/>
              <a:t> </a:t>
            </a:r>
            <a:endParaRPr lang="ru-RU" sz="2000" dirty="0"/>
          </a:p>
          <a:p>
            <a:pPr marL="0" indent="363538" eaLnBrk="1" hangingPunct="1">
              <a:defRPr/>
            </a:pPr>
            <a:r>
              <a:rPr lang="en-US" sz="2800" b="1" dirty="0">
                <a:solidFill>
                  <a:schemeClr val="accent6"/>
                </a:solidFill>
              </a:rPr>
              <a:t>two days ago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000" dirty="0"/>
              <a:t>два дня назад</a:t>
            </a:r>
            <a:endParaRPr lang="en-US" sz="2000" dirty="0"/>
          </a:p>
          <a:p>
            <a:pPr marL="0" indent="363538" eaLnBrk="1" hangingPunct="1">
              <a:defRPr/>
            </a:pPr>
            <a:r>
              <a:rPr lang="en-US" sz="2800" b="1" dirty="0">
                <a:solidFill>
                  <a:schemeClr val="accent6"/>
                </a:solidFill>
              </a:rPr>
              <a:t>a week ago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000" dirty="0"/>
              <a:t>неделю назад</a:t>
            </a:r>
            <a:endParaRPr lang="en-US" sz="2000" dirty="0"/>
          </a:p>
          <a:p>
            <a:pPr marL="0" indent="363538" eaLnBrk="1" hangingPunct="1">
              <a:defRPr/>
            </a:pPr>
            <a:r>
              <a:rPr lang="en-US" sz="2800" b="1" dirty="0">
                <a:solidFill>
                  <a:schemeClr val="accent6"/>
                </a:solidFill>
              </a:rPr>
              <a:t>in 1995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000" dirty="0"/>
              <a:t>в 1995 году</a:t>
            </a:r>
            <a:endParaRPr lang="en-US" sz="2000" dirty="0"/>
          </a:p>
          <a:p>
            <a:pPr marL="0" indent="363538" eaLnBrk="1" hangingPunct="1">
              <a:defRPr/>
            </a:pPr>
            <a:r>
              <a:rPr lang="en-US" sz="2800" b="1" dirty="0">
                <a:solidFill>
                  <a:schemeClr val="accent6"/>
                </a:solidFill>
              </a:rPr>
              <a:t>last week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000" dirty="0"/>
              <a:t>на прошлой </a:t>
            </a:r>
            <a:r>
              <a:rPr lang="ru-RU" sz="2000" dirty="0" smtClean="0"/>
              <a:t>неделе</a:t>
            </a:r>
            <a:endParaRPr lang="en-US" sz="2000" dirty="0"/>
          </a:p>
          <a:p>
            <a:pPr marL="0" indent="363538" eaLnBrk="1" hangingPunct="1">
              <a:buFontTx/>
              <a:buNone/>
              <a:defRPr/>
            </a:pPr>
            <a:endParaRPr lang="en-US" sz="2400" dirty="0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908175" y="5516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1249363" y="4365625"/>
            <a:ext cx="172878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month</a:t>
            </a: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year</a:t>
            </a: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hour</a:t>
            </a: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summer</a:t>
            </a: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autumn</a:t>
            </a: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winter</a:t>
            </a: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spring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376838" name="Text Box 6"/>
          <p:cNvSpPr txBox="1">
            <a:spLocks noChangeArrowheads="1"/>
          </p:cNvSpPr>
          <p:nvPr/>
        </p:nvSpPr>
        <p:spPr bwMode="auto">
          <a:xfrm>
            <a:off x="5108575" y="2565400"/>
            <a:ext cx="342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I went to school </a:t>
            </a:r>
            <a:r>
              <a:rPr lang="en-US" b="1" i="1" dirty="0">
                <a:solidFill>
                  <a:srgbClr val="990033"/>
                </a:solidFill>
                <a:latin typeface="Trebuchet MS" pitchFamily="34" charset="0"/>
                <a:cs typeface="+mn-cs"/>
              </a:rPr>
              <a:t>two days ago</a:t>
            </a:r>
            <a:endParaRPr lang="ru-RU" b="1" i="1" dirty="0">
              <a:solidFill>
                <a:srgbClr val="990033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376839" name="Text Box 7"/>
          <p:cNvSpPr txBox="1">
            <a:spLocks noChangeArrowheads="1"/>
          </p:cNvSpPr>
          <p:nvPr/>
        </p:nvSpPr>
        <p:spPr bwMode="auto">
          <a:xfrm>
            <a:off x="3700463" y="1497013"/>
            <a:ext cx="335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She read this book </a:t>
            </a:r>
            <a:r>
              <a:rPr lang="en-US" b="1" i="1" dirty="0">
                <a:solidFill>
                  <a:srgbClr val="990033"/>
                </a:solidFill>
                <a:latin typeface="Trebuchet MS" pitchFamily="34" charset="0"/>
                <a:cs typeface="+mn-cs"/>
              </a:rPr>
              <a:t>yesterday</a:t>
            </a:r>
            <a:endParaRPr lang="ru-RU" b="1" i="1" dirty="0">
              <a:solidFill>
                <a:srgbClr val="990033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376840" name="Text Box 8"/>
          <p:cNvSpPr txBox="1">
            <a:spLocks noChangeArrowheads="1"/>
          </p:cNvSpPr>
          <p:nvPr/>
        </p:nvSpPr>
        <p:spPr bwMode="auto">
          <a:xfrm>
            <a:off x="4702175" y="3068638"/>
            <a:ext cx="33956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They watched TV </a:t>
            </a:r>
            <a:r>
              <a:rPr lang="en-US" b="1" i="1" dirty="0">
                <a:solidFill>
                  <a:srgbClr val="990033"/>
                </a:solidFill>
                <a:latin typeface="Trebuchet MS" pitchFamily="34" charset="0"/>
                <a:cs typeface="+mn-cs"/>
              </a:rPr>
              <a:t>a week ago</a:t>
            </a:r>
            <a:endParaRPr lang="ru-RU" b="1" i="1" dirty="0">
              <a:solidFill>
                <a:srgbClr val="990033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376841" name="Text Box 9"/>
          <p:cNvSpPr txBox="1">
            <a:spLocks noChangeArrowheads="1"/>
          </p:cNvSpPr>
          <p:nvPr/>
        </p:nvSpPr>
        <p:spPr bwMode="auto">
          <a:xfrm>
            <a:off x="3752850" y="3573463"/>
            <a:ext cx="264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He sang songs </a:t>
            </a:r>
            <a:r>
              <a:rPr lang="en-US" b="1" i="1" dirty="0">
                <a:solidFill>
                  <a:srgbClr val="990033"/>
                </a:solidFill>
                <a:latin typeface="Trebuchet MS" pitchFamily="34" charset="0"/>
                <a:cs typeface="+mn-cs"/>
              </a:rPr>
              <a:t>in 1995</a:t>
            </a:r>
            <a:endParaRPr lang="ru-RU" b="1" i="1" dirty="0">
              <a:solidFill>
                <a:srgbClr val="990033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376842" name="Text Box 10"/>
          <p:cNvSpPr txBox="1">
            <a:spLocks noChangeArrowheads="1"/>
          </p:cNvSpPr>
          <p:nvPr/>
        </p:nvSpPr>
        <p:spPr bwMode="auto">
          <a:xfrm>
            <a:off x="4991100" y="4076700"/>
            <a:ext cx="36591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We visited this </a:t>
            </a:r>
            <a:r>
              <a:rPr lang="en-US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place</a:t>
            </a:r>
            <a:r>
              <a:rPr lang="ru-RU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 </a:t>
            </a:r>
            <a:r>
              <a:rPr lang="en-US" b="1" i="1" dirty="0">
                <a:solidFill>
                  <a:srgbClr val="990033"/>
                </a:solidFill>
                <a:latin typeface="Trebuchet MS" pitchFamily="34" charset="0"/>
                <a:cs typeface="+mn-cs"/>
              </a:rPr>
              <a:t>last </a:t>
            </a:r>
            <a:r>
              <a:rPr lang="en-US" b="1" i="1" dirty="0">
                <a:solidFill>
                  <a:srgbClr val="990033"/>
                </a:solidFill>
                <a:latin typeface="Trebuchet MS" pitchFamily="34" charset="0"/>
                <a:cs typeface="+mn-cs"/>
              </a:rPr>
              <a:t>week</a:t>
            </a:r>
            <a:endParaRPr lang="ru-RU" b="1" i="1" dirty="0">
              <a:solidFill>
                <a:srgbClr val="990033"/>
              </a:solidFill>
              <a:latin typeface="Trebuchet MS" pitchFamily="34" charset="0"/>
              <a:cs typeface="+mn-cs"/>
            </a:endParaRPr>
          </a:p>
        </p:txBody>
      </p:sp>
      <p:pic>
        <p:nvPicPr>
          <p:cNvPr id="23562" name="Picture 12" descr="j0432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5229225"/>
            <a:ext cx="1427162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57950" y="1860550"/>
            <a:ext cx="26860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We had 4 lessons </a:t>
            </a:r>
            <a:r>
              <a:rPr lang="en-US" b="1" i="1" dirty="0">
                <a:solidFill>
                  <a:srgbClr val="990033"/>
                </a:solidFill>
                <a:latin typeface="Trebuchet MS" pitchFamily="34" charset="0"/>
                <a:cs typeface="+mn-cs"/>
              </a:rPr>
              <a:t>the day before yesterday</a:t>
            </a:r>
            <a:endParaRPr lang="ru-RU" b="1" i="1" dirty="0">
              <a:solidFill>
                <a:srgbClr val="990033"/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8" grpId="0"/>
      <p:bldP spid="376839" grpId="0"/>
      <p:bldP spid="376840" grpId="0"/>
      <p:bldP spid="376841" grpId="0"/>
      <p:bldP spid="376842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362950" cy="5976938"/>
          </a:xfrm>
        </p:spPr>
        <p:txBody>
          <a:bodyPr/>
          <a:lstStyle/>
          <a:p>
            <a:pPr marL="0" indent="269875" eaLnBrk="1" hangingPunct="1">
              <a:buFontTx/>
              <a:buNone/>
              <a:defRPr/>
            </a:pPr>
            <a:r>
              <a:rPr lang="en-US" sz="2400" b="1" dirty="0" err="1">
                <a:solidFill>
                  <a:schemeClr val="hlink"/>
                </a:solidFill>
                <a:latin typeface="ITC Bookman Demi" pitchFamily="18" charset="0"/>
              </a:rPr>
              <a:t>Wh</a:t>
            </a:r>
            <a:r>
              <a:rPr lang="en-US" sz="2400" b="1" dirty="0">
                <a:solidFill>
                  <a:schemeClr val="hlink"/>
                </a:solidFill>
                <a:latin typeface="ITC Bookman Demi" pitchFamily="18" charset="0"/>
              </a:rPr>
              <a:t>-questions: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200" b="1" dirty="0" smtClean="0"/>
              <a:t>  </a:t>
            </a:r>
            <a:r>
              <a:rPr lang="en-US" sz="2200" b="1" dirty="0" smtClean="0">
                <a:solidFill>
                  <a:schemeClr val="accent6"/>
                </a:solidFill>
                <a:latin typeface="ITC Bookman Demi" pitchFamily="18" charset="0"/>
              </a:rPr>
              <a:t>When</a:t>
            </a:r>
            <a:endParaRPr lang="en-US" sz="2200" b="1" dirty="0">
              <a:solidFill>
                <a:schemeClr val="accent6"/>
              </a:solidFill>
              <a:latin typeface="ITC Bookman Demi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  </a:t>
            </a:r>
            <a:r>
              <a:rPr lang="en-US" sz="2200" b="1" dirty="0" smtClean="0">
                <a:solidFill>
                  <a:schemeClr val="accent6"/>
                </a:solidFill>
                <a:latin typeface="ITC Bookman Demi" pitchFamily="18" charset="0"/>
              </a:rPr>
              <a:t>Where</a:t>
            </a:r>
            <a:endParaRPr lang="en-US" sz="2200" b="1" dirty="0">
              <a:solidFill>
                <a:schemeClr val="accent6"/>
              </a:solidFill>
              <a:latin typeface="ITC Bookman Demi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  </a:t>
            </a:r>
            <a:r>
              <a:rPr lang="en-US" sz="2200" b="1" dirty="0" smtClean="0">
                <a:solidFill>
                  <a:schemeClr val="accent6"/>
                </a:solidFill>
                <a:latin typeface="ITC Bookman Demi" pitchFamily="18" charset="0"/>
              </a:rPr>
              <a:t>What</a:t>
            </a:r>
            <a:endParaRPr lang="en-US" sz="2200" b="1" dirty="0">
              <a:solidFill>
                <a:schemeClr val="accent6"/>
              </a:solidFill>
              <a:latin typeface="ITC Bookman Demi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  </a:t>
            </a:r>
            <a:r>
              <a:rPr lang="en-US" sz="2200" b="1" dirty="0" smtClean="0">
                <a:solidFill>
                  <a:schemeClr val="accent6"/>
                </a:solidFill>
                <a:latin typeface="ITC Bookman Demi" pitchFamily="18" charset="0"/>
              </a:rPr>
              <a:t>Why</a:t>
            </a:r>
            <a:endParaRPr lang="en-US" sz="2200" b="1" dirty="0">
              <a:solidFill>
                <a:schemeClr val="accent6"/>
              </a:solidFill>
              <a:latin typeface="ITC Bookman Demi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  </a:t>
            </a:r>
            <a:r>
              <a:rPr lang="en-US" sz="2200" b="1" dirty="0" smtClean="0">
                <a:solidFill>
                  <a:schemeClr val="accent6"/>
                </a:solidFill>
                <a:latin typeface="ITC Bookman Demi" pitchFamily="18" charset="0"/>
              </a:rPr>
              <a:t>Whose</a:t>
            </a:r>
            <a:endParaRPr lang="ru-RU" sz="2200" b="1" dirty="0" smtClean="0">
              <a:solidFill>
                <a:schemeClr val="accent6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200" b="1" dirty="0" smtClean="0">
                <a:solidFill>
                  <a:schemeClr val="accent6"/>
                </a:solidFill>
                <a:latin typeface="ITC Bookman Demi" pitchFamily="18" charset="0"/>
              </a:rPr>
              <a:t>  How</a:t>
            </a:r>
            <a:endParaRPr lang="en-US" sz="2200" b="1" dirty="0">
              <a:solidFill>
                <a:schemeClr val="accent6"/>
              </a:solidFill>
              <a:latin typeface="ITC Bookman Demi" pitchFamily="18" charset="0"/>
            </a:endParaRPr>
          </a:p>
          <a:p>
            <a:pPr marL="0" indent="269875" eaLnBrk="1" hangingPunct="1">
              <a:buFontTx/>
              <a:buNone/>
              <a:defRPr/>
            </a:pPr>
            <a:endParaRPr lang="en-US" sz="2200" b="1" dirty="0"/>
          </a:p>
          <a:p>
            <a:pPr marL="0" indent="269875" eaLnBrk="1" hangingPunct="1">
              <a:defRPr/>
            </a:pPr>
            <a:endParaRPr lang="en-US" sz="2200" dirty="0"/>
          </a:p>
          <a:p>
            <a:pPr marL="0" indent="0" algn="ctr" eaLnBrk="1" hangingPunct="1">
              <a:buFontTx/>
              <a:buNone/>
              <a:defRPr/>
            </a:pPr>
            <a:r>
              <a:rPr lang="en-US" sz="2200" b="1" i="1" dirty="0">
                <a:solidFill>
                  <a:srgbClr val="006600"/>
                </a:solidFill>
              </a:rPr>
              <a:t>Who</a:t>
            </a:r>
            <a:r>
              <a:rPr lang="ru-RU" sz="2200" b="1" i="1" dirty="0">
                <a:solidFill>
                  <a:srgbClr val="006600"/>
                </a:solidFill>
              </a:rPr>
              <a:t> (вопрос к подлежащему)</a:t>
            </a:r>
          </a:p>
          <a:p>
            <a:pPr marL="0" indent="269875" algn="ctr" eaLnBrk="1" hangingPunct="1">
              <a:buFontTx/>
              <a:buNone/>
              <a:defRPr/>
            </a:pPr>
            <a:r>
              <a:rPr lang="ru-RU" sz="1800" b="1" i="1" dirty="0">
                <a:solidFill>
                  <a:schemeClr val="accent6"/>
                </a:solidFill>
                <a:latin typeface="Trebuchet MS" pitchFamily="34" charset="0"/>
              </a:rPr>
              <a:t>Для </a:t>
            </a:r>
            <a:r>
              <a:rPr lang="ru-RU" sz="1800" b="1" i="1" dirty="0" smtClean="0">
                <a:solidFill>
                  <a:schemeClr val="accent6"/>
                </a:solidFill>
                <a:latin typeface="Trebuchet MS" pitchFamily="34" charset="0"/>
              </a:rPr>
              <a:t>образования вопроса к подлежащему во времени </a:t>
            </a:r>
            <a:r>
              <a:rPr lang="en-US" sz="1800" b="1" i="1" dirty="0">
                <a:solidFill>
                  <a:schemeClr val="accent6"/>
                </a:solidFill>
                <a:latin typeface="Trebuchet MS" pitchFamily="34" charset="0"/>
              </a:rPr>
              <a:t>Past Simple</a:t>
            </a:r>
            <a:r>
              <a:rPr lang="ru-RU" sz="1800" b="1" i="1" dirty="0">
                <a:solidFill>
                  <a:schemeClr val="accent6"/>
                </a:solidFill>
                <a:latin typeface="Trebuchet MS" pitchFamily="34" charset="0"/>
              </a:rPr>
              <a:t> вспомогательный глагол не требуется !!! </a:t>
            </a:r>
            <a:endParaRPr lang="ru-RU" sz="1800" b="1" i="1" dirty="0" smtClean="0">
              <a:solidFill>
                <a:schemeClr val="accent6"/>
              </a:solidFill>
              <a:latin typeface="Trebuchet MS" pitchFamily="34" charset="0"/>
            </a:endParaRPr>
          </a:p>
          <a:p>
            <a:pPr marL="0" indent="269875" algn="ctr" eaLnBrk="1" hangingPunct="1">
              <a:buFontTx/>
              <a:buNone/>
              <a:defRPr/>
            </a:pPr>
            <a:r>
              <a:rPr lang="ru-RU" sz="1800" b="1" i="1" dirty="0" smtClean="0">
                <a:solidFill>
                  <a:schemeClr val="accent6"/>
                </a:solidFill>
                <a:latin typeface="Trebuchet MS" pitchFamily="34" charset="0"/>
              </a:rPr>
              <a:t>Глагол </a:t>
            </a:r>
            <a:r>
              <a:rPr lang="ru-RU" sz="1800" b="1" i="1" dirty="0">
                <a:solidFill>
                  <a:schemeClr val="accent6"/>
                </a:solidFill>
                <a:latin typeface="Trebuchet MS" pitchFamily="34" charset="0"/>
              </a:rPr>
              <a:t>остается во второй форме.</a:t>
            </a:r>
            <a:r>
              <a:rPr lang="en-US" sz="1800" b="1" i="1" dirty="0">
                <a:solidFill>
                  <a:schemeClr val="accent6"/>
                </a:solidFill>
                <a:latin typeface="Trebuchet MS" pitchFamily="34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8297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606425" y="0"/>
            <a:ext cx="7788275" cy="576263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006600"/>
                </a:solidFill>
                <a:latin typeface="Trebuchet MS" pitchFamily="34" charset="0"/>
              </a:rPr>
              <a:t>Образование вопросов</a:t>
            </a:r>
          </a:p>
        </p:txBody>
      </p:sp>
      <p:sp>
        <p:nvSpPr>
          <p:cNvPr id="382980" name="AutoShape 4"/>
          <p:cNvSpPr>
            <a:spLocks/>
          </p:cNvSpPr>
          <p:nvPr/>
        </p:nvSpPr>
        <p:spPr bwMode="auto">
          <a:xfrm>
            <a:off x="1476375" y="942975"/>
            <a:ext cx="503238" cy="2341563"/>
          </a:xfrm>
          <a:prstGeom prst="rightBrace">
            <a:avLst>
              <a:gd name="adj1" fmla="val 32205"/>
              <a:gd name="adj2" fmla="val 50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2700338" y="1668463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Вспомогательный</a:t>
            </a:r>
          </a:p>
          <a:p>
            <a:r>
              <a:rPr lang="ru-RU" b="1">
                <a:solidFill>
                  <a:srgbClr val="CC0000"/>
                </a:solidFill>
              </a:rPr>
              <a:t>глагол</a:t>
            </a:r>
          </a:p>
        </p:txBody>
      </p:sp>
      <p:sp>
        <p:nvSpPr>
          <p:cNvPr id="382982" name="AutoShape 6"/>
          <p:cNvSpPr>
            <a:spLocks noChangeArrowheads="1"/>
          </p:cNvSpPr>
          <p:nvPr/>
        </p:nvSpPr>
        <p:spPr bwMode="auto">
          <a:xfrm>
            <a:off x="2196306" y="1782794"/>
            <a:ext cx="287338" cy="288925"/>
          </a:xfrm>
          <a:prstGeom prst="plus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82983" name="AutoShape 7"/>
          <p:cNvSpPr>
            <a:spLocks noChangeArrowheads="1"/>
          </p:cNvSpPr>
          <p:nvPr/>
        </p:nvSpPr>
        <p:spPr bwMode="auto">
          <a:xfrm>
            <a:off x="4986338" y="1844675"/>
            <a:ext cx="287337" cy="288925"/>
          </a:xfrm>
          <a:prstGeom prst="plus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82984" name="Text Box 8"/>
          <p:cNvSpPr txBox="1">
            <a:spLocks noChangeArrowheads="1"/>
          </p:cNvSpPr>
          <p:nvPr/>
        </p:nvSpPr>
        <p:spPr bwMode="auto">
          <a:xfrm>
            <a:off x="5295900" y="1766888"/>
            <a:ext cx="164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Подлежащее</a:t>
            </a:r>
          </a:p>
        </p:txBody>
      </p:sp>
      <p:sp>
        <p:nvSpPr>
          <p:cNvPr id="382985" name="AutoShape 9"/>
          <p:cNvSpPr>
            <a:spLocks noChangeArrowheads="1"/>
          </p:cNvSpPr>
          <p:nvPr/>
        </p:nvSpPr>
        <p:spPr bwMode="auto">
          <a:xfrm>
            <a:off x="6936846" y="1844675"/>
            <a:ext cx="287337" cy="288925"/>
          </a:xfrm>
          <a:prstGeom prst="plus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82986" name="Text Box 10"/>
          <p:cNvSpPr txBox="1">
            <a:spLocks noChangeArrowheads="1"/>
          </p:cNvSpPr>
          <p:nvPr/>
        </p:nvSpPr>
        <p:spPr bwMode="auto">
          <a:xfrm>
            <a:off x="7332663" y="1698625"/>
            <a:ext cx="15843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 b="1">
                <a:solidFill>
                  <a:srgbClr val="CC0000"/>
                </a:solidFill>
              </a:rPr>
              <a:t>Основной</a:t>
            </a:r>
          </a:p>
          <a:p>
            <a:r>
              <a:rPr lang="ru-RU" sz="1700" b="1">
                <a:solidFill>
                  <a:srgbClr val="CC0000"/>
                </a:solidFill>
              </a:rPr>
              <a:t>(смысловой)</a:t>
            </a:r>
          </a:p>
          <a:p>
            <a:r>
              <a:rPr lang="ru-RU" sz="1700" b="1">
                <a:solidFill>
                  <a:srgbClr val="CC0000"/>
                </a:solidFill>
              </a:rPr>
              <a:t>глагол</a:t>
            </a:r>
          </a:p>
        </p:txBody>
      </p:sp>
      <p:sp>
        <p:nvSpPr>
          <p:cNvPr id="382987" name="Text Box 11"/>
          <p:cNvSpPr txBox="1">
            <a:spLocks noChangeArrowheads="1"/>
          </p:cNvSpPr>
          <p:nvPr/>
        </p:nvSpPr>
        <p:spPr bwMode="auto">
          <a:xfrm>
            <a:off x="282575" y="5529263"/>
            <a:ext cx="345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He </a:t>
            </a:r>
            <a:r>
              <a:rPr lang="en-US" b="1" i="1">
                <a:solidFill>
                  <a:srgbClr val="FF0000"/>
                </a:solidFill>
              </a:rPr>
              <a:t>played</a:t>
            </a:r>
            <a:r>
              <a:rPr lang="en-US" i="1"/>
              <a:t> football last summer.</a:t>
            </a:r>
          </a:p>
        </p:txBody>
      </p:sp>
      <p:sp>
        <p:nvSpPr>
          <p:cNvPr id="382988" name="Text Box 12"/>
          <p:cNvSpPr txBox="1">
            <a:spLocks noChangeArrowheads="1"/>
          </p:cNvSpPr>
          <p:nvPr/>
        </p:nvSpPr>
        <p:spPr bwMode="auto">
          <a:xfrm>
            <a:off x="4514850" y="5514975"/>
            <a:ext cx="431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CC0000"/>
                </a:solidFill>
              </a:rPr>
              <a:t>Who played </a:t>
            </a:r>
            <a:r>
              <a:rPr lang="en-US" sz="2000" b="1" i="1"/>
              <a:t>football last summer?</a:t>
            </a:r>
            <a:endParaRPr lang="ru-RU" sz="2000" b="1" i="1"/>
          </a:p>
        </p:txBody>
      </p:sp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519113" y="3429000"/>
            <a:ext cx="3584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When </a:t>
            </a:r>
            <a:r>
              <a:rPr lang="en-US" sz="2000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did you go to school?</a:t>
            </a:r>
          </a:p>
          <a:p>
            <a:pPr>
              <a:defRPr/>
            </a:pPr>
            <a:r>
              <a:rPr lang="en-US" sz="2000" b="1" i="1" dirty="0">
                <a:solidFill>
                  <a:schemeClr val="accent6"/>
                </a:solidFill>
                <a:latin typeface="Trebuchet MS" pitchFamily="34" charset="0"/>
                <a:cs typeface="+mn-cs"/>
              </a:rPr>
              <a:t>Why did he study English?</a:t>
            </a:r>
            <a:endParaRPr lang="ru-RU" sz="2000" b="1" i="1" dirty="0">
              <a:solidFill>
                <a:schemeClr val="accent6"/>
              </a:solidFill>
              <a:latin typeface="Trebuchet MS" pitchFamily="34" charset="0"/>
              <a:cs typeface="+mn-cs"/>
            </a:endParaRPr>
          </a:p>
        </p:txBody>
      </p:sp>
      <p:pic>
        <p:nvPicPr>
          <p:cNvPr id="24595" name="Picture 14" descr="j0432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188913"/>
            <a:ext cx="142716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91" name="AutoShape 15"/>
          <p:cNvSpPr>
            <a:spLocks noChangeArrowheads="1"/>
          </p:cNvSpPr>
          <p:nvPr/>
        </p:nvSpPr>
        <p:spPr bwMode="auto">
          <a:xfrm>
            <a:off x="3737059" y="5583388"/>
            <a:ext cx="792163" cy="288925"/>
          </a:xfrm>
          <a:prstGeom prst="rightArrow">
            <a:avLst>
              <a:gd name="adj1" fmla="val 50000"/>
              <a:gd name="adj2" fmla="val 68544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2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82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82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2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82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82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82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82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82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82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82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82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82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82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8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2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2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82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2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2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2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2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2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82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2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82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2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2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82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2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2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2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82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82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82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382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829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829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829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829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829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829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829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3829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3829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3829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/>
      <p:bldP spid="382980" grpId="0" animBg="1"/>
      <p:bldP spid="382987" grpId="0"/>
      <p:bldP spid="3829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4" name="Picture 4" descr="j043238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092950" y="188913"/>
            <a:ext cx="1819275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5602" name="WordArt 5"/>
          <p:cNvSpPr>
            <a:spLocks noChangeArrowheads="1" noChangeShapeType="1" noTextEdit="1"/>
          </p:cNvSpPr>
          <p:nvPr/>
        </p:nvSpPr>
        <p:spPr bwMode="auto">
          <a:xfrm>
            <a:off x="468313" y="2035175"/>
            <a:ext cx="6119812" cy="31940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Comic Sans MS"/>
              </a:rPr>
              <a:t>THE END</a:t>
            </a:r>
            <a:endParaRPr lang="ru-RU" sz="60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omic Sans MS"/>
            </a:endParaRP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6520215" y="6309320"/>
            <a:ext cx="2544286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rgbClr val="006600"/>
                </a:solidFill>
              </a:rPr>
              <a:t>b</a:t>
            </a:r>
            <a:r>
              <a:rPr lang="en-US" b="1" i="1" dirty="0">
                <a:solidFill>
                  <a:srgbClr val="006600"/>
                </a:solidFill>
              </a:rPr>
              <a:t>y Kudryavtseva E.A.</a:t>
            </a:r>
            <a:endParaRPr lang="ru-RU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6_Бумаж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1426</TotalTime>
  <Words>277</Words>
  <Application>Microsoft Office PowerPoint</Application>
  <PresentationFormat>Экран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Calibri</vt:lpstr>
      <vt:lpstr>Wingdings 2</vt:lpstr>
      <vt:lpstr>Monotype Corsiva</vt:lpstr>
      <vt:lpstr>Bookman Old Style</vt:lpstr>
      <vt:lpstr>Trebuchet MS</vt:lpstr>
      <vt:lpstr>Arial Black</vt:lpstr>
      <vt:lpstr>ITC Bookman Demi</vt:lpstr>
      <vt:lpstr>Оформление по умолчанию</vt:lpstr>
      <vt:lpstr>6_Бумажная</vt:lpstr>
      <vt:lpstr>6_Бумажная</vt:lpstr>
      <vt:lpstr>6_Бумажная</vt:lpstr>
      <vt:lpstr>Слайд 1</vt:lpstr>
      <vt:lpstr>The Past Simple Tense (Прошедшее простое время)</vt:lpstr>
      <vt:lpstr>The Past Simple Tense</vt:lpstr>
      <vt:lpstr>The Past Simple Tense</vt:lpstr>
      <vt:lpstr>Образование вопросов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HP</cp:lastModifiedBy>
  <cp:revision>91</cp:revision>
  <dcterms:created xsi:type="dcterms:W3CDTF">2008-05-25T11:10:20Z</dcterms:created>
  <dcterms:modified xsi:type="dcterms:W3CDTF">2013-07-09T04:07:27Z</dcterms:modified>
</cp:coreProperties>
</file>