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4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FFF8E5-9E75-4376-ADA8-EE99F627206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217EC0-5ABE-45DB-BC6A-36E1B49D2E76}">
      <dgm:prSet phldrT="[Текст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dirty="0" err="1">
              <a:solidFill>
                <a:schemeClr val="tx1"/>
              </a:solidFill>
            </a:rPr>
            <a:t>Марҳилаҳои</a:t>
          </a:r>
          <a:r>
            <a:rPr lang="ru-RU" sz="2000" dirty="0">
              <a:solidFill>
                <a:schemeClr val="tx1"/>
              </a:solidFill>
            </a:rPr>
            <a:t> </a:t>
          </a:r>
          <a:r>
            <a:rPr lang="ru-RU" sz="2000" dirty="0" err="1">
              <a:solidFill>
                <a:schemeClr val="tx1"/>
              </a:solidFill>
            </a:rPr>
            <a:t>барномарезии</a:t>
          </a:r>
          <a:r>
            <a:rPr lang="ru-RU" sz="2000" dirty="0">
              <a:solidFill>
                <a:schemeClr val="tx1"/>
              </a:solidFill>
            </a:rPr>
            <a:t> </a:t>
          </a:r>
          <a:r>
            <a:rPr lang="ru-RU" sz="2000" dirty="0" err="1">
              <a:solidFill>
                <a:schemeClr val="tx1"/>
              </a:solidFill>
            </a:rPr>
            <a:t>буҷет</a:t>
          </a:r>
          <a:r>
            <a:rPr lang="ru-RU" sz="2000" dirty="0">
              <a:solidFill>
                <a:schemeClr val="tx1"/>
              </a:solidFill>
            </a:rPr>
            <a:t> </a:t>
          </a:r>
          <a:r>
            <a:rPr lang="ru-RU" sz="2000" b="1" dirty="0">
              <a:solidFill>
                <a:schemeClr val="tx1"/>
              </a:solidFill>
            </a:rPr>
            <a:t> </a:t>
          </a:r>
        </a:p>
      </dgm:t>
    </dgm:pt>
    <dgm:pt modelId="{2630CE5D-55AD-4A03-8357-3B4B5DB215A1}" type="parTrans" cxnId="{C67D6B70-8404-422B-A5F1-8102DEF9478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6B0B6FD-87EA-43DD-82F1-3706C1796C34}" type="sibTrans" cxnId="{C67D6B70-8404-422B-A5F1-8102DEF9478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7892E05-3B4E-480F-9584-4660763CF123}">
      <dgm:prSet phldrT="[Текст]" custT="1"/>
      <dgm:spPr/>
      <dgm:t>
        <a:bodyPr/>
        <a:lstStyle/>
        <a:p>
          <a:r>
            <a:rPr lang="ru-RU" sz="1600" dirty="0" err="1">
              <a:solidFill>
                <a:schemeClr val="tx1"/>
              </a:solidFill>
            </a:rPr>
            <a:t>Марҳилаи</a:t>
          </a:r>
          <a:r>
            <a:rPr lang="ru-RU" sz="1600" dirty="0">
              <a:solidFill>
                <a:schemeClr val="tx1"/>
              </a:solidFill>
            </a:rPr>
            <a:t> 1- (</a:t>
          </a:r>
          <a:r>
            <a:rPr lang="ru-RU" sz="1600" dirty="0" err="1">
              <a:solidFill>
                <a:schemeClr val="tx1"/>
              </a:solidFill>
            </a:rPr>
            <a:t>Фазаи</a:t>
          </a:r>
          <a:r>
            <a:rPr lang="ru-RU" sz="1600" dirty="0">
              <a:solidFill>
                <a:schemeClr val="tx1"/>
              </a:solidFill>
            </a:rPr>
            <a:t> -1): </a:t>
          </a:r>
        </a:p>
        <a:p>
          <a:r>
            <a:rPr lang="ru-RU" sz="1600" dirty="0">
              <a:solidFill>
                <a:schemeClr val="tx1"/>
              </a:solidFill>
            </a:rPr>
            <a:t>- </a:t>
          </a:r>
          <a:r>
            <a:rPr lang="ru-RU" sz="1600" dirty="0" err="1">
              <a:solidFill>
                <a:schemeClr val="tx1"/>
              </a:solidFill>
            </a:rPr>
            <a:t>Муайян</a:t>
          </a:r>
          <a:r>
            <a:rPr lang="ru-RU" sz="1600" dirty="0">
              <a:solidFill>
                <a:schemeClr val="tx1"/>
              </a:solidFill>
            </a:rPr>
            <a:t> </a:t>
          </a:r>
          <a:r>
            <a:rPr lang="ru-RU" sz="1600" dirty="0" err="1">
              <a:solidFill>
                <a:schemeClr val="tx1"/>
              </a:solidFill>
            </a:rPr>
            <a:t>намудан</a:t>
          </a:r>
          <a:r>
            <a:rPr lang="ru-RU" sz="1600" dirty="0">
              <a:solidFill>
                <a:schemeClr val="tx1"/>
              </a:solidFill>
            </a:rPr>
            <a:t> </a:t>
          </a:r>
          <a:r>
            <a:rPr lang="ru-RU" sz="1600" dirty="0" err="1">
              <a:solidFill>
                <a:schemeClr val="tx1"/>
              </a:solidFill>
            </a:rPr>
            <a:t>сатҳи</a:t>
          </a:r>
          <a:r>
            <a:rPr lang="ru-RU" sz="1600" dirty="0">
              <a:solidFill>
                <a:schemeClr val="tx1"/>
              </a:solidFill>
            </a:rPr>
            <a:t> </a:t>
          </a:r>
          <a:r>
            <a:rPr lang="ru-RU" sz="1600" dirty="0" err="1">
              <a:solidFill>
                <a:schemeClr val="tx1"/>
              </a:solidFill>
            </a:rPr>
            <a:t>ниҳоии</a:t>
          </a:r>
          <a:r>
            <a:rPr lang="ru-RU" sz="1600" dirty="0">
              <a:solidFill>
                <a:schemeClr val="tx1"/>
              </a:solidFill>
            </a:rPr>
            <a:t> </a:t>
          </a:r>
          <a:r>
            <a:rPr lang="ru-RU" sz="1600" dirty="0" err="1">
              <a:solidFill>
                <a:schemeClr val="tx1"/>
              </a:solidFill>
            </a:rPr>
            <a:t>хароҷот</a:t>
          </a:r>
          <a:r>
            <a:rPr lang="ru-RU" sz="1600" dirty="0">
              <a:solidFill>
                <a:schemeClr val="tx1"/>
              </a:solidFill>
            </a:rPr>
            <a:t>;</a:t>
          </a:r>
        </a:p>
        <a:p>
          <a:r>
            <a:rPr lang="ru-RU" sz="1600" dirty="0">
              <a:solidFill>
                <a:schemeClr val="tx1"/>
              </a:solidFill>
            </a:rPr>
            <a:t>- </a:t>
          </a:r>
          <a:r>
            <a:rPr lang="ru-RU" sz="1600" dirty="0" err="1">
              <a:solidFill>
                <a:schemeClr val="tx1"/>
              </a:solidFill>
            </a:rPr>
            <a:t>Пешнависи</a:t>
          </a:r>
          <a:r>
            <a:rPr lang="ru-RU" sz="1600" dirty="0">
              <a:solidFill>
                <a:schemeClr val="tx1"/>
              </a:solidFill>
            </a:rPr>
            <a:t> </a:t>
          </a:r>
          <a:r>
            <a:rPr lang="ru-RU" sz="1600" dirty="0" err="1">
              <a:solidFill>
                <a:schemeClr val="tx1"/>
              </a:solidFill>
            </a:rPr>
            <a:t>ёддоштҳои</a:t>
          </a:r>
          <a:r>
            <a:rPr lang="ru-RU" sz="1600" dirty="0">
              <a:solidFill>
                <a:schemeClr val="tx1"/>
              </a:solidFill>
            </a:rPr>
            <a:t> </a:t>
          </a:r>
          <a:r>
            <a:rPr lang="ru-RU" sz="1600" dirty="0" err="1">
              <a:solidFill>
                <a:schemeClr val="tx1"/>
              </a:solidFill>
            </a:rPr>
            <a:t>тавзеҳӣ</a:t>
          </a:r>
          <a:r>
            <a:rPr lang="ru-RU" sz="1600" dirty="0">
              <a:solidFill>
                <a:schemeClr val="tx1"/>
              </a:solidFill>
            </a:rPr>
            <a:t> </a:t>
          </a:r>
          <a:r>
            <a:rPr lang="ru-RU" sz="1600" dirty="0" err="1">
              <a:solidFill>
                <a:schemeClr val="tx1"/>
              </a:solidFill>
            </a:rPr>
            <a:t>оид</a:t>
          </a:r>
          <a:r>
            <a:rPr lang="ru-RU" sz="1600" dirty="0">
              <a:solidFill>
                <a:schemeClr val="tx1"/>
              </a:solidFill>
            </a:rPr>
            <a:t> ба БД </a:t>
          </a:r>
        </a:p>
      </dgm:t>
    </dgm:pt>
    <dgm:pt modelId="{971AD735-B769-4952-AB07-759C1750494B}" type="parTrans" cxnId="{4D613652-1498-423E-B8B3-546359CDD4D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0C64DF5-99D3-4252-B4B9-54D4ECF43775}" type="sibTrans" cxnId="{4D613652-1498-423E-B8B3-546359CDD4D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A72617C-8AF6-48FF-95AC-96E490F6401D}">
      <dgm:prSet phldrT="[Текст]"/>
      <dgm:spPr/>
      <dgm:t>
        <a:bodyPr/>
        <a:lstStyle/>
        <a:p>
          <a:r>
            <a:rPr lang="ru-RU" dirty="0" err="1">
              <a:solidFill>
                <a:schemeClr val="tx1"/>
              </a:solidFill>
            </a:rPr>
            <a:t>Марҳилаи</a:t>
          </a:r>
          <a:r>
            <a:rPr lang="ru-RU" dirty="0">
              <a:solidFill>
                <a:schemeClr val="tx1"/>
              </a:solidFill>
            </a:rPr>
            <a:t> 2- (</a:t>
          </a:r>
          <a:r>
            <a:rPr lang="ru-RU" dirty="0" err="1">
              <a:solidFill>
                <a:schemeClr val="tx1"/>
              </a:solidFill>
            </a:rPr>
            <a:t>Фазаи</a:t>
          </a:r>
          <a:r>
            <a:rPr lang="ru-RU" dirty="0">
              <a:solidFill>
                <a:schemeClr val="tx1"/>
              </a:solidFill>
            </a:rPr>
            <a:t> -2): </a:t>
          </a:r>
        </a:p>
        <a:p>
          <a:r>
            <a:rPr lang="ru-RU" dirty="0">
              <a:solidFill>
                <a:schemeClr val="tx1"/>
              </a:solidFill>
            </a:rPr>
            <a:t>- </a:t>
          </a:r>
          <a:r>
            <a:rPr lang="ru-RU" dirty="0" err="1">
              <a:solidFill>
                <a:schemeClr val="tx1"/>
              </a:solidFill>
            </a:rPr>
            <a:t>Лоиҳаи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Қонун</a:t>
          </a:r>
          <a:r>
            <a:rPr lang="ru-RU" dirty="0">
              <a:solidFill>
                <a:schemeClr val="tx1"/>
              </a:solidFill>
            </a:rPr>
            <a:t> «Дар </a:t>
          </a:r>
          <a:r>
            <a:rPr lang="ru-RU" dirty="0" err="1">
              <a:solidFill>
                <a:schemeClr val="tx1"/>
              </a:solidFill>
            </a:rPr>
            <a:t>бораи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буҷети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давлатӣ</a:t>
          </a:r>
          <a:endParaRPr lang="ru-RU" dirty="0">
            <a:solidFill>
              <a:schemeClr val="tx1"/>
            </a:solidFill>
          </a:endParaRPr>
        </a:p>
      </dgm:t>
    </dgm:pt>
    <dgm:pt modelId="{4235166F-4063-432D-893A-86C2B2FBAE9B}" type="parTrans" cxnId="{F52CE68F-B5DF-498E-9406-5764AEDA879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319580F-3ABE-4B38-ABB4-23A0BC1E1570}" type="sibTrans" cxnId="{F52CE68F-B5DF-498E-9406-5764AEDA879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2BB147A-FC73-4934-87F3-FECF2685FF67}" type="pres">
      <dgm:prSet presAssocID="{D1FFF8E5-9E75-4376-ADA8-EE99F627206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D352DD-C2C0-4A1E-B175-F053D6336A5E}" type="pres">
      <dgm:prSet presAssocID="{D7217EC0-5ABE-45DB-BC6A-36E1B49D2E76}" presName="parentLin" presStyleCnt="0"/>
      <dgm:spPr/>
    </dgm:pt>
    <dgm:pt modelId="{C9A00EAE-BF5C-49BE-A313-DA280A6774B3}" type="pres">
      <dgm:prSet presAssocID="{D7217EC0-5ABE-45DB-BC6A-36E1B49D2E7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B95AEA1-EA54-48B5-BFA7-2BC3E723AD73}" type="pres">
      <dgm:prSet presAssocID="{D7217EC0-5ABE-45DB-BC6A-36E1B49D2E76}" presName="parentText" presStyleLbl="node1" presStyleIdx="0" presStyleCnt="3" custScaleX="142805" custLinFactNeighborX="-49378" custLinFactNeighborY="502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2B3E6F-EFC2-4CDA-9358-6D15A0CEB4AA}" type="pres">
      <dgm:prSet presAssocID="{D7217EC0-5ABE-45DB-BC6A-36E1B49D2E76}" presName="negativeSpace" presStyleCnt="0"/>
      <dgm:spPr/>
    </dgm:pt>
    <dgm:pt modelId="{CEE28F6F-DE9B-4427-A478-9BBFF78ED8CE}" type="pres">
      <dgm:prSet presAssocID="{D7217EC0-5ABE-45DB-BC6A-36E1B49D2E76}" presName="childText" presStyleLbl="conFgAcc1" presStyleIdx="0" presStyleCnt="3">
        <dgm:presLayoutVars>
          <dgm:bulletEnabled val="1"/>
        </dgm:presLayoutVars>
      </dgm:prSet>
      <dgm:spPr/>
    </dgm:pt>
    <dgm:pt modelId="{DC74E908-5269-4248-A148-226F24CD6AC1}" type="pres">
      <dgm:prSet presAssocID="{E6B0B6FD-87EA-43DD-82F1-3706C1796C34}" presName="spaceBetweenRectangles" presStyleCnt="0"/>
      <dgm:spPr/>
    </dgm:pt>
    <dgm:pt modelId="{1BB074BD-4367-4069-84D4-C2628B2947C7}" type="pres">
      <dgm:prSet presAssocID="{27892E05-3B4E-480F-9584-4660763CF123}" presName="parentLin" presStyleCnt="0"/>
      <dgm:spPr/>
    </dgm:pt>
    <dgm:pt modelId="{7046E23A-9ECB-4E39-AFD5-175256AF98E4}" type="pres">
      <dgm:prSet presAssocID="{27892E05-3B4E-480F-9584-4660763CF12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B46530E-B817-4F8B-BE38-AF6829C55A75}" type="pres">
      <dgm:prSet presAssocID="{27892E05-3B4E-480F-9584-4660763CF123}" presName="parentText" presStyleLbl="node1" presStyleIdx="1" presStyleCnt="3" custScaleX="142997" custScaleY="244464" custLinFactNeighborX="-56483" custLinFactNeighborY="275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1011FA-7457-4702-A48A-2BB4AE4CA7F0}" type="pres">
      <dgm:prSet presAssocID="{27892E05-3B4E-480F-9584-4660763CF123}" presName="negativeSpace" presStyleCnt="0"/>
      <dgm:spPr/>
    </dgm:pt>
    <dgm:pt modelId="{109AFE97-E61A-4AC9-8BB4-690AF21D2EB6}" type="pres">
      <dgm:prSet presAssocID="{27892E05-3B4E-480F-9584-4660763CF123}" presName="childText" presStyleLbl="conFgAcc1" presStyleIdx="1" presStyleCnt="3">
        <dgm:presLayoutVars>
          <dgm:bulletEnabled val="1"/>
        </dgm:presLayoutVars>
      </dgm:prSet>
      <dgm:spPr/>
    </dgm:pt>
    <dgm:pt modelId="{C4CAE446-2E0C-4BF5-86C4-F1F6D57E4DBC}" type="pres">
      <dgm:prSet presAssocID="{00C64DF5-99D3-4252-B4B9-54D4ECF43775}" presName="spaceBetweenRectangles" presStyleCnt="0"/>
      <dgm:spPr/>
    </dgm:pt>
    <dgm:pt modelId="{A764BA3B-1873-4CDB-8D8B-8F481276158F}" type="pres">
      <dgm:prSet presAssocID="{EA72617C-8AF6-48FF-95AC-96E490F6401D}" presName="parentLin" presStyleCnt="0"/>
      <dgm:spPr/>
    </dgm:pt>
    <dgm:pt modelId="{18BC1DED-08C9-495D-B6CB-BA714238D0B8}" type="pres">
      <dgm:prSet presAssocID="{EA72617C-8AF6-48FF-95AC-96E490F6401D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42FD0C3A-98B3-42CD-A879-24FBF2FAC1E3}" type="pres">
      <dgm:prSet presAssocID="{EA72617C-8AF6-48FF-95AC-96E490F6401D}" presName="parentText" presStyleLbl="node1" presStyleIdx="2" presStyleCnt="3" custScaleX="142997" custScaleY="15228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C1C2F-173F-4726-884D-3F1C36B36F84}" type="pres">
      <dgm:prSet presAssocID="{EA72617C-8AF6-48FF-95AC-96E490F6401D}" presName="negativeSpace" presStyleCnt="0"/>
      <dgm:spPr/>
    </dgm:pt>
    <dgm:pt modelId="{9302091D-585C-4FB9-A3DD-3FD5086EEEBD}" type="pres">
      <dgm:prSet presAssocID="{EA72617C-8AF6-48FF-95AC-96E490F6401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94D2E68-D939-4896-9FA9-8BA7F6ECC498}" type="presOf" srcId="{27892E05-3B4E-480F-9584-4660763CF123}" destId="{CB46530E-B817-4F8B-BE38-AF6829C55A75}" srcOrd="1" destOrd="0" presId="urn:microsoft.com/office/officeart/2005/8/layout/list1"/>
    <dgm:cxn modelId="{4D613652-1498-423E-B8B3-546359CDD4DB}" srcId="{D1FFF8E5-9E75-4376-ADA8-EE99F6272069}" destId="{27892E05-3B4E-480F-9584-4660763CF123}" srcOrd="1" destOrd="0" parTransId="{971AD735-B769-4952-AB07-759C1750494B}" sibTransId="{00C64DF5-99D3-4252-B4B9-54D4ECF43775}"/>
    <dgm:cxn modelId="{F52CE68F-B5DF-498E-9406-5764AEDA8799}" srcId="{D1FFF8E5-9E75-4376-ADA8-EE99F6272069}" destId="{EA72617C-8AF6-48FF-95AC-96E490F6401D}" srcOrd="2" destOrd="0" parTransId="{4235166F-4063-432D-893A-86C2B2FBAE9B}" sibTransId="{9319580F-3ABE-4B38-ABB4-23A0BC1E1570}"/>
    <dgm:cxn modelId="{C809D4EB-CF1A-463D-B338-FB08133B6B67}" type="presOf" srcId="{27892E05-3B4E-480F-9584-4660763CF123}" destId="{7046E23A-9ECB-4E39-AFD5-175256AF98E4}" srcOrd="0" destOrd="0" presId="urn:microsoft.com/office/officeart/2005/8/layout/list1"/>
    <dgm:cxn modelId="{4DD4A84B-A76B-4840-BD5F-C6FBF60F3C26}" type="presOf" srcId="{EA72617C-8AF6-48FF-95AC-96E490F6401D}" destId="{42FD0C3A-98B3-42CD-A879-24FBF2FAC1E3}" srcOrd="1" destOrd="0" presId="urn:microsoft.com/office/officeart/2005/8/layout/list1"/>
    <dgm:cxn modelId="{C67D6B70-8404-422B-A5F1-8102DEF94784}" srcId="{D1FFF8E5-9E75-4376-ADA8-EE99F6272069}" destId="{D7217EC0-5ABE-45DB-BC6A-36E1B49D2E76}" srcOrd="0" destOrd="0" parTransId="{2630CE5D-55AD-4A03-8357-3B4B5DB215A1}" sibTransId="{E6B0B6FD-87EA-43DD-82F1-3706C1796C34}"/>
    <dgm:cxn modelId="{F899E95E-FE89-422F-B1D2-034D773AFEFD}" type="presOf" srcId="{D1FFF8E5-9E75-4376-ADA8-EE99F6272069}" destId="{32BB147A-FC73-4934-87F3-FECF2685FF67}" srcOrd="0" destOrd="0" presId="urn:microsoft.com/office/officeart/2005/8/layout/list1"/>
    <dgm:cxn modelId="{6D513426-63D8-472E-9D99-FD29FA2F84F3}" type="presOf" srcId="{D7217EC0-5ABE-45DB-BC6A-36E1B49D2E76}" destId="{C9A00EAE-BF5C-49BE-A313-DA280A6774B3}" srcOrd="0" destOrd="0" presId="urn:microsoft.com/office/officeart/2005/8/layout/list1"/>
    <dgm:cxn modelId="{894789AE-EBF8-4AA2-B431-7F61D09D78EF}" type="presOf" srcId="{D7217EC0-5ABE-45DB-BC6A-36E1B49D2E76}" destId="{CB95AEA1-EA54-48B5-BFA7-2BC3E723AD73}" srcOrd="1" destOrd="0" presId="urn:microsoft.com/office/officeart/2005/8/layout/list1"/>
    <dgm:cxn modelId="{417AF57F-B142-427B-AFAB-82AA72E6D7B8}" type="presOf" srcId="{EA72617C-8AF6-48FF-95AC-96E490F6401D}" destId="{18BC1DED-08C9-495D-B6CB-BA714238D0B8}" srcOrd="0" destOrd="0" presId="urn:microsoft.com/office/officeart/2005/8/layout/list1"/>
    <dgm:cxn modelId="{F183CDA1-9418-455F-99B7-59B6D3333580}" type="presParOf" srcId="{32BB147A-FC73-4934-87F3-FECF2685FF67}" destId="{12D352DD-C2C0-4A1E-B175-F053D6336A5E}" srcOrd="0" destOrd="0" presId="urn:microsoft.com/office/officeart/2005/8/layout/list1"/>
    <dgm:cxn modelId="{BB9A71E2-6310-49DC-B74E-FFF84ACAC572}" type="presParOf" srcId="{12D352DD-C2C0-4A1E-B175-F053D6336A5E}" destId="{C9A00EAE-BF5C-49BE-A313-DA280A6774B3}" srcOrd="0" destOrd="0" presId="urn:microsoft.com/office/officeart/2005/8/layout/list1"/>
    <dgm:cxn modelId="{E7190A23-F883-49B5-9ACA-837581ACA56C}" type="presParOf" srcId="{12D352DD-C2C0-4A1E-B175-F053D6336A5E}" destId="{CB95AEA1-EA54-48B5-BFA7-2BC3E723AD73}" srcOrd="1" destOrd="0" presId="urn:microsoft.com/office/officeart/2005/8/layout/list1"/>
    <dgm:cxn modelId="{5B5211C9-D9AD-4803-9209-AB8E28D98119}" type="presParOf" srcId="{32BB147A-FC73-4934-87F3-FECF2685FF67}" destId="{652B3E6F-EFC2-4CDA-9358-6D15A0CEB4AA}" srcOrd="1" destOrd="0" presId="urn:microsoft.com/office/officeart/2005/8/layout/list1"/>
    <dgm:cxn modelId="{21D1677E-02BB-47BD-8AE3-B12569DAD551}" type="presParOf" srcId="{32BB147A-FC73-4934-87F3-FECF2685FF67}" destId="{CEE28F6F-DE9B-4427-A478-9BBFF78ED8CE}" srcOrd="2" destOrd="0" presId="urn:microsoft.com/office/officeart/2005/8/layout/list1"/>
    <dgm:cxn modelId="{6509ABFE-2414-4FB1-99C0-25F0DEB4C31F}" type="presParOf" srcId="{32BB147A-FC73-4934-87F3-FECF2685FF67}" destId="{DC74E908-5269-4248-A148-226F24CD6AC1}" srcOrd="3" destOrd="0" presId="urn:microsoft.com/office/officeart/2005/8/layout/list1"/>
    <dgm:cxn modelId="{C64FABDD-AFCF-4A6F-93AF-AD33B7B1B51B}" type="presParOf" srcId="{32BB147A-FC73-4934-87F3-FECF2685FF67}" destId="{1BB074BD-4367-4069-84D4-C2628B2947C7}" srcOrd="4" destOrd="0" presId="urn:microsoft.com/office/officeart/2005/8/layout/list1"/>
    <dgm:cxn modelId="{23870124-EC62-4794-A159-6112FB6D7203}" type="presParOf" srcId="{1BB074BD-4367-4069-84D4-C2628B2947C7}" destId="{7046E23A-9ECB-4E39-AFD5-175256AF98E4}" srcOrd="0" destOrd="0" presId="urn:microsoft.com/office/officeart/2005/8/layout/list1"/>
    <dgm:cxn modelId="{3C8E1D98-9E51-4887-BAD5-59699D87476C}" type="presParOf" srcId="{1BB074BD-4367-4069-84D4-C2628B2947C7}" destId="{CB46530E-B817-4F8B-BE38-AF6829C55A75}" srcOrd="1" destOrd="0" presId="urn:microsoft.com/office/officeart/2005/8/layout/list1"/>
    <dgm:cxn modelId="{36F32D88-45A4-4958-9F4F-0779556002C1}" type="presParOf" srcId="{32BB147A-FC73-4934-87F3-FECF2685FF67}" destId="{ED1011FA-7457-4702-A48A-2BB4AE4CA7F0}" srcOrd="5" destOrd="0" presId="urn:microsoft.com/office/officeart/2005/8/layout/list1"/>
    <dgm:cxn modelId="{2905D79E-6755-4605-8323-4ACB295C3E3C}" type="presParOf" srcId="{32BB147A-FC73-4934-87F3-FECF2685FF67}" destId="{109AFE97-E61A-4AC9-8BB4-690AF21D2EB6}" srcOrd="6" destOrd="0" presId="urn:microsoft.com/office/officeart/2005/8/layout/list1"/>
    <dgm:cxn modelId="{5D63F28F-03F3-42C1-B6D2-9AD08AF8032D}" type="presParOf" srcId="{32BB147A-FC73-4934-87F3-FECF2685FF67}" destId="{C4CAE446-2E0C-4BF5-86C4-F1F6D57E4DBC}" srcOrd="7" destOrd="0" presId="urn:microsoft.com/office/officeart/2005/8/layout/list1"/>
    <dgm:cxn modelId="{F6BCBA0C-388B-45E8-85B3-5DA50D6B1351}" type="presParOf" srcId="{32BB147A-FC73-4934-87F3-FECF2685FF67}" destId="{A764BA3B-1873-4CDB-8D8B-8F481276158F}" srcOrd="8" destOrd="0" presId="urn:microsoft.com/office/officeart/2005/8/layout/list1"/>
    <dgm:cxn modelId="{7A6BD435-EAB4-4BE6-93DF-3C178E4B7192}" type="presParOf" srcId="{A764BA3B-1873-4CDB-8D8B-8F481276158F}" destId="{18BC1DED-08C9-495D-B6CB-BA714238D0B8}" srcOrd="0" destOrd="0" presId="urn:microsoft.com/office/officeart/2005/8/layout/list1"/>
    <dgm:cxn modelId="{4794FB6F-7ECE-4895-964E-BE5A5E5AC269}" type="presParOf" srcId="{A764BA3B-1873-4CDB-8D8B-8F481276158F}" destId="{42FD0C3A-98B3-42CD-A879-24FBF2FAC1E3}" srcOrd="1" destOrd="0" presId="urn:microsoft.com/office/officeart/2005/8/layout/list1"/>
    <dgm:cxn modelId="{BAA9BED8-B221-4EE8-B1C5-96489E9BB350}" type="presParOf" srcId="{32BB147A-FC73-4934-87F3-FECF2685FF67}" destId="{3AFC1C2F-173F-4726-884D-3F1C36B36F84}" srcOrd="9" destOrd="0" presId="urn:microsoft.com/office/officeart/2005/8/layout/list1"/>
    <dgm:cxn modelId="{D0AC3703-671F-4839-A929-B0F2F183C198}" type="presParOf" srcId="{32BB147A-FC73-4934-87F3-FECF2685FF67}" destId="{9302091D-585C-4FB9-A3DD-3FD5086EEEB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B38325-8038-4DE9-ABD2-2330985D31C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8F0CDF-6FF4-4253-9A77-57B7F45C1F8C}">
      <dgm:prSet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algn="just"/>
          <a:r>
            <a:rPr lang="ru-RU" sz="2300" dirty="0">
              <a:solidFill>
                <a:srgbClr val="002060"/>
              </a:solidFill>
            </a:rPr>
            <a:t>  </a:t>
          </a:r>
          <a:r>
            <a:rPr lang="ru-RU" sz="2300" dirty="0" err="1">
              <a:solidFill>
                <a:srgbClr val="002060"/>
              </a:solidFill>
            </a:rPr>
            <a:t>Тақвими</a:t>
          </a:r>
          <a:r>
            <a:rPr lang="ru-RU" sz="2300" dirty="0">
              <a:solidFill>
                <a:srgbClr val="002060"/>
              </a:solidFill>
            </a:rPr>
            <a:t> </a:t>
          </a:r>
          <a:r>
            <a:rPr lang="ru-RU" sz="2300" dirty="0" err="1">
              <a:solidFill>
                <a:srgbClr val="002060"/>
              </a:solidFill>
            </a:rPr>
            <a:t>буҷет</a:t>
          </a:r>
          <a:r>
            <a:rPr lang="ru-RU" sz="2300" dirty="0">
              <a:solidFill>
                <a:srgbClr val="002060"/>
              </a:solidFill>
            </a:rPr>
            <a:t> </a:t>
          </a:r>
          <a:r>
            <a:rPr lang="ru-RU" sz="2300" dirty="0" err="1">
              <a:solidFill>
                <a:srgbClr val="002060"/>
              </a:solidFill>
            </a:rPr>
            <a:t>маҷмуи</a:t>
          </a:r>
          <a:r>
            <a:rPr lang="ru-RU" sz="2300" dirty="0">
              <a:solidFill>
                <a:srgbClr val="002060"/>
              </a:solidFill>
            </a:rPr>
            <a:t> </a:t>
          </a:r>
          <a:r>
            <a:rPr lang="ru-RU" sz="2300" dirty="0" err="1">
              <a:solidFill>
                <a:srgbClr val="002060"/>
              </a:solidFill>
            </a:rPr>
            <a:t>давраҳои</a:t>
          </a:r>
          <a:r>
            <a:rPr lang="ru-RU" sz="2300" dirty="0">
              <a:solidFill>
                <a:srgbClr val="002060"/>
              </a:solidFill>
            </a:rPr>
            <a:t> </a:t>
          </a:r>
          <a:r>
            <a:rPr lang="ru-RU" sz="2300" dirty="0" err="1">
              <a:solidFill>
                <a:srgbClr val="002060"/>
              </a:solidFill>
            </a:rPr>
            <a:t>замонии</a:t>
          </a:r>
          <a:r>
            <a:rPr lang="ru-RU" sz="2300" dirty="0">
              <a:solidFill>
                <a:srgbClr val="002060"/>
              </a:solidFill>
            </a:rPr>
            <a:t> </a:t>
          </a:r>
          <a:r>
            <a:rPr lang="ru-RU" sz="2300" dirty="0" err="1">
              <a:solidFill>
                <a:srgbClr val="002060"/>
              </a:solidFill>
            </a:rPr>
            <a:t>пайдарпайи</a:t>
          </a:r>
          <a:r>
            <a:rPr lang="ru-RU" sz="2300" dirty="0">
              <a:solidFill>
                <a:srgbClr val="002060"/>
              </a:solidFill>
            </a:rPr>
            <a:t> </a:t>
          </a:r>
          <a:r>
            <a:rPr lang="ru-RU" sz="2300" dirty="0" err="1">
              <a:solidFill>
                <a:srgbClr val="002060"/>
              </a:solidFill>
            </a:rPr>
            <a:t>гузаштани</a:t>
          </a:r>
          <a:r>
            <a:rPr lang="ru-RU" sz="2300" dirty="0">
              <a:solidFill>
                <a:srgbClr val="002060"/>
              </a:solidFill>
            </a:rPr>
            <a:t> </a:t>
          </a:r>
          <a:r>
            <a:rPr lang="ru-RU" sz="2300" dirty="0" err="1">
              <a:solidFill>
                <a:srgbClr val="002060"/>
              </a:solidFill>
            </a:rPr>
            <a:t>давраҳои</a:t>
          </a:r>
          <a:r>
            <a:rPr lang="ru-RU" sz="2300" dirty="0">
              <a:solidFill>
                <a:srgbClr val="002060"/>
              </a:solidFill>
            </a:rPr>
            <a:t> </a:t>
          </a:r>
          <a:r>
            <a:rPr lang="ru-RU" sz="2300" dirty="0" err="1">
              <a:solidFill>
                <a:srgbClr val="002060"/>
              </a:solidFill>
            </a:rPr>
            <a:t>буҷет</a:t>
          </a:r>
          <a:r>
            <a:rPr lang="ru-RU" sz="2300" dirty="0">
              <a:solidFill>
                <a:srgbClr val="002060"/>
              </a:solidFill>
            </a:rPr>
            <a:t> </a:t>
          </a:r>
          <a:r>
            <a:rPr lang="ru-RU" sz="2300" dirty="0" err="1">
              <a:solidFill>
                <a:srgbClr val="002060"/>
              </a:solidFill>
            </a:rPr>
            <a:t>аст,ки</a:t>
          </a:r>
          <a:r>
            <a:rPr lang="ru-RU" sz="2300" dirty="0">
              <a:solidFill>
                <a:srgbClr val="002060"/>
              </a:solidFill>
            </a:rPr>
            <a:t> </a:t>
          </a:r>
          <a:r>
            <a:rPr lang="ru-RU" sz="2300" dirty="0" err="1">
              <a:solidFill>
                <a:srgbClr val="002060"/>
              </a:solidFill>
            </a:rPr>
            <a:t>ҳамасола</a:t>
          </a:r>
          <a:r>
            <a:rPr lang="ru-RU" sz="2300" dirty="0">
              <a:solidFill>
                <a:srgbClr val="002060"/>
              </a:solidFill>
            </a:rPr>
            <a:t> </a:t>
          </a:r>
          <a:r>
            <a:rPr lang="ru-RU" sz="2300" dirty="0" err="1">
              <a:solidFill>
                <a:srgbClr val="002060"/>
              </a:solidFill>
            </a:rPr>
            <a:t>ва</a:t>
          </a:r>
          <a:r>
            <a:rPr lang="ru-RU" sz="2300" dirty="0">
              <a:solidFill>
                <a:srgbClr val="002060"/>
              </a:solidFill>
            </a:rPr>
            <a:t> </a:t>
          </a:r>
          <a:r>
            <a:rPr lang="ru-RU" sz="2300" dirty="0" err="1">
              <a:solidFill>
                <a:srgbClr val="002060"/>
              </a:solidFill>
            </a:rPr>
            <a:t>сарвақтӣ</a:t>
          </a:r>
          <a:r>
            <a:rPr lang="ru-RU" sz="2300" dirty="0">
              <a:solidFill>
                <a:srgbClr val="002060"/>
              </a:solidFill>
            </a:rPr>
            <a:t> </a:t>
          </a:r>
          <a:r>
            <a:rPr lang="ru-RU" sz="2300" dirty="0" err="1">
              <a:solidFill>
                <a:srgbClr val="002060"/>
              </a:solidFill>
            </a:rPr>
            <a:t>ҳастанд</a:t>
          </a:r>
          <a:endParaRPr lang="ru-RU" sz="2300" dirty="0">
            <a:solidFill>
              <a:srgbClr val="002060"/>
            </a:solidFill>
          </a:endParaRPr>
        </a:p>
      </dgm:t>
    </dgm:pt>
    <dgm:pt modelId="{67EC4F4A-6313-49C1-A3E1-DAC2E1F53AEC}" type="parTrans" cxnId="{9ED4B86B-C492-4E79-BB51-A11E25D96AC1}">
      <dgm:prSet/>
      <dgm:spPr/>
      <dgm:t>
        <a:bodyPr/>
        <a:lstStyle/>
        <a:p>
          <a:endParaRPr lang="ru-RU"/>
        </a:p>
      </dgm:t>
    </dgm:pt>
    <dgm:pt modelId="{9E652506-31D2-4AC2-AC22-0D7FAE1CC02B}" type="sibTrans" cxnId="{9ED4B86B-C492-4E79-BB51-A11E25D96AC1}">
      <dgm:prSet/>
      <dgm:spPr/>
      <dgm:t>
        <a:bodyPr/>
        <a:lstStyle/>
        <a:p>
          <a:endParaRPr lang="ru-RU"/>
        </a:p>
      </dgm:t>
    </dgm:pt>
    <dgm:pt modelId="{CC666839-0429-4C35-A18A-4A1326752EBC}" type="pres">
      <dgm:prSet presAssocID="{7AB38325-8038-4DE9-ABD2-2330985D31C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14742F77-7103-48A8-BA68-35EA961F3E6A}" type="pres">
      <dgm:prSet presAssocID="{7AB38325-8038-4DE9-ABD2-2330985D31C2}" presName="Name1" presStyleCnt="0"/>
      <dgm:spPr/>
    </dgm:pt>
    <dgm:pt modelId="{7014E611-EC66-4811-8E29-2AE470BB4334}" type="pres">
      <dgm:prSet presAssocID="{7AB38325-8038-4DE9-ABD2-2330985D31C2}" presName="cycle" presStyleCnt="0"/>
      <dgm:spPr/>
    </dgm:pt>
    <dgm:pt modelId="{12CBE988-FE02-4125-920C-F327C26DCB36}" type="pres">
      <dgm:prSet presAssocID="{7AB38325-8038-4DE9-ABD2-2330985D31C2}" presName="srcNode" presStyleLbl="node1" presStyleIdx="0" presStyleCnt="1"/>
      <dgm:spPr/>
    </dgm:pt>
    <dgm:pt modelId="{4F81E82F-FF4E-48A5-ADA5-8A4E98078E0D}" type="pres">
      <dgm:prSet presAssocID="{7AB38325-8038-4DE9-ABD2-2330985D31C2}" presName="conn" presStyleLbl="parChTrans1D2" presStyleIdx="0" presStyleCnt="1"/>
      <dgm:spPr/>
      <dgm:t>
        <a:bodyPr/>
        <a:lstStyle/>
        <a:p>
          <a:endParaRPr lang="ru-RU"/>
        </a:p>
      </dgm:t>
    </dgm:pt>
    <dgm:pt modelId="{D636B2D9-3714-4C8A-B8C7-C078C1054339}" type="pres">
      <dgm:prSet presAssocID="{7AB38325-8038-4DE9-ABD2-2330985D31C2}" presName="extraNode" presStyleLbl="node1" presStyleIdx="0" presStyleCnt="1"/>
      <dgm:spPr/>
    </dgm:pt>
    <dgm:pt modelId="{B1D967D2-A1D7-4541-B576-BAFB9F8DB022}" type="pres">
      <dgm:prSet presAssocID="{7AB38325-8038-4DE9-ABD2-2330985D31C2}" presName="dstNode" presStyleLbl="node1" presStyleIdx="0" presStyleCnt="1"/>
      <dgm:spPr/>
    </dgm:pt>
    <dgm:pt modelId="{ED9739B3-2440-4304-816C-B86212171427}" type="pres">
      <dgm:prSet presAssocID="{3B8F0CDF-6FF4-4253-9A77-57B7F45C1F8C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D52034-A752-4469-AACB-AFB72B8E910E}" type="pres">
      <dgm:prSet presAssocID="{3B8F0CDF-6FF4-4253-9A77-57B7F45C1F8C}" presName="accent_1" presStyleCnt="0"/>
      <dgm:spPr/>
    </dgm:pt>
    <dgm:pt modelId="{36B192FB-52DF-433F-9440-2449BB8F23B0}" type="pres">
      <dgm:prSet presAssocID="{3B8F0CDF-6FF4-4253-9A77-57B7F45C1F8C}" presName="accentRepeatNode" presStyleLbl="solidFgAcc1" presStyleIdx="0" presStyleCnt="1"/>
      <dgm:spPr/>
    </dgm:pt>
  </dgm:ptLst>
  <dgm:cxnLst>
    <dgm:cxn modelId="{7ED89058-085F-4866-AAE7-044E0C86B738}" type="presOf" srcId="{3B8F0CDF-6FF4-4253-9A77-57B7F45C1F8C}" destId="{ED9739B3-2440-4304-816C-B86212171427}" srcOrd="0" destOrd="0" presId="urn:microsoft.com/office/officeart/2008/layout/VerticalCurvedList"/>
    <dgm:cxn modelId="{E5D3C68A-E435-4DF5-B4C8-EBCC6B58FBB3}" type="presOf" srcId="{7AB38325-8038-4DE9-ABD2-2330985D31C2}" destId="{CC666839-0429-4C35-A18A-4A1326752EBC}" srcOrd="0" destOrd="0" presId="urn:microsoft.com/office/officeart/2008/layout/VerticalCurvedList"/>
    <dgm:cxn modelId="{9ED4B86B-C492-4E79-BB51-A11E25D96AC1}" srcId="{7AB38325-8038-4DE9-ABD2-2330985D31C2}" destId="{3B8F0CDF-6FF4-4253-9A77-57B7F45C1F8C}" srcOrd="0" destOrd="0" parTransId="{67EC4F4A-6313-49C1-A3E1-DAC2E1F53AEC}" sibTransId="{9E652506-31D2-4AC2-AC22-0D7FAE1CC02B}"/>
    <dgm:cxn modelId="{684D37B7-7723-49A3-9DFA-1E4D5DCF7C07}" type="presOf" srcId="{9E652506-31D2-4AC2-AC22-0D7FAE1CC02B}" destId="{4F81E82F-FF4E-48A5-ADA5-8A4E98078E0D}" srcOrd="0" destOrd="0" presId="urn:microsoft.com/office/officeart/2008/layout/VerticalCurvedList"/>
    <dgm:cxn modelId="{81C58958-9373-4418-9184-48EC2DC80FF6}" type="presParOf" srcId="{CC666839-0429-4C35-A18A-4A1326752EBC}" destId="{14742F77-7103-48A8-BA68-35EA961F3E6A}" srcOrd="0" destOrd="0" presId="urn:microsoft.com/office/officeart/2008/layout/VerticalCurvedList"/>
    <dgm:cxn modelId="{CF840F8F-D1C2-4941-8DB6-FC9883DCEFA6}" type="presParOf" srcId="{14742F77-7103-48A8-BA68-35EA961F3E6A}" destId="{7014E611-EC66-4811-8E29-2AE470BB4334}" srcOrd="0" destOrd="0" presId="urn:microsoft.com/office/officeart/2008/layout/VerticalCurvedList"/>
    <dgm:cxn modelId="{CFC1746B-536F-4702-829C-EFC611F1CFB3}" type="presParOf" srcId="{7014E611-EC66-4811-8E29-2AE470BB4334}" destId="{12CBE988-FE02-4125-920C-F327C26DCB36}" srcOrd="0" destOrd="0" presId="urn:microsoft.com/office/officeart/2008/layout/VerticalCurvedList"/>
    <dgm:cxn modelId="{1BED01F6-8D64-49E9-B468-3681BFD05F23}" type="presParOf" srcId="{7014E611-EC66-4811-8E29-2AE470BB4334}" destId="{4F81E82F-FF4E-48A5-ADA5-8A4E98078E0D}" srcOrd="1" destOrd="0" presId="urn:microsoft.com/office/officeart/2008/layout/VerticalCurvedList"/>
    <dgm:cxn modelId="{61AA0F2D-5282-4E28-928C-A5107A268E3A}" type="presParOf" srcId="{7014E611-EC66-4811-8E29-2AE470BB4334}" destId="{D636B2D9-3714-4C8A-B8C7-C078C1054339}" srcOrd="2" destOrd="0" presId="urn:microsoft.com/office/officeart/2008/layout/VerticalCurvedList"/>
    <dgm:cxn modelId="{ECD6D5D2-5C7C-469D-AF72-6EB0331B9E09}" type="presParOf" srcId="{7014E611-EC66-4811-8E29-2AE470BB4334}" destId="{B1D967D2-A1D7-4541-B576-BAFB9F8DB022}" srcOrd="3" destOrd="0" presId="urn:microsoft.com/office/officeart/2008/layout/VerticalCurvedList"/>
    <dgm:cxn modelId="{42609078-610A-4A90-A37C-73F721AEE758}" type="presParOf" srcId="{14742F77-7103-48A8-BA68-35EA961F3E6A}" destId="{ED9739B3-2440-4304-816C-B86212171427}" srcOrd="1" destOrd="0" presId="urn:microsoft.com/office/officeart/2008/layout/VerticalCurvedList"/>
    <dgm:cxn modelId="{490089CC-21AB-43DF-8A29-F86256B4F220}" type="presParOf" srcId="{14742F77-7103-48A8-BA68-35EA961F3E6A}" destId="{00D52034-A752-4469-AACB-AFB72B8E910E}" srcOrd="2" destOrd="0" presId="urn:microsoft.com/office/officeart/2008/layout/VerticalCurvedList"/>
    <dgm:cxn modelId="{5E9AF673-909A-43A6-867C-98215A28BF64}" type="presParOf" srcId="{00D52034-A752-4469-AACB-AFB72B8E910E}" destId="{36B192FB-52DF-433F-9440-2449BB8F23B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B38325-8038-4DE9-ABD2-2330985D31C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965A1C5-F1BE-4EB2-A403-CB36A70A44AE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err="1">
              <a:solidFill>
                <a:srgbClr val="002060"/>
              </a:solidFill>
            </a:rPr>
            <a:t>Дархостҳо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қабл</a:t>
          </a:r>
          <a:r>
            <a:rPr lang="ru-RU" dirty="0">
              <a:solidFill>
                <a:srgbClr val="002060"/>
              </a:solidFill>
            </a:rPr>
            <a:t> аз </a:t>
          </a:r>
          <a:r>
            <a:rPr lang="ru-RU" dirty="0" err="1">
              <a:solidFill>
                <a:srgbClr val="002060"/>
              </a:solidFill>
            </a:rPr>
            <a:t>буҷет:нишондиҳандаҳои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тахминии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макроиқтисодӣ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ва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макрофискалии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даромадҳои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Буҷети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Давлатӣ</a:t>
          </a:r>
          <a:r>
            <a:rPr lang="ru-RU" dirty="0">
              <a:solidFill>
                <a:srgbClr val="002060"/>
              </a:solidFill>
            </a:rPr>
            <a:t>   (то 1-уми </a:t>
          </a:r>
          <a:r>
            <a:rPr lang="ru-RU" dirty="0" err="1">
              <a:solidFill>
                <a:srgbClr val="002060"/>
              </a:solidFill>
            </a:rPr>
            <a:t>сентябр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нашр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мешаванд</a:t>
          </a:r>
          <a:r>
            <a:rPr lang="ru-RU" dirty="0">
              <a:solidFill>
                <a:srgbClr val="002060"/>
              </a:solidFill>
            </a:rPr>
            <a:t>) </a:t>
          </a:r>
        </a:p>
      </dgm:t>
    </dgm:pt>
    <dgm:pt modelId="{801DBFCD-AC9E-4DAC-9753-8ECF48CDF52B}" type="parTrans" cxnId="{F02C3A63-C4C5-4B42-8E34-E4E4DDFFD664}">
      <dgm:prSet/>
      <dgm:spPr/>
      <dgm:t>
        <a:bodyPr/>
        <a:lstStyle/>
        <a:p>
          <a:endParaRPr lang="ru-RU"/>
        </a:p>
      </dgm:t>
    </dgm:pt>
    <dgm:pt modelId="{D3D69D55-64FA-4B68-9683-580E729AFA20}" type="sibTrans" cxnId="{F02C3A63-C4C5-4B42-8E34-E4E4DDFFD664}">
      <dgm:prSet/>
      <dgm:spPr/>
      <dgm:t>
        <a:bodyPr/>
        <a:lstStyle/>
        <a:p>
          <a:endParaRPr lang="ru-RU"/>
        </a:p>
      </dgm:t>
    </dgm:pt>
    <dgm:pt modelId="{F650BD11-9EF7-4243-BA2C-EBC39D36D9F6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err="1">
              <a:solidFill>
                <a:srgbClr val="002060"/>
              </a:solidFill>
            </a:rPr>
            <a:t>Лоиҳаи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Қонуни</a:t>
          </a:r>
          <a:r>
            <a:rPr lang="ru-RU" dirty="0">
              <a:solidFill>
                <a:srgbClr val="002060"/>
              </a:solidFill>
            </a:rPr>
            <a:t> ҶТ «Дар </a:t>
          </a:r>
          <a:r>
            <a:rPr lang="ru-RU" dirty="0" err="1">
              <a:solidFill>
                <a:srgbClr val="002060"/>
              </a:solidFill>
            </a:rPr>
            <a:t>бораи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Буҷети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давлатии</a:t>
          </a:r>
          <a:r>
            <a:rPr lang="ru-RU" dirty="0">
              <a:solidFill>
                <a:srgbClr val="002060"/>
              </a:solidFill>
            </a:rPr>
            <a:t> ҶТ» + </a:t>
          </a:r>
          <a:r>
            <a:rPr lang="ru-RU" dirty="0" err="1">
              <a:solidFill>
                <a:srgbClr val="002060"/>
              </a:solidFill>
            </a:rPr>
            <a:t>Ҳуҷҷатҳои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иловагӣ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оид</a:t>
          </a:r>
          <a:r>
            <a:rPr lang="ru-RU" dirty="0">
              <a:solidFill>
                <a:srgbClr val="002060"/>
              </a:solidFill>
            </a:rPr>
            <a:t> ба </a:t>
          </a:r>
          <a:r>
            <a:rPr lang="ru-RU" dirty="0" err="1">
              <a:solidFill>
                <a:srgbClr val="002060"/>
              </a:solidFill>
            </a:rPr>
            <a:t>буҷет</a:t>
          </a:r>
          <a:r>
            <a:rPr lang="ru-RU" dirty="0">
              <a:solidFill>
                <a:srgbClr val="002060"/>
              </a:solidFill>
            </a:rPr>
            <a:t>  (то 1-уми </a:t>
          </a:r>
          <a:r>
            <a:rPr lang="ru-RU" dirty="0" err="1">
              <a:solidFill>
                <a:srgbClr val="002060"/>
              </a:solidFill>
            </a:rPr>
            <a:t>сентябр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нашр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мешаванд</a:t>
          </a:r>
          <a:r>
            <a:rPr lang="ru-RU" dirty="0">
              <a:solidFill>
                <a:srgbClr val="002060"/>
              </a:solidFill>
            </a:rPr>
            <a:t>)</a:t>
          </a:r>
        </a:p>
      </dgm:t>
    </dgm:pt>
    <dgm:pt modelId="{56FE9D43-9AD8-4C00-8020-E457B94A8BDE}" type="parTrans" cxnId="{9165791E-CE66-4D3D-AC22-60679747F084}">
      <dgm:prSet/>
      <dgm:spPr/>
      <dgm:t>
        <a:bodyPr/>
        <a:lstStyle/>
        <a:p>
          <a:endParaRPr lang="ru-RU"/>
        </a:p>
      </dgm:t>
    </dgm:pt>
    <dgm:pt modelId="{613FEFF2-3AD9-4BC2-BC54-0F8B5B17007C}" type="sibTrans" cxnId="{9165791E-CE66-4D3D-AC22-60679747F084}">
      <dgm:prSet/>
      <dgm:spPr/>
      <dgm:t>
        <a:bodyPr/>
        <a:lstStyle/>
        <a:p>
          <a:endParaRPr lang="ru-RU"/>
        </a:p>
      </dgm:t>
    </dgm:pt>
    <dgm:pt modelId="{CC666839-0429-4C35-A18A-4A1326752EBC}" type="pres">
      <dgm:prSet presAssocID="{7AB38325-8038-4DE9-ABD2-2330985D31C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14742F77-7103-48A8-BA68-35EA961F3E6A}" type="pres">
      <dgm:prSet presAssocID="{7AB38325-8038-4DE9-ABD2-2330985D31C2}" presName="Name1" presStyleCnt="0"/>
      <dgm:spPr/>
    </dgm:pt>
    <dgm:pt modelId="{7014E611-EC66-4811-8E29-2AE470BB4334}" type="pres">
      <dgm:prSet presAssocID="{7AB38325-8038-4DE9-ABD2-2330985D31C2}" presName="cycle" presStyleCnt="0"/>
      <dgm:spPr/>
    </dgm:pt>
    <dgm:pt modelId="{12CBE988-FE02-4125-920C-F327C26DCB36}" type="pres">
      <dgm:prSet presAssocID="{7AB38325-8038-4DE9-ABD2-2330985D31C2}" presName="srcNode" presStyleLbl="node1" presStyleIdx="0" presStyleCnt="2"/>
      <dgm:spPr/>
    </dgm:pt>
    <dgm:pt modelId="{4F81E82F-FF4E-48A5-ADA5-8A4E98078E0D}" type="pres">
      <dgm:prSet presAssocID="{7AB38325-8038-4DE9-ABD2-2330985D31C2}" presName="conn" presStyleLbl="parChTrans1D2" presStyleIdx="0" presStyleCnt="1"/>
      <dgm:spPr/>
      <dgm:t>
        <a:bodyPr/>
        <a:lstStyle/>
        <a:p>
          <a:endParaRPr lang="ru-RU"/>
        </a:p>
      </dgm:t>
    </dgm:pt>
    <dgm:pt modelId="{D636B2D9-3714-4C8A-B8C7-C078C1054339}" type="pres">
      <dgm:prSet presAssocID="{7AB38325-8038-4DE9-ABD2-2330985D31C2}" presName="extraNode" presStyleLbl="node1" presStyleIdx="0" presStyleCnt="2"/>
      <dgm:spPr/>
    </dgm:pt>
    <dgm:pt modelId="{B1D967D2-A1D7-4541-B576-BAFB9F8DB022}" type="pres">
      <dgm:prSet presAssocID="{7AB38325-8038-4DE9-ABD2-2330985D31C2}" presName="dstNode" presStyleLbl="node1" presStyleIdx="0" presStyleCnt="2"/>
      <dgm:spPr/>
    </dgm:pt>
    <dgm:pt modelId="{2265F2E0-E982-45C7-90BC-AE5CA0882D7A}" type="pres">
      <dgm:prSet presAssocID="{6965A1C5-F1BE-4EB2-A403-CB36A70A44AE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E5F4D8-A210-4874-8F82-AC32426EED02}" type="pres">
      <dgm:prSet presAssocID="{6965A1C5-F1BE-4EB2-A403-CB36A70A44AE}" presName="accent_1" presStyleCnt="0"/>
      <dgm:spPr/>
    </dgm:pt>
    <dgm:pt modelId="{CB5441DE-AF9E-4F25-A9D5-D31F0C7EC3AA}" type="pres">
      <dgm:prSet presAssocID="{6965A1C5-F1BE-4EB2-A403-CB36A70A44AE}" presName="accentRepeatNode" presStyleLbl="solidFgAcc1" presStyleIdx="0" presStyleCnt="2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</dgm:pt>
    <dgm:pt modelId="{14853D98-1544-4CEF-A5BF-731E79857223}" type="pres">
      <dgm:prSet presAssocID="{F650BD11-9EF7-4243-BA2C-EBC39D36D9F6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994BAC-12AB-4F18-B343-C7BA82B26ABA}" type="pres">
      <dgm:prSet presAssocID="{F650BD11-9EF7-4243-BA2C-EBC39D36D9F6}" presName="accent_2" presStyleCnt="0"/>
      <dgm:spPr/>
    </dgm:pt>
    <dgm:pt modelId="{E209618E-D35C-47A3-8CCD-D09EEB2C49D2}" type="pres">
      <dgm:prSet presAssocID="{F650BD11-9EF7-4243-BA2C-EBC39D36D9F6}" presName="accentRepeatNode" presStyleLbl="solidFgAcc1" presStyleIdx="1" presStyleCnt="2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</dgm:pt>
  </dgm:ptLst>
  <dgm:cxnLst>
    <dgm:cxn modelId="{0BA1FB73-3D2B-4B8D-897C-74F21B616AEF}" type="presOf" srcId="{D3D69D55-64FA-4B68-9683-580E729AFA20}" destId="{4F81E82F-FF4E-48A5-ADA5-8A4E98078E0D}" srcOrd="0" destOrd="0" presId="urn:microsoft.com/office/officeart/2008/layout/VerticalCurvedList"/>
    <dgm:cxn modelId="{9165791E-CE66-4D3D-AC22-60679747F084}" srcId="{7AB38325-8038-4DE9-ABD2-2330985D31C2}" destId="{F650BD11-9EF7-4243-BA2C-EBC39D36D9F6}" srcOrd="1" destOrd="0" parTransId="{56FE9D43-9AD8-4C00-8020-E457B94A8BDE}" sibTransId="{613FEFF2-3AD9-4BC2-BC54-0F8B5B17007C}"/>
    <dgm:cxn modelId="{475EFA2B-52DF-49D0-8AEB-75F8303744F0}" type="presOf" srcId="{F650BD11-9EF7-4243-BA2C-EBC39D36D9F6}" destId="{14853D98-1544-4CEF-A5BF-731E79857223}" srcOrd="0" destOrd="0" presId="urn:microsoft.com/office/officeart/2008/layout/VerticalCurvedList"/>
    <dgm:cxn modelId="{18AA4047-6FF1-47D5-A5FA-ED50BC8DAAD5}" type="presOf" srcId="{7AB38325-8038-4DE9-ABD2-2330985D31C2}" destId="{CC666839-0429-4C35-A18A-4A1326752EBC}" srcOrd="0" destOrd="0" presId="urn:microsoft.com/office/officeart/2008/layout/VerticalCurvedList"/>
    <dgm:cxn modelId="{6BED270D-CF81-46C6-AF09-5CEDB611A95E}" type="presOf" srcId="{6965A1C5-F1BE-4EB2-A403-CB36A70A44AE}" destId="{2265F2E0-E982-45C7-90BC-AE5CA0882D7A}" srcOrd="0" destOrd="0" presId="urn:microsoft.com/office/officeart/2008/layout/VerticalCurvedList"/>
    <dgm:cxn modelId="{F02C3A63-C4C5-4B42-8E34-E4E4DDFFD664}" srcId="{7AB38325-8038-4DE9-ABD2-2330985D31C2}" destId="{6965A1C5-F1BE-4EB2-A403-CB36A70A44AE}" srcOrd="0" destOrd="0" parTransId="{801DBFCD-AC9E-4DAC-9753-8ECF48CDF52B}" sibTransId="{D3D69D55-64FA-4B68-9683-580E729AFA20}"/>
    <dgm:cxn modelId="{F5B54B66-B2CB-4F3C-A034-FDE46B52DB7E}" type="presParOf" srcId="{CC666839-0429-4C35-A18A-4A1326752EBC}" destId="{14742F77-7103-48A8-BA68-35EA961F3E6A}" srcOrd="0" destOrd="0" presId="urn:microsoft.com/office/officeart/2008/layout/VerticalCurvedList"/>
    <dgm:cxn modelId="{C29E4FC9-EB47-4BB5-9873-8F895F634A60}" type="presParOf" srcId="{14742F77-7103-48A8-BA68-35EA961F3E6A}" destId="{7014E611-EC66-4811-8E29-2AE470BB4334}" srcOrd="0" destOrd="0" presId="urn:microsoft.com/office/officeart/2008/layout/VerticalCurvedList"/>
    <dgm:cxn modelId="{EA004A26-6CE3-405C-8E86-34B080F5A8D0}" type="presParOf" srcId="{7014E611-EC66-4811-8E29-2AE470BB4334}" destId="{12CBE988-FE02-4125-920C-F327C26DCB36}" srcOrd="0" destOrd="0" presId="urn:microsoft.com/office/officeart/2008/layout/VerticalCurvedList"/>
    <dgm:cxn modelId="{977296F9-2EC3-4BBB-8202-2C4FBB5E1372}" type="presParOf" srcId="{7014E611-EC66-4811-8E29-2AE470BB4334}" destId="{4F81E82F-FF4E-48A5-ADA5-8A4E98078E0D}" srcOrd="1" destOrd="0" presId="urn:microsoft.com/office/officeart/2008/layout/VerticalCurvedList"/>
    <dgm:cxn modelId="{32BF1BC0-B3A4-418E-96B0-1D819AE55E3D}" type="presParOf" srcId="{7014E611-EC66-4811-8E29-2AE470BB4334}" destId="{D636B2D9-3714-4C8A-B8C7-C078C1054339}" srcOrd="2" destOrd="0" presId="urn:microsoft.com/office/officeart/2008/layout/VerticalCurvedList"/>
    <dgm:cxn modelId="{75B60647-43DC-4BAE-8B90-FB10F999D56D}" type="presParOf" srcId="{7014E611-EC66-4811-8E29-2AE470BB4334}" destId="{B1D967D2-A1D7-4541-B576-BAFB9F8DB022}" srcOrd="3" destOrd="0" presId="urn:microsoft.com/office/officeart/2008/layout/VerticalCurvedList"/>
    <dgm:cxn modelId="{DD7C6795-72A3-43F1-84EB-30414B78085B}" type="presParOf" srcId="{14742F77-7103-48A8-BA68-35EA961F3E6A}" destId="{2265F2E0-E982-45C7-90BC-AE5CA0882D7A}" srcOrd="1" destOrd="0" presId="urn:microsoft.com/office/officeart/2008/layout/VerticalCurvedList"/>
    <dgm:cxn modelId="{90486906-24E4-4BCB-8F34-C1FA3768F358}" type="presParOf" srcId="{14742F77-7103-48A8-BA68-35EA961F3E6A}" destId="{87E5F4D8-A210-4874-8F82-AC32426EED02}" srcOrd="2" destOrd="0" presId="urn:microsoft.com/office/officeart/2008/layout/VerticalCurvedList"/>
    <dgm:cxn modelId="{914CF5D3-E7DA-408E-89E1-F771D3DC3629}" type="presParOf" srcId="{87E5F4D8-A210-4874-8F82-AC32426EED02}" destId="{CB5441DE-AF9E-4F25-A9D5-D31F0C7EC3AA}" srcOrd="0" destOrd="0" presId="urn:microsoft.com/office/officeart/2008/layout/VerticalCurvedList"/>
    <dgm:cxn modelId="{7F9E3453-4610-473B-A21C-7A5581991397}" type="presParOf" srcId="{14742F77-7103-48A8-BA68-35EA961F3E6A}" destId="{14853D98-1544-4CEF-A5BF-731E79857223}" srcOrd="3" destOrd="0" presId="urn:microsoft.com/office/officeart/2008/layout/VerticalCurvedList"/>
    <dgm:cxn modelId="{273A4A87-940A-43DF-AE47-A08754337DA5}" type="presParOf" srcId="{14742F77-7103-48A8-BA68-35EA961F3E6A}" destId="{CD994BAC-12AB-4F18-B343-C7BA82B26ABA}" srcOrd="4" destOrd="0" presId="urn:microsoft.com/office/officeart/2008/layout/VerticalCurvedList"/>
    <dgm:cxn modelId="{FD02D41B-043F-4B01-BA74-A465E76F23D5}" type="presParOf" srcId="{CD994BAC-12AB-4F18-B343-C7BA82B26ABA}" destId="{E209618E-D35C-47A3-8CCD-D09EEB2C49D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B38325-8038-4DE9-ABD2-2330985D31C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250142-3014-4B6B-A944-8B82D3216D92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err="1">
              <a:solidFill>
                <a:srgbClr val="002060"/>
              </a:solidFill>
            </a:rPr>
            <a:t>Буҷети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тасдиқшудаи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Қонуни</a:t>
          </a:r>
          <a:r>
            <a:rPr lang="ru-RU" dirty="0">
              <a:solidFill>
                <a:srgbClr val="002060"/>
              </a:solidFill>
            </a:rPr>
            <a:t> ҶТ  «</a:t>
          </a:r>
          <a:r>
            <a:rPr lang="ru-RU" dirty="0" err="1">
              <a:solidFill>
                <a:srgbClr val="002060"/>
              </a:solidFill>
            </a:rPr>
            <a:t>Дрбораи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Буҷети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Давлатӣ</a:t>
          </a:r>
          <a:r>
            <a:rPr lang="ru-RU" dirty="0">
              <a:solidFill>
                <a:srgbClr val="002060"/>
              </a:solidFill>
            </a:rPr>
            <a:t>» (то 1-уми </a:t>
          </a:r>
          <a:r>
            <a:rPr lang="ru-RU" dirty="0" err="1">
              <a:solidFill>
                <a:srgbClr val="002060"/>
              </a:solidFill>
            </a:rPr>
            <a:t>январ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нашр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мешавад</a:t>
          </a:r>
          <a:r>
            <a:rPr lang="ru-RU" dirty="0">
              <a:solidFill>
                <a:srgbClr val="002060"/>
              </a:solidFill>
            </a:rPr>
            <a:t>)</a:t>
          </a:r>
        </a:p>
      </dgm:t>
    </dgm:pt>
    <dgm:pt modelId="{BB6D7160-41E9-45D3-8730-C610211F2AAA}" type="parTrans" cxnId="{7A5AF366-3EA8-45B0-9657-15DF4D990EA1}">
      <dgm:prSet/>
      <dgm:spPr/>
      <dgm:t>
        <a:bodyPr/>
        <a:lstStyle/>
        <a:p>
          <a:endParaRPr lang="ru-RU"/>
        </a:p>
      </dgm:t>
    </dgm:pt>
    <dgm:pt modelId="{1473EE85-F578-4526-B7C6-20A7F65B7F80}" type="sibTrans" cxnId="{7A5AF366-3EA8-45B0-9657-15DF4D990EA1}">
      <dgm:prSet/>
      <dgm:spPr/>
      <dgm:t>
        <a:bodyPr/>
        <a:lstStyle/>
        <a:p>
          <a:endParaRPr lang="ru-RU"/>
        </a:p>
      </dgm:t>
    </dgm:pt>
    <dgm:pt modelId="{B06331FF-DDFF-4E06-857D-6F7294A66B1D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err="1">
              <a:solidFill>
                <a:srgbClr val="002060"/>
              </a:solidFill>
            </a:rPr>
            <a:t>Буҷети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шаҳрвандӣ</a:t>
          </a:r>
          <a:r>
            <a:rPr lang="ru-RU" dirty="0">
              <a:solidFill>
                <a:srgbClr val="002060"/>
              </a:solidFill>
            </a:rPr>
            <a:t> (то 1-уми </a:t>
          </a:r>
          <a:r>
            <a:rPr lang="ru-RU" dirty="0" err="1">
              <a:solidFill>
                <a:srgbClr val="002060"/>
              </a:solidFill>
            </a:rPr>
            <a:t>январ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нашр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мешавад</a:t>
          </a:r>
          <a:r>
            <a:rPr lang="ru-RU" dirty="0">
              <a:solidFill>
                <a:srgbClr val="002060"/>
              </a:solidFill>
            </a:rPr>
            <a:t>)</a:t>
          </a:r>
        </a:p>
      </dgm:t>
    </dgm:pt>
    <dgm:pt modelId="{B439F14F-5EBF-4A5A-89D2-B5AF08647CCE}" type="sibTrans" cxnId="{68ABFEFD-63AC-4030-A16D-DCE3A1FB2B93}">
      <dgm:prSet/>
      <dgm:spPr/>
      <dgm:t>
        <a:bodyPr/>
        <a:lstStyle/>
        <a:p>
          <a:endParaRPr lang="ru-RU"/>
        </a:p>
      </dgm:t>
    </dgm:pt>
    <dgm:pt modelId="{8E0B2869-B2AD-4BCA-B244-44811DB4C29F}" type="parTrans" cxnId="{68ABFEFD-63AC-4030-A16D-DCE3A1FB2B93}">
      <dgm:prSet/>
      <dgm:spPr/>
      <dgm:t>
        <a:bodyPr/>
        <a:lstStyle/>
        <a:p>
          <a:endParaRPr lang="ru-RU"/>
        </a:p>
      </dgm:t>
    </dgm:pt>
    <dgm:pt modelId="{CC666839-0429-4C35-A18A-4A1326752EBC}" type="pres">
      <dgm:prSet presAssocID="{7AB38325-8038-4DE9-ABD2-2330985D31C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14742F77-7103-48A8-BA68-35EA961F3E6A}" type="pres">
      <dgm:prSet presAssocID="{7AB38325-8038-4DE9-ABD2-2330985D31C2}" presName="Name1" presStyleCnt="0"/>
      <dgm:spPr/>
    </dgm:pt>
    <dgm:pt modelId="{7014E611-EC66-4811-8E29-2AE470BB4334}" type="pres">
      <dgm:prSet presAssocID="{7AB38325-8038-4DE9-ABD2-2330985D31C2}" presName="cycle" presStyleCnt="0"/>
      <dgm:spPr/>
    </dgm:pt>
    <dgm:pt modelId="{12CBE988-FE02-4125-920C-F327C26DCB36}" type="pres">
      <dgm:prSet presAssocID="{7AB38325-8038-4DE9-ABD2-2330985D31C2}" presName="srcNode" presStyleLbl="node1" presStyleIdx="0" presStyleCnt="2"/>
      <dgm:spPr/>
    </dgm:pt>
    <dgm:pt modelId="{4F81E82F-FF4E-48A5-ADA5-8A4E98078E0D}" type="pres">
      <dgm:prSet presAssocID="{7AB38325-8038-4DE9-ABD2-2330985D31C2}" presName="conn" presStyleLbl="parChTrans1D2" presStyleIdx="0" presStyleCnt="1"/>
      <dgm:spPr/>
      <dgm:t>
        <a:bodyPr/>
        <a:lstStyle/>
        <a:p>
          <a:endParaRPr lang="ru-RU"/>
        </a:p>
      </dgm:t>
    </dgm:pt>
    <dgm:pt modelId="{D636B2D9-3714-4C8A-B8C7-C078C1054339}" type="pres">
      <dgm:prSet presAssocID="{7AB38325-8038-4DE9-ABD2-2330985D31C2}" presName="extraNode" presStyleLbl="node1" presStyleIdx="0" presStyleCnt="2"/>
      <dgm:spPr/>
    </dgm:pt>
    <dgm:pt modelId="{B1D967D2-A1D7-4541-B576-BAFB9F8DB022}" type="pres">
      <dgm:prSet presAssocID="{7AB38325-8038-4DE9-ABD2-2330985D31C2}" presName="dstNode" presStyleLbl="node1" presStyleIdx="0" presStyleCnt="2"/>
      <dgm:spPr/>
    </dgm:pt>
    <dgm:pt modelId="{A274599C-1855-413B-AD1D-0B19DE9CC48D}" type="pres">
      <dgm:prSet presAssocID="{DD250142-3014-4B6B-A944-8B82D3216D92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431E3E-94E0-485B-8D5E-9284A806A096}" type="pres">
      <dgm:prSet presAssocID="{DD250142-3014-4B6B-A944-8B82D3216D92}" presName="accent_1" presStyleCnt="0"/>
      <dgm:spPr/>
    </dgm:pt>
    <dgm:pt modelId="{A9A460B1-48C5-47E4-806D-5A4ED7A30308}" type="pres">
      <dgm:prSet presAssocID="{DD250142-3014-4B6B-A944-8B82D3216D92}" presName="accentRepeatNode" presStyleLbl="solidFgAcc1" presStyleIdx="0" presStyleCnt="2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</dgm:pt>
    <dgm:pt modelId="{8B6C5355-83E1-4BD9-AF32-63671294CEB4}" type="pres">
      <dgm:prSet presAssocID="{B06331FF-DDFF-4E06-857D-6F7294A66B1D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C77209-81DF-4045-BC02-30941F66BFAB}" type="pres">
      <dgm:prSet presAssocID="{B06331FF-DDFF-4E06-857D-6F7294A66B1D}" presName="accent_2" presStyleCnt="0"/>
      <dgm:spPr/>
    </dgm:pt>
    <dgm:pt modelId="{61A7C063-519F-465E-8304-EFEBD034887E}" type="pres">
      <dgm:prSet presAssocID="{B06331FF-DDFF-4E06-857D-6F7294A66B1D}" presName="accentRepeatNode" presStyleLbl="solidFgAcc1" presStyleIdx="1" presStyleCnt="2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</dgm:pt>
  </dgm:ptLst>
  <dgm:cxnLst>
    <dgm:cxn modelId="{7B193786-900D-43E6-AB6F-3674C5157172}" type="presOf" srcId="{DD250142-3014-4B6B-A944-8B82D3216D92}" destId="{A274599C-1855-413B-AD1D-0B19DE9CC48D}" srcOrd="0" destOrd="0" presId="urn:microsoft.com/office/officeart/2008/layout/VerticalCurvedList"/>
    <dgm:cxn modelId="{68ABFEFD-63AC-4030-A16D-DCE3A1FB2B93}" srcId="{7AB38325-8038-4DE9-ABD2-2330985D31C2}" destId="{B06331FF-DDFF-4E06-857D-6F7294A66B1D}" srcOrd="1" destOrd="0" parTransId="{8E0B2869-B2AD-4BCA-B244-44811DB4C29F}" sibTransId="{B439F14F-5EBF-4A5A-89D2-B5AF08647CCE}"/>
    <dgm:cxn modelId="{7A5AF366-3EA8-45B0-9657-15DF4D990EA1}" srcId="{7AB38325-8038-4DE9-ABD2-2330985D31C2}" destId="{DD250142-3014-4B6B-A944-8B82D3216D92}" srcOrd="0" destOrd="0" parTransId="{BB6D7160-41E9-45D3-8730-C610211F2AAA}" sibTransId="{1473EE85-F578-4526-B7C6-20A7F65B7F80}"/>
    <dgm:cxn modelId="{594EC102-32F5-4B1A-91DB-A1CAF050E2CA}" type="presOf" srcId="{1473EE85-F578-4526-B7C6-20A7F65B7F80}" destId="{4F81E82F-FF4E-48A5-ADA5-8A4E98078E0D}" srcOrd="0" destOrd="0" presId="urn:microsoft.com/office/officeart/2008/layout/VerticalCurvedList"/>
    <dgm:cxn modelId="{F6739527-5030-4344-9A8C-5D3747ACB14F}" type="presOf" srcId="{B06331FF-DDFF-4E06-857D-6F7294A66B1D}" destId="{8B6C5355-83E1-4BD9-AF32-63671294CEB4}" srcOrd="0" destOrd="0" presId="urn:microsoft.com/office/officeart/2008/layout/VerticalCurvedList"/>
    <dgm:cxn modelId="{6BEC2216-0F00-427F-AD29-BBAFACA2DA10}" type="presOf" srcId="{7AB38325-8038-4DE9-ABD2-2330985D31C2}" destId="{CC666839-0429-4C35-A18A-4A1326752EBC}" srcOrd="0" destOrd="0" presId="urn:microsoft.com/office/officeart/2008/layout/VerticalCurvedList"/>
    <dgm:cxn modelId="{7B09539E-84DA-43E2-AAEB-90B601AB4DEE}" type="presParOf" srcId="{CC666839-0429-4C35-A18A-4A1326752EBC}" destId="{14742F77-7103-48A8-BA68-35EA961F3E6A}" srcOrd="0" destOrd="0" presId="urn:microsoft.com/office/officeart/2008/layout/VerticalCurvedList"/>
    <dgm:cxn modelId="{0F069C0F-0127-4345-B282-524264B943EB}" type="presParOf" srcId="{14742F77-7103-48A8-BA68-35EA961F3E6A}" destId="{7014E611-EC66-4811-8E29-2AE470BB4334}" srcOrd="0" destOrd="0" presId="urn:microsoft.com/office/officeart/2008/layout/VerticalCurvedList"/>
    <dgm:cxn modelId="{28622C7D-C980-4B53-8175-D34D5ECAA3E5}" type="presParOf" srcId="{7014E611-EC66-4811-8E29-2AE470BB4334}" destId="{12CBE988-FE02-4125-920C-F327C26DCB36}" srcOrd="0" destOrd="0" presId="urn:microsoft.com/office/officeart/2008/layout/VerticalCurvedList"/>
    <dgm:cxn modelId="{2DAB9483-8BCE-4194-8820-709002F66000}" type="presParOf" srcId="{7014E611-EC66-4811-8E29-2AE470BB4334}" destId="{4F81E82F-FF4E-48A5-ADA5-8A4E98078E0D}" srcOrd="1" destOrd="0" presId="urn:microsoft.com/office/officeart/2008/layout/VerticalCurvedList"/>
    <dgm:cxn modelId="{133D5639-BCE5-47AB-B7AF-1708E91BBD7B}" type="presParOf" srcId="{7014E611-EC66-4811-8E29-2AE470BB4334}" destId="{D636B2D9-3714-4C8A-B8C7-C078C1054339}" srcOrd="2" destOrd="0" presId="urn:microsoft.com/office/officeart/2008/layout/VerticalCurvedList"/>
    <dgm:cxn modelId="{67C2B565-59CD-4FA7-9967-2B12E5C41B06}" type="presParOf" srcId="{7014E611-EC66-4811-8E29-2AE470BB4334}" destId="{B1D967D2-A1D7-4541-B576-BAFB9F8DB022}" srcOrd="3" destOrd="0" presId="urn:microsoft.com/office/officeart/2008/layout/VerticalCurvedList"/>
    <dgm:cxn modelId="{C208EA5C-3C45-4DBB-B16E-4D574F717722}" type="presParOf" srcId="{14742F77-7103-48A8-BA68-35EA961F3E6A}" destId="{A274599C-1855-413B-AD1D-0B19DE9CC48D}" srcOrd="1" destOrd="0" presId="urn:microsoft.com/office/officeart/2008/layout/VerticalCurvedList"/>
    <dgm:cxn modelId="{C4C0A057-F7E0-4F30-B003-BD10A5408FC7}" type="presParOf" srcId="{14742F77-7103-48A8-BA68-35EA961F3E6A}" destId="{25431E3E-94E0-485B-8D5E-9284A806A096}" srcOrd="2" destOrd="0" presId="urn:microsoft.com/office/officeart/2008/layout/VerticalCurvedList"/>
    <dgm:cxn modelId="{27AC8089-AFCC-47BD-A948-4977796C7DAC}" type="presParOf" srcId="{25431E3E-94E0-485B-8D5E-9284A806A096}" destId="{A9A460B1-48C5-47E4-806D-5A4ED7A30308}" srcOrd="0" destOrd="0" presId="urn:microsoft.com/office/officeart/2008/layout/VerticalCurvedList"/>
    <dgm:cxn modelId="{789C995F-FC0D-4F07-B1B2-3298FE785F2E}" type="presParOf" srcId="{14742F77-7103-48A8-BA68-35EA961F3E6A}" destId="{8B6C5355-83E1-4BD9-AF32-63671294CEB4}" srcOrd="3" destOrd="0" presId="urn:microsoft.com/office/officeart/2008/layout/VerticalCurvedList"/>
    <dgm:cxn modelId="{9E3817B3-4F51-4EC8-BE35-C7BC5DC054AE}" type="presParOf" srcId="{14742F77-7103-48A8-BA68-35EA961F3E6A}" destId="{A7C77209-81DF-4045-BC02-30941F66BFAB}" srcOrd="4" destOrd="0" presId="urn:microsoft.com/office/officeart/2008/layout/VerticalCurvedList"/>
    <dgm:cxn modelId="{1A0617EA-D191-4DC3-AFF4-822C6770161C}" type="presParOf" srcId="{A7C77209-81DF-4045-BC02-30941F66BFAB}" destId="{61A7C063-519F-465E-8304-EFEBD034887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B38325-8038-4DE9-ABD2-2330985D31C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CEA8B6-88BA-43C2-8E29-AE2F68E4995D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err="1">
              <a:solidFill>
                <a:srgbClr val="002060"/>
              </a:solidFill>
            </a:rPr>
            <a:t>Ҳисоботҳои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чорякӣ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оид</a:t>
          </a:r>
          <a:r>
            <a:rPr lang="ru-RU" dirty="0">
              <a:solidFill>
                <a:srgbClr val="002060"/>
              </a:solidFill>
            </a:rPr>
            <a:t> ба </a:t>
          </a:r>
          <a:r>
            <a:rPr lang="ru-RU" dirty="0" err="1">
              <a:solidFill>
                <a:srgbClr val="002060"/>
              </a:solidFill>
            </a:rPr>
            <a:t>иҷрои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буҷет</a:t>
          </a:r>
          <a:r>
            <a:rPr lang="ru-RU" dirty="0">
              <a:solidFill>
                <a:srgbClr val="002060"/>
              </a:solidFill>
            </a:rPr>
            <a:t> (дар </a:t>
          </a:r>
          <a:r>
            <a:rPr lang="ru-RU" dirty="0" err="1">
              <a:solidFill>
                <a:srgbClr val="002060"/>
              </a:solidFill>
            </a:rPr>
            <a:t>муддати</a:t>
          </a:r>
          <a:r>
            <a:rPr lang="ru-RU" dirty="0">
              <a:solidFill>
                <a:srgbClr val="002060"/>
              </a:solidFill>
            </a:rPr>
            <a:t> 3 </a:t>
          </a:r>
          <a:r>
            <a:rPr lang="ru-RU" dirty="0" err="1">
              <a:solidFill>
                <a:srgbClr val="002060"/>
              </a:solidFill>
            </a:rPr>
            <a:t>моҳи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баъди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даври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ҳисоботӣ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нашр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мешаванд</a:t>
          </a:r>
          <a:r>
            <a:rPr lang="ru-RU" dirty="0">
              <a:solidFill>
                <a:srgbClr val="002060"/>
              </a:solidFill>
            </a:rPr>
            <a:t>)</a:t>
          </a:r>
        </a:p>
      </dgm:t>
    </dgm:pt>
    <dgm:pt modelId="{C006E10F-CDA2-4B9B-9D05-A0DAA43C413D}" type="parTrans" cxnId="{F80FD2B6-C2AC-4B90-8B3E-46F4B26B9E2E}">
      <dgm:prSet/>
      <dgm:spPr/>
      <dgm:t>
        <a:bodyPr/>
        <a:lstStyle/>
        <a:p>
          <a:endParaRPr lang="ru-RU"/>
        </a:p>
      </dgm:t>
    </dgm:pt>
    <dgm:pt modelId="{0BC51321-B743-4D4C-A7C2-59385FF3B517}" type="sibTrans" cxnId="{F80FD2B6-C2AC-4B90-8B3E-46F4B26B9E2E}">
      <dgm:prSet/>
      <dgm:spPr/>
      <dgm:t>
        <a:bodyPr/>
        <a:lstStyle/>
        <a:p>
          <a:endParaRPr lang="ru-RU"/>
        </a:p>
      </dgm:t>
    </dgm:pt>
    <dgm:pt modelId="{304BFDC6-E4F0-4309-935F-861EF7172040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err="1">
              <a:solidFill>
                <a:srgbClr val="002060"/>
              </a:solidFill>
            </a:rPr>
            <a:t>Ҳисоботи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нимсола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оид</a:t>
          </a:r>
          <a:r>
            <a:rPr lang="ru-RU" dirty="0">
              <a:solidFill>
                <a:srgbClr val="002060"/>
              </a:solidFill>
            </a:rPr>
            <a:t> ба </a:t>
          </a:r>
          <a:r>
            <a:rPr lang="ru-RU" dirty="0" err="1">
              <a:solidFill>
                <a:srgbClr val="002060"/>
              </a:solidFill>
            </a:rPr>
            <a:t>иҷрои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буҷет</a:t>
          </a:r>
          <a:r>
            <a:rPr lang="ru-RU" dirty="0">
              <a:solidFill>
                <a:srgbClr val="002060"/>
              </a:solidFill>
            </a:rPr>
            <a:t>- «</a:t>
          </a:r>
          <a:r>
            <a:rPr lang="ru-RU" dirty="0" err="1">
              <a:solidFill>
                <a:srgbClr val="002060"/>
              </a:solidFill>
            </a:rPr>
            <a:t>ҳисоботи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чоряки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дуввум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бо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натиҷаҳои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афзоянда</a:t>
          </a:r>
          <a:r>
            <a:rPr lang="ru-RU" dirty="0">
              <a:solidFill>
                <a:srgbClr val="002060"/>
              </a:solidFill>
            </a:rPr>
            <a:t>» (дар </a:t>
          </a:r>
          <a:r>
            <a:rPr lang="ru-RU" dirty="0" err="1">
              <a:solidFill>
                <a:srgbClr val="002060"/>
              </a:solidFill>
            </a:rPr>
            <a:t>муддати</a:t>
          </a:r>
          <a:r>
            <a:rPr lang="ru-RU" dirty="0">
              <a:solidFill>
                <a:srgbClr val="002060"/>
              </a:solidFill>
            </a:rPr>
            <a:t> 3 </a:t>
          </a:r>
          <a:r>
            <a:rPr lang="ru-RU" dirty="0" err="1">
              <a:solidFill>
                <a:srgbClr val="002060"/>
              </a:solidFill>
            </a:rPr>
            <a:t>моҳ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баъди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анҷоми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давраи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ҳисобот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нашр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мешаванд</a:t>
          </a:r>
          <a:r>
            <a:rPr lang="ru-RU" dirty="0">
              <a:solidFill>
                <a:srgbClr val="002060"/>
              </a:solidFill>
            </a:rPr>
            <a:t>) </a:t>
          </a:r>
        </a:p>
      </dgm:t>
    </dgm:pt>
    <dgm:pt modelId="{C65A0B6A-1CB9-4CCB-9E7D-4C40810DE4C9}" type="parTrans" cxnId="{DCA738F4-51FE-414F-B38C-E3F67E8A8F3C}">
      <dgm:prSet/>
      <dgm:spPr/>
      <dgm:t>
        <a:bodyPr/>
        <a:lstStyle/>
        <a:p>
          <a:endParaRPr lang="ru-RU"/>
        </a:p>
      </dgm:t>
    </dgm:pt>
    <dgm:pt modelId="{A280C58A-35D7-4030-93E2-4F54C8095CC8}" type="sibTrans" cxnId="{DCA738F4-51FE-414F-B38C-E3F67E8A8F3C}">
      <dgm:prSet/>
      <dgm:spPr/>
      <dgm:t>
        <a:bodyPr/>
        <a:lstStyle/>
        <a:p>
          <a:endParaRPr lang="ru-RU"/>
        </a:p>
      </dgm:t>
    </dgm:pt>
    <dgm:pt modelId="{E23D0386-4ACC-4454-971B-189E0F62D4B2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err="1">
              <a:solidFill>
                <a:srgbClr val="002060"/>
              </a:solidFill>
            </a:rPr>
            <a:t>Ҳисоботи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солонаи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иҷрои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буҷет</a:t>
          </a:r>
          <a:r>
            <a:rPr lang="ru-RU" dirty="0">
              <a:solidFill>
                <a:srgbClr val="002060"/>
              </a:solidFill>
            </a:rPr>
            <a:t>( дар </a:t>
          </a:r>
          <a:r>
            <a:rPr lang="ru-RU" dirty="0" err="1">
              <a:solidFill>
                <a:srgbClr val="002060"/>
              </a:solidFill>
            </a:rPr>
            <a:t>давоми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сол</a:t>
          </a:r>
          <a:r>
            <a:rPr lang="ru-RU" dirty="0">
              <a:solidFill>
                <a:srgbClr val="002060"/>
              </a:solidFill>
            </a:rPr>
            <a:t> пас аз </a:t>
          </a:r>
          <a:r>
            <a:rPr lang="ru-RU" dirty="0" err="1">
              <a:solidFill>
                <a:srgbClr val="002060"/>
              </a:solidFill>
            </a:rPr>
            <a:t>анҷоми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давраи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ҳисоботӣ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нашр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мешаванд</a:t>
          </a:r>
          <a:r>
            <a:rPr lang="ru-RU" dirty="0">
              <a:solidFill>
                <a:srgbClr val="002060"/>
              </a:solidFill>
            </a:rPr>
            <a:t>) </a:t>
          </a:r>
        </a:p>
      </dgm:t>
    </dgm:pt>
    <dgm:pt modelId="{530FF560-8628-4C2A-82E5-4EEAB797EFE4}" type="parTrans" cxnId="{2C015E59-2127-4854-B0A4-35D483D6988B}">
      <dgm:prSet/>
      <dgm:spPr/>
      <dgm:t>
        <a:bodyPr/>
        <a:lstStyle/>
        <a:p>
          <a:endParaRPr lang="ru-RU"/>
        </a:p>
      </dgm:t>
    </dgm:pt>
    <dgm:pt modelId="{709078D9-7EE7-4558-BA1F-2F5164555D6B}" type="sibTrans" cxnId="{2C015E59-2127-4854-B0A4-35D483D6988B}">
      <dgm:prSet/>
      <dgm:spPr/>
      <dgm:t>
        <a:bodyPr/>
        <a:lstStyle/>
        <a:p>
          <a:endParaRPr lang="ru-RU"/>
        </a:p>
      </dgm:t>
    </dgm:pt>
    <dgm:pt modelId="{CC666839-0429-4C35-A18A-4A1326752EBC}" type="pres">
      <dgm:prSet presAssocID="{7AB38325-8038-4DE9-ABD2-2330985D31C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14742F77-7103-48A8-BA68-35EA961F3E6A}" type="pres">
      <dgm:prSet presAssocID="{7AB38325-8038-4DE9-ABD2-2330985D31C2}" presName="Name1" presStyleCnt="0"/>
      <dgm:spPr/>
    </dgm:pt>
    <dgm:pt modelId="{7014E611-EC66-4811-8E29-2AE470BB4334}" type="pres">
      <dgm:prSet presAssocID="{7AB38325-8038-4DE9-ABD2-2330985D31C2}" presName="cycle" presStyleCnt="0"/>
      <dgm:spPr/>
    </dgm:pt>
    <dgm:pt modelId="{12CBE988-FE02-4125-920C-F327C26DCB36}" type="pres">
      <dgm:prSet presAssocID="{7AB38325-8038-4DE9-ABD2-2330985D31C2}" presName="srcNode" presStyleLbl="node1" presStyleIdx="0" presStyleCnt="3"/>
      <dgm:spPr/>
    </dgm:pt>
    <dgm:pt modelId="{4F81E82F-FF4E-48A5-ADA5-8A4E98078E0D}" type="pres">
      <dgm:prSet presAssocID="{7AB38325-8038-4DE9-ABD2-2330985D31C2}" presName="conn" presStyleLbl="parChTrans1D2" presStyleIdx="0" presStyleCnt="1"/>
      <dgm:spPr/>
      <dgm:t>
        <a:bodyPr/>
        <a:lstStyle/>
        <a:p>
          <a:endParaRPr lang="ru-RU"/>
        </a:p>
      </dgm:t>
    </dgm:pt>
    <dgm:pt modelId="{D636B2D9-3714-4C8A-B8C7-C078C1054339}" type="pres">
      <dgm:prSet presAssocID="{7AB38325-8038-4DE9-ABD2-2330985D31C2}" presName="extraNode" presStyleLbl="node1" presStyleIdx="0" presStyleCnt="3"/>
      <dgm:spPr/>
    </dgm:pt>
    <dgm:pt modelId="{B1D967D2-A1D7-4541-B576-BAFB9F8DB022}" type="pres">
      <dgm:prSet presAssocID="{7AB38325-8038-4DE9-ABD2-2330985D31C2}" presName="dstNode" presStyleLbl="node1" presStyleIdx="0" presStyleCnt="3"/>
      <dgm:spPr/>
    </dgm:pt>
    <dgm:pt modelId="{C8F680C1-E331-4714-B0A7-EC1905C32B06}" type="pres">
      <dgm:prSet presAssocID="{E7CEA8B6-88BA-43C2-8E29-AE2F68E4995D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0FD4C4-71CE-42E6-A196-5169A2D00C00}" type="pres">
      <dgm:prSet presAssocID="{E7CEA8B6-88BA-43C2-8E29-AE2F68E4995D}" presName="accent_1" presStyleCnt="0"/>
      <dgm:spPr/>
    </dgm:pt>
    <dgm:pt modelId="{FEB9AFA0-F7E9-4E42-B087-919F285618B4}" type="pres">
      <dgm:prSet presAssocID="{E7CEA8B6-88BA-43C2-8E29-AE2F68E4995D}" presName="accentRepeatNode" presStyleLbl="solidFgAcc1" presStyleIdx="0" presStyleCnt="3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</dgm:pt>
    <dgm:pt modelId="{8FC454A9-6B1D-4FD3-A9BF-198883E711D3}" type="pres">
      <dgm:prSet presAssocID="{304BFDC6-E4F0-4309-935F-861EF7172040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F3817C-0EE2-4EE9-B7D9-306E35B0D964}" type="pres">
      <dgm:prSet presAssocID="{304BFDC6-E4F0-4309-935F-861EF7172040}" presName="accent_2" presStyleCnt="0"/>
      <dgm:spPr/>
    </dgm:pt>
    <dgm:pt modelId="{DADC4DCE-BABC-40F3-93D1-A195D7F6D732}" type="pres">
      <dgm:prSet presAssocID="{304BFDC6-E4F0-4309-935F-861EF7172040}" presName="accentRepeatNode" presStyleLbl="solidFgAcc1" presStyleIdx="1" presStyleCnt="3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</dgm:pt>
    <dgm:pt modelId="{D2DA154D-2BBD-4F8D-8D8A-C6D5D7BA8463}" type="pres">
      <dgm:prSet presAssocID="{E23D0386-4ACC-4454-971B-189E0F62D4B2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91B394-1CEB-40D3-A8F5-46370106A6F6}" type="pres">
      <dgm:prSet presAssocID="{E23D0386-4ACC-4454-971B-189E0F62D4B2}" presName="accent_3" presStyleCnt="0"/>
      <dgm:spPr/>
    </dgm:pt>
    <dgm:pt modelId="{861085AD-E791-459C-B387-9600C6AFFEEE}" type="pres">
      <dgm:prSet presAssocID="{E23D0386-4ACC-4454-971B-189E0F62D4B2}" presName="accentRepeatNode" presStyleLbl="solidFgAcc1" presStyleIdx="2" presStyleCnt="3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</dgm:pt>
  </dgm:ptLst>
  <dgm:cxnLst>
    <dgm:cxn modelId="{4166FC11-2E39-4EF0-B153-ABBB34385192}" type="presOf" srcId="{7AB38325-8038-4DE9-ABD2-2330985D31C2}" destId="{CC666839-0429-4C35-A18A-4A1326752EBC}" srcOrd="0" destOrd="0" presId="urn:microsoft.com/office/officeart/2008/layout/VerticalCurvedList"/>
    <dgm:cxn modelId="{5339662E-7830-4336-BA10-F84A4B173565}" type="presOf" srcId="{0BC51321-B743-4D4C-A7C2-59385FF3B517}" destId="{4F81E82F-FF4E-48A5-ADA5-8A4E98078E0D}" srcOrd="0" destOrd="0" presId="urn:microsoft.com/office/officeart/2008/layout/VerticalCurvedList"/>
    <dgm:cxn modelId="{2F91D006-B2C6-4DFD-A634-AB9905EED2E1}" type="presOf" srcId="{E23D0386-4ACC-4454-971B-189E0F62D4B2}" destId="{D2DA154D-2BBD-4F8D-8D8A-C6D5D7BA8463}" srcOrd="0" destOrd="0" presId="urn:microsoft.com/office/officeart/2008/layout/VerticalCurvedList"/>
    <dgm:cxn modelId="{8ED5B1E9-EA5C-4918-85DF-A54DAB684F87}" type="presOf" srcId="{E7CEA8B6-88BA-43C2-8E29-AE2F68E4995D}" destId="{C8F680C1-E331-4714-B0A7-EC1905C32B06}" srcOrd="0" destOrd="0" presId="urn:microsoft.com/office/officeart/2008/layout/VerticalCurvedList"/>
    <dgm:cxn modelId="{2C015E59-2127-4854-B0A4-35D483D6988B}" srcId="{7AB38325-8038-4DE9-ABD2-2330985D31C2}" destId="{E23D0386-4ACC-4454-971B-189E0F62D4B2}" srcOrd="2" destOrd="0" parTransId="{530FF560-8628-4C2A-82E5-4EEAB797EFE4}" sibTransId="{709078D9-7EE7-4558-BA1F-2F5164555D6B}"/>
    <dgm:cxn modelId="{DCA738F4-51FE-414F-B38C-E3F67E8A8F3C}" srcId="{7AB38325-8038-4DE9-ABD2-2330985D31C2}" destId="{304BFDC6-E4F0-4309-935F-861EF7172040}" srcOrd="1" destOrd="0" parTransId="{C65A0B6A-1CB9-4CCB-9E7D-4C40810DE4C9}" sibTransId="{A280C58A-35D7-4030-93E2-4F54C8095CC8}"/>
    <dgm:cxn modelId="{F80FD2B6-C2AC-4B90-8B3E-46F4B26B9E2E}" srcId="{7AB38325-8038-4DE9-ABD2-2330985D31C2}" destId="{E7CEA8B6-88BA-43C2-8E29-AE2F68E4995D}" srcOrd="0" destOrd="0" parTransId="{C006E10F-CDA2-4B9B-9D05-A0DAA43C413D}" sibTransId="{0BC51321-B743-4D4C-A7C2-59385FF3B517}"/>
    <dgm:cxn modelId="{630CEA7F-FA10-4116-A17C-9C5812FE8695}" type="presOf" srcId="{304BFDC6-E4F0-4309-935F-861EF7172040}" destId="{8FC454A9-6B1D-4FD3-A9BF-198883E711D3}" srcOrd="0" destOrd="0" presId="urn:microsoft.com/office/officeart/2008/layout/VerticalCurvedList"/>
    <dgm:cxn modelId="{DC0A41D4-C898-4FC7-8B98-D1A878A0691C}" type="presParOf" srcId="{CC666839-0429-4C35-A18A-4A1326752EBC}" destId="{14742F77-7103-48A8-BA68-35EA961F3E6A}" srcOrd="0" destOrd="0" presId="urn:microsoft.com/office/officeart/2008/layout/VerticalCurvedList"/>
    <dgm:cxn modelId="{2D277B61-A2E8-416F-91B0-21A0CE2EC65B}" type="presParOf" srcId="{14742F77-7103-48A8-BA68-35EA961F3E6A}" destId="{7014E611-EC66-4811-8E29-2AE470BB4334}" srcOrd="0" destOrd="0" presId="urn:microsoft.com/office/officeart/2008/layout/VerticalCurvedList"/>
    <dgm:cxn modelId="{078C6E9B-43A8-4990-B86B-710396EB29C2}" type="presParOf" srcId="{7014E611-EC66-4811-8E29-2AE470BB4334}" destId="{12CBE988-FE02-4125-920C-F327C26DCB36}" srcOrd="0" destOrd="0" presId="urn:microsoft.com/office/officeart/2008/layout/VerticalCurvedList"/>
    <dgm:cxn modelId="{33C7E938-C5D2-411E-B3C0-6CCEA6CEDFF7}" type="presParOf" srcId="{7014E611-EC66-4811-8E29-2AE470BB4334}" destId="{4F81E82F-FF4E-48A5-ADA5-8A4E98078E0D}" srcOrd="1" destOrd="0" presId="urn:microsoft.com/office/officeart/2008/layout/VerticalCurvedList"/>
    <dgm:cxn modelId="{2919F205-96D4-49C6-9096-E4158FA22F5C}" type="presParOf" srcId="{7014E611-EC66-4811-8E29-2AE470BB4334}" destId="{D636B2D9-3714-4C8A-B8C7-C078C1054339}" srcOrd="2" destOrd="0" presId="urn:microsoft.com/office/officeart/2008/layout/VerticalCurvedList"/>
    <dgm:cxn modelId="{BE13A46A-8B97-4C4E-88FA-878591C0B2BE}" type="presParOf" srcId="{7014E611-EC66-4811-8E29-2AE470BB4334}" destId="{B1D967D2-A1D7-4541-B576-BAFB9F8DB022}" srcOrd="3" destOrd="0" presId="urn:microsoft.com/office/officeart/2008/layout/VerticalCurvedList"/>
    <dgm:cxn modelId="{8E7F7882-35C3-4A53-A3A4-0B30C2D84188}" type="presParOf" srcId="{14742F77-7103-48A8-BA68-35EA961F3E6A}" destId="{C8F680C1-E331-4714-B0A7-EC1905C32B06}" srcOrd="1" destOrd="0" presId="urn:microsoft.com/office/officeart/2008/layout/VerticalCurvedList"/>
    <dgm:cxn modelId="{F9978329-A3E7-47A2-B3F0-E356F88BE5A9}" type="presParOf" srcId="{14742F77-7103-48A8-BA68-35EA961F3E6A}" destId="{270FD4C4-71CE-42E6-A196-5169A2D00C00}" srcOrd="2" destOrd="0" presId="urn:microsoft.com/office/officeart/2008/layout/VerticalCurvedList"/>
    <dgm:cxn modelId="{5718A24C-DF86-4E87-B88B-486D7E3CA86B}" type="presParOf" srcId="{270FD4C4-71CE-42E6-A196-5169A2D00C00}" destId="{FEB9AFA0-F7E9-4E42-B087-919F285618B4}" srcOrd="0" destOrd="0" presId="urn:microsoft.com/office/officeart/2008/layout/VerticalCurvedList"/>
    <dgm:cxn modelId="{E2A3B657-7D0D-4060-A375-B1DACABF9CFC}" type="presParOf" srcId="{14742F77-7103-48A8-BA68-35EA961F3E6A}" destId="{8FC454A9-6B1D-4FD3-A9BF-198883E711D3}" srcOrd="3" destOrd="0" presId="urn:microsoft.com/office/officeart/2008/layout/VerticalCurvedList"/>
    <dgm:cxn modelId="{F0EA87F8-6B67-4C7D-9652-4E2CDA90ADDC}" type="presParOf" srcId="{14742F77-7103-48A8-BA68-35EA961F3E6A}" destId="{ACF3817C-0EE2-4EE9-B7D9-306E35B0D964}" srcOrd="4" destOrd="0" presId="urn:microsoft.com/office/officeart/2008/layout/VerticalCurvedList"/>
    <dgm:cxn modelId="{82EB4D7F-05C3-45FC-8E8A-84A121EF65D3}" type="presParOf" srcId="{ACF3817C-0EE2-4EE9-B7D9-306E35B0D964}" destId="{DADC4DCE-BABC-40F3-93D1-A195D7F6D732}" srcOrd="0" destOrd="0" presId="urn:microsoft.com/office/officeart/2008/layout/VerticalCurvedList"/>
    <dgm:cxn modelId="{347248E0-C1C5-4E1A-A923-8AAC90738728}" type="presParOf" srcId="{14742F77-7103-48A8-BA68-35EA961F3E6A}" destId="{D2DA154D-2BBD-4F8D-8D8A-C6D5D7BA8463}" srcOrd="5" destOrd="0" presId="urn:microsoft.com/office/officeart/2008/layout/VerticalCurvedList"/>
    <dgm:cxn modelId="{DBCD6D2B-E4D1-4540-BC27-0CC53D3F8B13}" type="presParOf" srcId="{14742F77-7103-48A8-BA68-35EA961F3E6A}" destId="{EB91B394-1CEB-40D3-A8F5-46370106A6F6}" srcOrd="6" destOrd="0" presId="urn:microsoft.com/office/officeart/2008/layout/VerticalCurvedList"/>
    <dgm:cxn modelId="{09D930CB-BD39-41F4-B855-EC23ABF1726B}" type="presParOf" srcId="{EB91B394-1CEB-40D3-A8F5-46370106A6F6}" destId="{861085AD-E791-459C-B387-9600C6AFFEE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AB38325-8038-4DE9-ABD2-2330985D31C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4BFDC6-E4F0-4309-935F-861EF7172040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err="1">
              <a:solidFill>
                <a:srgbClr val="002060"/>
              </a:solidFill>
            </a:rPr>
            <a:t>Ҳисобот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оид</a:t>
          </a:r>
          <a:r>
            <a:rPr lang="ru-RU" dirty="0">
              <a:solidFill>
                <a:srgbClr val="002060"/>
              </a:solidFill>
            </a:rPr>
            <a:t> ба </a:t>
          </a:r>
          <a:r>
            <a:rPr lang="ru-RU" dirty="0" err="1">
              <a:solidFill>
                <a:srgbClr val="002060"/>
              </a:solidFill>
            </a:rPr>
            <a:t>натиҷҳои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тафтиши</a:t>
          </a:r>
          <a:r>
            <a:rPr lang="ru-RU" dirty="0">
              <a:solidFill>
                <a:srgbClr val="002060"/>
              </a:solidFill>
            </a:rPr>
            <a:t> аудитории </a:t>
          </a:r>
          <a:r>
            <a:rPr lang="ru-RU" dirty="0" err="1">
              <a:solidFill>
                <a:srgbClr val="002060"/>
              </a:solidFill>
            </a:rPr>
            <a:t>Ҳисоботи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солонаи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иҷрои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буҷет</a:t>
          </a:r>
          <a:r>
            <a:rPr lang="ru-RU" dirty="0">
              <a:solidFill>
                <a:srgbClr val="002060"/>
              </a:solidFill>
            </a:rPr>
            <a:t>  (</a:t>
          </a:r>
          <a:r>
            <a:rPr lang="ru-RU" dirty="0" err="1">
              <a:solidFill>
                <a:srgbClr val="002060"/>
              </a:solidFill>
            </a:rPr>
            <a:t>нашр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намешавад</a:t>
          </a:r>
          <a:r>
            <a:rPr lang="ru-RU" dirty="0">
              <a:solidFill>
                <a:srgbClr val="002060"/>
              </a:solidFill>
            </a:rPr>
            <a:t>, </a:t>
          </a:r>
          <a:r>
            <a:rPr lang="ru-RU" dirty="0" err="1">
              <a:solidFill>
                <a:srgbClr val="002060"/>
              </a:solidFill>
            </a:rPr>
            <a:t>танҳо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барои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истифодаи</a:t>
          </a:r>
          <a:r>
            <a:rPr lang="ru-RU" dirty="0">
              <a:solidFill>
                <a:srgbClr val="002060"/>
              </a:solidFill>
            </a:rPr>
            <a:t> </a:t>
          </a:r>
          <a:r>
            <a:rPr lang="ru-RU" dirty="0" err="1">
              <a:solidFill>
                <a:srgbClr val="002060"/>
              </a:solidFill>
            </a:rPr>
            <a:t>дохилист</a:t>
          </a:r>
          <a:r>
            <a:rPr lang="ru-RU" dirty="0">
              <a:solidFill>
                <a:srgbClr val="002060"/>
              </a:solidFill>
            </a:rPr>
            <a:t> </a:t>
          </a:r>
        </a:p>
      </dgm:t>
    </dgm:pt>
    <dgm:pt modelId="{C65A0B6A-1CB9-4CCB-9E7D-4C40810DE4C9}" type="parTrans" cxnId="{DCA738F4-51FE-414F-B38C-E3F67E8A8F3C}">
      <dgm:prSet/>
      <dgm:spPr/>
      <dgm:t>
        <a:bodyPr/>
        <a:lstStyle/>
        <a:p>
          <a:endParaRPr lang="ru-RU"/>
        </a:p>
      </dgm:t>
    </dgm:pt>
    <dgm:pt modelId="{A280C58A-35D7-4030-93E2-4F54C8095CC8}" type="sibTrans" cxnId="{DCA738F4-51FE-414F-B38C-E3F67E8A8F3C}">
      <dgm:prSet/>
      <dgm:spPr/>
      <dgm:t>
        <a:bodyPr/>
        <a:lstStyle/>
        <a:p>
          <a:endParaRPr lang="ru-RU"/>
        </a:p>
      </dgm:t>
    </dgm:pt>
    <dgm:pt modelId="{CC666839-0429-4C35-A18A-4A1326752EBC}" type="pres">
      <dgm:prSet presAssocID="{7AB38325-8038-4DE9-ABD2-2330985D31C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14742F77-7103-48A8-BA68-35EA961F3E6A}" type="pres">
      <dgm:prSet presAssocID="{7AB38325-8038-4DE9-ABD2-2330985D31C2}" presName="Name1" presStyleCnt="0"/>
      <dgm:spPr/>
    </dgm:pt>
    <dgm:pt modelId="{7014E611-EC66-4811-8E29-2AE470BB4334}" type="pres">
      <dgm:prSet presAssocID="{7AB38325-8038-4DE9-ABD2-2330985D31C2}" presName="cycle" presStyleCnt="0"/>
      <dgm:spPr/>
    </dgm:pt>
    <dgm:pt modelId="{12CBE988-FE02-4125-920C-F327C26DCB36}" type="pres">
      <dgm:prSet presAssocID="{7AB38325-8038-4DE9-ABD2-2330985D31C2}" presName="srcNode" presStyleLbl="node1" presStyleIdx="0" presStyleCnt="1"/>
      <dgm:spPr/>
    </dgm:pt>
    <dgm:pt modelId="{4F81E82F-FF4E-48A5-ADA5-8A4E98078E0D}" type="pres">
      <dgm:prSet presAssocID="{7AB38325-8038-4DE9-ABD2-2330985D31C2}" presName="conn" presStyleLbl="parChTrans1D2" presStyleIdx="0" presStyleCnt="1"/>
      <dgm:spPr/>
      <dgm:t>
        <a:bodyPr/>
        <a:lstStyle/>
        <a:p>
          <a:endParaRPr lang="ru-RU"/>
        </a:p>
      </dgm:t>
    </dgm:pt>
    <dgm:pt modelId="{D636B2D9-3714-4C8A-B8C7-C078C1054339}" type="pres">
      <dgm:prSet presAssocID="{7AB38325-8038-4DE9-ABD2-2330985D31C2}" presName="extraNode" presStyleLbl="node1" presStyleIdx="0" presStyleCnt="1"/>
      <dgm:spPr/>
    </dgm:pt>
    <dgm:pt modelId="{B1D967D2-A1D7-4541-B576-BAFB9F8DB022}" type="pres">
      <dgm:prSet presAssocID="{7AB38325-8038-4DE9-ABD2-2330985D31C2}" presName="dstNode" presStyleLbl="node1" presStyleIdx="0" presStyleCnt="1"/>
      <dgm:spPr/>
    </dgm:pt>
    <dgm:pt modelId="{156B7C46-8BB5-447B-9E33-24ACE75AAE35}" type="pres">
      <dgm:prSet presAssocID="{304BFDC6-E4F0-4309-935F-861EF7172040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FCEBC9-3618-4C84-A757-276C9D2AB098}" type="pres">
      <dgm:prSet presAssocID="{304BFDC6-E4F0-4309-935F-861EF7172040}" presName="accent_1" presStyleCnt="0"/>
      <dgm:spPr/>
    </dgm:pt>
    <dgm:pt modelId="{DADC4DCE-BABC-40F3-93D1-A195D7F6D732}" type="pres">
      <dgm:prSet presAssocID="{304BFDC6-E4F0-4309-935F-861EF7172040}" presName="accentRepeatNode" presStyleLbl="solidFgAcc1" presStyleIdx="0" presStyleCnt="1"/>
      <dgm:spPr/>
    </dgm:pt>
  </dgm:ptLst>
  <dgm:cxnLst>
    <dgm:cxn modelId="{CB20EE8C-4586-4B2A-9F77-C13B78C660A4}" type="presOf" srcId="{A280C58A-35D7-4030-93E2-4F54C8095CC8}" destId="{4F81E82F-FF4E-48A5-ADA5-8A4E98078E0D}" srcOrd="0" destOrd="0" presId="urn:microsoft.com/office/officeart/2008/layout/VerticalCurvedList"/>
    <dgm:cxn modelId="{DCA738F4-51FE-414F-B38C-E3F67E8A8F3C}" srcId="{7AB38325-8038-4DE9-ABD2-2330985D31C2}" destId="{304BFDC6-E4F0-4309-935F-861EF7172040}" srcOrd="0" destOrd="0" parTransId="{C65A0B6A-1CB9-4CCB-9E7D-4C40810DE4C9}" sibTransId="{A280C58A-35D7-4030-93E2-4F54C8095CC8}"/>
    <dgm:cxn modelId="{69F64579-B97D-484D-8C3E-8298887CFF4E}" type="presOf" srcId="{304BFDC6-E4F0-4309-935F-861EF7172040}" destId="{156B7C46-8BB5-447B-9E33-24ACE75AAE35}" srcOrd="0" destOrd="0" presId="urn:microsoft.com/office/officeart/2008/layout/VerticalCurvedList"/>
    <dgm:cxn modelId="{C4BA230C-5A67-4100-BC7B-F45233CEF7DA}" type="presOf" srcId="{7AB38325-8038-4DE9-ABD2-2330985D31C2}" destId="{CC666839-0429-4C35-A18A-4A1326752EBC}" srcOrd="0" destOrd="0" presId="urn:microsoft.com/office/officeart/2008/layout/VerticalCurvedList"/>
    <dgm:cxn modelId="{24235B4D-02B8-45DD-8D18-21D4405DD5B9}" type="presParOf" srcId="{CC666839-0429-4C35-A18A-4A1326752EBC}" destId="{14742F77-7103-48A8-BA68-35EA961F3E6A}" srcOrd="0" destOrd="0" presId="urn:microsoft.com/office/officeart/2008/layout/VerticalCurvedList"/>
    <dgm:cxn modelId="{937399E2-729A-4C93-ABDD-3C5B898E5246}" type="presParOf" srcId="{14742F77-7103-48A8-BA68-35EA961F3E6A}" destId="{7014E611-EC66-4811-8E29-2AE470BB4334}" srcOrd="0" destOrd="0" presId="urn:microsoft.com/office/officeart/2008/layout/VerticalCurvedList"/>
    <dgm:cxn modelId="{99A7F085-3B95-4CAA-9640-51BB173A2B59}" type="presParOf" srcId="{7014E611-EC66-4811-8E29-2AE470BB4334}" destId="{12CBE988-FE02-4125-920C-F327C26DCB36}" srcOrd="0" destOrd="0" presId="urn:microsoft.com/office/officeart/2008/layout/VerticalCurvedList"/>
    <dgm:cxn modelId="{31580D84-7171-415B-B085-050F801B5030}" type="presParOf" srcId="{7014E611-EC66-4811-8E29-2AE470BB4334}" destId="{4F81E82F-FF4E-48A5-ADA5-8A4E98078E0D}" srcOrd="1" destOrd="0" presId="urn:microsoft.com/office/officeart/2008/layout/VerticalCurvedList"/>
    <dgm:cxn modelId="{4CFACB93-E011-4392-BA89-A7FA36A3C6A2}" type="presParOf" srcId="{7014E611-EC66-4811-8E29-2AE470BB4334}" destId="{D636B2D9-3714-4C8A-B8C7-C078C1054339}" srcOrd="2" destOrd="0" presId="urn:microsoft.com/office/officeart/2008/layout/VerticalCurvedList"/>
    <dgm:cxn modelId="{7911C8F5-6F6A-4864-997F-848B85C50ACF}" type="presParOf" srcId="{7014E611-EC66-4811-8E29-2AE470BB4334}" destId="{B1D967D2-A1D7-4541-B576-BAFB9F8DB022}" srcOrd="3" destOrd="0" presId="urn:microsoft.com/office/officeart/2008/layout/VerticalCurvedList"/>
    <dgm:cxn modelId="{1344A48F-3F65-4CF0-A195-9F8272D84253}" type="presParOf" srcId="{14742F77-7103-48A8-BA68-35EA961F3E6A}" destId="{156B7C46-8BB5-447B-9E33-24ACE75AAE35}" srcOrd="1" destOrd="0" presId="urn:microsoft.com/office/officeart/2008/layout/VerticalCurvedList"/>
    <dgm:cxn modelId="{B7EFA875-BA4A-40B0-80BA-AB58F4D860EE}" type="presParOf" srcId="{14742F77-7103-48A8-BA68-35EA961F3E6A}" destId="{B9FCEBC9-3618-4C84-A757-276C9D2AB098}" srcOrd="2" destOrd="0" presId="urn:microsoft.com/office/officeart/2008/layout/VerticalCurvedList"/>
    <dgm:cxn modelId="{D7853008-E8B8-4343-AE1A-E1A0E633E915}" type="presParOf" srcId="{B9FCEBC9-3618-4C84-A757-276C9D2AB098}" destId="{DADC4DCE-BABC-40F3-93D1-A195D7F6D73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28F6F-DE9B-4427-A478-9BBFF78ED8CE}">
      <dsp:nvSpPr>
        <dsp:cNvPr id="0" name=""/>
        <dsp:cNvSpPr/>
      </dsp:nvSpPr>
      <dsp:spPr>
        <a:xfrm>
          <a:off x="0" y="296471"/>
          <a:ext cx="6578413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95AEA1-EA54-48B5-BFA7-2BC3E723AD73}">
      <dsp:nvSpPr>
        <dsp:cNvPr id="0" name=""/>
        <dsp:cNvSpPr/>
      </dsp:nvSpPr>
      <dsp:spPr>
        <a:xfrm>
          <a:off x="158538" y="297633"/>
          <a:ext cx="6261339" cy="472320"/>
        </a:xfrm>
        <a:prstGeom prst="roundRect">
          <a:avLst/>
        </a:prstGeom>
        <a:solidFill>
          <a:schemeClr val="accent2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74054" tIns="0" rIns="17405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solidFill>
                <a:schemeClr val="tx1"/>
              </a:solidFill>
            </a:rPr>
            <a:t>Марҳилаҳои</a:t>
          </a:r>
          <a:r>
            <a:rPr lang="ru-RU" sz="2000" kern="1200" dirty="0">
              <a:solidFill>
                <a:schemeClr val="tx1"/>
              </a:solidFill>
            </a:rPr>
            <a:t> </a:t>
          </a:r>
          <a:r>
            <a:rPr lang="ru-RU" sz="2000" kern="1200" dirty="0" err="1">
              <a:solidFill>
                <a:schemeClr val="tx1"/>
              </a:solidFill>
            </a:rPr>
            <a:t>барномарезии</a:t>
          </a:r>
          <a:r>
            <a:rPr lang="ru-RU" sz="2000" kern="1200" dirty="0">
              <a:solidFill>
                <a:schemeClr val="tx1"/>
              </a:solidFill>
            </a:rPr>
            <a:t> </a:t>
          </a:r>
          <a:r>
            <a:rPr lang="ru-RU" sz="2000" kern="1200" dirty="0" err="1">
              <a:solidFill>
                <a:schemeClr val="tx1"/>
              </a:solidFill>
            </a:rPr>
            <a:t>буҷет</a:t>
          </a:r>
          <a:r>
            <a:rPr lang="ru-RU" sz="2000" kern="1200" dirty="0">
              <a:solidFill>
                <a:schemeClr val="tx1"/>
              </a:solidFill>
            </a:rPr>
            <a:t> </a:t>
          </a:r>
          <a:r>
            <a:rPr lang="ru-RU" sz="2000" b="1" kern="1200" dirty="0">
              <a:solidFill>
                <a:schemeClr val="tx1"/>
              </a:solidFill>
            </a:rPr>
            <a:t> </a:t>
          </a:r>
        </a:p>
      </dsp:txBody>
      <dsp:txXfrm>
        <a:off x="181595" y="320690"/>
        <a:ext cx="6215225" cy="426206"/>
      </dsp:txXfrm>
    </dsp:sp>
    <dsp:sp modelId="{109AFE97-E61A-4AC9-8BB4-690AF21D2EB6}">
      <dsp:nvSpPr>
        <dsp:cNvPr id="0" name=""/>
        <dsp:cNvSpPr/>
      </dsp:nvSpPr>
      <dsp:spPr>
        <a:xfrm>
          <a:off x="0" y="1704564"/>
          <a:ext cx="6578413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46530E-B817-4F8B-BE38-AF6829C55A75}">
      <dsp:nvSpPr>
        <dsp:cNvPr id="0" name=""/>
        <dsp:cNvSpPr/>
      </dsp:nvSpPr>
      <dsp:spPr>
        <a:xfrm>
          <a:off x="136147" y="915959"/>
          <a:ext cx="6263327" cy="11546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054" tIns="0" rIns="17405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>
              <a:solidFill>
                <a:schemeClr val="tx1"/>
              </a:solidFill>
            </a:rPr>
            <a:t>Марҳилаи</a:t>
          </a:r>
          <a:r>
            <a:rPr lang="ru-RU" sz="1600" kern="1200" dirty="0">
              <a:solidFill>
                <a:schemeClr val="tx1"/>
              </a:solidFill>
            </a:rPr>
            <a:t> 1- (</a:t>
          </a:r>
          <a:r>
            <a:rPr lang="ru-RU" sz="1600" kern="1200" dirty="0" err="1">
              <a:solidFill>
                <a:schemeClr val="tx1"/>
              </a:solidFill>
            </a:rPr>
            <a:t>Фазаи</a:t>
          </a:r>
          <a:r>
            <a:rPr lang="ru-RU" sz="1600" kern="1200" dirty="0">
              <a:solidFill>
                <a:schemeClr val="tx1"/>
              </a:solidFill>
            </a:rPr>
            <a:t> -1):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</a:rPr>
            <a:t>- </a:t>
          </a:r>
          <a:r>
            <a:rPr lang="ru-RU" sz="1600" kern="1200" dirty="0" err="1">
              <a:solidFill>
                <a:schemeClr val="tx1"/>
              </a:solidFill>
            </a:rPr>
            <a:t>Муайян</a:t>
          </a:r>
          <a:r>
            <a:rPr lang="ru-RU" sz="1600" kern="1200" dirty="0">
              <a:solidFill>
                <a:schemeClr val="tx1"/>
              </a:solidFill>
            </a:rPr>
            <a:t> </a:t>
          </a:r>
          <a:r>
            <a:rPr lang="ru-RU" sz="1600" kern="1200" dirty="0" err="1">
              <a:solidFill>
                <a:schemeClr val="tx1"/>
              </a:solidFill>
            </a:rPr>
            <a:t>намудан</a:t>
          </a:r>
          <a:r>
            <a:rPr lang="ru-RU" sz="1600" kern="1200" dirty="0">
              <a:solidFill>
                <a:schemeClr val="tx1"/>
              </a:solidFill>
            </a:rPr>
            <a:t> </a:t>
          </a:r>
          <a:r>
            <a:rPr lang="ru-RU" sz="1600" kern="1200" dirty="0" err="1">
              <a:solidFill>
                <a:schemeClr val="tx1"/>
              </a:solidFill>
            </a:rPr>
            <a:t>сатҳи</a:t>
          </a:r>
          <a:r>
            <a:rPr lang="ru-RU" sz="1600" kern="1200" dirty="0">
              <a:solidFill>
                <a:schemeClr val="tx1"/>
              </a:solidFill>
            </a:rPr>
            <a:t> </a:t>
          </a:r>
          <a:r>
            <a:rPr lang="ru-RU" sz="1600" kern="1200" dirty="0" err="1">
              <a:solidFill>
                <a:schemeClr val="tx1"/>
              </a:solidFill>
            </a:rPr>
            <a:t>ниҳоии</a:t>
          </a:r>
          <a:r>
            <a:rPr lang="ru-RU" sz="1600" kern="1200" dirty="0">
              <a:solidFill>
                <a:schemeClr val="tx1"/>
              </a:solidFill>
            </a:rPr>
            <a:t> </a:t>
          </a:r>
          <a:r>
            <a:rPr lang="ru-RU" sz="1600" kern="1200" dirty="0" err="1">
              <a:solidFill>
                <a:schemeClr val="tx1"/>
              </a:solidFill>
            </a:rPr>
            <a:t>хароҷот</a:t>
          </a:r>
          <a:r>
            <a:rPr lang="ru-RU" sz="1600" kern="1200" dirty="0">
              <a:solidFill>
                <a:schemeClr val="tx1"/>
              </a:solidFill>
            </a:rPr>
            <a:t>;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</a:rPr>
            <a:t>- </a:t>
          </a:r>
          <a:r>
            <a:rPr lang="ru-RU" sz="1600" kern="1200" dirty="0" err="1">
              <a:solidFill>
                <a:schemeClr val="tx1"/>
              </a:solidFill>
            </a:rPr>
            <a:t>Пешнависи</a:t>
          </a:r>
          <a:r>
            <a:rPr lang="ru-RU" sz="1600" kern="1200" dirty="0">
              <a:solidFill>
                <a:schemeClr val="tx1"/>
              </a:solidFill>
            </a:rPr>
            <a:t> </a:t>
          </a:r>
          <a:r>
            <a:rPr lang="ru-RU" sz="1600" kern="1200" dirty="0" err="1">
              <a:solidFill>
                <a:schemeClr val="tx1"/>
              </a:solidFill>
            </a:rPr>
            <a:t>ёддоштҳои</a:t>
          </a:r>
          <a:r>
            <a:rPr lang="ru-RU" sz="1600" kern="1200" dirty="0">
              <a:solidFill>
                <a:schemeClr val="tx1"/>
              </a:solidFill>
            </a:rPr>
            <a:t> </a:t>
          </a:r>
          <a:r>
            <a:rPr lang="ru-RU" sz="1600" kern="1200" dirty="0" err="1">
              <a:solidFill>
                <a:schemeClr val="tx1"/>
              </a:solidFill>
            </a:rPr>
            <a:t>тавзеҳӣ</a:t>
          </a:r>
          <a:r>
            <a:rPr lang="ru-RU" sz="1600" kern="1200" dirty="0">
              <a:solidFill>
                <a:schemeClr val="tx1"/>
              </a:solidFill>
            </a:rPr>
            <a:t> </a:t>
          </a:r>
          <a:r>
            <a:rPr lang="ru-RU" sz="1600" kern="1200" dirty="0" err="1">
              <a:solidFill>
                <a:schemeClr val="tx1"/>
              </a:solidFill>
            </a:rPr>
            <a:t>оид</a:t>
          </a:r>
          <a:r>
            <a:rPr lang="ru-RU" sz="1600" kern="1200" dirty="0">
              <a:solidFill>
                <a:schemeClr val="tx1"/>
              </a:solidFill>
            </a:rPr>
            <a:t> ба БД </a:t>
          </a:r>
        </a:p>
      </dsp:txBody>
      <dsp:txXfrm>
        <a:off x="192512" y="972324"/>
        <a:ext cx="6150597" cy="1041922"/>
      </dsp:txXfrm>
    </dsp:sp>
    <dsp:sp modelId="{9302091D-585C-4FB9-A3DD-3FD5086EEEBD}">
      <dsp:nvSpPr>
        <dsp:cNvPr id="0" name=""/>
        <dsp:cNvSpPr/>
      </dsp:nvSpPr>
      <dsp:spPr>
        <a:xfrm>
          <a:off x="0" y="2677253"/>
          <a:ext cx="6578413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FD0C3A-98B3-42CD-A879-24FBF2FAC1E3}">
      <dsp:nvSpPr>
        <dsp:cNvPr id="0" name=""/>
        <dsp:cNvSpPr/>
      </dsp:nvSpPr>
      <dsp:spPr>
        <a:xfrm>
          <a:off x="312860" y="2194164"/>
          <a:ext cx="6263327" cy="7192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054" tIns="0" rIns="17405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>
              <a:solidFill>
                <a:schemeClr val="tx1"/>
              </a:solidFill>
            </a:rPr>
            <a:t>Марҳилаи</a:t>
          </a:r>
          <a:r>
            <a:rPr lang="ru-RU" sz="1600" kern="1200" dirty="0">
              <a:solidFill>
                <a:schemeClr val="tx1"/>
              </a:solidFill>
            </a:rPr>
            <a:t> 2- (</a:t>
          </a:r>
          <a:r>
            <a:rPr lang="ru-RU" sz="1600" kern="1200" dirty="0" err="1">
              <a:solidFill>
                <a:schemeClr val="tx1"/>
              </a:solidFill>
            </a:rPr>
            <a:t>Фазаи</a:t>
          </a:r>
          <a:r>
            <a:rPr lang="ru-RU" sz="1600" kern="1200" dirty="0">
              <a:solidFill>
                <a:schemeClr val="tx1"/>
              </a:solidFill>
            </a:rPr>
            <a:t> -2):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</a:rPr>
            <a:t>- </a:t>
          </a:r>
          <a:r>
            <a:rPr lang="ru-RU" sz="1600" kern="1200" dirty="0" err="1">
              <a:solidFill>
                <a:schemeClr val="tx1"/>
              </a:solidFill>
            </a:rPr>
            <a:t>Лоиҳаи</a:t>
          </a:r>
          <a:r>
            <a:rPr lang="ru-RU" sz="1600" kern="1200" dirty="0">
              <a:solidFill>
                <a:schemeClr val="tx1"/>
              </a:solidFill>
            </a:rPr>
            <a:t> </a:t>
          </a:r>
          <a:r>
            <a:rPr lang="ru-RU" sz="1600" kern="1200" dirty="0" err="1">
              <a:solidFill>
                <a:schemeClr val="tx1"/>
              </a:solidFill>
            </a:rPr>
            <a:t>Қонун</a:t>
          </a:r>
          <a:r>
            <a:rPr lang="ru-RU" sz="1600" kern="1200" dirty="0">
              <a:solidFill>
                <a:schemeClr val="tx1"/>
              </a:solidFill>
            </a:rPr>
            <a:t> «Дар </a:t>
          </a:r>
          <a:r>
            <a:rPr lang="ru-RU" sz="1600" kern="1200" dirty="0" err="1">
              <a:solidFill>
                <a:schemeClr val="tx1"/>
              </a:solidFill>
            </a:rPr>
            <a:t>бораи</a:t>
          </a:r>
          <a:r>
            <a:rPr lang="ru-RU" sz="1600" kern="1200" dirty="0">
              <a:solidFill>
                <a:schemeClr val="tx1"/>
              </a:solidFill>
            </a:rPr>
            <a:t> </a:t>
          </a:r>
          <a:r>
            <a:rPr lang="ru-RU" sz="1600" kern="1200" dirty="0" err="1">
              <a:solidFill>
                <a:schemeClr val="tx1"/>
              </a:solidFill>
            </a:rPr>
            <a:t>буҷети</a:t>
          </a:r>
          <a:r>
            <a:rPr lang="ru-RU" sz="1600" kern="1200" dirty="0">
              <a:solidFill>
                <a:schemeClr val="tx1"/>
              </a:solidFill>
            </a:rPr>
            <a:t> </a:t>
          </a:r>
          <a:r>
            <a:rPr lang="ru-RU" sz="1600" kern="1200" dirty="0" err="1">
              <a:solidFill>
                <a:schemeClr val="tx1"/>
              </a:solidFill>
            </a:rPr>
            <a:t>давлатӣ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47971" y="2229275"/>
        <a:ext cx="6193105" cy="6490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81E82F-FF4E-48A5-ADA5-8A4E98078E0D}">
      <dsp:nvSpPr>
        <dsp:cNvPr id="0" name=""/>
        <dsp:cNvSpPr/>
      </dsp:nvSpPr>
      <dsp:spPr>
        <a:xfrm>
          <a:off x="-2704843" y="-453848"/>
          <a:ext cx="3514954" cy="3514954"/>
        </a:xfrm>
        <a:prstGeom prst="blockArc">
          <a:avLst>
            <a:gd name="adj1" fmla="val 18900000"/>
            <a:gd name="adj2" fmla="val 2700000"/>
            <a:gd name="adj3" fmla="val 61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9739B3-2440-4304-816C-B86212171427}">
      <dsp:nvSpPr>
        <dsp:cNvPr id="0" name=""/>
        <dsp:cNvSpPr/>
      </dsp:nvSpPr>
      <dsp:spPr>
        <a:xfrm>
          <a:off x="788624" y="672729"/>
          <a:ext cx="6069375" cy="1261798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1034756" tIns="58420" rIns="58420" bIns="58420" numCol="1" spcCol="1270" anchor="ctr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>
              <a:solidFill>
                <a:srgbClr val="002060"/>
              </a:solidFill>
            </a:rPr>
            <a:t>  </a:t>
          </a:r>
          <a:r>
            <a:rPr lang="ru-RU" sz="2300" kern="1200" dirty="0" err="1">
              <a:solidFill>
                <a:srgbClr val="002060"/>
              </a:solidFill>
            </a:rPr>
            <a:t>Тақвими</a:t>
          </a:r>
          <a:r>
            <a:rPr lang="ru-RU" sz="2300" kern="1200" dirty="0">
              <a:solidFill>
                <a:srgbClr val="002060"/>
              </a:solidFill>
            </a:rPr>
            <a:t> </a:t>
          </a:r>
          <a:r>
            <a:rPr lang="ru-RU" sz="2300" kern="1200" dirty="0" err="1">
              <a:solidFill>
                <a:srgbClr val="002060"/>
              </a:solidFill>
            </a:rPr>
            <a:t>буҷет</a:t>
          </a:r>
          <a:r>
            <a:rPr lang="ru-RU" sz="2300" kern="1200" dirty="0">
              <a:solidFill>
                <a:srgbClr val="002060"/>
              </a:solidFill>
            </a:rPr>
            <a:t> </a:t>
          </a:r>
          <a:r>
            <a:rPr lang="ru-RU" sz="2300" kern="1200" dirty="0" err="1">
              <a:solidFill>
                <a:srgbClr val="002060"/>
              </a:solidFill>
            </a:rPr>
            <a:t>маҷмуи</a:t>
          </a:r>
          <a:r>
            <a:rPr lang="ru-RU" sz="2300" kern="1200" dirty="0">
              <a:solidFill>
                <a:srgbClr val="002060"/>
              </a:solidFill>
            </a:rPr>
            <a:t> </a:t>
          </a:r>
          <a:r>
            <a:rPr lang="ru-RU" sz="2300" kern="1200" dirty="0" err="1">
              <a:solidFill>
                <a:srgbClr val="002060"/>
              </a:solidFill>
            </a:rPr>
            <a:t>давраҳои</a:t>
          </a:r>
          <a:r>
            <a:rPr lang="ru-RU" sz="2300" kern="1200" dirty="0">
              <a:solidFill>
                <a:srgbClr val="002060"/>
              </a:solidFill>
            </a:rPr>
            <a:t> </a:t>
          </a:r>
          <a:r>
            <a:rPr lang="ru-RU" sz="2300" kern="1200" dirty="0" err="1">
              <a:solidFill>
                <a:srgbClr val="002060"/>
              </a:solidFill>
            </a:rPr>
            <a:t>замонии</a:t>
          </a:r>
          <a:r>
            <a:rPr lang="ru-RU" sz="2300" kern="1200" dirty="0">
              <a:solidFill>
                <a:srgbClr val="002060"/>
              </a:solidFill>
            </a:rPr>
            <a:t> </a:t>
          </a:r>
          <a:r>
            <a:rPr lang="ru-RU" sz="2300" kern="1200" dirty="0" err="1">
              <a:solidFill>
                <a:srgbClr val="002060"/>
              </a:solidFill>
            </a:rPr>
            <a:t>пайдарпайи</a:t>
          </a:r>
          <a:r>
            <a:rPr lang="ru-RU" sz="2300" kern="1200" dirty="0">
              <a:solidFill>
                <a:srgbClr val="002060"/>
              </a:solidFill>
            </a:rPr>
            <a:t> </a:t>
          </a:r>
          <a:r>
            <a:rPr lang="ru-RU" sz="2300" kern="1200" dirty="0" err="1">
              <a:solidFill>
                <a:srgbClr val="002060"/>
              </a:solidFill>
            </a:rPr>
            <a:t>гузаштани</a:t>
          </a:r>
          <a:r>
            <a:rPr lang="ru-RU" sz="2300" kern="1200" dirty="0">
              <a:solidFill>
                <a:srgbClr val="002060"/>
              </a:solidFill>
            </a:rPr>
            <a:t> </a:t>
          </a:r>
          <a:r>
            <a:rPr lang="ru-RU" sz="2300" kern="1200" dirty="0" err="1">
              <a:solidFill>
                <a:srgbClr val="002060"/>
              </a:solidFill>
            </a:rPr>
            <a:t>давраҳои</a:t>
          </a:r>
          <a:r>
            <a:rPr lang="ru-RU" sz="2300" kern="1200" dirty="0">
              <a:solidFill>
                <a:srgbClr val="002060"/>
              </a:solidFill>
            </a:rPr>
            <a:t> </a:t>
          </a:r>
          <a:r>
            <a:rPr lang="ru-RU" sz="2300" kern="1200" dirty="0" err="1">
              <a:solidFill>
                <a:srgbClr val="002060"/>
              </a:solidFill>
            </a:rPr>
            <a:t>буҷет</a:t>
          </a:r>
          <a:r>
            <a:rPr lang="ru-RU" sz="2300" kern="1200" dirty="0">
              <a:solidFill>
                <a:srgbClr val="002060"/>
              </a:solidFill>
            </a:rPr>
            <a:t> </a:t>
          </a:r>
          <a:r>
            <a:rPr lang="ru-RU" sz="2300" kern="1200" dirty="0" err="1">
              <a:solidFill>
                <a:srgbClr val="002060"/>
              </a:solidFill>
            </a:rPr>
            <a:t>аст,ки</a:t>
          </a:r>
          <a:r>
            <a:rPr lang="ru-RU" sz="2300" kern="1200" dirty="0">
              <a:solidFill>
                <a:srgbClr val="002060"/>
              </a:solidFill>
            </a:rPr>
            <a:t> </a:t>
          </a:r>
          <a:r>
            <a:rPr lang="ru-RU" sz="2300" kern="1200" dirty="0" err="1">
              <a:solidFill>
                <a:srgbClr val="002060"/>
              </a:solidFill>
            </a:rPr>
            <a:t>ҳамасола</a:t>
          </a:r>
          <a:r>
            <a:rPr lang="ru-RU" sz="2300" kern="1200" dirty="0">
              <a:solidFill>
                <a:srgbClr val="002060"/>
              </a:solidFill>
            </a:rPr>
            <a:t> </a:t>
          </a:r>
          <a:r>
            <a:rPr lang="ru-RU" sz="2300" kern="1200" dirty="0" err="1">
              <a:solidFill>
                <a:srgbClr val="002060"/>
              </a:solidFill>
            </a:rPr>
            <a:t>ва</a:t>
          </a:r>
          <a:r>
            <a:rPr lang="ru-RU" sz="2300" kern="1200" dirty="0">
              <a:solidFill>
                <a:srgbClr val="002060"/>
              </a:solidFill>
            </a:rPr>
            <a:t> </a:t>
          </a:r>
          <a:r>
            <a:rPr lang="ru-RU" sz="2300" kern="1200" dirty="0" err="1">
              <a:solidFill>
                <a:srgbClr val="002060"/>
              </a:solidFill>
            </a:rPr>
            <a:t>сарвақтӣ</a:t>
          </a:r>
          <a:r>
            <a:rPr lang="ru-RU" sz="2300" kern="1200" dirty="0">
              <a:solidFill>
                <a:srgbClr val="002060"/>
              </a:solidFill>
            </a:rPr>
            <a:t> </a:t>
          </a:r>
          <a:r>
            <a:rPr lang="ru-RU" sz="2300" kern="1200" dirty="0" err="1">
              <a:solidFill>
                <a:srgbClr val="002060"/>
              </a:solidFill>
            </a:rPr>
            <a:t>ҳастанд</a:t>
          </a:r>
          <a:endParaRPr lang="ru-RU" sz="2300" kern="1200" dirty="0">
            <a:solidFill>
              <a:srgbClr val="002060"/>
            </a:solidFill>
          </a:endParaRPr>
        </a:p>
      </dsp:txBody>
      <dsp:txXfrm>
        <a:off x="788624" y="672729"/>
        <a:ext cx="6069375" cy="1261798"/>
      </dsp:txXfrm>
    </dsp:sp>
    <dsp:sp modelId="{36B192FB-52DF-433F-9440-2449BB8F23B0}">
      <dsp:nvSpPr>
        <dsp:cNvPr id="0" name=""/>
        <dsp:cNvSpPr/>
      </dsp:nvSpPr>
      <dsp:spPr>
        <a:xfrm>
          <a:off x="0" y="515004"/>
          <a:ext cx="1577248" cy="15772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81E82F-FF4E-48A5-ADA5-8A4E98078E0D}">
      <dsp:nvSpPr>
        <dsp:cNvPr id="0" name=""/>
        <dsp:cNvSpPr/>
      </dsp:nvSpPr>
      <dsp:spPr>
        <a:xfrm>
          <a:off x="-3425164" y="-530173"/>
          <a:ext cx="4111358" cy="4111358"/>
        </a:xfrm>
        <a:prstGeom prst="blockArc">
          <a:avLst>
            <a:gd name="adj1" fmla="val 18900000"/>
            <a:gd name="adj2" fmla="val 2700000"/>
            <a:gd name="adj3" fmla="val 52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5F2E0-E982-45C7-90BC-AE5CA0882D7A}">
      <dsp:nvSpPr>
        <dsp:cNvPr id="0" name=""/>
        <dsp:cNvSpPr/>
      </dsp:nvSpPr>
      <dsp:spPr>
        <a:xfrm>
          <a:off x="560852" y="435867"/>
          <a:ext cx="6281053" cy="871612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69184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>
              <a:solidFill>
                <a:srgbClr val="002060"/>
              </a:solidFill>
            </a:rPr>
            <a:t>Дархостҳо</a:t>
          </a:r>
          <a:r>
            <a:rPr lang="ru-RU" sz="1800" kern="1200" dirty="0">
              <a:solidFill>
                <a:srgbClr val="002060"/>
              </a:solidFill>
            </a:rPr>
            <a:t> </a:t>
          </a:r>
          <a:r>
            <a:rPr lang="ru-RU" sz="1800" kern="1200" dirty="0" err="1">
              <a:solidFill>
                <a:srgbClr val="002060"/>
              </a:solidFill>
            </a:rPr>
            <a:t>қабл</a:t>
          </a:r>
          <a:r>
            <a:rPr lang="ru-RU" sz="1800" kern="1200" dirty="0">
              <a:solidFill>
                <a:srgbClr val="002060"/>
              </a:solidFill>
            </a:rPr>
            <a:t> аз </a:t>
          </a:r>
          <a:r>
            <a:rPr lang="ru-RU" sz="1800" kern="1200" dirty="0" err="1">
              <a:solidFill>
                <a:srgbClr val="002060"/>
              </a:solidFill>
            </a:rPr>
            <a:t>буҷет:нишондиҳандаҳои</a:t>
          </a:r>
          <a:r>
            <a:rPr lang="ru-RU" sz="1800" kern="1200" dirty="0">
              <a:solidFill>
                <a:srgbClr val="002060"/>
              </a:solidFill>
            </a:rPr>
            <a:t> </a:t>
          </a:r>
          <a:r>
            <a:rPr lang="ru-RU" sz="1800" kern="1200" dirty="0" err="1">
              <a:solidFill>
                <a:srgbClr val="002060"/>
              </a:solidFill>
            </a:rPr>
            <a:t>тахминии</a:t>
          </a:r>
          <a:r>
            <a:rPr lang="ru-RU" sz="1800" kern="1200" dirty="0">
              <a:solidFill>
                <a:srgbClr val="002060"/>
              </a:solidFill>
            </a:rPr>
            <a:t> </a:t>
          </a:r>
          <a:r>
            <a:rPr lang="ru-RU" sz="1800" kern="1200" dirty="0" err="1">
              <a:solidFill>
                <a:srgbClr val="002060"/>
              </a:solidFill>
            </a:rPr>
            <a:t>макроиқтисодӣ</a:t>
          </a:r>
          <a:r>
            <a:rPr lang="ru-RU" sz="1800" kern="1200" dirty="0">
              <a:solidFill>
                <a:srgbClr val="002060"/>
              </a:solidFill>
            </a:rPr>
            <a:t> </a:t>
          </a:r>
          <a:r>
            <a:rPr lang="ru-RU" sz="1800" kern="1200" dirty="0" err="1">
              <a:solidFill>
                <a:srgbClr val="002060"/>
              </a:solidFill>
            </a:rPr>
            <a:t>ва</a:t>
          </a:r>
          <a:r>
            <a:rPr lang="ru-RU" sz="1800" kern="1200" dirty="0">
              <a:solidFill>
                <a:srgbClr val="002060"/>
              </a:solidFill>
            </a:rPr>
            <a:t> </a:t>
          </a:r>
          <a:r>
            <a:rPr lang="ru-RU" sz="1800" kern="1200" dirty="0" err="1">
              <a:solidFill>
                <a:srgbClr val="002060"/>
              </a:solidFill>
            </a:rPr>
            <a:t>макрофискалии</a:t>
          </a:r>
          <a:r>
            <a:rPr lang="ru-RU" sz="1800" kern="1200" dirty="0">
              <a:solidFill>
                <a:srgbClr val="002060"/>
              </a:solidFill>
            </a:rPr>
            <a:t> </a:t>
          </a:r>
          <a:r>
            <a:rPr lang="ru-RU" sz="1800" kern="1200" dirty="0" err="1">
              <a:solidFill>
                <a:srgbClr val="002060"/>
              </a:solidFill>
            </a:rPr>
            <a:t>даромадҳои</a:t>
          </a:r>
          <a:r>
            <a:rPr lang="ru-RU" sz="1800" kern="1200" dirty="0">
              <a:solidFill>
                <a:srgbClr val="002060"/>
              </a:solidFill>
            </a:rPr>
            <a:t> </a:t>
          </a:r>
          <a:r>
            <a:rPr lang="ru-RU" sz="1800" kern="1200" dirty="0" err="1">
              <a:solidFill>
                <a:srgbClr val="002060"/>
              </a:solidFill>
            </a:rPr>
            <a:t>Буҷети</a:t>
          </a:r>
          <a:r>
            <a:rPr lang="ru-RU" sz="1800" kern="1200" dirty="0">
              <a:solidFill>
                <a:srgbClr val="002060"/>
              </a:solidFill>
            </a:rPr>
            <a:t> </a:t>
          </a:r>
          <a:r>
            <a:rPr lang="ru-RU" sz="1800" kern="1200" dirty="0" err="1">
              <a:solidFill>
                <a:srgbClr val="002060"/>
              </a:solidFill>
            </a:rPr>
            <a:t>Давлатӣ</a:t>
          </a:r>
          <a:r>
            <a:rPr lang="ru-RU" sz="1800" kern="1200" dirty="0">
              <a:solidFill>
                <a:srgbClr val="002060"/>
              </a:solidFill>
            </a:rPr>
            <a:t>   (то 1-уми </a:t>
          </a:r>
          <a:r>
            <a:rPr lang="ru-RU" sz="1800" kern="1200" dirty="0" err="1">
              <a:solidFill>
                <a:srgbClr val="002060"/>
              </a:solidFill>
            </a:rPr>
            <a:t>сентябр</a:t>
          </a:r>
          <a:r>
            <a:rPr lang="ru-RU" sz="1800" kern="1200" dirty="0">
              <a:solidFill>
                <a:srgbClr val="002060"/>
              </a:solidFill>
            </a:rPr>
            <a:t> </a:t>
          </a:r>
          <a:r>
            <a:rPr lang="ru-RU" sz="1800" kern="1200" dirty="0" err="1">
              <a:solidFill>
                <a:srgbClr val="002060"/>
              </a:solidFill>
            </a:rPr>
            <a:t>нашр</a:t>
          </a:r>
          <a:r>
            <a:rPr lang="ru-RU" sz="1800" kern="1200" dirty="0">
              <a:solidFill>
                <a:srgbClr val="002060"/>
              </a:solidFill>
            </a:rPr>
            <a:t> </a:t>
          </a:r>
          <a:r>
            <a:rPr lang="ru-RU" sz="1800" kern="1200" dirty="0" err="1">
              <a:solidFill>
                <a:srgbClr val="002060"/>
              </a:solidFill>
            </a:rPr>
            <a:t>мешаванд</a:t>
          </a:r>
          <a:r>
            <a:rPr lang="ru-RU" sz="1800" kern="1200" dirty="0">
              <a:solidFill>
                <a:srgbClr val="002060"/>
              </a:solidFill>
            </a:rPr>
            <a:t>) </a:t>
          </a:r>
        </a:p>
      </dsp:txBody>
      <dsp:txXfrm>
        <a:off x="560852" y="435867"/>
        <a:ext cx="6281053" cy="871612"/>
      </dsp:txXfrm>
    </dsp:sp>
    <dsp:sp modelId="{CB5441DE-AF9E-4F25-A9D5-D31F0C7EC3AA}">
      <dsp:nvSpPr>
        <dsp:cNvPr id="0" name=""/>
        <dsp:cNvSpPr/>
      </dsp:nvSpPr>
      <dsp:spPr>
        <a:xfrm>
          <a:off x="16094" y="326915"/>
          <a:ext cx="1089516" cy="1089516"/>
        </a:xfrm>
        <a:prstGeom prst="ellipse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14853D98-1544-4CEF-A5BF-731E79857223}">
      <dsp:nvSpPr>
        <dsp:cNvPr id="0" name=""/>
        <dsp:cNvSpPr/>
      </dsp:nvSpPr>
      <dsp:spPr>
        <a:xfrm>
          <a:off x="560852" y="1743530"/>
          <a:ext cx="6281053" cy="871612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69184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>
              <a:solidFill>
                <a:srgbClr val="002060"/>
              </a:solidFill>
            </a:rPr>
            <a:t>Лоиҳаи</a:t>
          </a:r>
          <a:r>
            <a:rPr lang="ru-RU" sz="1800" kern="1200" dirty="0">
              <a:solidFill>
                <a:srgbClr val="002060"/>
              </a:solidFill>
            </a:rPr>
            <a:t> </a:t>
          </a:r>
          <a:r>
            <a:rPr lang="ru-RU" sz="1800" kern="1200" dirty="0" err="1">
              <a:solidFill>
                <a:srgbClr val="002060"/>
              </a:solidFill>
            </a:rPr>
            <a:t>Қонуни</a:t>
          </a:r>
          <a:r>
            <a:rPr lang="ru-RU" sz="1800" kern="1200" dirty="0">
              <a:solidFill>
                <a:srgbClr val="002060"/>
              </a:solidFill>
            </a:rPr>
            <a:t> ҶТ «Дар </a:t>
          </a:r>
          <a:r>
            <a:rPr lang="ru-RU" sz="1800" kern="1200" dirty="0" err="1">
              <a:solidFill>
                <a:srgbClr val="002060"/>
              </a:solidFill>
            </a:rPr>
            <a:t>бораи</a:t>
          </a:r>
          <a:r>
            <a:rPr lang="ru-RU" sz="1800" kern="1200" dirty="0">
              <a:solidFill>
                <a:srgbClr val="002060"/>
              </a:solidFill>
            </a:rPr>
            <a:t> </a:t>
          </a:r>
          <a:r>
            <a:rPr lang="ru-RU" sz="1800" kern="1200" dirty="0" err="1">
              <a:solidFill>
                <a:srgbClr val="002060"/>
              </a:solidFill>
            </a:rPr>
            <a:t>Буҷети</a:t>
          </a:r>
          <a:r>
            <a:rPr lang="ru-RU" sz="1800" kern="1200" dirty="0">
              <a:solidFill>
                <a:srgbClr val="002060"/>
              </a:solidFill>
            </a:rPr>
            <a:t> </a:t>
          </a:r>
          <a:r>
            <a:rPr lang="ru-RU" sz="1800" kern="1200" dirty="0" err="1">
              <a:solidFill>
                <a:srgbClr val="002060"/>
              </a:solidFill>
            </a:rPr>
            <a:t>давлатии</a:t>
          </a:r>
          <a:r>
            <a:rPr lang="ru-RU" sz="1800" kern="1200" dirty="0">
              <a:solidFill>
                <a:srgbClr val="002060"/>
              </a:solidFill>
            </a:rPr>
            <a:t> ҶТ» + </a:t>
          </a:r>
          <a:r>
            <a:rPr lang="ru-RU" sz="1800" kern="1200" dirty="0" err="1">
              <a:solidFill>
                <a:srgbClr val="002060"/>
              </a:solidFill>
            </a:rPr>
            <a:t>Ҳуҷҷатҳои</a:t>
          </a:r>
          <a:r>
            <a:rPr lang="ru-RU" sz="1800" kern="1200" dirty="0">
              <a:solidFill>
                <a:srgbClr val="002060"/>
              </a:solidFill>
            </a:rPr>
            <a:t> </a:t>
          </a:r>
          <a:r>
            <a:rPr lang="ru-RU" sz="1800" kern="1200" dirty="0" err="1">
              <a:solidFill>
                <a:srgbClr val="002060"/>
              </a:solidFill>
            </a:rPr>
            <a:t>иловагӣ</a:t>
          </a:r>
          <a:r>
            <a:rPr lang="ru-RU" sz="1800" kern="1200" dirty="0">
              <a:solidFill>
                <a:srgbClr val="002060"/>
              </a:solidFill>
            </a:rPr>
            <a:t> </a:t>
          </a:r>
          <a:r>
            <a:rPr lang="ru-RU" sz="1800" kern="1200" dirty="0" err="1">
              <a:solidFill>
                <a:srgbClr val="002060"/>
              </a:solidFill>
            </a:rPr>
            <a:t>оид</a:t>
          </a:r>
          <a:r>
            <a:rPr lang="ru-RU" sz="1800" kern="1200" dirty="0">
              <a:solidFill>
                <a:srgbClr val="002060"/>
              </a:solidFill>
            </a:rPr>
            <a:t> ба </a:t>
          </a:r>
          <a:r>
            <a:rPr lang="ru-RU" sz="1800" kern="1200" dirty="0" err="1">
              <a:solidFill>
                <a:srgbClr val="002060"/>
              </a:solidFill>
            </a:rPr>
            <a:t>буҷет</a:t>
          </a:r>
          <a:r>
            <a:rPr lang="ru-RU" sz="1800" kern="1200" dirty="0">
              <a:solidFill>
                <a:srgbClr val="002060"/>
              </a:solidFill>
            </a:rPr>
            <a:t>  (то 1-уми </a:t>
          </a:r>
          <a:r>
            <a:rPr lang="ru-RU" sz="1800" kern="1200" dirty="0" err="1">
              <a:solidFill>
                <a:srgbClr val="002060"/>
              </a:solidFill>
            </a:rPr>
            <a:t>сентябр</a:t>
          </a:r>
          <a:r>
            <a:rPr lang="ru-RU" sz="1800" kern="1200" dirty="0">
              <a:solidFill>
                <a:srgbClr val="002060"/>
              </a:solidFill>
            </a:rPr>
            <a:t> </a:t>
          </a:r>
          <a:r>
            <a:rPr lang="ru-RU" sz="1800" kern="1200" dirty="0" err="1">
              <a:solidFill>
                <a:srgbClr val="002060"/>
              </a:solidFill>
            </a:rPr>
            <a:t>нашр</a:t>
          </a:r>
          <a:r>
            <a:rPr lang="ru-RU" sz="1800" kern="1200" dirty="0">
              <a:solidFill>
                <a:srgbClr val="002060"/>
              </a:solidFill>
            </a:rPr>
            <a:t> </a:t>
          </a:r>
          <a:r>
            <a:rPr lang="ru-RU" sz="1800" kern="1200" dirty="0" err="1">
              <a:solidFill>
                <a:srgbClr val="002060"/>
              </a:solidFill>
            </a:rPr>
            <a:t>мешаванд</a:t>
          </a:r>
          <a:r>
            <a:rPr lang="ru-RU" sz="1800" kern="1200" dirty="0">
              <a:solidFill>
                <a:srgbClr val="002060"/>
              </a:solidFill>
            </a:rPr>
            <a:t>)</a:t>
          </a:r>
        </a:p>
      </dsp:txBody>
      <dsp:txXfrm>
        <a:off x="560852" y="1743530"/>
        <a:ext cx="6281053" cy="871612"/>
      </dsp:txXfrm>
    </dsp:sp>
    <dsp:sp modelId="{E209618E-D35C-47A3-8CCD-D09EEB2C49D2}">
      <dsp:nvSpPr>
        <dsp:cNvPr id="0" name=""/>
        <dsp:cNvSpPr/>
      </dsp:nvSpPr>
      <dsp:spPr>
        <a:xfrm>
          <a:off x="16094" y="1634579"/>
          <a:ext cx="1089516" cy="1089516"/>
        </a:xfrm>
        <a:prstGeom prst="ellipse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81E82F-FF4E-48A5-ADA5-8A4E98078E0D}">
      <dsp:nvSpPr>
        <dsp:cNvPr id="0" name=""/>
        <dsp:cNvSpPr/>
      </dsp:nvSpPr>
      <dsp:spPr>
        <a:xfrm>
          <a:off x="-3425164" y="-530173"/>
          <a:ext cx="4111358" cy="4111358"/>
        </a:xfrm>
        <a:prstGeom prst="blockArc">
          <a:avLst>
            <a:gd name="adj1" fmla="val 18900000"/>
            <a:gd name="adj2" fmla="val 2700000"/>
            <a:gd name="adj3" fmla="val 52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74599C-1855-413B-AD1D-0B19DE9CC48D}">
      <dsp:nvSpPr>
        <dsp:cNvPr id="0" name=""/>
        <dsp:cNvSpPr/>
      </dsp:nvSpPr>
      <dsp:spPr>
        <a:xfrm>
          <a:off x="560852" y="435867"/>
          <a:ext cx="6281053" cy="871612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69184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solidFill>
                <a:srgbClr val="002060"/>
              </a:solidFill>
            </a:rPr>
            <a:t>Буҷети</a:t>
          </a:r>
          <a:r>
            <a:rPr lang="ru-RU" sz="2000" kern="1200" dirty="0">
              <a:solidFill>
                <a:srgbClr val="002060"/>
              </a:solidFill>
            </a:rPr>
            <a:t> </a:t>
          </a:r>
          <a:r>
            <a:rPr lang="ru-RU" sz="2000" kern="1200" dirty="0" err="1">
              <a:solidFill>
                <a:srgbClr val="002060"/>
              </a:solidFill>
            </a:rPr>
            <a:t>тасдиқшудаи</a:t>
          </a:r>
          <a:r>
            <a:rPr lang="ru-RU" sz="2000" kern="1200" dirty="0">
              <a:solidFill>
                <a:srgbClr val="002060"/>
              </a:solidFill>
            </a:rPr>
            <a:t> </a:t>
          </a:r>
          <a:r>
            <a:rPr lang="ru-RU" sz="2000" kern="1200" dirty="0" err="1">
              <a:solidFill>
                <a:srgbClr val="002060"/>
              </a:solidFill>
            </a:rPr>
            <a:t>Қонуни</a:t>
          </a:r>
          <a:r>
            <a:rPr lang="ru-RU" sz="2000" kern="1200" dirty="0">
              <a:solidFill>
                <a:srgbClr val="002060"/>
              </a:solidFill>
            </a:rPr>
            <a:t> ҶТ  «</a:t>
          </a:r>
          <a:r>
            <a:rPr lang="ru-RU" sz="2000" kern="1200" dirty="0" err="1">
              <a:solidFill>
                <a:srgbClr val="002060"/>
              </a:solidFill>
            </a:rPr>
            <a:t>Дрбораи</a:t>
          </a:r>
          <a:r>
            <a:rPr lang="ru-RU" sz="2000" kern="1200" dirty="0">
              <a:solidFill>
                <a:srgbClr val="002060"/>
              </a:solidFill>
            </a:rPr>
            <a:t> </a:t>
          </a:r>
          <a:r>
            <a:rPr lang="ru-RU" sz="2000" kern="1200" dirty="0" err="1">
              <a:solidFill>
                <a:srgbClr val="002060"/>
              </a:solidFill>
            </a:rPr>
            <a:t>Буҷети</a:t>
          </a:r>
          <a:r>
            <a:rPr lang="ru-RU" sz="2000" kern="1200" dirty="0">
              <a:solidFill>
                <a:srgbClr val="002060"/>
              </a:solidFill>
            </a:rPr>
            <a:t> </a:t>
          </a:r>
          <a:r>
            <a:rPr lang="ru-RU" sz="2000" kern="1200" dirty="0" err="1">
              <a:solidFill>
                <a:srgbClr val="002060"/>
              </a:solidFill>
            </a:rPr>
            <a:t>Давлатӣ</a:t>
          </a:r>
          <a:r>
            <a:rPr lang="ru-RU" sz="2000" kern="1200" dirty="0">
              <a:solidFill>
                <a:srgbClr val="002060"/>
              </a:solidFill>
            </a:rPr>
            <a:t>» (то 1-уми </a:t>
          </a:r>
          <a:r>
            <a:rPr lang="ru-RU" sz="2000" kern="1200" dirty="0" err="1">
              <a:solidFill>
                <a:srgbClr val="002060"/>
              </a:solidFill>
            </a:rPr>
            <a:t>январ</a:t>
          </a:r>
          <a:r>
            <a:rPr lang="ru-RU" sz="2000" kern="1200" dirty="0">
              <a:solidFill>
                <a:srgbClr val="002060"/>
              </a:solidFill>
            </a:rPr>
            <a:t> </a:t>
          </a:r>
          <a:r>
            <a:rPr lang="ru-RU" sz="2000" kern="1200" dirty="0" err="1">
              <a:solidFill>
                <a:srgbClr val="002060"/>
              </a:solidFill>
            </a:rPr>
            <a:t>нашр</a:t>
          </a:r>
          <a:r>
            <a:rPr lang="ru-RU" sz="2000" kern="1200" dirty="0">
              <a:solidFill>
                <a:srgbClr val="002060"/>
              </a:solidFill>
            </a:rPr>
            <a:t> </a:t>
          </a:r>
          <a:r>
            <a:rPr lang="ru-RU" sz="2000" kern="1200" dirty="0" err="1">
              <a:solidFill>
                <a:srgbClr val="002060"/>
              </a:solidFill>
            </a:rPr>
            <a:t>мешавад</a:t>
          </a:r>
          <a:r>
            <a:rPr lang="ru-RU" sz="2000" kern="1200" dirty="0">
              <a:solidFill>
                <a:srgbClr val="002060"/>
              </a:solidFill>
            </a:rPr>
            <a:t>)</a:t>
          </a:r>
        </a:p>
      </dsp:txBody>
      <dsp:txXfrm>
        <a:off x="560852" y="435867"/>
        <a:ext cx="6281053" cy="871612"/>
      </dsp:txXfrm>
    </dsp:sp>
    <dsp:sp modelId="{A9A460B1-48C5-47E4-806D-5A4ED7A30308}">
      <dsp:nvSpPr>
        <dsp:cNvPr id="0" name=""/>
        <dsp:cNvSpPr/>
      </dsp:nvSpPr>
      <dsp:spPr>
        <a:xfrm>
          <a:off x="16094" y="326915"/>
          <a:ext cx="1089516" cy="1089516"/>
        </a:xfrm>
        <a:prstGeom prst="ellipse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8B6C5355-83E1-4BD9-AF32-63671294CEB4}">
      <dsp:nvSpPr>
        <dsp:cNvPr id="0" name=""/>
        <dsp:cNvSpPr/>
      </dsp:nvSpPr>
      <dsp:spPr>
        <a:xfrm>
          <a:off x="560852" y="1743530"/>
          <a:ext cx="6281053" cy="871612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69184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solidFill>
                <a:srgbClr val="002060"/>
              </a:solidFill>
            </a:rPr>
            <a:t>Буҷети</a:t>
          </a:r>
          <a:r>
            <a:rPr lang="ru-RU" sz="2000" kern="1200" dirty="0">
              <a:solidFill>
                <a:srgbClr val="002060"/>
              </a:solidFill>
            </a:rPr>
            <a:t> </a:t>
          </a:r>
          <a:r>
            <a:rPr lang="ru-RU" sz="2000" kern="1200" dirty="0" err="1">
              <a:solidFill>
                <a:srgbClr val="002060"/>
              </a:solidFill>
            </a:rPr>
            <a:t>шаҳрвандӣ</a:t>
          </a:r>
          <a:r>
            <a:rPr lang="ru-RU" sz="2000" kern="1200" dirty="0">
              <a:solidFill>
                <a:srgbClr val="002060"/>
              </a:solidFill>
            </a:rPr>
            <a:t> (то 1-уми </a:t>
          </a:r>
          <a:r>
            <a:rPr lang="ru-RU" sz="2000" kern="1200" dirty="0" err="1">
              <a:solidFill>
                <a:srgbClr val="002060"/>
              </a:solidFill>
            </a:rPr>
            <a:t>январ</a:t>
          </a:r>
          <a:r>
            <a:rPr lang="ru-RU" sz="2000" kern="1200" dirty="0">
              <a:solidFill>
                <a:srgbClr val="002060"/>
              </a:solidFill>
            </a:rPr>
            <a:t> </a:t>
          </a:r>
          <a:r>
            <a:rPr lang="ru-RU" sz="2000" kern="1200" dirty="0" err="1">
              <a:solidFill>
                <a:srgbClr val="002060"/>
              </a:solidFill>
            </a:rPr>
            <a:t>нашр</a:t>
          </a:r>
          <a:r>
            <a:rPr lang="ru-RU" sz="2000" kern="1200" dirty="0">
              <a:solidFill>
                <a:srgbClr val="002060"/>
              </a:solidFill>
            </a:rPr>
            <a:t> </a:t>
          </a:r>
          <a:r>
            <a:rPr lang="ru-RU" sz="2000" kern="1200" dirty="0" err="1">
              <a:solidFill>
                <a:srgbClr val="002060"/>
              </a:solidFill>
            </a:rPr>
            <a:t>мешавад</a:t>
          </a:r>
          <a:r>
            <a:rPr lang="ru-RU" sz="2000" kern="1200" dirty="0">
              <a:solidFill>
                <a:srgbClr val="002060"/>
              </a:solidFill>
            </a:rPr>
            <a:t>)</a:t>
          </a:r>
        </a:p>
      </dsp:txBody>
      <dsp:txXfrm>
        <a:off x="560852" y="1743530"/>
        <a:ext cx="6281053" cy="871612"/>
      </dsp:txXfrm>
    </dsp:sp>
    <dsp:sp modelId="{61A7C063-519F-465E-8304-EFEBD034887E}">
      <dsp:nvSpPr>
        <dsp:cNvPr id="0" name=""/>
        <dsp:cNvSpPr/>
      </dsp:nvSpPr>
      <dsp:spPr>
        <a:xfrm>
          <a:off x="16094" y="1634579"/>
          <a:ext cx="1089516" cy="1089516"/>
        </a:xfrm>
        <a:prstGeom prst="ellipse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81E82F-FF4E-48A5-ADA5-8A4E98078E0D}">
      <dsp:nvSpPr>
        <dsp:cNvPr id="0" name=""/>
        <dsp:cNvSpPr/>
      </dsp:nvSpPr>
      <dsp:spPr>
        <a:xfrm>
          <a:off x="-3448258" y="-530173"/>
          <a:ext cx="4111358" cy="4111358"/>
        </a:xfrm>
        <a:prstGeom prst="blockArc">
          <a:avLst>
            <a:gd name="adj1" fmla="val 18900000"/>
            <a:gd name="adj2" fmla="val 2700000"/>
            <a:gd name="adj3" fmla="val 52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F680C1-E331-4714-B0A7-EC1905C32B06}">
      <dsp:nvSpPr>
        <dsp:cNvPr id="0" name=""/>
        <dsp:cNvSpPr/>
      </dsp:nvSpPr>
      <dsp:spPr>
        <a:xfrm>
          <a:off x="426396" y="305101"/>
          <a:ext cx="6392415" cy="610202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484348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>
              <a:solidFill>
                <a:srgbClr val="002060"/>
              </a:solidFill>
            </a:rPr>
            <a:t>Ҳисоботҳои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чорякӣ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оид</a:t>
          </a:r>
          <a:r>
            <a:rPr lang="ru-RU" sz="1300" kern="1200" dirty="0">
              <a:solidFill>
                <a:srgbClr val="002060"/>
              </a:solidFill>
            </a:rPr>
            <a:t> ба </a:t>
          </a:r>
          <a:r>
            <a:rPr lang="ru-RU" sz="1300" kern="1200" dirty="0" err="1">
              <a:solidFill>
                <a:srgbClr val="002060"/>
              </a:solidFill>
            </a:rPr>
            <a:t>иҷрои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буҷет</a:t>
          </a:r>
          <a:r>
            <a:rPr lang="ru-RU" sz="1300" kern="1200" dirty="0">
              <a:solidFill>
                <a:srgbClr val="002060"/>
              </a:solidFill>
            </a:rPr>
            <a:t> (дар </a:t>
          </a:r>
          <a:r>
            <a:rPr lang="ru-RU" sz="1300" kern="1200" dirty="0" err="1">
              <a:solidFill>
                <a:srgbClr val="002060"/>
              </a:solidFill>
            </a:rPr>
            <a:t>муддати</a:t>
          </a:r>
          <a:r>
            <a:rPr lang="ru-RU" sz="1300" kern="1200" dirty="0">
              <a:solidFill>
                <a:srgbClr val="002060"/>
              </a:solidFill>
            </a:rPr>
            <a:t> 3 </a:t>
          </a:r>
          <a:r>
            <a:rPr lang="ru-RU" sz="1300" kern="1200" dirty="0" err="1">
              <a:solidFill>
                <a:srgbClr val="002060"/>
              </a:solidFill>
            </a:rPr>
            <a:t>моҳи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баъди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даври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ҳисоботӣ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нашр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мешаванд</a:t>
          </a:r>
          <a:r>
            <a:rPr lang="ru-RU" sz="1300" kern="1200" dirty="0">
              <a:solidFill>
                <a:srgbClr val="002060"/>
              </a:solidFill>
            </a:rPr>
            <a:t>)</a:t>
          </a:r>
        </a:p>
      </dsp:txBody>
      <dsp:txXfrm>
        <a:off x="426396" y="305101"/>
        <a:ext cx="6392415" cy="610202"/>
      </dsp:txXfrm>
    </dsp:sp>
    <dsp:sp modelId="{FEB9AFA0-F7E9-4E42-B087-919F285618B4}">
      <dsp:nvSpPr>
        <dsp:cNvPr id="0" name=""/>
        <dsp:cNvSpPr/>
      </dsp:nvSpPr>
      <dsp:spPr>
        <a:xfrm>
          <a:off x="45020" y="228825"/>
          <a:ext cx="762752" cy="762752"/>
        </a:xfrm>
        <a:prstGeom prst="ellipse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8FC454A9-6B1D-4FD3-A9BF-198883E711D3}">
      <dsp:nvSpPr>
        <dsp:cNvPr id="0" name=""/>
        <dsp:cNvSpPr/>
      </dsp:nvSpPr>
      <dsp:spPr>
        <a:xfrm>
          <a:off x="648205" y="1220404"/>
          <a:ext cx="6170607" cy="610202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484348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>
              <a:solidFill>
                <a:srgbClr val="002060"/>
              </a:solidFill>
            </a:rPr>
            <a:t>Ҳисоботи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нимсола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оид</a:t>
          </a:r>
          <a:r>
            <a:rPr lang="ru-RU" sz="1300" kern="1200" dirty="0">
              <a:solidFill>
                <a:srgbClr val="002060"/>
              </a:solidFill>
            </a:rPr>
            <a:t> ба </a:t>
          </a:r>
          <a:r>
            <a:rPr lang="ru-RU" sz="1300" kern="1200" dirty="0" err="1">
              <a:solidFill>
                <a:srgbClr val="002060"/>
              </a:solidFill>
            </a:rPr>
            <a:t>иҷрои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буҷет</a:t>
          </a:r>
          <a:r>
            <a:rPr lang="ru-RU" sz="1300" kern="1200" dirty="0">
              <a:solidFill>
                <a:srgbClr val="002060"/>
              </a:solidFill>
            </a:rPr>
            <a:t>- «</a:t>
          </a:r>
          <a:r>
            <a:rPr lang="ru-RU" sz="1300" kern="1200" dirty="0" err="1">
              <a:solidFill>
                <a:srgbClr val="002060"/>
              </a:solidFill>
            </a:rPr>
            <a:t>ҳисоботи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чоряки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дуввум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бо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натиҷаҳои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афзоянда</a:t>
          </a:r>
          <a:r>
            <a:rPr lang="ru-RU" sz="1300" kern="1200" dirty="0">
              <a:solidFill>
                <a:srgbClr val="002060"/>
              </a:solidFill>
            </a:rPr>
            <a:t>» (дар </a:t>
          </a:r>
          <a:r>
            <a:rPr lang="ru-RU" sz="1300" kern="1200" dirty="0" err="1">
              <a:solidFill>
                <a:srgbClr val="002060"/>
              </a:solidFill>
            </a:rPr>
            <a:t>муддати</a:t>
          </a:r>
          <a:r>
            <a:rPr lang="ru-RU" sz="1300" kern="1200" dirty="0">
              <a:solidFill>
                <a:srgbClr val="002060"/>
              </a:solidFill>
            </a:rPr>
            <a:t> 3 </a:t>
          </a:r>
          <a:r>
            <a:rPr lang="ru-RU" sz="1300" kern="1200" dirty="0" err="1">
              <a:solidFill>
                <a:srgbClr val="002060"/>
              </a:solidFill>
            </a:rPr>
            <a:t>моҳ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баъди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анҷоми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давраи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ҳисобот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нашр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мешаванд</a:t>
          </a:r>
          <a:r>
            <a:rPr lang="ru-RU" sz="1300" kern="1200" dirty="0">
              <a:solidFill>
                <a:srgbClr val="002060"/>
              </a:solidFill>
            </a:rPr>
            <a:t>) </a:t>
          </a:r>
        </a:p>
      </dsp:txBody>
      <dsp:txXfrm>
        <a:off x="648205" y="1220404"/>
        <a:ext cx="6170607" cy="610202"/>
      </dsp:txXfrm>
    </dsp:sp>
    <dsp:sp modelId="{DADC4DCE-BABC-40F3-93D1-A195D7F6D732}">
      <dsp:nvSpPr>
        <dsp:cNvPr id="0" name=""/>
        <dsp:cNvSpPr/>
      </dsp:nvSpPr>
      <dsp:spPr>
        <a:xfrm>
          <a:off x="266828" y="1144129"/>
          <a:ext cx="762752" cy="762752"/>
        </a:xfrm>
        <a:prstGeom prst="ellipse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D2DA154D-2BBD-4F8D-8D8A-C6D5D7BA8463}">
      <dsp:nvSpPr>
        <dsp:cNvPr id="0" name=""/>
        <dsp:cNvSpPr/>
      </dsp:nvSpPr>
      <dsp:spPr>
        <a:xfrm>
          <a:off x="426396" y="2135707"/>
          <a:ext cx="6392415" cy="610202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484348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>
              <a:solidFill>
                <a:srgbClr val="002060"/>
              </a:solidFill>
            </a:rPr>
            <a:t>Ҳисоботи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солонаи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иҷрои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буҷет</a:t>
          </a:r>
          <a:r>
            <a:rPr lang="ru-RU" sz="1300" kern="1200" dirty="0">
              <a:solidFill>
                <a:srgbClr val="002060"/>
              </a:solidFill>
            </a:rPr>
            <a:t>( дар </a:t>
          </a:r>
          <a:r>
            <a:rPr lang="ru-RU" sz="1300" kern="1200" dirty="0" err="1">
              <a:solidFill>
                <a:srgbClr val="002060"/>
              </a:solidFill>
            </a:rPr>
            <a:t>давоми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сол</a:t>
          </a:r>
          <a:r>
            <a:rPr lang="ru-RU" sz="1300" kern="1200" dirty="0">
              <a:solidFill>
                <a:srgbClr val="002060"/>
              </a:solidFill>
            </a:rPr>
            <a:t> пас аз </a:t>
          </a:r>
          <a:r>
            <a:rPr lang="ru-RU" sz="1300" kern="1200" dirty="0" err="1">
              <a:solidFill>
                <a:srgbClr val="002060"/>
              </a:solidFill>
            </a:rPr>
            <a:t>анҷоми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давраи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ҳисоботӣ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нашр</a:t>
          </a:r>
          <a:r>
            <a:rPr lang="ru-RU" sz="1300" kern="1200" dirty="0">
              <a:solidFill>
                <a:srgbClr val="002060"/>
              </a:solidFill>
            </a:rPr>
            <a:t> </a:t>
          </a:r>
          <a:r>
            <a:rPr lang="ru-RU" sz="1300" kern="1200" dirty="0" err="1">
              <a:solidFill>
                <a:srgbClr val="002060"/>
              </a:solidFill>
            </a:rPr>
            <a:t>мешаванд</a:t>
          </a:r>
          <a:r>
            <a:rPr lang="ru-RU" sz="1300" kern="1200" dirty="0">
              <a:solidFill>
                <a:srgbClr val="002060"/>
              </a:solidFill>
            </a:rPr>
            <a:t>) </a:t>
          </a:r>
        </a:p>
      </dsp:txBody>
      <dsp:txXfrm>
        <a:off x="426396" y="2135707"/>
        <a:ext cx="6392415" cy="610202"/>
      </dsp:txXfrm>
    </dsp:sp>
    <dsp:sp modelId="{861085AD-E791-459C-B387-9600C6AFFEEE}">
      <dsp:nvSpPr>
        <dsp:cNvPr id="0" name=""/>
        <dsp:cNvSpPr/>
      </dsp:nvSpPr>
      <dsp:spPr>
        <a:xfrm>
          <a:off x="45020" y="2059432"/>
          <a:ext cx="762752" cy="762752"/>
        </a:xfrm>
        <a:prstGeom prst="ellipse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81E82F-FF4E-48A5-ADA5-8A4E98078E0D}">
      <dsp:nvSpPr>
        <dsp:cNvPr id="0" name=""/>
        <dsp:cNvSpPr/>
      </dsp:nvSpPr>
      <dsp:spPr>
        <a:xfrm>
          <a:off x="-3167770" y="-530173"/>
          <a:ext cx="4111358" cy="4111358"/>
        </a:xfrm>
        <a:prstGeom prst="blockArc">
          <a:avLst>
            <a:gd name="adj1" fmla="val 18900000"/>
            <a:gd name="adj2" fmla="val 2700000"/>
            <a:gd name="adj3" fmla="val 52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6B7C46-8BB5-447B-9E33-24ACE75AAE35}">
      <dsp:nvSpPr>
        <dsp:cNvPr id="0" name=""/>
        <dsp:cNvSpPr/>
      </dsp:nvSpPr>
      <dsp:spPr>
        <a:xfrm>
          <a:off x="917834" y="791237"/>
          <a:ext cx="5940165" cy="1468535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121087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>
              <a:solidFill>
                <a:srgbClr val="002060"/>
              </a:solidFill>
            </a:rPr>
            <a:t>Ҳисобот</a:t>
          </a:r>
          <a:r>
            <a:rPr lang="ru-RU" sz="2400" kern="1200" dirty="0">
              <a:solidFill>
                <a:srgbClr val="002060"/>
              </a:solidFill>
            </a:rPr>
            <a:t> </a:t>
          </a:r>
          <a:r>
            <a:rPr lang="ru-RU" sz="2400" kern="1200" dirty="0" err="1">
              <a:solidFill>
                <a:srgbClr val="002060"/>
              </a:solidFill>
            </a:rPr>
            <a:t>оид</a:t>
          </a:r>
          <a:r>
            <a:rPr lang="ru-RU" sz="2400" kern="1200" dirty="0">
              <a:solidFill>
                <a:srgbClr val="002060"/>
              </a:solidFill>
            </a:rPr>
            <a:t> ба </a:t>
          </a:r>
          <a:r>
            <a:rPr lang="ru-RU" sz="2400" kern="1200" dirty="0" err="1">
              <a:solidFill>
                <a:srgbClr val="002060"/>
              </a:solidFill>
            </a:rPr>
            <a:t>натиҷҳои</a:t>
          </a:r>
          <a:r>
            <a:rPr lang="ru-RU" sz="2400" kern="1200" dirty="0">
              <a:solidFill>
                <a:srgbClr val="002060"/>
              </a:solidFill>
            </a:rPr>
            <a:t> </a:t>
          </a:r>
          <a:r>
            <a:rPr lang="ru-RU" sz="2400" kern="1200" dirty="0" err="1">
              <a:solidFill>
                <a:srgbClr val="002060"/>
              </a:solidFill>
            </a:rPr>
            <a:t>тафтиши</a:t>
          </a:r>
          <a:r>
            <a:rPr lang="ru-RU" sz="2400" kern="1200" dirty="0">
              <a:solidFill>
                <a:srgbClr val="002060"/>
              </a:solidFill>
            </a:rPr>
            <a:t> аудитории </a:t>
          </a:r>
          <a:r>
            <a:rPr lang="ru-RU" sz="2400" kern="1200" dirty="0" err="1">
              <a:solidFill>
                <a:srgbClr val="002060"/>
              </a:solidFill>
            </a:rPr>
            <a:t>Ҳисоботи</a:t>
          </a:r>
          <a:r>
            <a:rPr lang="ru-RU" sz="2400" kern="1200" dirty="0">
              <a:solidFill>
                <a:srgbClr val="002060"/>
              </a:solidFill>
            </a:rPr>
            <a:t> </a:t>
          </a:r>
          <a:r>
            <a:rPr lang="ru-RU" sz="2400" kern="1200" dirty="0" err="1">
              <a:solidFill>
                <a:srgbClr val="002060"/>
              </a:solidFill>
            </a:rPr>
            <a:t>солонаи</a:t>
          </a:r>
          <a:r>
            <a:rPr lang="ru-RU" sz="2400" kern="1200" dirty="0">
              <a:solidFill>
                <a:srgbClr val="002060"/>
              </a:solidFill>
            </a:rPr>
            <a:t> </a:t>
          </a:r>
          <a:r>
            <a:rPr lang="ru-RU" sz="2400" kern="1200" dirty="0" err="1">
              <a:solidFill>
                <a:srgbClr val="002060"/>
              </a:solidFill>
            </a:rPr>
            <a:t>иҷрои</a:t>
          </a:r>
          <a:r>
            <a:rPr lang="ru-RU" sz="2400" kern="1200" dirty="0">
              <a:solidFill>
                <a:srgbClr val="002060"/>
              </a:solidFill>
            </a:rPr>
            <a:t> </a:t>
          </a:r>
          <a:r>
            <a:rPr lang="ru-RU" sz="2400" kern="1200" dirty="0" err="1">
              <a:solidFill>
                <a:srgbClr val="002060"/>
              </a:solidFill>
            </a:rPr>
            <a:t>буҷет</a:t>
          </a:r>
          <a:r>
            <a:rPr lang="ru-RU" sz="2400" kern="1200" dirty="0">
              <a:solidFill>
                <a:srgbClr val="002060"/>
              </a:solidFill>
            </a:rPr>
            <a:t>  (</a:t>
          </a:r>
          <a:r>
            <a:rPr lang="ru-RU" sz="2400" kern="1200" dirty="0" err="1">
              <a:solidFill>
                <a:srgbClr val="002060"/>
              </a:solidFill>
            </a:rPr>
            <a:t>нашр</a:t>
          </a:r>
          <a:r>
            <a:rPr lang="ru-RU" sz="2400" kern="1200" dirty="0">
              <a:solidFill>
                <a:srgbClr val="002060"/>
              </a:solidFill>
            </a:rPr>
            <a:t> </a:t>
          </a:r>
          <a:r>
            <a:rPr lang="ru-RU" sz="2400" kern="1200" dirty="0" err="1">
              <a:solidFill>
                <a:srgbClr val="002060"/>
              </a:solidFill>
            </a:rPr>
            <a:t>намешавад</a:t>
          </a:r>
          <a:r>
            <a:rPr lang="ru-RU" sz="2400" kern="1200" dirty="0">
              <a:solidFill>
                <a:srgbClr val="002060"/>
              </a:solidFill>
            </a:rPr>
            <a:t>, </a:t>
          </a:r>
          <a:r>
            <a:rPr lang="ru-RU" sz="2400" kern="1200" dirty="0" err="1">
              <a:solidFill>
                <a:srgbClr val="002060"/>
              </a:solidFill>
            </a:rPr>
            <a:t>танҳо</a:t>
          </a:r>
          <a:r>
            <a:rPr lang="ru-RU" sz="2400" kern="1200" dirty="0">
              <a:solidFill>
                <a:srgbClr val="002060"/>
              </a:solidFill>
            </a:rPr>
            <a:t> </a:t>
          </a:r>
          <a:r>
            <a:rPr lang="ru-RU" sz="2400" kern="1200" dirty="0" err="1">
              <a:solidFill>
                <a:srgbClr val="002060"/>
              </a:solidFill>
            </a:rPr>
            <a:t>барои</a:t>
          </a:r>
          <a:r>
            <a:rPr lang="ru-RU" sz="2400" kern="1200" dirty="0">
              <a:solidFill>
                <a:srgbClr val="002060"/>
              </a:solidFill>
            </a:rPr>
            <a:t> </a:t>
          </a:r>
          <a:r>
            <a:rPr lang="ru-RU" sz="2400" kern="1200" dirty="0" err="1">
              <a:solidFill>
                <a:srgbClr val="002060"/>
              </a:solidFill>
            </a:rPr>
            <a:t>истифодаи</a:t>
          </a:r>
          <a:r>
            <a:rPr lang="ru-RU" sz="2400" kern="1200" dirty="0">
              <a:solidFill>
                <a:srgbClr val="002060"/>
              </a:solidFill>
            </a:rPr>
            <a:t> </a:t>
          </a:r>
          <a:r>
            <a:rPr lang="ru-RU" sz="2400" kern="1200" dirty="0" err="1">
              <a:solidFill>
                <a:srgbClr val="002060"/>
              </a:solidFill>
            </a:rPr>
            <a:t>дохилист</a:t>
          </a:r>
          <a:r>
            <a:rPr lang="ru-RU" sz="2400" kern="1200" dirty="0">
              <a:solidFill>
                <a:srgbClr val="002060"/>
              </a:solidFill>
            </a:rPr>
            <a:t> </a:t>
          </a:r>
        </a:p>
      </dsp:txBody>
      <dsp:txXfrm>
        <a:off x="917834" y="791237"/>
        <a:ext cx="5940165" cy="1468535"/>
      </dsp:txXfrm>
    </dsp:sp>
    <dsp:sp modelId="{DADC4DCE-BABC-40F3-93D1-A195D7F6D732}">
      <dsp:nvSpPr>
        <dsp:cNvPr id="0" name=""/>
        <dsp:cNvSpPr/>
      </dsp:nvSpPr>
      <dsp:spPr>
        <a:xfrm>
          <a:off x="0" y="607670"/>
          <a:ext cx="1835669" cy="18356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6BD87D-43A0-4428-B75F-61F649B6CB59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7F5CF-7B6B-41F4-A037-16AD6739E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16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3584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780633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3812"/>
            <a:ext cx="4972051" cy="1438275"/>
          </a:xfrm>
          <a:prstGeom prst="rect">
            <a:avLst/>
          </a:prstGeom>
        </p:spPr>
      </p:pic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685800" y="3602038"/>
            <a:ext cx="7772400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72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  <a:stCxn id="10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308029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  <a:stCxn id="10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344313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  <a:stCxn id="10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3252594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  <a:stCxn id="10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1920945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  <a:stCxn id="11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1336210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4" name="Straight Connector 13"/>
          <p:cNvCxnSpPr>
            <a:cxnSpLocks/>
            <a:stCxn id="13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354993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0" name="Straight Connector 9"/>
          <p:cNvCxnSpPr>
            <a:cxnSpLocks/>
            <a:stCxn id="9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299155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9" name="Straight Connector 8"/>
          <p:cNvCxnSpPr>
            <a:cxnSpLocks/>
            <a:stCxn id="8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148970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  <a:stCxn id="11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206303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  <a:stCxn id="11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215289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75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infin.tj/" TargetMode="External"/><Relationship Id="rId2" Type="http://schemas.openxmlformats.org/officeDocument/2006/relationships/hyperlink" Target="http://www.pbo.tj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bt.tj/" TargetMode="External"/><Relationship Id="rId4" Type="http://schemas.openxmlformats.org/officeDocument/2006/relationships/hyperlink" Target="http://andoz.tj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160" y="1251658"/>
            <a:ext cx="6858000" cy="1790700"/>
          </a:xfrm>
        </p:spPr>
        <p:txBody>
          <a:bodyPr>
            <a:noAutofit/>
          </a:bodyPr>
          <a:lstStyle/>
          <a:p>
            <a:r>
              <a:rPr lang="tg-Cyrl-TJ" sz="3000" b="1" dirty="0">
                <a:solidFill>
                  <a:srgbClr val="002060"/>
                </a:solidFill>
              </a:rPr>
              <a:t>Шарҳи даври буҷетӣ</a:t>
            </a:r>
            <a:r>
              <a:rPr lang="ru-RU" sz="3000" b="1" dirty="0">
                <a:solidFill>
                  <a:srgbClr val="002060"/>
                </a:solidFill>
              </a:rPr>
              <a:t> : </a:t>
            </a:r>
            <a:r>
              <a:rPr lang="ru-RU" sz="3000" b="1" dirty="0" err="1" smtClean="0">
                <a:solidFill>
                  <a:srgbClr val="002060"/>
                </a:solidFill>
              </a:rPr>
              <a:t>марҳилаҳо</a:t>
            </a:r>
            <a:r>
              <a:rPr lang="ru-RU" sz="3000" b="1" dirty="0" smtClean="0">
                <a:solidFill>
                  <a:srgbClr val="002060"/>
                </a:solidFill>
              </a:rPr>
              <a:t> ва </a:t>
            </a:r>
            <a:r>
              <a:rPr lang="ru-RU" sz="3000" b="1" dirty="0" err="1" smtClean="0">
                <a:solidFill>
                  <a:srgbClr val="002060"/>
                </a:solidFill>
              </a:rPr>
              <a:t>ҳуҷҷатҳои</a:t>
            </a:r>
            <a:r>
              <a:rPr lang="ru-RU" sz="3000" b="1" dirty="0" smtClean="0">
                <a:solidFill>
                  <a:srgbClr val="002060"/>
                </a:solidFill>
              </a:rPr>
              <a:t> </a:t>
            </a:r>
            <a:r>
              <a:rPr lang="ru-RU" sz="3000" b="1" dirty="0" err="1" smtClean="0">
                <a:solidFill>
                  <a:srgbClr val="002060"/>
                </a:solidFill>
              </a:rPr>
              <a:t>асосӣ</a:t>
            </a:r>
            <a:r>
              <a:rPr lang="ru-RU" sz="3000" b="1" dirty="0" smtClean="0">
                <a:solidFill>
                  <a:srgbClr val="002060"/>
                </a:solidFill>
              </a:rPr>
              <a:t> дар </a:t>
            </a:r>
            <a:r>
              <a:rPr lang="ru-RU" sz="3000" b="1" dirty="0" err="1" smtClean="0">
                <a:solidFill>
                  <a:srgbClr val="002060"/>
                </a:solidFill>
              </a:rPr>
              <a:t>таҳияи</a:t>
            </a:r>
            <a:r>
              <a:rPr lang="ru-RU" sz="3000" b="1" dirty="0" smtClean="0">
                <a:solidFill>
                  <a:srgbClr val="002060"/>
                </a:solidFill>
              </a:rPr>
              <a:t> ва </a:t>
            </a:r>
            <a:r>
              <a:rPr lang="ru-RU" sz="3000" b="1" dirty="0" err="1" smtClean="0">
                <a:solidFill>
                  <a:srgbClr val="002060"/>
                </a:solidFill>
              </a:rPr>
              <a:t>иҷроиши</a:t>
            </a:r>
            <a:r>
              <a:rPr lang="ru-RU" sz="3000" b="1" dirty="0" smtClean="0">
                <a:solidFill>
                  <a:srgbClr val="002060"/>
                </a:solidFill>
              </a:rPr>
              <a:t> </a:t>
            </a:r>
            <a:r>
              <a:rPr lang="ru-RU" sz="3000" b="1" dirty="0" err="1" smtClean="0">
                <a:solidFill>
                  <a:srgbClr val="002060"/>
                </a:solidFill>
              </a:rPr>
              <a:t>буҷет</a:t>
            </a:r>
            <a:r>
              <a:rPr lang="ru-RU" sz="3000" b="1" dirty="0" smtClean="0">
                <a:solidFill>
                  <a:srgbClr val="002060"/>
                </a:solidFill>
              </a:rPr>
              <a:t> ва </a:t>
            </a:r>
            <a:r>
              <a:rPr lang="ru-RU" sz="3000" b="1" dirty="0" err="1" smtClean="0">
                <a:solidFill>
                  <a:srgbClr val="002060"/>
                </a:solidFill>
              </a:rPr>
              <a:t>принсипҳои</a:t>
            </a:r>
            <a:r>
              <a:rPr lang="ru-RU" sz="3000" b="1" dirty="0" smtClean="0">
                <a:solidFill>
                  <a:srgbClr val="002060"/>
                </a:solidFill>
              </a:rPr>
              <a:t> </a:t>
            </a:r>
            <a:r>
              <a:rPr lang="ru-RU" sz="3000" b="1" dirty="0" err="1">
                <a:solidFill>
                  <a:srgbClr val="002060"/>
                </a:solidFill>
              </a:rPr>
              <a:t>асосӣ</a:t>
            </a:r>
            <a:r>
              <a:rPr lang="ru-RU" sz="3000" b="1" dirty="0">
                <a:solidFill>
                  <a:srgbClr val="002060"/>
                </a:solidFill>
              </a:rPr>
              <a:t>. </a:t>
            </a:r>
            <a:r>
              <a:rPr lang="ru-RU" sz="3000" b="1" dirty="0" err="1">
                <a:solidFill>
                  <a:srgbClr val="002060"/>
                </a:solidFill>
              </a:rPr>
              <a:t>Таҷрибаи</a:t>
            </a:r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3000" b="1" dirty="0" err="1">
                <a:solidFill>
                  <a:srgbClr val="002060"/>
                </a:solidFill>
              </a:rPr>
              <a:t>Тоҷикистон</a:t>
            </a:r>
            <a:r>
              <a:rPr lang="ru-RU" sz="3000" b="1" dirty="0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0527" y="4154459"/>
            <a:ext cx="3413430" cy="232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996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179" y="526726"/>
            <a:ext cx="8679250" cy="54740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9337" y="1007679"/>
            <a:ext cx="6071348" cy="499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541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Ҳуҷҷатҳо</a:t>
            </a:r>
            <a:r>
              <a:rPr lang="ru-RU" sz="2700" dirty="0">
                <a:solidFill>
                  <a:srgbClr val="002060"/>
                </a:solidFill>
              </a:rPr>
              <a:t> дар </a:t>
            </a:r>
            <a:r>
              <a:rPr lang="ru-RU" sz="2700" dirty="0" err="1">
                <a:solidFill>
                  <a:srgbClr val="002060"/>
                </a:solidFill>
              </a:rPr>
              <a:t>марҳилаи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ташаккули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буҷет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7" name="Схема 6"/>
          <p:cNvGraphicFramePr/>
          <p:nvPr>
            <p:extLst/>
          </p:nvPr>
        </p:nvGraphicFramePr>
        <p:xfrm>
          <a:off x="1069041" y="2491068"/>
          <a:ext cx="6858000" cy="3051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257972" y="3096185"/>
            <a:ext cx="756398" cy="4941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57972" y="4411757"/>
            <a:ext cx="756398" cy="4941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79225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Ҳуҷҷатҳо</a:t>
            </a:r>
            <a:r>
              <a:rPr lang="ru-RU" sz="2700" dirty="0">
                <a:solidFill>
                  <a:srgbClr val="002060"/>
                </a:solidFill>
              </a:rPr>
              <a:t> дар </a:t>
            </a:r>
            <a:r>
              <a:rPr lang="ru-RU" sz="2700" dirty="0" err="1">
                <a:solidFill>
                  <a:srgbClr val="002060"/>
                </a:solidFill>
              </a:rPr>
              <a:t>марҳилаи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ташаккули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буҷет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7" name="Схема 6"/>
          <p:cNvGraphicFramePr/>
          <p:nvPr>
            <p:extLst/>
          </p:nvPr>
        </p:nvGraphicFramePr>
        <p:xfrm>
          <a:off x="1069041" y="2491068"/>
          <a:ext cx="6858000" cy="3051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257972" y="3110779"/>
            <a:ext cx="756398" cy="4941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57972" y="4383794"/>
            <a:ext cx="756398" cy="4941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50601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Ҳуҷҷатҳо</a:t>
            </a:r>
            <a:r>
              <a:rPr lang="ru-RU" sz="2700" dirty="0">
                <a:solidFill>
                  <a:srgbClr val="002060"/>
                </a:solidFill>
              </a:rPr>
              <a:t> дар </a:t>
            </a:r>
            <a:r>
              <a:rPr lang="ru-RU" sz="2700" dirty="0" err="1">
                <a:solidFill>
                  <a:srgbClr val="002060"/>
                </a:solidFill>
              </a:rPr>
              <a:t>марҳилаи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ташаккули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буҷет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7" name="Схема 6"/>
          <p:cNvGraphicFramePr/>
          <p:nvPr>
            <p:extLst/>
          </p:nvPr>
        </p:nvGraphicFramePr>
        <p:xfrm>
          <a:off x="1069041" y="2491068"/>
          <a:ext cx="6858000" cy="3051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257300" y="2855819"/>
            <a:ext cx="517040" cy="4862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5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51610" y="3770219"/>
            <a:ext cx="517040" cy="4862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6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45870" y="4684619"/>
            <a:ext cx="517040" cy="4862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738487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Ҳуҷҷатҳо</a:t>
            </a:r>
            <a:r>
              <a:rPr lang="ru-RU" sz="2700" dirty="0">
                <a:solidFill>
                  <a:srgbClr val="002060"/>
                </a:solidFill>
              </a:rPr>
              <a:t> дар </a:t>
            </a:r>
            <a:r>
              <a:rPr lang="ru-RU" sz="2700" dirty="0" err="1">
                <a:solidFill>
                  <a:srgbClr val="002060"/>
                </a:solidFill>
              </a:rPr>
              <a:t>марҳилаи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назорати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иҷрои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буҷет</a:t>
            </a:r>
            <a:r>
              <a:rPr lang="ru-RU" sz="2700" dirty="0">
                <a:solidFill>
                  <a:srgbClr val="002060"/>
                </a:solidFill>
              </a:rPr>
              <a:t>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7" name="Схема 6"/>
          <p:cNvGraphicFramePr/>
          <p:nvPr>
            <p:extLst/>
          </p:nvPr>
        </p:nvGraphicFramePr>
        <p:xfrm>
          <a:off x="1069041" y="2470897"/>
          <a:ext cx="6858000" cy="3051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37360" y="3781649"/>
            <a:ext cx="517040" cy="4862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209701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Ҳуҷҷатҳои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асосии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буҷет</a:t>
            </a:r>
            <a:r>
              <a:rPr lang="ru-RU" sz="2700" dirty="0">
                <a:solidFill>
                  <a:srgbClr val="002060"/>
                </a:solidFill>
              </a:rPr>
              <a:t> дар </a:t>
            </a:r>
            <a:r>
              <a:rPr lang="ru-RU" sz="2700" dirty="0" err="1">
                <a:solidFill>
                  <a:srgbClr val="002060"/>
                </a:solidFill>
              </a:rPr>
              <a:t>куҷо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чоп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мешаванд</a:t>
            </a:r>
            <a:r>
              <a:rPr lang="ru-RU" sz="2700" dirty="0">
                <a:solidFill>
                  <a:srgbClr val="002060"/>
                </a:solidFill>
              </a:rPr>
              <a:t> 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56795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4" name="Рисунок 2" descr="osi-logo&amp;text_2008-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613" y="994522"/>
            <a:ext cx="1624013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1" descr="C:\Users\Umedjon\AppData\Local\Microsoft\Windows\INetCacheContent.Word\SUNY_Logo_27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626" y="996553"/>
            <a:ext cx="1227534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1" descr="C:\Users\Dilovar\Copy\DFID\PRs\UKaid-logo-set-standards-designers\UK aid logo set and standards for designers\Standard Logo with Strapline\UK-AID-for websites smal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0160" y="904106"/>
            <a:ext cx="788194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5438" y="2402356"/>
            <a:ext cx="5123330" cy="342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453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160" y="1877768"/>
            <a:ext cx="6858000" cy="1790700"/>
          </a:xfrm>
        </p:spPr>
        <p:txBody>
          <a:bodyPr>
            <a:noAutofit/>
          </a:bodyPr>
          <a:lstStyle/>
          <a:p>
            <a:r>
              <a:rPr lang="ru-RU" sz="3000" b="1" dirty="0" err="1">
                <a:solidFill>
                  <a:srgbClr val="002060"/>
                </a:solidFill>
              </a:rPr>
              <a:t>Ташаккур</a:t>
            </a:r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3000" b="1" dirty="0" err="1">
                <a:solidFill>
                  <a:srgbClr val="002060"/>
                </a:solidFill>
              </a:rPr>
              <a:t>барои</a:t>
            </a:r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3000" b="1" smtClean="0">
                <a:solidFill>
                  <a:srgbClr val="002060"/>
                </a:solidFill>
              </a:rPr>
              <a:t>диққататон</a:t>
            </a:r>
            <a:r>
              <a:rPr lang="ru-RU" sz="3000" b="1" dirty="0">
                <a:solidFill>
                  <a:srgbClr val="002060"/>
                </a:solidFill>
              </a:rPr>
              <a:t/>
            </a:r>
            <a:br>
              <a:rPr lang="ru-RU" sz="3000" b="1" dirty="0">
                <a:solidFill>
                  <a:srgbClr val="002060"/>
                </a:solidFill>
              </a:rPr>
            </a:br>
            <a:endParaRPr lang="ru-RU" sz="3000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852" y="3668469"/>
            <a:ext cx="1230617" cy="152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492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8565" y="561232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rgbClr val="002060"/>
                </a:solidFill>
              </a:rPr>
              <a:t>Манбаъҳо</a:t>
            </a:r>
            <a:r>
              <a:rPr lang="ru-RU" dirty="0">
                <a:solidFill>
                  <a:srgbClr val="002060"/>
                </a:solidFill>
              </a:rPr>
              <a:t> 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8565" y="1325217"/>
            <a:ext cx="7886700" cy="416475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385763" indent="-385763">
              <a:buAutoNum type="arabicPeriod"/>
            </a:pPr>
            <a:r>
              <a:rPr lang="ru-RU" sz="2400" dirty="0" err="1"/>
              <a:t>Конститутсияи</a:t>
            </a:r>
            <a:r>
              <a:rPr lang="ru-RU" sz="2400" dirty="0"/>
              <a:t> </a:t>
            </a:r>
            <a:r>
              <a:rPr lang="ru-RU" sz="2400" dirty="0" err="1"/>
              <a:t>Ҷумҳурии</a:t>
            </a:r>
            <a:r>
              <a:rPr lang="ru-RU" sz="2400" dirty="0"/>
              <a:t> </a:t>
            </a:r>
            <a:r>
              <a:rPr lang="ru-RU" sz="2400" dirty="0" err="1"/>
              <a:t>Тоҷикистон</a:t>
            </a:r>
            <a:endParaRPr lang="ru-RU" sz="2400" dirty="0"/>
          </a:p>
          <a:p>
            <a:pPr marL="385763" indent="-385763">
              <a:buAutoNum type="arabicPeriod"/>
            </a:pPr>
            <a:r>
              <a:rPr lang="ru-RU" sz="2400" dirty="0" err="1"/>
              <a:t>Кодекси</a:t>
            </a:r>
            <a:r>
              <a:rPr lang="ru-RU" sz="2400" dirty="0"/>
              <a:t> </a:t>
            </a:r>
            <a:r>
              <a:rPr lang="ru-RU" sz="2400" dirty="0" err="1"/>
              <a:t>андози</a:t>
            </a:r>
            <a:r>
              <a:rPr lang="ru-RU" sz="2400" dirty="0"/>
              <a:t> </a:t>
            </a:r>
            <a:r>
              <a:rPr lang="ru-RU" sz="2400" dirty="0" err="1"/>
              <a:t>Ҷумҳурии</a:t>
            </a:r>
            <a:r>
              <a:rPr lang="ru-RU" sz="2400" dirty="0"/>
              <a:t> </a:t>
            </a:r>
            <a:r>
              <a:rPr lang="ru-RU" sz="2400" dirty="0" err="1"/>
              <a:t>Тоҷҷикистон</a:t>
            </a:r>
            <a:endParaRPr lang="ru-RU" sz="2400" dirty="0"/>
          </a:p>
          <a:p>
            <a:pPr marL="385763" indent="-385763">
              <a:buAutoNum type="arabicPeriod"/>
            </a:pPr>
            <a:r>
              <a:rPr lang="ru-RU" sz="2400" dirty="0" err="1"/>
              <a:t>Қонуни</a:t>
            </a:r>
            <a:r>
              <a:rPr lang="ru-RU" sz="2400" dirty="0"/>
              <a:t> ҶТ «Дар </a:t>
            </a:r>
            <a:r>
              <a:rPr lang="ru-RU" sz="2400" dirty="0" err="1"/>
              <a:t>бораи</a:t>
            </a:r>
            <a:r>
              <a:rPr lang="ru-RU" sz="2400" dirty="0"/>
              <a:t> </a:t>
            </a:r>
            <a:r>
              <a:rPr lang="ru-RU" sz="2400" dirty="0" err="1"/>
              <a:t>молияи</a:t>
            </a:r>
            <a:r>
              <a:rPr lang="ru-RU" sz="2400" dirty="0"/>
              <a:t> </a:t>
            </a:r>
            <a:r>
              <a:rPr lang="ru-RU" sz="2400" dirty="0" err="1"/>
              <a:t>далатии</a:t>
            </a:r>
            <a:r>
              <a:rPr lang="ru-RU" sz="2400" dirty="0"/>
              <a:t> ҶТ»</a:t>
            </a:r>
          </a:p>
          <a:p>
            <a:pPr marL="385763" indent="-385763">
              <a:buAutoNum type="arabicPeriod"/>
            </a:pPr>
            <a:r>
              <a:rPr lang="ru-RU" sz="2400" dirty="0" err="1"/>
              <a:t>Қонуни</a:t>
            </a:r>
            <a:r>
              <a:rPr lang="ru-RU" sz="2400" dirty="0"/>
              <a:t> ҶТ «Дар </a:t>
            </a:r>
            <a:r>
              <a:rPr lang="ru-RU" sz="2400" dirty="0" err="1"/>
              <a:t>бораи</a:t>
            </a:r>
            <a:r>
              <a:rPr lang="ru-RU" sz="2400" dirty="0"/>
              <a:t> </a:t>
            </a:r>
            <a:r>
              <a:rPr lang="ru-RU" sz="2400" dirty="0" err="1"/>
              <a:t>органҳои</a:t>
            </a:r>
            <a:r>
              <a:rPr lang="ru-RU" sz="2400" dirty="0"/>
              <a:t> </a:t>
            </a:r>
            <a:r>
              <a:rPr lang="ru-RU" sz="2400" dirty="0" err="1"/>
              <a:t>маҳаллии</a:t>
            </a:r>
            <a:r>
              <a:rPr lang="ru-RU" sz="2400" dirty="0"/>
              <a:t> </a:t>
            </a:r>
            <a:r>
              <a:rPr lang="ru-RU" sz="2400" dirty="0" err="1"/>
              <a:t>ҳокимияти</a:t>
            </a:r>
            <a:r>
              <a:rPr lang="ru-RU" sz="2400" dirty="0"/>
              <a:t> </a:t>
            </a:r>
            <a:r>
              <a:rPr lang="ru-RU" sz="2400" dirty="0" err="1"/>
              <a:t>иҷроия</a:t>
            </a:r>
            <a:r>
              <a:rPr lang="ru-RU" sz="2400" dirty="0"/>
              <a:t>»</a:t>
            </a:r>
          </a:p>
          <a:p>
            <a:pPr marL="385763" indent="-385763">
              <a:buAutoNum type="arabicPeriod"/>
            </a:pPr>
            <a:r>
              <a:rPr lang="ru-RU" sz="2400" dirty="0" err="1"/>
              <a:t>Раҳнамо</a:t>
            </a:r>
            <a:r>
              <a:rPr lang="ru-RU" sz="2400" dirty="0"/>
              <a:t> </a:t>
            </a:r>
            <a:r>
              <a:rPr lang="ru-RU" sz="2400" dirty="0" err="1"/>
              <a:t>оид</a:t>
            </a:r>
            <a:r>
              <a:rPr lang="ru-RU" sz="2400" dirty="0"/>
              <a:t> ба </a:t>
            </a:r>
            <a:r>
              <a:rPr lang="ru-RU" sz="2400" dirty="0" err="1"/>
              <a:t>буҷети</a:t>
            </a:r>
            <a:r>
              <a:rPr lang="ru-RU" sz="2400" dirty="0"/>
              <a:t> ҶТ. –Душанбе, 2012. – 188с.</a:t>
            </a:r>
          </a:p>
          <a:p>
            <a:pPr marL="385763" indent="-385763">
              <a:buAutoNum type="arabicPeriod"/>
            </a:pPr>
            <a:r>
              <a:rPr lang="tg-Cyrl-TJ" sz="2400" dirty="0"/>
              <a:t>Муҳокимаи ҷамъиятии буҷет – шакли асосии иштироки шаҳрвандон дар раванди буҷетӣ. – Душанбе, 2013. – 44с.</a:t>
            </a:r>
          </a:p>
          <a:p>
            <a:pPr marL="385763" indent="-385763">
              <a:buAutoNum type="arabicPeriod"/>
            </a:pPr>
            <a:r>
              <a:rPr lang="tg-Cyrl-TJ" sz="2400" dirty="0"/>
              <a:t>Системаи буҷетии Ҷумҳурии Тоҷикистон. Худоиев М. – Душанбе, 2011.</a:t>
            </a:r>
          </a:p>
          <a:p>
            <a:pPr marL="385763" indent="-385763">
              <a:buAutoNum type="arabicPeriod"/>
            </a:pPr>
            <a:r>
              <a:rPr lang="ru-RU" sz="2400" dirty="0" err="1"/>
              <a:t>Котиботи</a:t>
            </a:r>
            <a:r>
              <a:rPr lang="ru-RU" sz="2400" dirty="0"/>
              <a:t> </a:t>
            </a:r>
            <a:r>
              <a:rPr lang="ru-RU" sz="2400" dirty="0" err="1"/>
              <a:t>назди</a:t>
            </a:r>
            <a:r>
              <a:rPr lang="ru-RU" sz="2400" dirty="0"/>
              <a:t> </a:t>
            </a:r>
            <a:r>
              <a:rPr lang="ru-RU" sz="2400" dirty="0" err="1"/>
              <a:t>Кумитаи</a:t>
            </a:r>
            <a:r>
              <a:rPr lang="ru-RU" sz="2400" dirty="0"/>
              <a:t> МН-и МО-и ҶТ </a:t>
            </a:r>
            <a:r>
              <a:rPr lang="ru-RU" sz="2400" dirty="0" err="1"/>
              <a:t>оид</a:t>
            </a:r>
            <a:r>
              <a:rPr lang="ru-RU" sz="2400" dirty="0"/>
              <a:t> ба </a:t>
            </a:r>
            <a:r>
              <a:rPr lang="ru-RU" sz="2400" dirty="0" err="1"/>
              <a:t>иқтисодиёт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молия</a:t>
            </a:r>
            <a:r>
              <a:rPr lang="ru-RU" sz="2400" dirty="0"/>
              <a:t> - </a:t>
            </a:r>
            <a:r>
              <a:rPr lang="en-US" sz="2400" dirty="0">
                <a:hlinkClick r:id="rId2"/>
              </a:rPr>
              <a:t>http://www.pbo.tj</a:t>
            </a:r>
            <a:endParaRPr lang="tg-Cyrl-TJ" sz="2400" dirty="0"/>
          </a:p>
          <a:p>
            <a:pPr marL="385763" indent="-385763">
              <a:buAutoNum type="arabicPeriod"/>
            </a:pPr>
            <a:r>
              <a:rPr lang="tg-Cyrl-TJ" sz="2400" dirty="0"/>
              <a:t>Вазорати молияи ҶТ - </a:t>
            </a:r>
            <a:r>
              <a:rPr lang="en-US" sz="2400" dirty="0">
                <a:hlinkClick r:id="rId3"/>
              </a:rPr>
              <a:t>http://minfin.tj</a:t>
            </a:r>
            <a:r>
              <a:rPr lang="tg-Cyrl-TJ" sz="2400" dirty="0"/>
              <a:t> </a:t>
            </a:r>
          </a:p>
          <a:p>
            <a:pPr marL="385763" indent="-385763">
              <a:buAutoNum type="arabicPeriod"/>
            </a:pPr>
            <a:r>
              <a:rPr lang="tg-Cyrl-TJ" sz="2400" dirty="0"/>
              <a:t>Кумитаи андози назди Ҳукумати ҶТ - </a:t>
            </a:r>
            <a:r>
              <a:rPr lang="en-US" sz="2400" dirty="0">
                <a:hlinkClick r:id="rId4"/>
              </a:rPr>
              <a:t>http://andoz.tj</a:t>
            </a:r>
            <a:r>
              <a:rPr lang="ru-RU" sz="2400" dirty="0"/>
              <a:t> </a:t>
            </a:r>
          </a:p>
          <a:p>
            <a:pPr marL="385763" indent="-385763">
              <a:buAutoNum type="arabicPeriod"/>
            </a:pPr>
            <a:r>
              <a:rPr lang="ru-RU" sz="2400" dirty="0" err="1"/>
              <a:t>Бонки</a:t>
            </a:r>
            <a:r>
              <a:rPr lang="ru-RU" sz="2400" dirty="0"/>
              <a:t> </a:t>
            </a:r>
            <a:r>
              <a:rPr lang="ru-RU" sz="2400" dirty="0" err="1"/>
              <a:t>миллии</a:t>
            </a:r>
            <a:r>
              <a:rPr lang="ru-RU" sz="2400" dirty="0"/>
              <a:t> </a:t>
            </a:r>
            <a:r>
              <a:rPr lang="ru-RU" sz="2400" dirty="0" err="1"/>
              <a:t>Тоҷикистон</a:t>
            </a:r>
            <a:r>
              <a:rPr lang="ru-RU" sz="2400" dirty="0"/>
              <a:t> - </a:t>
            </a:r>
            <a:r>
              <a:rPr lang="en-US" sz="2400" dirty="0">
                <a:hlinkClick r:id="rId5"/>
              </a:rPr>
              <a:t>http://nbt.tj</a:t>
            </a:r>
            <a:r>
              <a:rPr lang="en-US" sz="2400" dirty="0"/>
              <a:t> </a:t>
            </a:r>
            <a:endParaRPr lang="ru-RU" sz="2400" dirty="0"/>
          </a:p>
          <a:p>
            <a:pPr marL="0" indent="0">
              <a:buNone/>
            </a:pP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ғайра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258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530087"/>
            <a:ext cx="7886700" cy="61451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rgbClr val="002060"/>
                </a:solidFill>
              </a:rPr>
              <a:t>Мафҳуми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даври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буҷетӣ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577009"/>
            <a:ext cx="7886700" cy="39129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err="1"/>
              <a:t>Даври</a:t>
            </a:r>
            <a:r>
              <a:rPr lang="ru-RU" dirty="0"/>
              <a:t> </a:t>
            </a:r>
            <a:r>
              <a:rPr lang="ru-RU" dirty="0" err="1"/>
              <a:t>буҷетӣ</a:t>
            </a:r>
            <a:r>
              <a:rPr lang="ru-RU" dirty="0"/>
              <a:t> дар худ  </a:t>
            </a:r>
            <a:r>
              <a:rPr lang="ru-RU" dirty="0" err="1"/>
              <a:t>маҷмуи</a:t>
            </a:r>
            <a:r>
              <a:rPr lang="ru-RU" dirty="0"/>
              <a:t> </a:t>
            </a:r>
            <a:r>
              <a:rPr lang="ru-RU" dirty="0" err="1"/>
              <a:t>амалу</a:t>
            </a:r>
            <a:r>
              <a:rPr lang="ru-RU" dirty="0"/>
              <a:t> </a:t>
            </a:r>
            <a:r>
              <a:rPr lang="ru-RU" dirty="0" err="1"/>
              <a:t>чорабиниҳоеро</a:t>
            </a:r>
            <a:r>
              <a:rPr lang="ru-RU" dirty="0"/>
              <a:t> </a:t>
            </a:r>
            <a:r>
              <a:rPr lang="ru-RU" dirty="0" err="1"/>
              <a:t>таҷассум</a:t>
            </a:r>
            <a:r>
              <a:rPr lang="ru-RU" dirty="0"/>
              <a:t> </a:t>
            </a:r>
            <a:r>
              <a:rPr lang="ru-RU" dirty="0" err="1"/>
              <a:t>мекунад</a:t>
            </a:r>
            <a:r>
              <a:rPr lang="ru-RU" dirty="0"/>
              <a:t>, </a:t>
            </a:r>
            <a:r>
              <a:rPr lang="ru-RU" dirty="0" err="1"/>
              <a:t>ки</a:t>
            </a:r>
            <a:r>
              <a:rPr lang="ru-RU" dirty="0"/>
              <a:t> </a:t>
            </a:r>
            <a:r>
              <a:rPr lang="ru-RU" dirty="0" err="1"/>
              <a:t>барои</a:t>
            </a:r>
            <a:r>
              <a:rPr lang="ru-RU" dirty="0"/>
              <a:t> </a:t>
            </a:r>
            <a:r>
              <a:rPr lang="ru-RU" dirty="0" err="1"/>
              <a:t>ташаккули</a:t>
            </a:r>
            <a:r>
              <a:rPr lang="ru-RU" dirty="0"/>
              <a:t> </a:t>
            </a:r>
            <a:r>
              <a:rPr lang="ru-RU" dirty="0" err="1"/>
              <a:t>буҷет</a:t>
            </a:r>
            <a:r>
              <a:rPr lang="ru-RU" dirty="0"/>
              <a:t> </a:t>
            </a:r>
            <a:r>
              <a:rPr lang="ru-RU" dirty="0" err="1"/>
              <a:t>равона</a:t>
            </a:r>
            <a:r>
              <a:rPr lang="ru-RU" dirty="0"/>
              <a:t> </a:t>
            </a:r>
            <a:r>
              <a:rPr lang="ru-RU" dirty="0" err="1"/>
              <a:t>шудаанд</a:t>
            </a:r>
            <a:r>
              <a:rPr lang="ru-RU" dirty="0"/>
              <a:t> </a:t>
            </a:r>
          </a:p>
          <a:p>
            <a:pPr marL="0" indent="0">
              <a:buNone/>
            </a:pPr>
            <a:endParaRPr lang="ru-RU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err="1"/>
              <a:t>Даври</a:t>
            </a:r>
            <a:r>
              <a:rPr lang="ru-RU" dirty="0"/>
              <a:t> </a:t>
            </a:r>
            <a:r>
              <a:rPr lang="ru-RU" dirty="0" err="1" smtClean="0"/>
              <a:t>буҷетӣ</a:t>
            </a:r>
            <a:r>
              <a:rPr lang="ru-RU" dirty="0" smtClean="0"/>
              <a:t> </a:t>
            </a:r>
            <a:r>
              <a:rPr lang="ru-RU" dirty="0"/>
              <a:t>аз </a:t>
            </a:r>
            <a:r>
              <a:rPr lang="ru-RU" dirty="0" err="1"/>
              <a:t>ду</a:t>
            </a:r>
            <a:r>
              <a:rPr lang="ru-RU" dirty="0"/>
              <a:t> </a:t>
            </a:r>
            <a:r>
              <a:rPr lang="ru-RU" dirty="0" err="1"/>
              <a:t>марҳилаи</a:t>
            </a:r>
            <a:r>
              <a:rPr lang="ru-RU" dirty="0"/>
              <a:t> </a:t>
            </a:r>
            <a:r>
              <a:rPr lang="ru-RU" dirty="0" err="1"/>
              <a:t>асосӣ</a:t>
            </a:r>
            <a:r>
              <a:rPr lang="ru-RU" dirty="0"/>
              <a:t> </a:t>
            </a:r>
            <a:r>
              <a:rPr lang="ru-RU" dirty="0" err="1"/>
              <a:t>иборат</a:t>
            </a:r>
            <a:r>
              <a:rPr lang="ru-RU" dirty="0"/>
              <a:t> </a:t>
            </a:r>
            <a:r>
              <a:rPr lang="ru-RU" dirty="0" err="1"/>
              <a:t>аст</a:t>
            </a:r>
            <a:r>
              <a:rPr lang="ru-RU" dirty="0"/>
              <a:t> :</a:t>
            </a:r>
          </a:p>
          <a:p>
            <a:pPr marL="0" indent="0">
              <a:buNone/>
            </a:pPr>
            <a:r>
              <a:rPr lang="ru-RU" dirty="0"/>
              <a:t>1) </a:t>
            </a:r>
            <a:r>
              <a:rPr lang="ru-RU" dirty="0" err="1"/>
              <a:t>Омодагӣ</a:t>
            </a:r>
            <a:r>
              <a:rPr lang="ru-RU" dirty="0"/>
              <a:t> ба </a:t>
            </a:r>
            <a:r>
              <a:rPr lang="ru-RU" dirty="0" err="1"/>
              <a:t>раванди</a:t>
            </a:r>
            <a:r>
              <a:rPr lang="ru-RU" dirty="0"/>
              <a:t> </a:t>
            </a:r>
            <a:r>
              <a:rPr lang="ru-RU" dirty="0" err="1"/>
              <a:t>таҳияи</a:t>
            </a:r>
            <a:r>
              <a:rPr lang="ru-RU" dirty="0"/>
              <a:t> </a:t>
            </a:r>
            <a:r>
              <a:rPr lang="ru-RU" dirty="0" err="1"/>
              <a:t>буҷет</a:t>
            </a:r>
            <a:r>
              <a:rPr lang="ru-RU" dirty="0"/>
              <a:t> ;</a:t>
            </a:r>
          </a:p>
          <a:p>
            <a:pPr marL="0" indent="0">
              <a:buNone/>
            </a:pPr>
            <a:r>
              <a:rPr lang="ru-RU" dirty="0"/>
              <a:t>2) </a:t>
            </a:r>
            <a:r>
              <a:rPr lang="ru-RU" dirty="0" err="1"/>
              <a:t>Раванди</a:t>
            </a:r>
            <a:r>
              <a:rPr lang="ru-RU" dirty="0"/>
              <a:t> </a:t>
            </a:r>
            <a:r>
              <a:rPr lang="ru-RU" dirty="0" err="1"/>
              <a:t>бевоситаи</a:t>
            </a:r>
            <a:r>
              <a:rPr lang="ru-RU" dirty="0"/>
              <a:t> </a:t>
            </a:r>
            <a:r>
              <a:rPr lang="ru-RU" dirty="0" err="1"/>
              <a:t>таҳияи</a:t>
            </a:r>
            <a:r>
              <a:rPr lang="ru-RU" dirty="0"/>
              <a:t> </a:t>
            </a:r>
            <a:r>
              <a:rPr lang="ru-RU" dirty="0" err="1"/>
              <a:t>буҷет</a:t>
            </a:r>
            <a:r>
              <a:rPr lang="ru-RU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6183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534727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rgbClr val="002060"/>
                </a:solidFill>
              </a:rPr>
              <a:t>Мафҳуми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раванди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таҳияи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буҷет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351722"/>
            <a:ext cx="7886700" cy="421419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Раванди</a:t>
            </a:r>
            <a:r>
              <a:rPr lang="ru-RU" dirty="0"/>
              <a:t> </a:t>
            </a:r>
            <a:r>
              <a:rPr lang="ru-RU" dirty="0" err="1"/>
              <a:t>буҷет</a:t>
            </a:r>
            <a:r>
              <a:rPr lang="ru-RU" dirty="0"/>
              <a:t> </a:t>
            </a:r>
            <a:r>
              <a:rPr lang="ru-RU" dirty="0" err="1"/>
              <a:t>тартиби</a:t>
            </a:r>
            <a:r>
              <a:rPr lang="ru-RU" dirty="0"/>
              <a:t> </a:t>
            </a:r>
            <a:r>
              <a:rPr lang="ru-RU" dirty="0" err="1"/>
              <a:t>таҳия</a:t>
            </a:r>
            <a:r>
              <a:rPr lang="ru-RU" dirty="0"/>
              <a:t>, </a:t>
            </a:r>
            <a:r>
              <a:rPr lang="ru-RU" dirty="0" err="1"/>
              <a:t>баррасӣ</a:t>
            </a:r>
            <a:r>
              <a:rPr lang="ru-RU" dirty="0"/>
              <a:t>, </a:t>
            </a:r>
            <a:r>
              <a:rPr lang="ru-RU" dirty="0" err="1"/>
              <a:t>тасдиқ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иҷрои</a:t>
            </a:r>
            <a:r>
              <a:rPr lang="ru-RU" dirty="0"/>
              <a:t> </a:t>
            </a:r>
            <a:r>
              <a:rPr lang="ru-RU" dirty="0" err="1"/>
              <a:t>буҷет</a:t>
            </a:r>
            <a:r>
              <a:rPr lang="ru-RU" dirty="0"/>
              <a:t> </a:t>
            </a:r>
            <a:r>
              <a:rPr lang="ru-RU" dirty="0" err="1"/>
              <a:t>аст</a:t>
            </a:r>
            <a:r>
              <a:rPr lang="ru-RU" dirty="0"/>
              <a:t>, </a:t>
            </a:r>
            <a:r>
              <a:rPr lang="ru-RU" dirty="0" err="1"/>
              <a:t>ки</a:t>
            </a:r>
            <a:r>
              <a:rPr lang="ru-RU" dirty="0"/>
              <a:t> </a:t>
            </a:r>
            <a:r>
              <a:rPr lang="ru-RU" dirty="0" err="1"/>
              <a:t>қонун</a:t>
            </a:r>
            <a:r>
              <a:rPr lang="ru-RU" dirty="0"/>
              <a:t> </a:t>
            </a:r>
            <a:r>
              <a:rPr lang="ru-RU" dirty="0" err="1"/>
              <a:t>муқаррар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муайян</a:t>
            </a:r>
            <a:r>
              <a:rPr lang="ru-RU" dirty="0"/>
              <a:t> </a:t>
            </a:r>
            <a:r>
              <a:rPr lang="ru-RU" dirty="0" err="1"/>
              <a:t>намудааст</a:t>
            </a:r>
            <a:r>
              <a:rPr lang="ru-RU" dirty="0"/>
              <a:t>  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 algn="ctr">
              <a:buNone/>
            </a:pPr>
            <a:endParaRPr lang="en-US" sz="1500" b="1" dirty="0"/>
          </a:p>
          <a:p>
            <a:pPr marL="0" indent="0" algn="ctr">
              <a:buNone/>
            </a:pPr>
            <a:r>
              <a:rPr lang="ru-RU" sz="1500" b="1" dirty="0" err="1"/>
              <a:t>Марҳилаҳои</a:t>
            </a:r>
            <a:r>
              <a:rPr lang="ru-RU" sz="1500" b="1" dirty="0"/>
              <a:t> </a:t>
            </a:r>
            <a:r>
              <a:rPr lang="ru-RU" sz="1500" b="1" dirty="0" err="1"/>
              <a:t>раванди</a:t>
            </a:r>
            <a:r>
              <a:rPr lang="ru-RU" sz="1500" b="1" dirty="0"/>
              <a:t> </a:t>
            </a:r>
            <a:r>
              <a:rPr lang="ru-RU" sz="1500" b="1" dirty="0" err="1"/>
              <a:t>буҷет</a:t>
            </a:r>
            <a:endParaRPr lang="ru-RU" sz="1500" b="1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66482" y="3711388"/>
            <a:ext cx="1583392" cy="62528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Таҳияи</a:t>
            </a:r>
            <a:r>
              <a:rPr lang="ru-RU" sz="135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лоиҳаи</a:t>
            </a:r>
            <a:r>
              <a:rPr lang="ru-RU" sz="135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буҷет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75112" y="3749592"/>
            <a:ext cx="1583392" cy="62528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Баррасӣ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ва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тасдиқи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буҷет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77228" y="3749592"/>
            <a:ext cx="1583392" cy="62528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Иҷрои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буҷет</a:t>
            </a:r>
            <a:endParaRPr lang="ru-RU" sz="13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79345" y="3749592"/>
            <a:ext cx="1583392" cy="62528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Ҳисобот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оид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ба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иҷрои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буҷет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22" name="Стрелка вправо 21"/>
          <p:cNvSpPr/>
          <p:nvPr/>
        </p:nvSpPr>
        <p:spPr>
          <a:xfrm>
            <a:off x="2349874" y="4005699"/>
            <a:ext cx="225238" cy="11307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3" name="Стрелка вправо 22"/>
          <p:cNvSpPr/>
          <p:nvPr/>
        </p:nvSpPr>
        <p:spPr>
          <a:xfrm>
            <a:off x="4158504" y="4009672"/>
            <a:ext cx="225238" cy="11307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4" name="Стрелка вправо 23"/>
          <p:cNvSpPr/>
          <p:nvPr/>
        </p:nvSpPr>
        <p:spPr>
          <a:xfrm>
            <a:off x="5954107" y="3992407"/>
            <a:ext cx="225238" cy="11307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6" name="Выгнутая вправо стрелка 25"/>
          <p:cNvSpPr/>
          <p:nvPr/>
        </p:nvSpPr>
        <p:spPr>
          <a:xfrm rot="5400000">
            <a:off x="3696689" y="2283991"/>
            <a:ext cx="700161" cy="5548538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804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435" y="596761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rgbClr val="002060"/>
                </a:solidFill>
              </a:rPr>
              <a:t>Иштирокчиёни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раванди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буҷет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29652" y="2483916"/>
            <a:ext cx="1583392" cy="62528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Ниҳодҳои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мақомоти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ҳокимият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20813" y="2476764"/>
            <a:ext cx="1583392" cy="62528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Мақомоти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ҳокимияти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иҷроия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и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87568" y="3404919"/>
            <a:ext cx="1643061" cy="86590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Мақомоти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олӣ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: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Маҷлиси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Намояндагон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Маҷлиси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Олии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ҶТ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32898" y="3386840"/>
            <a:ext cx="1680887" cy="86590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Мақомоти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ҳокимияти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маҳаллӣ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22" name="Стрелка вправо 21"/>
          <p:cNvSpPr/>
          <p:nvPr/>
        </p:nvSpPr>
        <p:spPr>
          <a:xfrm rot="8431367">
            <a:off x="2348218" y="3212781"/>
            <a:ext cx="245415" cy="16927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5" name="Стрелка вправо 14"/>
          <p:cNvSpPr/>
          <p:nvPr/>
        </p:nvSpPr>
        <p:spPr>
          <a:xfrm rot="3269969">
            <a:off x="2927070" y="3212073"/>
            <a:ext cx="245415" cy="16927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616167" y="4579697"/>
            <a:ext cx="2210360" cy="82596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Баррасӣ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ва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тасдиқи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лоиҳаи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буҷетҳо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ва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ҳисобот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оид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ба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иҷрои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онҳо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17" name="Стрелка вправо 16"/>
          <p:cNvSpPr/>
          <p:nvPr/>
        </p:nvSpPr>
        <p:spPr>
          <a:xfrm rot="7350052">
            <a:off x="2955268" y="4317073"/>
            <a:ext cx="245415" cy="16927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8" name="Стрелка вправо 17"/>
          <p:cNvSpPr/>
          <p:nvPr/>
        </p:nvSpPr>
        <p:spPr>
          <a:xfrm rot="3223678">
            <a:off x="2446292" y="4317110"/>
            <a:ext cx="245415" cy="16927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9" name="Стрелка вправо 18"/>
          <p:cNvSpPr/>
          <p:nvPr/>
        </p:nvSpPr>
        <p:spPr>
          <a:xfrm rot="8431367">
            <a:off x="6597979" y="3176940"/>
            <a:ext cx="245415" cy="16927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0" name="Стрелка вправо 19"/>
          <p:cNvSpPr/>
          <p:nvPr/>
        </p:nvSpPr>
        <p:spPr>
          <a:xfrm rot="3269969">
            <a:off x="7089567" y="3197643"/>
            <a:ext cx="245415" cy="16927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40928" y="3404919"/>
            <a:ext cx="1643061" cy="86590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Мақомоти</a:t>
            </a:r>
            <a:r>
              <a:rPr lang="ru-RU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марказӣ</a:t>
            </a:r>
            <a:r>
              <a:rPr lang="ru-RU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: </a:t>
            </a:r>
            <a:r>
              <a:rPr lang="ru-RU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Вазоратҳо</a:t>
            </a:r>
            <a:r>
              <a:rPr lang="ru-RU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Бонки</a:t>
            </a:r>
            <a:r>
              <a:rPr lang="ru-RU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миллӣ</a:t>
            </a:r>
            <a:r>
              <a:rPr lang="ru-RU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кумитаҳои</a:t>
            </a:r>
            <a:r>
              <a:rPr lang="ru-RU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андоз</a:t>
            </a:r>
            <a:r>
              <a:rPr lang="ru-RU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ва</a:t>
            </a:r>
            <a:r>
              <a:rPr lang="ru-RU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гумрук</a:t>
            </a:r>
            <a:r>
              <a:rPr lang="ru-RU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072113" y="3409061"/>
            <a:ext cx="1680887" cy="86590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Мақомоти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маҳалли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ҳокимият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27" name="Стрелка вправо 26"/>
          <p:cNvSpPr/>
          <p:nvPr/>
        </p:nvSpPr>
        <p:spPr>
          <a:xfrm rot="3223678">
            <a:off x="6622268" y="4319883"/>
            <a:ext cx="245415" cy="16927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8" name="Стрелка вправо 27"/>
          <p:cNvSpPr/>
          <p:nvPr/>
        </p:nvSpPr>
        <p:spPr>
          <a:xfrm rot="7350052">
            <a:off x="7084901" y="4331061"/>
            <a:ext cx="245415" cy="16927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960620" y="4574100"/>
            <a:ext cx="2210360" cy="82596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Банақшагирӣ,таҳия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пешниҳоди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лоиҳаи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буҷет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ва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назорати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иҷрои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он </a:t>
            </a:r>
          </a:p>
        </p:txBody>
      </p:sp>
    </p:spTree>
    <p:extLst>
      <p:ext uri="{BB962C8B-B14F-4D97-AF65-F5344CB8AC3E}">
        <p14:creationId xmlns:p14="http://schemas.microsoft.com/office/powerpoint/2010/main" val="670206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8174" y="679286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rgbClr val="002060"/>
                </a:solidFill>
              </a:rPr>
              <a:t>Марҳилаҳои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барномарезии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буҷет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616765"/>
            <a:ext cx="7886700" cy="416210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/>
              <a:t>Марҳилаи</a:t>
            </a:r>
            <a:r>
              <a:rPr lang="ru-RU" sz="2400" dirty="0"/>
              <a:t> </a:t>
            </a:r>
            <a:r>
              <a:rPr lang="ru-RU" sz="2400" dirty="0" err="1"/>
              <a:t>калидии</a:t>
            </a:r>
            <a:r>
              <a:rPr lang="ru-RU" sz="2400" dirty="0"/>
              <a:t> </a:t>
            </a:r>
            <a:r>
              <a:rPr lang="ru-RU" sz="2400" dirty="0" err="1"/>
              <a:t>раванди</a:t>
            </a:r>
            <a:r>
              <a:rPr lang="ru-RU" sz="2400" dirty="0"/>
              <a:t> </a:t>
            </a:r>
            <a:r>
              <a:rPr lang="ru-RU" sz="2400" dirty="0" err="1"/>
              <a:t>буҷет</a:t>
            </a:r>
            <a:r>
              <a:rPr lang="ru-RU" sz="2400" dirty="0"/>
              <a:t>  </a:t>
            </a:r>
            <a:r>
              <a:rPr lang="ru-RU" sz="2400" dirty="0" err="1"/>
              <a:t>таҳияи</a:t>
            </a:r>
            <a:r>
              <a:rPr lang="ru-RU" sz="2400" dirty="0"/>
              <a:t> </a:t>
            </a:r>
            <a:r>
              <a:rPr lang="ru-RU" sz="2400" dirty="0" err="1"/>
              <a:t>лоиҳаи</a:t>
            </a:r>
            <a:r>
              <a:rPr lang="ru-RU" sz="2400" dirty="0"/>
              <a:t> </a:t>
            </a:r>
            <a:r>
              <a:rPr lang="ru-RU" sz="2400" dirty="0" err="1"/>
              <a:t>буҷети</a:t>
            </a:r>
            <a:r>
              <a:rPr lang="ru-RU" sz="2400" dirty="0"/>
              <a:t> </a:t>
            </a:r>
            <a:r>
              <a:rPr lang="ru-RU" sz="2400" dirty="0" err="1"/>
              <a:t>давл</a:t>
            </a:r>
            <a:r>
              <a:rPr lang="tg-Cyrl-TJ" sz="2400" dirty="0"/>
              <a:t>а</a:t>
            </a:r>
            <a:r>
              <a:rPr lang="ru-RU" sz="2400" dirty="0" err="1"/>
              <a:t>тист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788304181"/>
              </p:ext>
            </p:extLst>
          </p:nvPr>
        </p:nvGraphicFramePr>
        <p:xfrm>
          <a:off x="936530" y="2464904"/>
          <a:ext cx="6578413" cy="3140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Стрелка вниз 11"/>
          <p:cNvSpPr/>
          <p:nvPr/>
        </p:nvSpPr>
        <p:spPr>
          <a:xfrm>
            <a:off x="3741644" y="3570194"/>
            <a:ext cx="484094" cy="191621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" name="Стрелка вниз 16"/>
          <p:cNvSpPr/>
          <p:nvPr/>
        </p:nvSpPr>
        <p:spPr>
          <a:xfrm>
            <a:off x="3741643" y="4432487"/>
            <a:ext cx="484094" cy="191621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</p:spTree>
    <p:extLst>
      <p:ext uri="{BB962C8B-B14F-4D97-AF65-F5344CB8AC3E}">
        <p14:creationId xmlns:p14="http://schemas.microsoft.com/office/powerpoint/2010/main" val="1759901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74827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rgbClr val="002060"/>
                </a:solidFill>
              </a:rPr>
              <a:t>Марҳилаҳои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барномарезии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буҷет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027" y="1577010"/>
            <a:ext cx="7886700" cy="416118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sz="4000" dirty="0"/>
          </a:p>
          <a:p>
            <a:pPr marL="0" indent="0">
              <a:buNone/>
            </a:pPr>
            <a:endParaRPr lang="ru-RU" sz="4000" dirty="0"/>
          </a:p>
          <a:p>
            <a:pPr marL="0" indent="0">
              <a:buNone/>
            </a:pPr>
            <a:endParaRPr lang="ru-RU" sz="4000" dirty="0"/>
          </a:p>
          <a:p>
            <a:pPr marL="0" indent="0">
              <a:buNone/>
            </a:pPr>
            <a:endParaRPr lang="ru-RU" sz="4000" dirty="0"/>
          </a:p>
          <a:p>
            <a:pPr marL="0" indent="0">
              <a:buNone/>
            </a:pPr>
            <a:endParaRPr lang="ru-RU" sz="4000" dirty="0"/>
          </a:p>
          <a:p>
            <a:pPr marL="0" indent="0">
              <a:buNone/>
            </a:pPr>
            <a:endParaRPr lang="ru-RU" sz="4000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4101352" y="2733071"/>
            <a:ext cx="484094" cy="191621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" name="Стрелка вниз 16"/>
          <p:cNvSpPr/>
          <p:nvPr/>
        </p:nvSpPr>
        <p:spPr>
          <a:xfrm>
            <a:off x="4101352" y="3435016"/>
            <a:ext cx="484094" cy="191621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262465" y="2252225"/>
            <a:ext cx="5118995" cy="48420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err="1">
                <a:solidFill>
                  <a:srgbClr val="002060"/>
                </a:solidFill>
              </a:rPr>
              <a:t>Марҳилаи</a:t>
            </a:r>
            <a:r>
              <a:rPr lang="ru-RU" b="1" dirty="0">
                <a:solidFill>
                  <a:srgbClr val="002060"/>
                </a:solidFill>
              </a:rPr>
              <a:t> 1-(</a:t>
            </a:r>
            <a:r>
              <a:rPr lang="ru-RU" b="1" dirty="0" err="1">
                <a:solidFill>
                  <a:srgbClr val="002060"/>
                </a:solidFill>
              </a:rPr>
              <a:t>Фазаи</a:t>
            </a:r>
            <a:r>
              <a:rPr lang="ru-RU" b="1" dirty="0">
                <a:solidFill>
                  <a:srgbClr val="002060"/>
                </a:solidFill>
              </a:rPr>
              <a:t> -1):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249020" y="2903474"/>
            <a:ext cx="5132440" cy="5325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err="1">
                <a:solidFill>
                  <a:srgbClr val="002060"/>
                </a:solidFill>
              </a:rPr>
              <a:t>Муайян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намудани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нишондоҳои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макроиқтисодӣ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ва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пешгуйии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хароҷоти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давлатӣ</a:t>
            </a:r>
            <a:r>
              <a:rPr lang="ru-RU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262466" y="3626637"/>
            <a:ext cx="5118994" cy="5325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Муайян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намудани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афзалиятҳои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буҷетии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давлат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262466" y="4355847"/>
            <a:ext cx="5118994" cy="5325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err="1">
                <a:solidFill>
                  <a:srgbClr val="002060"/>
                </a:solidFill>
              </a:rPr>
              <a:t>Муайян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намудани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буҷети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бунёдӣ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ва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хароҷоти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ниҳоӣ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тибқи</a:t>
            </a:r>
            <a:r>
              <a:rPr lang="ru-RU" b="1" dirty="0">
                <a:solidFill>
                  <a:srgbClr val="002060"/>
                </a:solidFill>
              </a:rPr>
              <a:t>  </a:t>
            </a:r>
            <a:r>
              <a:rPr lang="ru-RU" b="1" dirty="0" err="1">
                <a:solidFill>
                  <a:srgbClr val="002060"/>
                </a:solidFill>
              </a:rPr>
              <a:t>бахшҳо</a:t>
            </a:r>
            <a:r>
              <a:rPr lang="ru-RU" b="1" dirty="0">
                <a:solidFill>
                  <a:srgbClr val="002060"/>
                </a:solidFill>
              </a:rPr>
              <a:t>  и РБС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262466" y="5085057"/>
            <a:ext cx="5118994" cy="5325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err="1">
                <a:solidFill>
                  <a:srgbClr val="002060"/>
                </a:solidFill>
              </a:rPr>
              <a:t>Омода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намудани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лоиҳаи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ёддоштҳои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тавзеҳӣ</a:t>
            </a:r>
            <a:r>
              <a:rPr lang="ru-RU" b="1" dirty="0">
                <a:solidFill>
                  <a:srgbClr val="002060"/>
                </a:solidFill>
              </a:rPr>
              <a:t> ба </a:t>
            </a:r>
            <a:r>
              <a:rPr lang="ru-RU" b="1" dirty="0" err="1">
                <a:solidFill>
                  <a:srgbClr val="002060"/>
                </a:solidFill>
              </a:rPr>
              <a:t>Қонун</a:t>
            </a:r>
            <a:r>
              <a:rPr lang="ru-RU" b="1" dirty="0">
                <a:solidFill>
                  <a:srgbClr val="002060"/>
                </a:solidFill>
              </a:rPr>
              <a:t> дар </a:t>
            </a:r>
            <a:r>
              <a:rPr lang="ru-RU" b="1" dirty="0" err="1">
                <a:solidFill>
                  <a:srgbClr val="002060"/>
                </a:solidFill>
              </a:rPr>
              <a:t>бораи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буҷети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давлатӣ</a:t>
            </a:r>
            <a:r>
              <a:rPr lang="ru-RU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9" name="Стрелка вниз 18"/>
          <p:cNvSpPr/>
          <p:nvPr/>
        </p:nvSpPr>
        <p:spPr>
          <a:xfrm>
            <a:off x="4087906" y="4160868"/>
            <a:ext cx="484094" cy="191621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0" name="Стрелка вниз 19"/>
          <p:cNvSpPr/>
          <p:nvPr/>
        </p:nvSpPr>
        <p:spPr>
          <a:xfrm>
            <a:off x="4087906" y="4907225"/>
            <a:ext cx="484094" cy="191621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</p:spTree>
    <p:extLst>
      <p:ext uri="{BB962C8B-B14F-4D97-AF65-F5344CB8AC3E}">
        <p14:creationId xmlns:p14="http://schemas.microsoft.com/office/powerpoint/2010/main" val="1155808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027" y="504424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rgbClr val="002060"/>
                </a:solidFill>
              </a:rPr>
              <a:t>Марҳилаҳои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барномарезии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буҷет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027" y="1404730"/>
            <a:ext cx="7886700" cy="425991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4101352" y="2733071"/>
            <a:ext cx="484094" cy="191621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" name="Стрелка вниз 16"/>
          <p:cNvSpPr/>
          <p:nvPr/>
        </p:nvSpPr>
        <p:spPr>
          <a:xfrm>
            <a:off x="4101352" y="3435016"/>
            <a:ext cx="484094" cy="191621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262466" y="2252225"/>
            <a:ext cx="4161866" cy="48420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350" b="1" dirty="0" err="1">
                <a:solidFill>
                  <a:srgbClr val="002060"/>
                </a:solidFill>
              </a:rPr>
              <a:t>Марҳилаи</a:t>
            </a:r>
            <a:r>
              <a:rPr lang="ru-RU" sz="1350" b="1" dirty="0">
                <a:solidFill>
                  <a:srgbClr val="002060"/>
                </a:solidFill>
              </a:rPr>
              <a:t> 2- (</a:t>
            </a:r>
            <a:r>
              <a:rPr lang="ru-RU" sz="1350" b="1" dirty="0" err="1">
                <a:solidFill>
                  <a:srgbClr val="002060"/>
                </a:solidFill>
              </a:rPr>
              <a:t>Фазаи</a:t>
            </a:r>
            <a:r>
              <a:rPr lang="ru-RU" sz="1350" b="1" dirty="0">
                <a:solidFill>
                  <a:srgbClr val="002060"/>
                </a:solidFill>
              </a:rPr>
              <a:t> -2):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249020" y="2903474"/>
            <a:ext cx="4161866" cy="5325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350" b="1" dirty="0" err="1">
                <a:solidFill>
                  <a:srgbClr val="002060"/>
                </a:solidFill>
              </a:rPr>
              <a:t>Банақшагирии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  <a:r>
              <a:rPr lang="ru-RU" sz="1350" b="1" dirty="0" err="1">
                <a:solidFill>
                  <a:srgbClr val="002060"/>
                </a:solidFill>
              </a:rPr>
              <a:t>буҷет</a:t>
            </a:r>
            <a:r>
              <a:rPr lang="ru-RU" sz="1350" b="1" dirty="0">
                <a:solidFill>
                  <a:srgbClr val="002060"/>
                </a:solidFill>
              </a:rPr>
              <a:t> дар </a:t>
            </a:r>
            <a:r>
              <a:rPr lang="ru-RU" sz="1350" b="1" dirty="0" err="1">
                <a:solidFill>
                  <a:srgbClr val="002060"/>
                </a:solidFill>
              </a:rPr>
              <a:t>асоси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  <a:r>
              <a:rPr lang="ru-RU" sz="1350" b="1" dirty="0" err="1">
                <a:solidFill>
                  <a:srgbClr val="002060"/>
                </a:solidFill>
              </a:rPr>
              <a:t>ҳудуди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  <a:r>
              <a:rPr lang="ru-RU" sz="1350" b="1" dirty="0" err="1">
                <a:solidFill>
                  <a:srgbClr val="002060"/>
                </a:solidFill>
              </a:rPr>
              <a:t>ниҳоии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  <a:r>
              <a:rPr lang="ru-RU" sz="1350" b="1" dirty="0" err="1">
                <a:solidFill>
                  <a:srgbClr val="002060"/>
                </a:solidFill>
              </a:rPr>
              <a:t>хароҷот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262466" y="3626637"/>
            <a:ext cx="4161866" cy="5325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350" b="1" dirty="0" err="1">
                <a:solidFill>
                  <a:srgbClr val="002060"/>
                </a:solidFill>
              </a:rPr>
              <a:t>Таҳияи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  <a:r>
              <a:rPr lang="ru-RU" sz="1350" b="1" dirty="0" err="1">
                <a:solidFill>
                  <a:srgbClr val="002060"/>
                </a:solidFill>
              </a:rPr>
              <a:t>барномаҳои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  <a:r>
              <a:rPr lang="ru-RU" sz="1350" b="1" dirty="0" err="1">
                <a:solidFill>
                  <a:srgbClr val="002060"/>
                </a:solidFill>
              </a:rPr>
              <a:t>миёнамуддати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  <a:r>
              <a:rPr lang="ru-RU" sz="1350" b="1" dirty="0" err="1">
                <a:solidFill>
                  <a:srgbClr val="002060"/>
                </a:solidFill>
              </a:rPr>
              <a:t>хароҷоти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  <a:r>
              <a:rPr lang="ru-RU" sz="1350" b="1" dirty="0" err="1">
                <a:solidFill>
                  <a:srgbClr val="002060"/>
                </a:solidFill>
              </a:rPr>
              <a:t>давлат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262466" y="4355847"/>
            <a:ext cx="4161866" cy="5325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350" b="1" dirty="0" err="1">
                <a:solidFill>
                  <a:srgbClr val="002060"/>
                </a:solidFill>
              </a:rPr>
              <a:t>Таҷдиди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  <a:r>
              <a:rPr lang="ru-RU" sz="1350" b="1" dirty="0" err="1">
                <a:solidFill>
                  <a:srgbClr val="002060"/>
                </a:solidFill>
              </a:rPr>
              <a:t>ёддоштҳои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  <a:r>
              <a:rPr lang="ru-RU" sz="1350" b="1" dirty="0" err="1">
                <a:solidFill>
                  <a:srgbClr val="002060"/>
                </a:solidFill>
              </a:rPr>
              <a:t>тавзеҳӣ</a:t>
            </a:r>
            <a:r>
              <a:rPr lang="ru-RU" sz="1350" b="1" dirty="0">
                <a:solidFill>
                  <a:srgbClr val="002060"/>
                </a:solidFill>
              </a:rPr>
              <a:t> ба </a:t>
            </a:r>
            <a:r>
              <a:rPr lang="ru-RU" sz="1350" b="1" dirty="0" err="1">
                <a:solidFill>
                  <a:srgbClr val="002060"/>
                </a:solidFill>
              </a:rPr>
              <a:t>Қонун</a:t>
            </a:r>
            <a:r>
              <a:rPr lang="ru-RU" sz="1350" b="1" dirty="0">
                <a:solidFill>
                  <a:srgbClr val="002060"/>
                </a:solidFill>
              </a:rPr>
              <a:t> дар </a:t>
            </a:r>
            <a:r>
              <a:rPr lang="ru-RU" sz="1350" b="1" dirty="0" err="1">
                <a:solidFill>
                  <a:srgbClr val="002060"/>
                </a:solidFill>
              </a:rPr>
              <a:t>бораи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  <a:r>
              <a:rPr lang="ru-RU" sz="1350" b="1" dirty="0" err="1">
                <a:solidFill>
                  <a:srgbClr val="002060"/>
                </a:solidFill>
              </a:rPr>
              <a:t>буҷет</a:t>
            </a:r>
            <a:r>
              <a:rPr lang="ru-RU" sz="1350" b="1" dirty="0">
                <a:solidFill>
                  <a:srgbClr val="002060"/>
                </a:solidFill>
              </a:rPr>
              <a:t>; </a:t>
            </a:r>
            <a:r>
              <a:rPr lang="ru-RU" sz="1350" b="1" dirty="0" err="1">
                <a:solidFill>
                  <a:srgbClr val="002060"/>
                </a:solidFill>
              </a:rPr>
              <a:t>Таҳияи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  <a:r>
              <a:rPr lang="ru-RU" sz="1350" b="1" dirty="0" err="1">
                <a:solidFill>
                  <a:srgbClr val="002060"/>
                </a:solidFill>
              </a:rPr>
              <a:t>Қонун</a:t>
            </a:r>
            <a:r>
              <a:rPr lang="ru-RU" sz="1350" b="1" dirty="0">
                <a:solidFill>
                  <a:srgbClr val="002060"/>
                </a:solidFill>
              </a:rPr>
              <a:t> дар </a:t>
            </a:r>
            <a:r>
              <a:rPr lang="ru-RU" sz="1350" b="1" dirty="0" err="1">
                <a:solidFill>
                  <a:srgbClr val="002060"/>
                </a:solidFill>
              </a:rPr>
              <a:t>бораи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  <a:r>
              <a:rPr lang="ru-RU" sz="1350" b="1" dirty="0" err="1">
                <a:solidFill>
                  <a:srgbClr val="002060"/>
                </a:solidFill>
              </a:rPr>
              <a:t>буҷети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  <a:r>
              <a:rPr lang="ru-RU" sz="1350" b="1" dirty="0" err="1">
                <a:solidFill>
                  <a:srgbClr val="002060"/>
                </a:solidFill>
              </a:rPr>
              <a:t>давлатӣ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262466" y="5085057"/>
            <a:ext cx="4161866" cy="5325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350" b="1" dirty="0" err="1">
                <a:solidFill>
                  <a:srgbClr val="002060"/>
                </a:solidFill>
              </a:rPr>
              <a:t>Омода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  <a:r>
              <a:rPr lang="ru-RU" sz="1350" b="1" dirty="0" err="1">
                <a:solidFill>
                  <a:srgbClr val="002060"/>
                </a:solidFill>
              </a:rPr>
              <a:t>намудани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  <a:r>
              <a:rPr lang="ru-RU" sz="1350" b="1" dirty="0" err="1">
                <a:solidFill>
                  <a:srgbClr val="002060"/>
                </a:solidFill>
              </a:rPr>
              <a:t>дархостҳои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  <a:r>
              <a:rPr lang="ru-RU" sz="1350" b="1" dirty="0" err="1">
                <a:solidFill>
                  <a:srgbClr val="002060"/>
                </a:solidFill>
              </a:rPr>
              <a:t>буҷетӣ</a:t>
            </a:r>
            <a:r>
              <a:rPr lang="ru-RU" sz="1350" b="1" dirty="0">
                <a:solidFill>
                  <a:srgbClr val="002060"/>
                </a:solidFill>
              </a:rPr>
              <a:t>; </a:t>
            </a:r>
            <a:r>
              <a:rPr lang="ru-RU" sz="1350" b="1" dirty="0" err="1">
                <a:solidFill>
                  <a:srgbClr val="002060"/>
                </a:solidFill>
              </a:rPr>
              <a:t>Шунидҳои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  <a:r>
              <a:rPr lang="ru-RU" sz="1350" b="1" dirty="0" err="1">
                <a:solidFill>
                  <a:srgbClr val="002060"/>
                </a:solidFill>
              </a:rPr>
              <a:t>буҷетӣ</a:t>
            </a:r>
            <a:r>
              <a:rPr lang="ru-RU" sz="135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9" name="Стрелка вниз 18"/>
          <p:cNvSpPr/>
          <p:nvPr/>
        </p:nvSpPr>
        <p:spPr>
          <a:xfrm>
            <a:off x="4087906" y="4160868"/>
            <a:ext cx="484094" cy="191621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0" name="Стрелка вниз 19"/>
          <p:cNvSpPr/>
          <p:nvPr/>
        </p:nvSpPr>
        <p:spPr>
          <a:xfrm>
            <a:off x="4087906" y="4907225"/>
            <a:ext cx="484094" cy="191621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</p:spTree>
    <p:extLst>
      <p:ext uri="{BB962C8B-B14F-4D97-AF65-F5344CB8AC3E}">
        <p14:creationId xmlns:p14="http://schemas.microsoft.com/office/powerpoint/2010/main" val="2630586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rgbClr val="002060"/>
                </a:solidFill>
              </a:rPr>
              <a:t>Тақвими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буҷет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/>
              <a:t>Шарти</a:t>
            </a:r>
            <a:r>
              <a:rPr lang="ru-RU" sz="2400" dirty="0"/>
              <a:t> </a:t>
            </a:r>
            <a:r>
              <a:rPr lang="ru-RU" sz="2400" dirty="0" err="1"/>
              <a:t>муҳим</a:t>
            </a:r>
            <a:r>
              <a:rPr lang="ru-RU" sz="2400" dirty="0"/>
              <a:t> дар </a:t>
            </a:r>
            <a:r>
              <a:rPr lang="ru-RU" sz="2400" dirty="0" err="1"/>
              <a:t>татбиқи</a:t>
            </a:r>
            <a:r>
              <a:rPr lang="ru-RU" sz="2400" dirty="0"/>
              <a:t> </a:t>
            </a:r>
            <a:r>
              <a:rPr lang="ru-RU" sz="2400" dirty="0" err="1"/>
              <a:t>муваффақи</a:t>
            </a:r>
            <a:r>
              <a:rPr lang="ru-RU" sz="2400" dirty="0"/>
              <a:t> </a:t>
            </a:r>
            <a:r>
              <a:rPr lang="ru-RU" sz="2400" dirty="0" err="1"/>
              <a:t>раванди</a:t>
            </a:r>
            <a:r>
              <a:rPr lang="ru-RU" sz="2400" dirty="0"/>
              <a:t> </a:t>
            </a:r>
            <a:r>
              <a:rPr lang="ru-RU" sz="2400" dirty="0" err="1"/>
              <a:t>буҷет</a:t>
            </a:r>
            <a:r>
              <a:rPr lang="ru-RU" sz="2400" dirty="0"/>
              <a:t> </a:t>
            </a:r>
            <a:r>
              <a:rPr lang="ru-RU" sz="2400" dirty="0" err="1"/>
              <a:t>риоя</a:t>
            </a:r>
            <a:r>
              <a:rPr lang="ru-RU" sz="2400" dirty="0"/>
              <a:t> </a:t>
            </a:r>
            <a:r>
              <a:rPr lang="ru-RU" sz="2400" dirty="0" err="1"/>
              <a:t>намудани</a:t>
            </a:r>
            <a:r>
              <a:rPr lang="ru-RU" sz="2400" dirty="0"/>
              <a:t> </a:t>
            </a:r>
            <a:r>
              <a:rPr lang="ru-RU" sz="2400" dirty="0" err="1"/>
              <a:t>тақвими</a:t>
            </a:r>
            <a:r>
              <a:rPr lang="ru-RU" sz="2400" dirty="0"/>
              <a:t> </a:t>
            </a:r>
            <a:r>
              <a:rPr lang="ru-RU" sz="2400" dirty="0" err="1"/>
              <a:t>буҷетӣ</a:t>
            </a:r>
            <a:r>
              <a:rPr lang="ru-RU" sz="2400" dirty="0"/>
              <a:t> </a:t>
            </a:r>
            <a:r>
              <a:rPr lang="ru-RU" sz="2400" dirty="0" err="1"/>
              <a:t>аст</a:t>
            </a:r>
            <a:r>
              <a:rPr lang="ru-RU" sz="2400" dirty="0"/>
              <a:t> </a:t>
            </a:r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7" name="Схема 6"/>
          <p:cNvGraphicFramePr/>
          <p:nvPr>
            <p:extLst/>
          </p:nvPr>
        </p:nvGraphicFramePr>
        <p:xfrm>
          <a:off x="1069041" y="3036003"/>
          <a:ext cx="6858000" cy="2607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Рисунок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123" y="3742648"/>
            <a:ext cx="1102837" cy="1003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672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629</Words>
  <Application>Microsoft Office PowerPoint</Application>
  <PresentationFormat>Экран (4:3)</PresentationFormat>
  <Paragraphs>134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Шарҳи даври буҷетӣ : марҳилаҳо ва ҳуҷҷатҳои асосӣ дар таҳияи ва иҷроиши буҷет ва принсипҳои асосӣ. Таҷрибаи Тоҷикистон </vt:lpstr>
      <vt:lpstr>Манбаъҳо :</vt:lpstr>
      <vt:lpstr>Мафҳуми даври буҷетӣ </vt:lpstr>
      <vt:lpstr>Мафҳуми раванди таҳияи буҷет </vt:lpstr>
      <vt:lpstr>Иштирокчиёни раванди буҷет </vt:lpstr>
      <vt:lpstr>Марҳилаҳои барномарезии буҷет </vt:lpstr>
      <vt:lpstr>Марҳилаҳои барномарезии буҷет </vt:lpstr>
      <vt:lpstr>Марҳилаҳои барномарезии буҷет </vt:lpstr>
      <vt:lpstr>Тақвими буҷет</vt:lpstr>
      <vt:lpstr>Презентация PowerPoint</vt:lpstr>
      <vt:lpstr>Ҳуҷҷатҳо дар марҳилаи ташаккули буҷет </vt:lpstr>
      <vt:lpstr>Ҳуҷҷатҳо дар марҳилаи ташаккули буҷет </vt:lpstr>
      <vt:lpstr>Ҳуҷҷатҳо дар марҳилаи ташаккули буҷет </vt:lpstr>
      <vt:lpstr>Ҳуҷҷатҳо дар марҳилаи назорати иҷрои буҷет  </vt:lpstr>
      <vt:lpstr>Ҳуҷҷатҳои асосии буҷет дар куҷо чоп мешаванд ?</vt:lpstr>
      <vt:lpstr>Ташаккур барои диққататон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Ilhom Abdulloev</dc:creator>
  <cp:lastModifiedBy>Uktam Dzhumaev</cp:lastModifiedBy>
  <cp:revision>10</cp:revision>
  <dcterms:created xsi:type="dcterms:W3CDTF">2017-04-12T06:17:06Z</dcterms:created>
  <dcterms:modified xsi:type="dcterms:W3CDTF">2019-02-10T15:18:31Z</dcterms:modified>
</cp:coreProperties>
</file>