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99" autoAdjust="0"/>
  </p:normalViewPr>
  <p:slideViewPr>
    <p:cSldViewPr snapToGrid="0">
      <p:cViewPr varScale="1">
        <p:scale>
          <a:sx n="66" d="100"/>
          <a:sy n="66" d="100"/>
        </p:scale>
        <p:origin x="87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4B8CF-CE75-4F7A-A3D8-EA8CE6D7AEDE}" type="datetimeFigureOut">
              <a:rPr lang="en-US" smtClean="0"/>
              <a:t>2/11/2019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887093-3D47-499C-82B4-7AD855A58C58}" type="slidenum">
              <a:rPr lang="en-US" smtClean="0"/>
              <a:t>‹#›</a:t>
            </a:fld>
            <a:endParaRPr lang="en-US"/>
          </a:p>
        </p:txBody>
      </p:sp>
    </p:spTree>
    <p:extLst>
      <p:ext uri="{BB962C8B-B14F-4D97-AF65-F5344CB8AC3E}">
        <p14:creationId xmlns:p14="http://schemas.microsoft.com/office/powerpoint/2010/main" val="6256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effectLst/>
                <a:latin typeface="+mn-lt"/>
                <a:ea typeface="+mn-ea"/>
                <a:cs typeface="+mn-cs"/>
              </a:rPr>
              <a:t>You may wish to identify indicators that can help you get feedback on how your IP is working. In this context, indicators are really just well chosen pieces of information that you collect to provide you with feedback on how well your campaign is doing. Here are some of the potential advantages of using indicators: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They can yield information to help you think about whether the</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project or campaign is achieving what it set out to achieve. In this way indicators can support internal learning and strategic decision making throughout project implementation by giving feedback on the IP.</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Indicators can illustrate incremental achievements before (or leading up</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to) the achievement of your ultimate objective.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While indicators should not be primarily about accounting to donors, they can help demonstrate to external audiences (such as donors) how change really happens in this field of work.</a:t>
            </a:r>
          </a:p>
          <a:p>
            <a:endParaRPr lang="en-US" dirty="0"/>
          </a:p>
        </p:txBody>
      </p:sp>
      <p:sp>
        <p:nvSpPr>
          <p:cNvPr id="4" name="Slide Number Placeholder 3"/>
          <p:cNvSpPr>
            <a:spLocks noGrp="1"/>
          </p:cNvSpPr>
          <p:nvPr>
            <p:ph type="sldNum" sz="quarter" idx="10"/>
          </p:nvPr>
        </p:nvSpPr>
        <p:spPr/>
        <p:txBody>
          <a:bodyPr/>
          <a:lstStyle/>
          <a:p>
            <a:fld id="{25ECEB4F-FAD1-46F5-B6BA-56FF171A3663}" type="slidenum">
              <a:rPr lang="ru-RU" smtClean="0"/>
              <a:t>2</a:t>
            </a:fld>
            <a:endParaRPr lang="ru-RU"/>
          </a:p>
        </p:txBody>
      </p:sp>
    </p:spTree>
    <p:extLst>
      <p:ext uri="{BB962C8B-B14F-4D97-AF65-F5344CB8AC3E}">
        <p14:creationId xmlns:p14="http://schemas.microsoft.com/office/powerpoint/2010/main" val="1134307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Be realistic. </a:t>
            </a:r>
            <a:r>
              <a:rPr lang="en-US" sz="1200" kern="1200" dirty="0">
                <a:solidFill>
                  <a:schemeClr val="tx1"/>
                </a:solidFill>
                <a:effectLst/>
                <a:latin typeface="+mn-lt"/>
                <a:ea typeface="+mn-ea"/>
                <a:cs typeface="+mn-cs"/>
              </a:rPr>
              <a:t>Start by collecting information on some, rather than all, of your key activities or campaigns. Start with three to five indicators, and rather track too few than too many. It would be best to choose indicators that are essential for making decisions about how to adjust your strategy. Once you have established your impact planning system, you can always add to your indicators.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Go beyond what you already know. </a:t>
            </a:r>
            <a:r>
              <a:rPr lang="en-US" sz="1200" kern="1200" dirty="0">
                <a:solidFill>
                  <a:schemeClr val="tx1"/>
                </a:solidFill>
                <a:effectLst/>
                <a:latin typeface="+mn-lt"/>
                <a:ea typeface="+mn-ea"/>
                <a:cs typeface="+mn-cs"/>
              </a:rPr>
              <a:t>Discard indicators that don’t reveal anything new or interesting about your IP. If you know you get many requests for information from government, counting such requests is unlikely to tell you anything of interest. Interviews with key members of the executive about how it uses such information may tell you more. Likewise, if you know you receive a lot of media coverage, simply counting media reports may not tell you anything new. Monitoring whether you get more coverage after important media briefings or reports will tell you more about the success of each of your activities. You might also want to monitor whether the coverage mentions your position or echoes your campaign messages.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Formulate a baseline. </a:t>
            </a:r>
            <a:r>
              <a:rPr lang="en-US" sz="1200" kern="1200" dirty="0">
                <a:solidFill>
                  <a:schemeClr val="tx1"/>
                </a:solidFill>
                <a:effectLst/>
                <a:latin typeface="+mn-lt"/>
                <a:ea typeface="+mn-ea"/>
                <a:cs typeface="+mn-cs"/>
              </a:rPr>
              <a:t>Indicators only help if you have something to compare them to. So service delivery and budget changes need to be compared to where they were before. Likewise, counting contact with policymakers only makes sense when compared against a previous level of contact. Getting 200 requests for information from the media tells us little or nothing if we don’t know how many requests were made in previous years.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Such baseline information can be time consuming and costly to formulate. Therefore, you may need additional financial and technical resources to formulate a baseline, particularly if your project didn’t establish one at the beginning. However, baselines can be reconstructed in less demanding ways using retrospective perceptions and analysis of secondary data.</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Look for information that is cost effective to collect. </a:t>
            </a:r>
            <a:r>
              <a:rPr lang="en-US" sz="1200" kern="1200" dirty="0">
                <a:solidFill>
                  <a:schemeClr val="tx1"/>
                </a:solidFill>
                <a:effectLst/>
                <a:latin typeface="+mn-lt"/>
                <a:ea typeface="+mn-ea"/>
                <a:cs typeface="+mn-cs"/>
              </a:rPr>
              <a:t>You should pay attention to the cost and benefit of collecting various types of information.</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is, you need to consider how much it will benefit you versus the difficulty or cost of collecting it. It is also important to note that</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information can be collected in a number of ways, which means that it is not just a question of what information you collect but also how you go about collecting it. It is best to decide which indicators you need first and then decide if and how you will collect information on them.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example, it may be easier to ask a quarter of conference participants to complete a feedback questionnaire than getting the whole group to respond. Following up with four or five key participants a few months later could give you some idea of whether the impact lasted. Similarly,</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getting feedback from one or two carefully selected people in the executive or legislature may be more feasible than monitoring all contact with or reaction from these institutions.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Clarify who is responsible. </a:t>
            </a:r>
            <a:r>
              <a:rPr lang="en-US" sz="1200" kern="1200" dirty="0">
                <a:solidFill>
                  <a:schemeClr val="tx1"/>
                </a:solidFill>
                <a:effectLst/>
                <a:latin typeface="+mn-lt"/>
                <a:ea typeface="+mn-ea"/>
                <a:cs typeface="+mn-cs"/>
              </a:rPr>
              <a:t>Give one person in your organization overall responsibility for the collection of this information. This person may need to ask others for help, but he or she is responsible for ensuring that everyone is contributing as required.</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Put systems in place. </a:t>
            </a:r>
            <a:r>
              <a:rPr lang="en-US" sz="1200" kern="1200" dirty="0">
                <a:solidFill>
                  <a:schemeClr val="tx1"/>
                </a:solidFill>
                <a:effectLst/>
                <a:latin typeface="+mn-lt"/>
                <a:ea typeface="+mn-ea"/>
                <a:cs typeface="+mn-cs"/>
              </a:rPr>
              <a:t>In most CSOs, people are very busy. They may not want another task added to their duties. If you are going to collect</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information for impact planning in an ongoing manner, you will need to find easy and regular ways of doing so. Some ideas might be to: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place a sheet of paper next to every telephone for people to tick when</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they speak to the media or another partner or policymaker;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a central email address where members of your organization can send emails to record such information; or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a standard feedback form for your workshops and/or briefings.</a:t>
            </a:r>
          </a:p>
          <a:p>
            <a:endParaRPr lang="en-US" dirty="0"/>
          </a:p>
        </p:txBody>
      </p:sp>
      <p:sp>
        <p:nvSpPr>
          <p:cNvPr id="4" name="Slide Number Placeholder 3"/>
          <p:cNvSpPr>
            <a:spLocks noGrp="1"/>
          </p:cNvSpPr>
          <p:nvPr>
            <p:ph type="sldNum" sz="quarter" idx="10"/>
          </p:nvPr>
        </p:nvSpPr>
        <p:spPr/>
        <p:txBody>
          <a:bodyPr/>
          <a:lstStyle/>
          <a:p>
            <a:fld id="{25ECEB4F-FAD1-46F5-B6BA-56FF171A3663}" type="slidenum">
              <a:rPr lang="ru-RU" smtClean="0"/>
              <a:t>3</a:t>
            </a:fld>
            <a:endParaRPr lang="ru-RU"/>
          </a:p>
        </p:txBody>
      </p:sp>
    </p:spTree>
    <p:extLst>
      <p:ext uri="{BB962C8B-B14F-4D97-AF65-F5344CB8AC3E}">
        <p14:creationId xmlns:p14="http://schemas.microsoft.com/office/powerpoint/2010/main" val="594578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Be realistic. </a:t>
            </a:r>
            <a:r>
              <a:rPr lang="en-US" sz="1200" kern="1200" dirty="0">
                <a:solidFill>
                  <a:schemeClr val="tx1"/>
                </a:solidFill>
                <a:effectLst/>
                <a:latin typeface="+mn-lt"/>
                <a:ea typeface="+mn-ea"/>
                <a:cs typeface="+mn-cs"/>
              </a:rPr>
              <a:t>Start by collecting information on some, rather than all, of your key activities or campaigns. Start with three to five indicators, and rather track too few than too many. It would be best to choose indicators that are essential for making decisions about how to adjust your strategy. Once you have established your impact planning system, you can always add to your indicators.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Go beyond what you already know. </a:t>
            </a:r>
            <a:r>
              <a:rPr lang="en-US" sz="1200" kern="1200" dirty="0">
                <a:solidFill>
                  <a:schemeClr val="tx1"/>
                </a:solidFill>
                <a:effectLst/>
                <a:latin typeface="+mn-lt"/>
                <a:ea typeface="+mn-ea"/>
                <a:cs typeface="+mn-cs"/>
              </a:rPr>
              <a:t>Discard indicators that don’t reveal anything new or interesting about your IP. If you know you get many requests for information from government, counting such requests is unlikely to tell you anything of interest. Interviews with key members of the executive about how it uses such information may tell you more. Likewise, if you know you receive a lot of media coverage, simply counting media reports may not tell you anything new. Monitoring whether you get more coverage after important media briefings or reports will tell you more about the success of each of your activities. You might also want to monitor whether the coverage mentions your position or echoes your campaign messages.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Formulate a baseline. </a:t>
            </a:r>
            <a:r>
              <a:rPr lang="en-US" sz="1200" kern="1200" dirty="0">
                <a:solidFill>
                  <a:schemeClr val="tx1"/>
                </a:solidFill>
                <a:effectLst/>
                <a:latin typeface="+mn-lt"/>
                <a:ea typeface="+mn-ea"/>
                <a:cs typeface="+mn-cs"/>
              </a:rPr>
              <a:t>Indicators only help if you have something to compare them to. So service delivery and budget changes need to be compared to where they were before. Likewise, counting contact with policymakers only makes sense when compared against a previous level of contact. Getting 200 requests for information from the media tells us little or nothing if we don’t know how many requests were made in previous years.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Such baseline information can be time consuming and costly to formulate. Therefore, you may need additional financial and technical resources to formulate a baseline, particularly if your project didn’t establish one at the beginning. However, baselines can be reconstructed in less demanding ways using retrospective perceptions and analysis of secondary data.</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Look for information that is cost effective to collect. </a:t>
            </a:r>
            <a:r>
              <a:rPr lang="en-US" sz="1200" kern="1200" dirty="0">
                <a:solidFill>
                  <a:schemeClr val="tx1"/>
                </a:solidFill>
                <a:effectLst/>
                <a:latin typeface="+mn-lt"/>
                <a:ea typeface="+mn-ea"/>
                <a:cs typeface="+mn-cs"/>
              </a:rPr>
              <a:t>You should pay attention to the cost and benefit of collecting various types of information.</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That is, you need to consider how much it will benefit you versus the difficulty or cost of collecting it. It is also important to note that</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information can be collected in a number of ways, which means that it is not just a question of what information you collect but also how you go about collecting it. It is best to decide which indicators you need first and then decide if and how you will collect information on them.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For example, it may be easier to ask a quarter of conference participants to complete a feedback questionnaire than getting the whole group to respond. Following up with four or five key participants a few months later could give you some idea of whether the impact lasted. Similarly,</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getting feedback from one or two carefully selected people in the executive or legislature may be more feasible than monitoring all contact with or reaction from these institutions.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Clarify who is responsible. </a:t>
            </a:r>
            <a:r>
              <a:rPr lang="en-US" sz="1200" kern="1200" dirty="0">
                <a:solidFill>
                  <a:schemeClr val="tx1"/>
                </a:solidFill>
                <a:effectLst/>
                <a:latin typeface="+mn-lt"/>
                <a:ea typeface="+mn-ea"/>
                <a:cs typeface="+mn-cs"/>
              </a:rPr>
              <a:t>Give one person in your organization overall responsibility for the collection of this information. This person may need to ask others for help, but he or she is responsible for ensuring that everyone is contributing as required.</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Put systems in place. </a:t>
            </a:r>
            <a:r>
              <a:rPr lang="en-US" sz="1200" kern="1200" dirty="0">
                <a:solidFill>
                  <a:schemeClr val="tx1"/>
                </a:solidFill>
                <a:effectLst/>
                <a:latin typeface="+mn-lt"/>
                <a:ea typeface="+mn-ea"/>
                <a:cs typeface="+mn-cs"/>
              </a:rPr>
              <a:t>In most CSOs, people are very busy. They may not want another task added to their duties. If you are going to collect</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information for impact planning in an ongoing manner, you will need to find easy and regular ways of doing so. Some ideas might be to:</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place a sheet of paper next to every telephone for people to tick when</a:t>
            </a:r>
            <a:r>
              <a:rPr lang="ru-RU"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they speak to the media or another partner or policymaker;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a central email address where members of your organization can send emails to record such information; or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create a standard feedback form for your workshops and/or briefings.</a:t>
            </a:r>
          </a:p>
          <a:p>
            <a:endParaRPr lang="en-US" dirty="0"/>
          </a:p>
        </p:txBody>
      </p:sp>
      <p:sp>
        <p:nvSpPr>
          <p:cNvPr id="4" name="Slide Number Placeholder 3"/>
          <p:cNvSpPr>
            <a:spLocks noGrp="1"/>
          </p:cNvSpPr>
          <p:nvPr>
            <p:ph type="sldNum" sz="quarter" idx="10"/>
          </p:nvPr>
        </p:nvSpPr>
        <p:spPr/>
        <p:txBody>
          <a:bodyPr/>
          <a:lstStyle/>
          <a:p>
            <a:fld id="{25ECEB4F-FAD1-46F5-B6BA-56FF171A3663}" type="slidenum">
              <a:rPr lang="ru-RU" smtClean="0"/>
              <a:t>4</a:t>
            </a:fld>
            <a:endParaRPr lang="ru-RU"/>
          </a:p>
        </p:txBody>
      </p:sp>
    </p:spTree>
    <p:extLst>
      <p:ext uri="{BB962C8B-B14F-4D97-AF65-F5344CB8AC3E}">
        <p14:creationId xmlns:p14="http://schemas.microsoft.com/office/powerpoint/2010/main" val="4119368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ECEB4F-FAD1-46F5-B6BA-56FF171A3663}" type="slidenum">
              <a:rPr lang="ru-RU" smtClean="0"/>
              <a:t>8</a:t>
            </a:fld>
            <a:endParaRPr lang="ru-RU"/>
          </a:p>
        </p:txBody>
      </p:sp>
    </p:spTree>
    <p:extLst>
      <p:ext uri="{BB962C8B-B14F-4D97-AF65-F5344CB8AC3E}">
        <p14:creationId xmlns:p14="http://schemas.microsoft.com/office/powerpoint/2010/main" val="146902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3F7DCD-0249-4633-9F9E-16F849655CED}"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C61791A-8DEB-4A41-BD83-9649C6CC24DC}" type="slidenum">
              <a:rPr lang="en-US" smtClean="0"/>
              <a:t>‹#›</a:t>
            </a:fld>
            <a:endParaRPr lang="en-US"/>
          </a:p>
        </p:txBody>
      </p:sp>
    </p:spTree>
    <p:extLst>
      <p:ext uri="{BB962C8B-B14F-4D97-AF65-F5344CB8AC3E}">
        <p14:creationId xmlns:p14="http://schemas.microsoft.com/office/powerpoint/2010/main" val="432805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3F7DCD-0249-4633-9F9E-16F849655CED}"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388913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3F7DCD-0249-4633-9F9E-16F849655CED}"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997451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609600" y="274637"/>
            <a:ext cx="10972800" cy="11432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r>
              <a:rPr lang="en-US"/>
              <a:t>Click to edit Master title style</a:t>
            </a:r>
            <a:endParaRPr/>
          </a:p>
        </p:txBody>
      </p:sp>
      <p:sp>
        <p:nvSpPr>
          <p:cNvPr id="12" name="Shape 12"/>
          <p:cNvSpPr txBox="1">
            <a:spLocks noGrp="1"/>
          </p:cNvSpPr>
          <p:nvPr>
            <p:ph type="body" idx="1"/>
          </p:nvPr>
        </p:nvSpPr>
        <p:spPr>
          <a:xfrm>
            <a:off x="609600" y="1600201"/>
            <a:ext cx="10972800" cy="49675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pPr lvl="0"/>
            <a:r>
              <a:rPr lang="en-US"/>
              <a:t>Click to edit Master text styles</a:t>
            </a:r>
          </a:p>
        </p:txBody>
      </p:sp>
    </p:spTree>
    <p:extLst>
      <p:ext uri="{BB962C8B-B14F-4D97-AF65-F5344CB8AC3E}">
        <p14:creationId xmlns:p14="http://schemas.microsoft.com/office/powerpoint/2010/main" val="1508536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3F7DCD-0249-4633-9F9E-16F849655CED}" type="datetimeFigureOut">
              <a:rPr lang="en-US" smtClean="0"/>
              <a:t>2/11/2019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302890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73F7DCD-0249-4633-9F9E-16F849655CED}" type="datetimeFigureOut">
              <a:rPr lang="en-US" smtClean="0"/>
              <a:t>2/11/2019</a:t>
            </a:fld>
            <a:endParaRPr lang="en-US"/>
          </a:p>
        </p:txBody>
      </p:sp>
      <p:sp>
        <p:nvSpPr>
          <p:cNvPr id="8" name="Slide Number Placeholder 7"/>
          <p:cNvSpPr>
            <a:spLocks noGrp="1"/>
          </p:cNvSpPr>
          <p:nvPr>
            <p:ph type="sldNum" sz="quarter" idx="11"/>
          </p:nvPr>
        </p:nvSpPr>
        <p:spPr/>
        <p:txBody>
          <a:bodyPr/>
          <a:lstStyle/>
          <a:p>
            <a:fld id="{7C61791A-8DEB-4A41-BD83-9649C6CC24D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7761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3F7DCD-0249-4633-9F9E-16F849655CED}"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381884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a:t>Click to edit Master text styles</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3F7DCD-0249-4633-9F9E-16F849655CED}" type="datetimeFigureOut">
              <a:rPr lang="en-US" smtClean="0"/>
              <a:t>2/11/2019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3061512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3F7DCD-0249-4633-9F9E-16F849655CED}" type="datetimeFigureOut">
              <a:rPr lang="en-US" smtClean="0"/>
              <a:t>2/11/2019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52650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F7DCD-0249-4633-9F9E-16F849655CED}" type="datetimeFigureOut">
              <a:rPr lang="en-US" smtClean="0"/>
              <a:t>2/11/2019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61791A-8DEB-4A41-BD83-9649C6CC24DC}" type="slidenum">
              <a:rPr lang="en-US" smtClean="0"/>
              <a:t>‹#›</a:t>
            </a:fld>
            <a:endParaRPr lang="en-US"/>
          </a:p>
        </p:txBody>
      </p:sp>
    </p:spTree>
    <p:extLst>
      <p:ext uri="{BB962C8B-B14F-4D97-AF65-F5344CB8AC3E}">
        <p14:creationId xmlns:p14="http://schemas.microsoft.com/office/powerpoint/2010/main" val="22674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3F7DCD-0249-4633-9F9E-16F849655CED}"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1791A-8DEB-4A41-BD83-9649C6CC24DC}"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4667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3F7DCD-0249-4633-9F9E-16F849655CED}" type="datetimeFigureOut">
              <a:rPr lang="en-US" smtClean="0"/>
              <a:t>2/11/2019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C61791A-8DEB-4A41-BD83-9649C6CC24DC}" type="slidenum">
              <a:rPr lang="en-US" smtClean="0"/>
              <a:t>‹#›</a:t>
            </a:fld>
            <a:endParaRPr lang="en-US"/>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en-US"/>
              <a:t>Click to edit Master title style</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12844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673F7DCD-0249-4633-9F9E-16F849655CED}" type="datetimeFigureOut">
              <a:rPr lang="en-US" smtClean="0"/>
              <a:t>2/11/2019</a:t>
            </a:fld>
            <a:endParaRPr lang="en-US"/>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7C61791A-8DEB-4A41-BD83-9649C6CC24DC}" type="slidenum">
              <a:rPr lang="en-US" smtClean="0"/>
              <a:t>‹#›</a:t>
            </a:fld>
            <a:endParaRPr lang="en-US"/>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82029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66499" y="2996418"/>
            <a:ext cx="9075576" cy="1652374"/>
          </a:xfrm>
        </p:spPr>
        <p:txBody>
          <a:bodyPr>
            <a:noAutofit/>
          </a:bodyPr>
          <a:lstStyle/>
          <a:p>
            <a:pPr algn="ctr"/>
            <a:r>
              <a:rPr lang="ru-RU" dirty="0">
                <a:solidFill>
                  <a:srgbClr val="0070C0"/>
                </a:solidFill>
                <a:latin typeface="Times New Roman" panose="02020603050405020304" pitchFamily="18" charset="0"/>
                <a:cs typeface="Times New Roman" panose="02020603050405020304" pitchFamily="18" charset="0"/>
              </a:rPr>
              <a:t>Индикатор</a:t>
            </a:r>
            <a:r>
              <a:rPr lang="tg-Cyrl-TJ" dirty="0">
                <a:solidFill>
                  <a:srgbClr val="0070C0"/>
                </a:solidFill>
                <a:latin typeface="Times New Roman" panose="02020603050405020304" pitchFamily="18" charset="0"/>
                <a:cs typeface="Times New Roman" panose="02020603050405020304" pitchFamily="18" charset="0"/>
              </a:rPr>
              <a:t>ҳо барои назорати иҷрои нақшаи таъсиррасонӣ </a:t>
            </a:r>
            <a:endParaRPr lang="ru-RU"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331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267" y="363070"/>
            <a:ext cx="11201400" cy="714219"/>
          </a:xfrm>
        </p:spPr>
        <p:txBody>
          <a:bodyPr>
            <a:noAutofit/>
          </a:bodyPr>
          <a:lstStyle/>
          <a:p>
            <a:pPr algn="ctr"/>
            <a:r>
              <a:rPr lang="ru-RU" sz="3200" b="1" dirty="0" err="1">
                <a:latin typeface="Times New Roman" panose="02020603050405020304" pitchFamily="18" charset="0"/>
                <a:cs typeface="Times New Roman" panose="02020603050405020304" pitchFamily="18" charset="0"/>
              </a:rPr>
              <a:t>Индикаторҳо</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барои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нақшаи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таъсиррасонӣ</a:t>
            </a:r>
            <a:r>
              <a:rPr lang="ru-RU" sz="3200" b="1" dirty="0">
                <a:latin typeface="Times New Roman" panose="02020603050405020304" pitchFamily="18" charset="0"/>
                <a:cs typeface="Times New Roman" panose="02020603050405020304" pitchFamily="18" charset="0"/>
              </a:rPr>
              <a:t> (НТ)</a:t>
            </a:r>
          </a:p>
        </p:txBody>
      </p:sp>
      <p:sp>
        <p:nvSpPr>
          <p:cNvPr id="3" name="Объект 2"/>
          <p:cNvSpPr>
            <a:spLocks noGrp="1"/>
          </p:cNvSpPr>
          <p:nvPr>
            <p:ph idx="1"/>
          </p:nvPr>
        </p:nvSpPr>
        <p:spPr>
          <a:xfrm>
            <a:off x="1316464" y="2054939"/>
            <a:ext cx="9647004" cy="4373563"/>
          </a:xfrm>
        </p:spPr>
        <p:txBody>
          <a:bodyPr>
            <a:normAutofit/>
          </a:bodyPr>
          <a:lstStyle/>
          <a:p>
            <a:r>
              <a:rPr lang="ru-RU" sz="2800" dirty="0" err="1">
                <a:solidFill>
                  <a:srgbClr val="0070C0"/>
                </a:solidFill>
              </a:rPr>
              <a:t>Афзалияти</a:t>
            </a:r>
            <a:r>
              <a:rPr lang="ru-RU" sz="2800" dirty="0">
                <a:solidFill>
                  <a:srgbClr val="0070C0"/>
                </a:solidFill>
              </a:rPr>
              <a:t> </a:t>
            </a:r>
            <a:r>
              <a:rPr lang="ru-RU" sz="2800" dirty="0" err="1">
                <a:solidFill>
                  <a:srgbClr val="0070C0"/>
                </a:solidFill>
              </a:rPr>
              <a:t>истифодаи</a:t>
            </a:r>
            <a:r>
              <a:rPr lang="ru-RU" sz="2800" dirty="0">
                <a:solidFill>
                  <a:srgbClr val="0070C0"/>
                </a:solidFill>
              </a:rPr>
              <a:t> </a:t>
            </a:r>
            <a:r>
              <a:rPr lang="ru-RU" sz="2800" dirty="0" err="1">
                <a:solidFill>
                  <a:srgbClr val="0070C0"/>
                </a:solidFill>
              </a:rPr>
              <a:t>индикаторҳо</a:t>
            </a:r>
            <a:r>
              <a:rPr lang="ru-RU" sz="2800" dirty="0">
                <a:solidFill>
                  <a:srgbClr val="0070C0"/>
                </a:solidFill>
              </a:rPr>
              <a:t>:</a:t>
            </a:r>
          </a:p>
          <a:p>
            <a:pPr marL="457200" indent="-457200">
              <a:buFont typeface="+mj-lt"/>
              <a:buAutoNum type="arabicPeriod"/>
            </a:pPr>
            <a:r>
              <a:rPr lang="ru-RU" sz="2800" b="0" dirty="0" err="1"/>
              <a:t>Онҳо</a:t>
            </a:r>
            <a:r>
              <a:rPr lang="ru-RU" sz="2800" b="0" dirty="0"/>
              <a:t> </a:t>
            </a:r>
            <a:r>
              <a:rPr lang="ru-RU" sz="2800" b="0" dirty="0" err="1"/>
              <a:t>нишон</a:t>
            </a:r>
            <a:r>
              <a:rPr lang="ru-RU" sz="2800" b="0" dirty="0"/>
              <a:t> </a:t>
            </a:r>
            <a:r>
              <a:rPr lang="ru-RU" sz="2800" b="0" dirty="0" err="1"/>
              <a:t>медиҳанд</a:t>
            </a:r>
            <a:r>
              <a:rPr lang="en-US" sz="2800" b="0" dirty="0"/>
              <a:t>?</a:t>
            </a:r>
            <a:r>
              <a:rPr lang="ru-RU" sz="2800" b="0" dirty="0"/>
              <a:t> </a:t>
            </a:r>
            <a:r>
              <a:rPr lang="ru-RU" sz="2800" b="0" dirty="0" err="1"/>
              <a:t>ки</a:t>
            </a:r>
            <a:r>
              <a:rPr lang="ru-RU" sz="2800" b="0" dirty="0"/>
              <a:t> </a:t>
            </a:r>
            <a:r>
              <a:rPr lang="ru-RU" sz="2800" b="0" dirty="0" err="1"/>
              <a:t>лоиҳа</a:t>
            </a:r>
            <a:r>
              <a:rPr lang="ru-RU" sz="2800" b="0" dirty="0"/>
              <a:t> ё </a:t>
            </a:r>
            <a:r>
              <a:rPr lang="ru-RU" sz="2800" b="0" dirty="0" err="1"/>
              <a:t>ташкилот</a:t>
            </a:r>
            <a:r>
              <a:rPr lang="ru-RU" sz="2800" b="0" dirty="0"/>
              <a:t> ба </a:t>
            </a:r>
            <a:r>
              <a:rPr lang="ru-RU" sz="2800" b="0" dirty="0" err="1"/>
              <a:t>ҳадафаш</a:t>
            </a:r>
            <a:r>
              <a:rPr lang="ru-RU" sz="2800" b="0" dirty="0"/>
              <a:t> </a:t>
            </a:r>
            <a:r>
              <a:rPr lang="ru-RU" sz="2800" b="0" dirty="0" err="1"/>
              <a:t>мерсад</a:t>
            </a:r>
            <a:r>
              <a:rPr lang="ru-RU" sz="2800" b="0" dirty="0"/>
              <a:t> ё на </a:t>
            </a:r>
            <a:endParaRPr lang="en-US" sz="2800" b="0" dirty="0"/>
          </a:p>
          <a:p>
            <a:pPr marL="457200" indent="-457200">
              <a:buFont typeface="+mj-lt"/>
              <a:buAutoNum type="arabicPeriod"/>
            </a:pPr>
            <a:r>
              <a:rPr lang="ru-RU" sz="2800" b="0" dirty="0" err="1"/>
              <a:t>Онҳо</a:t>
            </a:r>
            <a:r>
              <a:rPr lang="ru-RU" sz="2800" b="0" dirty="0"/>
              <a:t> </a:t>
            </a:r>
            <a:r>
              <a:rPr lang="ru-RU" sz="2800" b="0" dirty="0" err="1"/>
              <a:t>дастовардҳои</a:t>
            </a:r>
            <a:r>
              <a:rPr lang="ru-RU" sz="2800" b="0" dirty="0"/>
              <a:t> </a:t>
            </a:r>
            <a:r>
              <a:rPr lang="ru-RU" sz="2800" b="0" dirty="0" err="1"/>
              <a:t>миёнафосилавиеро</a:t>
            </a:r>
            <a:r>
              <a:rPr lang="ru-RU" sz="2800" b="0" dirty="0"/>
              <a:t> </a:t>
            </a:r>
            <a:r>
              <a:rPr lang="ru-RU" sz="2800" b="0" dirty="0" err="1"/>
              <a:t>тасвир</a:t>
            </a:r>
            <a:r>
              <a:rPr lang="ru-RU" sz="2800" b="0" dirty="0"/>
              <a:t> </a:t>
            </a:r>
            <a:r>
              <a:rPr lang="ru-RU" sz="2800" b="0" dirty="0" err="1"/>
              <a:t>мекунанд</a:t>
            </a:r>
            <a:r>
              <a:rPr lang="ru-RU" sz="2800" b="0" dirty="0"/>
              <a:t>, </a:t>
            </a:r>
            <a:r>
              <a:rPr lang="ru-RU" sz="2800" b="0" dirty="0" err="1"/>
              <a:t>ки</a:t>
            </a:r>
            <a:r>
              <a:rPr lang="ru-RU" sz="2800" b="0" dirty="0"/>
              <a:t>  </a:t>
            </a:r>
            <a:r>
              <a:rPr lang="ru-RU" sz="2800" b="0" dirty="0" err="1"/>
              <a:t>бояд</a:t>
            </a:r>
            <a:r>
              <a:rPr lang="en-US" sz="2800" b="0" dirty="0"/>
              <a:t> </a:t>
            </a:r>
            <a:r>
              <a:rPr lang="ru-RU" sz="2800" b="0" dirty="0" err="1"/>
              <a:t>шуморо</a:t>
            </a:r>
            <a:r>
              <a:rPr lang="ru-RU" sz="2800" b="0" dirty="0"/>
              <a:t> ба </a:t>
            </a:r>
            <a:r>
              <a:rPr lang="ru-RU" sz="2800" b="0" dirty="0" err="1"/>
              <a:t>ҳадафи</a:t>
            </a:r>
            <a:r>
              <a:rPr lang="ru-RU" sz="2800" b="0" dirty="0"/>
              <a:t> </a:t>
            </a:r>
            <a:r>
              <a:rPr lang="ru-RU" sz="2800" b="0" dirty="0" err="1"/>
              <a:t>ниҳоиято</a:t>
            </a:r>
            <a:r>
              <a:rPr lang="tg-Cyrl-TJ" sz="2800" b="0" dirty="0"/>
              <a:t>н</a:t>
            </a:r>
            <a:r>
              <a:rPr lang="ru-RU" sz="2800" b="0" dirty="0"/>
              <a:t> </a:t>
            </a:r>
            <a:r>
              <a:rPr lang="ru-RU" sz="2800" b="0" dirty="0" err="1"/>
              <a:t>бирасонанд</a:t>
            </a:r>
            <a:r>
              <a:rPr lang="ru-RU" sz="2800" b="0" dirty="0"/>
              <a:t> </a:t>
            </a:r>
          </a:p>
          <a:p>
            <a:pPr marL="457200" indent="-457200">
              <a:buFont typeface="+mj-lt"/>
              <a:buAutoNum type="arabicPeriod"/>
            </a:pPr>
            <a:r>
              <a:rPr lang="ru-RU" sz="2800" b="0" dirty="0" err="1"/>
              <a:t>Онҳо</a:t>
            </a:r>
            <a:r>
              <a:rPr lang="ru-RU" sz="2800" b="0" dirty="0"/>
              <a:t> </a:t>
            </a:r>
            <a:r>
              <a:rPr lang="ru-RU" sz="2800" b="0" dirty="0" err="1"/>
              <a:t>нишон</a:t>
            </a:r>
            <a:r>
              <a:rPr lang="ru-RU" sz="2800" b="0" dirty="0"/>
              <a:t> </a:t>
            </a:r>
            <a:r>
              <a:rPr lang="ru-RU" sz="2800" b="0" dirty="0" err="1"/>
              <a:t>медиҳанд</a:t>
            </a:r>
            <a:r>
              <a:rPr lang="ru-RU" sz="2800" b="0" dirty="0"/>
              <a:t>, </a:t>
            </a:r>
            <a:r>
              <a:rPr lang="ru-RU" sz="2800" b="0" dirty="0" err="1"/>
              <a:t>ки</a:t>
            </a:r>
            <a:r>
              <a:rPr lang="ru-RU" sz="2800" b="0" dirty="0"/>
              <a:t> дар </a:t>
            </a:r>
            <a:r>
              <a:rPr lang="ru-RU" sz="2800" b="0" dirty="0" err="1"/>
              <a:t>лоиҳа</a:t>
            </a:r>
            <a:r>
              <a:rPr lang="ru-RU" sz="2800" b="0" dirty="0"/>
              <a:t> </a:t>
            </a:r>
            <a:r>
              <a:rPr lang="ru-RU" sz="2800" b="0" dirty="0" err="1"/>
              <a:t>кадом</a:t>
            </a:r>
            <a:r>
              <a:rPr lang="ru-RU" sz="2800" b="0" dirty="0"/>
              <a:t> </a:t>
            </a:r>
            <a:r>
              <a:rPr lang="ru-RU" sz="2800" b="0" dirty="0" err="1"/>
              <a:t>дигаргунӣ</a:t>
            </a:r>
            <a:r>
              <a:rPr lang="ru-RU" sz="2800" b="0" dirty="0"/>
              <a:t> аз </a:t>
            </a:r>
            <a:r>
              <a:rPr lang="ru-RU" sz="2800" b="0" dirty="0" err="1"/>
              <a:t>нуқтаи</a:t>
            </a:r>
            <a:r>
              <a:rPr lang="ru-RU" sz="2800" b="0" dirty="0"/>
              <a:t> </a:t>
            </a:r>
            <a:r>
              <a:rPr lang="ru-RU" sz="2800" b="0" dirty="0" err="1"/>
              <a:t>назари</a:t>
            </a:r>
            <a:r>
              <a:rPr lang="ru-RU" sz="2800" b="0" dirty="0"/>
              <a:t> </a:t>
            </a:r>
            <a:r>
              <a:rPr lang="ru-RU" sz="2800" b="0" dirty="0" err="1"/>
              <a:t>рушди</a:t>
            </a:r>
            <a:r>
              <a:rPr lang="ru-RU" sz="2800" b="0" dirty="0"/>
              <a:t> он </a:t>
            </a:r>
            <a:r>
              <a:rPr lang="ru-RU" sz="2800" b="0" dirty="0" err="1"/>
              <a:t>рух</a:t>
            </a:r>
            <a:r>
              <a:rPr lang="ru-RU" sz="2800" b="0" dirty="0"/>
              <a:t> </a:t>
            </a:r>
            <a:r>
              <a:rPr lang="ru-RU" sz="2800" b="0" dirty="0" err="1"/>
              <a:t>медиҳад</a:t>
            </a:r>
            <a:r>
              <a:rPr lang="ru-RU" sz="2800" b="0" dirty="0"/>
              <a:t> </a:t>
            </a:r>
            <a:endParaRPr lang="en-US" sz="2800" b="0" dirty="0"/>
          </a:p>
          <a:p>
            <a:pPr marL="457200" indent="-457200">
              <a:buFont typeface="+mj-lt"/>
              <a:buAutoNum type="arabicPeriod"/>
            </a:pPr>
            <a:endParaRPr lang="ru-RU" dirty="0"/>
          </a:p>
        </p:txBody>
      </p:sp>
      <p:sp>
        <p:nvSpPr>
          <p:cNvPr id="4" name="Rectangle 3"/>
          <p:cNvSpPr/>
          <p:nvPr/>
        </p:nvSpPr>
        <p:spPr>
          <a:xfrm>
            <a:off x="1088262" y="1289115"/>
            <a:ext cx="11228843" cy="553998"/>
          </a:xfrm>
          <a:prstGeom prst="rect">
            <a:avLst/>
          </a:prstGeom>
        </p:spPr>
        <p:txBody>
          <a:bodyPr wrap="none">
            <a:spAutoFit/>
          </a:bodyPr>
          <a:lstStyle/>
          <a:p>
            <a:r>
              <a:rPr lang="ru-RU" sz="3000" b="1" dirty="0">
                <a:solidFill>
                  <a:srgbClr val="0070C0"/>
                </a:solidFill>
              </a:rPr>
              <a:t>Аз </a:t>
            </a:r>
            <a:r>
              <a:rPr lang="ru-RU" sz="3000" b="1" dirty="0" err="1">
                <a:solidFill>
                  <a:srgbClr val="0070C0"/>
                </a:solidFill>
              </a:rPr>
              <a:t>индикаторҳо</a:t>
            </a:r>
            <a:r>
              <a:rPr lang="ru-RU" sz="3000" b="1" dirty="0">
                <a:solidFill>
                  <a:srgbClr val="0070C0"/>
                </a:solidFill>
              </a:rPr>
              <a:t> дар </a:t>
            </a:r>
            <a:r>
              <a:rPr lang="ru-RU" sz="3000" b="1" dirty="0" err="1">
                <a:solidFill>
                  <a:srgbClr val="0070C0"/>
                </a:solidFill>
              </a:rPr>
              <a:t>нақшаи</a:t>
            </a:r>
            <a:r>
              <a:rPr lang="ru-RU" sz="3000" b="1" dirty="0">
                <a:solidFill>
                  <a:srgbClr val="0070C0"/>
                </a:solidFill>
              </a:rPr>
              <a:t> </a:t>
            </a:r>
            <a:r>
              <a:rPr lang="ru-RU" sz="3000" b="1" dirty="0" err="1">
                <a:solidFill>
                  <a:srgbClr val="0070C0"/>
                </a:solidFill>
              </a:rPr>
              <a:t>таъсиррасонӣ</a:t>
            </a:r>
            <a:r>
              <a:rPr lang="ru-RU" sz="3000" b="1" dirty="0">
                <a:solidFill>
                  <a:srgbClr val="0070C0"/>
                </a:solidFill>
              </a:rPr>
              <a:t> </a:t>
            </a:r>
            <a:r>
              <a:rPr lang="ru-RU" sz="3000" b="1" dirty="0" err="1">
                <a:solidFill>
                  <a:srgbClr val="0070C0"/>
                </a:solidFill>
              </a:rPr>
              <a:t>чи</a:t>
            </a:r>
            <a:r>
              <a:rPr lang="ru-RU" sz="3000" b="1" dirty="0">
                <a:solidFill>
                  <a:srgbClr val="0070C0"/>
                </a:solidFill>
              </a:rPr>
              <a:t> </a:t>
            </a:r>
            <a:r>
              <a:rPr lang="ru-RU" sz="3000" b="1" dirty="0" err="1">
                <a:solidFill>
                  <a:srgbClr val="0070C0"/>
                </a:solidFill>
              </a:rPr>
              <a:t>фоида</a:t>
            </a:r>
            <a:r>
              <a:rPr lang="ru-RU" sz="3000" b="1" dirty="0">
                <a:solidFill>
                  <a:srgbClr val="0070C0"/>
                </a:solidFill>
              </a:rPr>
              <a:t> </a:t>
            </a:r>
            <a:r>
              <a:rPr lang="ru-RU" sz="3000" b="1" dirty="0" err="1">
                <a:solidFill>
                  <a:srgbClr val="0070C0"/>
                </a:solidFill>
              </a:rPr>
              <a:t>аст</a:t>
            </a:r>
            <a:r>
              <a:rPr lang="ru-RU" sz="3000" b="1" dirty="0">
                <a:solidFill>
                  <a:srgbClr val="0070C0"/>
                </a:solidFill>
              </a:rPr>
              <a:t>?</a:t>
            </a:r>
          </a:p>
        </p:txBody>
      </p:sp>
    </p:spTree>
    <p:extLst>
      <p:ext uri="{BB962C8B-B14F-4D97-AF65-F5344CB8AC3E}">
        <p14:creationId xmlns:p14="http://schemas.microsoft.com/office/powerpoint/2010/main" val="172605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8806" y="487761"/>
            <a:ext cx="11201400" cy="714219"/>
          </a:xfrm>
        </p:spPr>
        <p:txBody>
          <a:bodyPr>
            <a:noAutofit/>
          </a:bodyPr>
          <a:lstStyle/>
          <a:p>
            <a:pPr algn="ctr"/>
            <a:r>
              <a:rPr lang="ru-RU" sz="3200" b="1" dirty="0" err="1">
                <a:latin typeface="Times New Roman" panose="02020603050405020304" pitchFamily="18" charset="0"/>
                <a:cs typeface="Times New Roman" panose="02020603050405020304" pitchFamily="18" charset="0"/>
              </a:rPr>
              <a:t>Индикаторҳо</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барои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нақшаи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таъсиррасонӣ</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46004" y="1563872"/>
            <a:ext cx="9647004" cy="4565995"/>
          </a:xfrm>
        </p:spPr>
        <p:txBody>
          <a:bodyPr>
            <a:normAutofit fontScale="85000" lnSpcReduction="20000"/>
          </a:bodyPr>
          <a:lstStyle/>
          <a:p>
            <a:r>
              <a:rPr lang="ru-RU" sz="3500" dirty="0" err="1">
                <a:solidFill>
                  <a:srgbClr val="0070C0"/>
                </a:solidFill>
              </a:rPr>
              <a:t>Тавсияҳо</a:t>
            </a:r>
            <a:r>
              <a:rPr lang="ru-RU" sz="3500" dirty="0">
                <a:solidFill>
                  <a:srgbClr val="0070C0"/>
                </a:solidFill>
              </a:rPr>
              <a:t> </a:t>
            </a:r>
            <a:r>
              <a:rPr lang="ru-RU" sz="3500" dirty="0" err="1">
                <a:solidFill>
                  <a:srgbClr val="0070C0"/>
                </a:solidFill>
              </a:rPr>
              <a:t>бари</a:t>
            </a:r>
            <a:r>
              <a:rPr lang="ru-RU" sz="3500" dirty="0">
                <a:solidFill>
                  <a:srgbClr val="0070C0"/>
                </a:solidFill>
              </a:rPr>
              <a:t> </a:t>
            </a:r>
            <a:r>
              <a:rPr lang="ru-RU" sz="3500" dirty="0" err="1">
                <a:solidFill>
                  <a:srgbClr val="0070C0"/>
                </a:solidFill>
              </a:rPr>
              <a:t>сохтани</a:t>
            </a:r>
            <a:r>
              <a:rPr lang="ru-RU" sz="3500" dirty="0">
                <a:solidFill>
                  <a:srgbClr val="0070C0"/>
                </a:solidFill>
              </a:rPr>
              <a:t> </a:t>
            </a:r>
            <a:r>
              <a:rPr lang="ru-RU" sz="3500" dirty="0" err="1">
                <a:solidFill>
                  <a:srgbClr val="0070C0"/>
                </a:solidFill>
              </a:rPr>
              <a:t>индикаторҳо</a:t>
            </a:r>
            <a:r>
              <a:rPr lang="ru-RU" sz="3500" dirty="0">
                <a:solidFill>
                  <a:srgbClr val="0070C0"/>
                </a:solidFill>
              </a:rPr>
              <a:t>:</a:t>
            </a:r>
          </a:p>
          <a:p>
            <a:pPr marL="457200" indent="-457200">
              <a:buFont typeface="+mj-lt"/>
              <a:buAutoNum type="arabicPeriod"/>
            </a:pPr>
            <a:r>
              <a:rPr lang="ru-RU" sz="2800" b="0" dirty="0" err="1"/>
              <a:t>Воқеӣ</a:t>
            </a:r>
            <a:r>
              <a:rPr lang="ru-RU" sz="2800" b="0" dirty="0"/>
              <a:t> </a:t>
            </a:r>
            <a:r>
              <a:rPr lang="ru-RU" sz="2800" b="0" dirty="0" err="1"/>
              <a:t>бошед</a:t>
            </a:r>
            <a:r>
              <a:rPr lang="ru-RU" sz="2800" b="0" dirty="0"/>
              <a:t> </a:t>
            </a:r>
            <a:endParaRPr lang="en-US" sz="2800" b="0" dirty="0"/>
          </a:p>
          <a:p>
            <a:pPr marL="457200" indent="-457200">
              <a:buFont typeface="+mj-lt"/>
              <a:buAutoNum type="arabicPeriod"/>
            </a:pPr>
            <a:r>
              <a:rPr lang="ru-RU" sz="2800" b="0" dirty="0" err="1"/>
              <a:t>Саъй</a:t>
            </a:r>
            <a:r>
              <a:rPr lang="ru-RU" sz="2800" b="0" dirty="0"/>
              <a:t> </a:t>
            </a:r>
            <a:r>
              <a:rPr lang="ru-RU" sz="2800" b="0" dirty="0" err="1"/>
              <a:t>кунед</a:t>
            </a:r>
            <a:r>
              <a:rPr lang="ru-RU" sz="2800" b="0" dirty="0"/>
              <a:t> аз </a:t>
            </a:r>
            <a:r>
              <a:rPr lang="ru-RU" sz="2800" b="0" dirty="0" err="1"/>
              <a:t>донишатон</a:t>
            </a:r>
            <a:r>
              <a:rPr lang="ru-RU" sz="2800" b="0" dirty="0"/>
              <a:t> </a:t>
            </a:r>
            <a:r>
              <a:rPr lang="ru-RU" sz="2800" b="0" dirty="0" err="1"/>
              <a:t>ҳам</a:t>
            </a:r>
            <a:r>
              <a:rPr lang="ru-RU" sz="2800" b="0" dirty="0"/>
              <a:t> </a:t>
            </a:r>
            <a:r>
              <a:rPr lang="ru-RU" sz="2800" b="0" dirty="0" err="1"/>
              <a:t>бештар</a:t>
            </a:r>
            <a:r>
              <a:rPr lang="ru-RU" sz="2800" b="0" dirty="0"/>
              <a:t> </a:t>
            </a:r>
            <a:r>
              <a:rPr lang="ru-RU" sz="2800" b="0" dirty="0" err="1"/>
              <a:t>фаро</a:t>
            </a:r>
            <a:r>
              <a:rPr lang="ru-RU" sz="2800" b="0" dirty="0"/>
              <a:t> </a:t>
            </a:r>
            <a:r>
              <a:rPr lang="ru-RU" sz="2800" b="0" dirty="0" err="1"/>
              <a:t>гиред</a:t>
            </a:r>
            <a:r>
              <a:rPr lang="ru-RU" sz="2800" b="0" dirty="0"/>
              <a:t> </a:t>
            </a:r>
          </a:p>
          <a:p>
            <a:pPr marL="457200" indent="-457200">
              <a:buFont typeface="+mj-lt"/>
              <a:buAutoNum type="arabicPeriod"/>
            </a:pPr>
            <a:r>
              <a:rPr lang="ru-RU" sz="2800" b="0" dirty="0" err="1"/>
              <a:t>Асосро</a:t>
            </a:r>
            <a:r>
              <a:rPr lang="ru-RU" sz="2800" b="0" dirty="0"/>
              <a:t> </a:t>
            </a:r>
            <a:r>
              <a:rPr lang="ru-RU" sz="2800" b="0" dirty="0" err="1"/>
              <a:t>муйян</a:t>
            </a:r>
            <a:r>
              <a:rPr lang="ru-RU" sz="2800" b="0" dirty="0"/>
              <a:t> </a:t>
            </a:r>
            <a:r>
              <a:rPr lang="ru-RU" sz="2800" b="0" dirty="0" err="1"/>
              <a:t>кунед</a:t>
            </a:r>
            <a:r>
              <a:rPr lang="ru-RU" sz="2800" b="0" dirty="0"/>
              <a:t>(</a:t>
            </a:r>
            <a:r>
              <a:rPr lang="ru-RU" sz="2800" b="0" dirty="0" err="1"/>
              <a:t>сатҳи</a:t>
            </a:r>
            <a:r>
              <a:rPr lang="ru-RU" sz="2800" b="0" dirty="0"/>
              <a:t> </a:t>
            </a:r>
            <a:r>
              <a:rPr lang="ru-RU" sz="2800" b="0" dirty="0" err="1"/>
              <a:t>ибтидоиро</a:t>
            </a:r>
            <a:r>
              <a:rPr lang="ru-RU" sz="2800" b="0" dirty="0"/>
              <a:t>) </a:t>
            </a:r>
          </a:p>
          <a:p>
            <a:pPr marL="457200" indent="-457200">
              <a:buFont typeface="+mj-lt"/>
              <a:buAutoNum type="arabicPeriod"/>
            </a:pPr>
            <a:r>
              <a:rPr lang="ru-RU" sz="2800" b="0" dirty="0" err="1"/>
              <a:t>Маълумотеро</a:t>
            </a:r>
            <a:r>
              <a:rPr lang="ru-RU" sz="2800" b="0" dirty="0"/>
              <a:t> </a:t>
            </a:r>
            <a:r>
              <a:rPr lang="ru-RU" sz="2800" b="0" dirty="0" err="1"/>
              <a:t>пайдо</a:t>
            </a:r>
            <a:r>
              <a:rPr lang="ru-RU" sz="2800" b="0" dirty="0"/>
              <a:t> </a:t>
            </a:r>
            <a:r>
              <a:rPr lang="ru-RU" sz="2800" b="0" dirty="0" err="1"/>
              <a:t>кунед</a:t>
            </a:r>
            <a:r>
              <a:rPr lang="ru-RU" sz="2800" b="0" dirty="0"/>
              <a:t>, </a:t>
            </a:r>
            <a:r>
              <a:rPr lang="ru-RU" sz="2800" b="0" dirty="0" err="1"/>
              <a:t>ки</a:t>
            </a:r>
            <a:r>
              <a:rPr lang="ru-RU" sz="2800" b="0" dirty="0"/>
              <a:t> </a:t>
            </a:r>
            <a:r>
              <a:rPr lang="ru-RU" sz="2800" b="0" dirty="0" err="1"/>
              <a:t>заҳмати</a:t>
            </a:r>
            <a:r>
              <a:rPr lang="ru-RU" sz="2800" b="0" dirty="0"/>
              <a:t> </a:t>
            </a:r>
            <a:r>
              <a:rPr lang="ru-RU" sz="2800" b="0" dirty="0" err="1"/>
              <a:t>зиёд</a:t>
            </a:r>
            <a:r>
              <a:rPr lang="ru-RU" sz="2800" b="0" dirty="0"/>
              <a:t> </a:t>
            </a:r>
            <a:r>
              <a:rPr lang="ru-RU" sz="2800" b="0" dirty="0" err="1"/>
              <a:t>намехоҳад</a:t>
            </a:r>
            <a:r>
              <a:rPr lang="ru-RU" sz="2800" b="0" dirty="0"/>
              <a:t> </a:t>
            </a:r>
            <a:r>
              <a:rPr lang="ru-RU" sz="2800" b="0" dirty="0" err="1"/>
              <a:t>ва</a:t>
            </a:r>
            <a:r>
              <a:rPr lang="ru-RU" sz="2800" b="0" dirty="0"/>
              <a:t> </a:t>
            </a:r>
            <a:r>
              <a:rPr lang="ru-RU" sz="2800" b="0" dirty="0" err="1"/>
              <a:t>осонёб</a:t>
            </a:r>
            <a:r>
              <a:rPr lang="ru-RU" sz="2800" b="0" dirty="0"/>
              <a:t> </a:t>
            </a:r>
            <a:r>
              <a:rPr lang="ru-RU" sz="2800" b="0" dirty="0" err="1"/>
              <a:t>аст</a:t>
            </a:r>
            <a:r>
              <a:rPr lang="ru-RU" sz="2800" b="0" dirty="0"/>
              <a:t>, </a:t>
            </a:r>
          </a:p>
          <a:p>
            <a:pPr marL="457200" indent="-457200">
              <a:buFont typeface="+mj-lt"/>
              <a:buAutoNum type="arabicPeriod"/>
            </a:pPr>
            <a:r>
              <a:rPr lang="ru-RU" sz="2800" b="0" dirty="0" err="1"/>
              <a:t>Шахси</a:t>
            </a:r>
            <a:r>
              <a:rPr lang="ru-RU" sz="2800" b="0" dirty="0"/>
              <a:t> </a:t>
            </a:r>
            <a:r>
              <a:rPr lang="ru-RU" sz="2800" b="0" dirty="0" err="1"/>
              <a:t>масъул</a:t>
            </a:r>
            <a:r>
              <a:rPr lang="ru-RU" sz="2800" b="0" dirty="0"/>
              <a:t> </a:t>
            </a:r>
            <a:r>
              <a:rPr lang="ru-RU" sz="2800" b="0" dirty="0" err="1"/>
              <a:t>барои</a:t>
            </a:r>
            <a:r>
              <a:rPr lang="ru-RU" sz="2800" b="0" dirty="0"/>
              <a:t> </a:t>
            </a:r>
            <a:r>
              <a:rPr lang="ru-RU" sz="2800" b="0" dirty="0" err="1"/>
              <a:t>ҷамъоварии</a:t>
            </a:r>
            <a:r>
              <a:rPr lang="ru-RU" sz="2800" b="0" dirty="0"/>
              <a:t> </a:t>
            </a:r>
            <a:r>
              <a:rPr lang="ru-RU" sz="2800" b="0" dirty="0" err="1"/>
              <a:t>маълумотро</a:t>
            </a:r>
            <a:r>
              <a:rPr lang="ru-RU" sz="2800" b="0" dirty="0"/>
              <a:t> </a:t>
            </a:r>
            <a:r>
              <a:rPr lang="ru-RU" sz="2800" b="0" dirty="0" err="1"/>
              <a:t>муайян</a:t>
            </a:r>
            <a:r>
              <a:rPr lang="ru-RU" sz="2800" b="0" dirty="0"/>
              <a:t> </a:t>
            </a:r>
            <a:r>
              <a:rPr lang="ru-RU" sz="2800" b="0" dirty="0" err="1"/>
              <a:t>кунед</a:t>
            </a:r>
            <a:r>
              <a:rPr lang="ru-RU" sz="2800" b="0" dirty="0"/>
              <a:t> </a:t>
            </a:r>
          </a:p>
          <a:p>
            <a:pPr marL="457200" indent="-457200">
              <a:buFont typeface="+mj-lt"/>
              <a:buAutoNum type="arabicPeriod"/>
            </a:pPr>
            <a:r>
              <a:rPr lang="ru-RU" sz="2800" b="0" dirty="0"/>
              <a:t>Дар </a:t>
            </a:r>
            <a:r>
              <a:rPr lang="ru-RU" sz="2800" b="0" dirty="0" err="1"/>
              <a:t>ҷамъоварии</a:t>
            </a:r>
            <a:r>
              <a:rPr lang="ru-RU" sz="2800" b="0" dirty="0"/>
              <a:t> </a:t>
            </a:r>
            <a:r>
              <a:rPr lang="ru-RU" sz="2800" b="0" dirty="0" err="1"/>
              <a:t>мавод</a:t>
            </a:r>
            <a:r>
              <a:rPr lang="ru-RU" sz="2800" b="0" dirty="0"/>
              <a:t> </a:t>
            </a:r>
            <a:r>
              <a:rPr lang="ru-RU" sz="2800" b="0" dirty="0" err="1"/>
              <a:t>барои</a:t>
            </a:r>
            <a:r>
              <a:rPr lang="ru-RU" sz="2800" b="0" dirty="0"/>
              <a:t> </a:t>
            </a:r>
            <a:r>
              <a:rPr lang="ru-RU" sz="2800" b="0" dirty="0" err="1"/>
              <a:t>индикаторҳо</a:t>
            </a:r>
            <a:r>
              <a:rPr lang="ru-RU" sz="2800" b="0" dirty="0"/>
              <a:t> аз </a:t>
            </a:r>
            <a:r>
              <a:rPr lang="ru-RU" sz="2800" b="0" dirty="0" err="1"/>
              <a:t>равиши</a:t>
            </a:r>
            <a:r>
              <a:rPr lang="ru-RU" sz="2800" b="0" dirty="0"/>
              <a:t> </a:t>
            </a:r>
            <a:r>
              <a:rPr lang="ru-RU" sz="2800" b="0" dirty="0" err="1"/>
              <a:t>мураттаб</a:t>
            </a:r>
            <a:r>
              <a:rPr lang="ru-RU" sz="2800" b="0" dirty="0"/>
              <a:t> </a:t>
            </a:r>
            <a:r>
              <a:rPr lang="ru-RU" sz="2800" b="0" dirty="0" err="1"/>
              <a:t>кор</a:t>
            </a:r>
            <a:r>
              <a:rPr lang="ru-RU" sz="2800" b="0" dirty="0"/>
              <a:t> </a:t>
            </a:r>
            <a:r>
              <a:rPr lang="ru-RU" sz="2800" b="0" dirty="0" err="1"/>
              <a:t>гиред</a:t>
            </a:r>
            <a:r>
              <a:rPr lang="ru-RU" sz="2800" b="0" dirty="0"/>
              <a:t>  </a:t>
            </a:r>
          </a:p>
          <a:p>
            <a:pPr marL="457200" indent="-457200">
              <a:buFont typeface="+mj-lt"/>
              <a:buAutoNum type="arabicPeriod"/>
            </a:pPr>
            <a:r>
              <a:rPr lang="ru-RU" sz="2800" b="0" dirty="0" err="1"/>
              <a:t>Индикаторҳо</a:t>
            </a:r>
            <a:r>
              <a:rPr lang="ru-RU" sz="2800" b="0" dirty="0"/>
              <a:t> </a:t>
            </a:r>
            <a:r>
              <a:rPr lang="ru-RU" sz="2800" b="0" dirty="0" err="1"/>
              <a:t>кутоҳ-миёна</a:t>
            </a:r>
            <a:r>
              <a:rPr lang="ru-RU" sz="2800" b="0" dirty="0"/>
              <a:t> </a:t>
            </a:r>
            <a:r>
              <a:rPr lang="ru-RU" sz="2800" b="0" dirty="0" err="1"/>
              <a:t>ва</a:t>
            </a:r>
            <a:r>
              <a:rPr lang="ru-RU" sz="2800" b="0" dirty="0"/>
              <a:t> </a:t>
            </a:r>
            <a:r>
              <a:rPr lang="ru-RU" sz="2800" b="0" dirty="0" err="1"/>
              <a:t>дарозмуддат</a:t>
            </a:r>
            <a:r>
              <a:rPr lang="ru-RU" sz="2800" b="0" dirty="0"/>
              <a:t> </a:t>
            </a:r>
            <a:r>
              <a:rPr lang="ru-RU" sz="2800" b="0" dirty="0" err="1"/>
              <a:t>мешаванд</a:t>
            </a:r>
            <a:r>
              <a:rPr lang="ru-RU" sz="2800" b="0" dirty="0"/>
              <a:t> </a:t>
            </a:r>
            <a:endParaRPr lang="en-US" sz="2800" b="0" dirty="0"/>
          </a:p>
          <a:p>
            <a:pPr marL="457200" indent="-457200">
              <a:buFont typeface="+mj-lt"/>
              <a:buAutoNum type="arabicPeriod"/>
            </a:pPr>
            <a:endParaRPr lang="ru-RU" dirty="0"/>
          </a:p>
        </p:txBody>
      </p:sp>
    </p:spTree>
    <p:extLst>
      <p:ext uri="{BB962C8B-B14F-4D97-AF65-F5344CB8AC3E}">
        <p14:creationId xmlns:p14="http://schemas.microsoft.com/office/powerpoint/2010/main" val="309679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wipe(down)">
                                      <p:cBhvr>
                                        <p:cTn id="25" dur="500"/>
                                        <p:tgtEl>
                                          <p:spTgt spid="3">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wipe(down)">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7725" y="215387"/>
            <a:ext cx="11201400" cy="714219"/>
          </a:xfrm>
        </p:spPr>
        <p:txBody>
          <a:bodyPr>
            <a:noAutofit/>
          </a:bodyPr>
          <a:lstStyle/>
          <a:p>
            <a:pPr algn="ctr"/>
            <a:r>
              <a:rPr lang="ru-RU" sz="2800" b="1" dirty="0" err="1">
                <a:latin typeface="Times New Roman" panose="02020603050405020304" pitchFamily="18" charset="0"/>
                <a:cs typeface="Times New Roman" panose="02020603050405020304" pitchFamily="18" charset="0"/>
              </a:rPr>
              <a:t>Кадом</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Индикаторҳо</a:t>
            </a:r>
            <a:r>
              <a:rPr lang="ru-RU" sz="2800" b="1" dirty="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барои</a:t>
            </a:r>
            <a:r>
              <a:rPr lang="ru-RU" sz="2800" b="1"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НТ </a:t>
            </a:r>
            <a:r>
              <a:rPr lang="ru-RU" sz="2800" b="1" dirty="0" err="1">
                <a:latin typeface="Times New Roman" panose="02020603050405020304" pitchFamily="18" charset="0"/>
                <a:cs typeface="Times New Roman" panose="02020603050405020304" pitchFamily="18" charset="0"/>
              </a:rPr>
              <a:t>истифода</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мешаванд</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94944" y="1143614"/>
            <a:ext cx="10466961" cy="5410860"/>
          </a:xfrm>
        </p:spPr>
        <p:txBody>
          <a:bodyPr>
            <a:normAutofit fontScale="85000" lnSpcReduction="10000"/>
          </a:bodyPr>
          <a:lstStyle/>
          <a:p>
            <a:r>
              <a:rPr lang="ru-RU" sz="2800" dirty="0" err="1">
                <a:solidFill>
                  <a:srgbClr val="0070C0"/>
                </a:solidFill>
              </a:rPr>
              <a:t>Индикаторҳо</a:t>
            </a:r>
            <a:r>
              <a:rPr lang="ru-RU" sz="2800" dirty="0">
                <a:solidFill>
                  <a:srgbClr val="0070C0"/>
                </a:solidFill>
              </a:rPr>
              <a:t> </a:t>
            </a:r>
            <a:r>
              <a:rPr lang="ru-RU" sz="2800" dirty="0" err="1">
                <a:solidFill>
                  <a:srgbClr val="0070C0"/>
                </a:solidFill>
              </a:rPr>
              <a:t>метавонад</a:t>
            </a:r>
            <a:r>
              <a:rPr lang="ru-RU" sz="2800" dirty="0">
                <a:solidFill>
                  <a:srgbClr val="0070C0"/>
                </a:solidFill>
              </a:rPr>
              <a:t> </a:t>
            </a:r>
            <a:r>
              <a:rPr lang="ru-RU" sz="2800" dirty="0" err="1">
                <a:solidFill>
                  <a:srgbClr val="0070C0"/>
                </a:solidFill>
              </a:rPr>
              <a:t>тағйиротро</a:t>
            </a:r>
            <a:r>
              <a:rPr lang="ru-RU" sz="2800" dirty="0">
                <a:solidFill>
                  <a:srgbClr val="0070C0"/>
                </a:solidFill>
              </a:rPr>
              <a:t> дар 5 </a:t>
            </a:r>
            <a:r>
              <a:rPr lang="ru-RU" sz="2800" dirty="0" err="1">
                <a:solidFill>
                  <a:srgbClr val="0070C0"/>
                </a:solidFill>
              </a:rPr>
              <a:t>соҳаи</a:t>
            </a:r>
            <a:r>
              <a:rPr lang="ru-RU" sz="2800" dirty="0">
                <a:solidFill>
                  <a:srgbClr val="0070C0"/>
                </a:solidFill>
              </a:rPr>
              <a:t> НТ </a:t>
            </a:r>
            <a:r>
              <a:rPr lang="ru-RU" sz="2800" dirty="0" err="1">
                <a:solidFill>
                  <a:srgbClr val="0070C0"/>
                </a:solidFill>
              </a:rPr>
              <a:t>чен</a:t>
            </a:r>
            <a:r>
              <a:rPr lang="ru-RU" sz="2800" dirty="0">
                <a:solidFill>
                  <a:srgbClr val="0070C0"/>
                </a:solidFill>
              </a:rPr>
              <a:t> </a:t>
            </a:r>
            <a:r>
              <a:rPr lang="ru-RU" sz="2800" dirty="0" err="1">
                <a:solidFill>
                  <a:srgbClr val="0070C0"/>
                </a:solidFill>
              </a:rPr>
              <a:t>кунанд</a:t>
            </a:r>
            <a:r>
              <a:rPr lang="ru-RU" sz="2800" dirty="0">
                <a:solidFill>
                  <a:srgbClr val="0070C0"/>
                </a:solidFill>
              </a:rPr>
              <a:t> :</a:t>
            </a:r>
          </a:p>
          <a:p>
            <a:pPr marL="457200" indent="-457200">
              <a:buFont typeface="+mj-lt"/>
              <a:buAutoNum type="arabicPeriod"/>
            </a:pPr>
            <a:r>
              <a:rPr lang="ru-RU" sz="2800" b="0" dirty="0" err="1"/>
              <a:t>Шарикони</a:t>
            </a:r>
            <a:r>
              <a:rPr lang="ru-RU" sz="2800" b="0" dirty="0"/>
              <a:t> </a:t>
            </a:r>
            <a:r>
              <a:rPr lang="ru-RU" sz="2800" b="0" dirty="0" err="1"/>
              <a:t>стратегӣ</a:t>
            </a:r>
            <a:endParaRPr lang="ru-RU" sz="2800" b="0" dirty="0"/>
          </a:p>
          <a:p>
            <a:pPr marL="914400" lvl="1" indent="-457200"/>
            <a:r>
              <a:rPr lang="ru-RU" b="0" dirty="0" err="1"/>
              <a:t>Онҳо</a:t>
            </a:r>
            <a:r>
              <a:rPr lang="ru-RU" b="0" dirty="0"/>
              <a:t> ба </a:t>
            </a:r>
            <a:r>
              <a:rPr lang="ru-RU" b="0" dirty="0" err="1"/>
              <a:t>фаъолияти</a:t>
            </a:r>
            <a:r>
              <a:rPr lang="ru-RU" b="0" dirty="0"/>
              <a:t> </a:t>
            </a:r>
            <a:r>
              <a:rPr lang="ru-RU" b="0" dirty="0" err="1"/>
              <a:t>шумо</a:t>
            </a:r>
            <a:r>
              <a:rPr lang="ru-RU" b="0" dirty="0"/>
              <a:t> </a:t>
            </a:r>
            <a:r>
              <a:rPr lang="ru-RU" b="0" dirty="0" err="1"/>
              <a:t>мароқ</a:t>
            </a:r>
            <a:r>
              <a:rPr lang="ru-RU" b="0" dirty="0"/>
              <a:t> </a:t>
            </a:r>
            <a:r>
              <a:rPr lang="ru-RU" b="0" dirty="0" err="1"/>
              <a:t>зоҳир</a:t>
            </a:r>
            <a:r>
              <a:rPr lang="ru-RU" b="0" dirty="0"/>
              <a:t> </a:t>
            </a:r>
            <a:r>
              <a:rPr lang="ru-RU" b="0" dirty="0" err="1"/>
              <a:t>мекунанд</a:t>
            </a:r>
            <a:r>
              <a:rPr lang="ru-RU" b="0" dirty="0"/>
              <a:t>?</a:t>
            </a:r>
          </a:p>
          <a:p>
            <a:pPr marL="914400" lvl="1" indent="-457200"/>
            <a:r>
              <a:rPr lang="ru-RU" b="0" dirty="0"/>
              <a:t>Тавре </a:t>
            </a:r>
            <a:r>
              <a:rPr lang="ru-RU" b="0" dirty="0" err="1"/>
              <a:t>ки</a:t>
            </a:r>
            <a:r>
              <a:rPr lang="ru-RU" b="0" dirty="0"/>
              <a:t> </a:t>
            </a:r>
            <a:r>
              <a:rPr lang="ru-RU" b="0" dirty="0" err="1"/>
              <a:t>шумо</a:t>
            </a:r>
            <a:r>
              <a:rPr lang="ru-RU" b="0" dirty="0"/>
              <a:t> </a:t>
            </a:r>
            <a:r>
              <a:rPr lang="ru-RU" b="0" dirty="0" err="1"/>
              <a:t>интизоред</a:t>
            </a:r>
            <a:r>
              <a:rPr lang="ru-RU" b="0" dirty="0"/>
              <a:t>, </a:t>
            </a:r>
            <a:r>
              <a:rPr lang="ru-RU" b="0" dirty="0" err="1"/>
              <a:t>амал</a:t>
            </a:r>
            <a:r>
              <a:rPr lang="ru-RU" b="0" dirty="0"/>
              <a:t> </a:t>
            </a:r>
            <a:r>
              <a:rPr lang="ru-RU" b="0" dirty="0" err="1"/>
              <a:t>мекунанд</a:t>
            </a:r>
            <a:r>
              <a:rPr lang="ru-RU" b="0" dirty="0"/>
              <a:t>?</a:t>
            </a:r>
            <a:endParaRPr lang="en-US" b="0" dirty="0"/>
          </a:p>
          <a:p>
            <a:pPr marL="457200" indent="-457200">
              <a:buFont typeface="+mj-lt"/>
              <a:buAutoNum type="arabicPeriod"/>
            </a:pPr>
            <a:r>
              <a:rPr lang="ru-RU" sz="2800" b="0" dirty="0" err="1"/>
              <a:t>Онҳое</a:t>
            </a:r>
            <a:r>
              <a:rPr lang="ru-RU" sz="2800" b="0" dirty="0"/>
              <a:t> </a:t>
            </a:r>
            <a:r>
              <a:rPr lang="ru-RU" sz="2800" b="0" dirty="0" err="1"/>
              <a:t>ки</a:t>
            </a:r>
            <a:r>
              <a:rPr lang="ru-RU" sz="2800" b="0" dirty="0"/>
              <a:t> </a:t>
            </a:r>
            <a:r>
              <a:rPr lang="ru-RU" sz="2800" b="0" dirty="0" err="1"/>
              <a:t>тасмим</a:t>
            </a:r>
            <a:r>
              <a:rPr lang="ru-RU" sz="2800" b="0" dirty="0"/>
              <a:t> </a:t>
            </a:r>
            <a:r>
              <a:rPr lang="ru-RU" sz="2800" b="0" dirty="0" err="1"/>
              <a:t>мегиранд</a:t>
            </a:r>
            <a:r>
              <a:rPr lang="ru-RU" sz="2800" b="0" dirty="0"/>
              <a:t>(</a:t>
            </a:r>
            <a:r>
              <a:rPr lang="ru-RU" sz="2800" b="0" dirty="0" err="1"/>
              <a:t>сиёсатмадорон</a:t>
            </a:r>
            <a:r>
              <a:rPr lang="ru-RU" sz="2800" b="0" dirty="0"/>
              <a:t>) </a:t>
            </a:r>
          </a:p>
          <a:p>
            <a:pPr marL="914400" lvl="1" indent="-457200"/>
            <a:r>
              <a:rPr lang="ru-RU" dirty="0" err="1"/>
              <a:t>Ҷавобе</a:t>
            </a:r>
            <a:r>
              <a:rPr lang="ru-RU" dirty="0"/>
              <a:t>, </a:t>
            </a:r>
            <a:r>
              <a:rPr lang="ru-RU" dirty="0" err="1"/>
              <a:t>ки</a:t>
            </a:r>
            <a:r>
              <a:rPr lang="ru-RU" dirty="0"/>
              <a:t> </a:t>
            </a:r>
            <a:r>
              <a:rPr lang="ru-RU" dirty="0" err="1"/>
              <a:t>интизоред</a:t>
            </a:r>
            <a:r>
              <a:rPr lang="ru-RU" dirty="0"/>
              <a:t>, аз </a:t>
            </a:r>
            <a:r>
              <a:rPr lang="ru-RU" dirty="0" err="1"/>
              <a:t>онҳо</a:t>
            </a:r>
            <a:r>
              <a:rPr lang="ru-RU" dirty="0"/>
              <a:t> </a:t>
            </a:r>
            <a:r>
              <a:rPr lang="ru-RU" dirty="0" err="1"/>
              <a:t>ҳосил</a:t>
            </a:r>
            <a:r>
              <a:rPr lang="ru-RU" dirty="0"/>
              <a:t> </a:t>
            </a:r>
            <a:r>
              <a:rPr lang="ru-RU" dirty="0" err="1"/>
              <a:t>мешавад</a:t>
            </a:r>
            <a:r>
              <a:rPr lang="ru-RU" dirty="0"/>
              <a:t>?</a:t>
            </a:r>
          </a:p>
          <a:p>
            <a:pPr marL="457200" indent="-457200">
              <a:buFont typeface="+mj-lt"/>
              <a:buAutoNum type="arabicPeriod"/>
            </a:pPr>
            <a:r>
              <a:rPr lang="ru-RU" sz="2800" b="0" dirty="0" err="1"/>
              <a:t>Тағйирот</a:t>
            </a:r>
            <a:r>
              <a:rPr lang="ru-RU" sz="2800" b="0" dirty="0"/>
              <a:t> дар </a:t>
            </a:r>
            <a:r>
              <a:rPr lang="ru-RU" sz="2800" b="0" dirty="0" err="1"/>
              <a:t>буҷет</a:t>
            </a:r>
            <a:endParaRPr lang="ru-RU" sz="2800" b="0" dirty="0"/>
          </a:p>
          <a:p>
            <a:pPr marL="914400" lvl="1" indent="-457200"/>
            <a:r>
              <a:rPr lang="ru-RU" dirty="0" err="1"/>
              <a:t>Тағийрот</a:t>
            </a:r>
            <a:r>
              <a:rPr lang="ru-RU" dirty="0"/>
              <a:t> ба </a:t>
            </a:r>
            <a:r>
              <a:rPr lang="ru-RU" dirty="0" err="1"/>
              <a:t>назар</a:t>
            </a:r>
            <a:r>
              <a:rPr lang="ru-RU" dirty="0"/>
              <a:t> </a:t>
            </a:r>
            <a:r>
              <a:rPr lang="ru-RU" dirty="0" err="1"/>
              <a:t>мерасад</a:t>
            </a:r>
            <a:r>
              <a:rPr lang="ru-RU" dirty="0"/>
              <a:t>?</a:t>
            </a:r>
          </a:p>
          <a:p>
            <a:pPr marL="914400" lvl="1" indent="-457200"/>
            <a:r>
              <a:rPr lang="ru-RU" dirty="0"/>
              <a:t>Тавре </a:t>
            </a:r>
            <a:r>
              <a:rPr lang="ru-RU" dirty="0" err="1"/>
              <a:t>ки</a:t>
            </a:r>
            <a:r>
              <a:rPr lang="ru-RU" dirty="0"/>
              <a:t> </a:t>
            </a:r>
            <a:r>
              <a:rPr lang="ru-RU" dirty="0" err="1"/>
              <a:t>шумо</a:t>
            </a:r>
            <a:r>
              <a:rPr lang="ru-RU" dirty="0"/>
              <a:t> </a:t>
            </a:r>
            <a:r>
              <a:rPr lang="ru-RU" dirty="0" err="1"/>
              <a:t>фарз</a:t>
            </a:r>
            <a:r>
              <a:rPr lang="ru-RU" dirty="0"/>
              <a:t> </a:t>
            </a:r>
            <a:r>
              <a:rPr lang="ru-RU" dirty="0" err="1"/>
              <a:t>мекунед</a:t>
            </a:r>
            <a:r>
              <a:rPr lang="ru-RU" dirty="0"/>
              <a:t>, </a:t>
            </a:r>
            <a:r>
              <a:rPr lang="ru-RU" dirty="0" err="1"/>
              <a:t>равнди</a:t>
            </a:r>
            <a:r>
              <a:rPr lang="ru-RU" dirty="0"/>
              <a:t> </a:t>
            </a:r>
            <a:r>
              <a:rPr lang="ru-RU" dirty="0" err="1"/>
              <a:t>буҷет</a:t>
            </a:r>
            <a:r>
              <a:rPr lang="ru-RU" dirty="0"/>
              <a:t> </a:t>
            </a:r>
            <a:r>
              <a:rPr lang="ru-RU" dirty="0" err="1"/>
              <a:t>ҳамон</a:t>
            </a:r>
            <a:r>
              <a:rPr lang="ru-RU" dirty="0"/>
              <a:t> тавр </a:t>
            </a:r>
            <a:r>
              <a:rPr lang="ru-RU" dirty="0" err="1"/>
              <a:t>тағйир</a:t>
            </a:r>
            <a:r>
              <a:rPr lang="ru-RU" dirty="0"/>
              <a:t> </a:t>
            </a:r>
            <a:r>
              <a:rPr lang="ru-RU" dirty="0" err="1"/>
              <a:t>меёбад</a:t>
            </a:r>
            <a:r>
              <a:rPr lang="ru-RU" dirty="0"/>
              <a:t>? </a:t>
            </a:r>
            <a:endParaRPr lang="en-US" dirty="0"/>
          </a:p>
          <a:p>
            <a:pPr marL="457200" indent="-457200">
              <a:buFont typeface="+mj-lt"/>
              <a:buAutoNum type="arabicPeriod"/>
            </a:pPr>
            <a:r>
              <a:rPr lang="ru-RU" sz="2800" b="0" dirty="0" err="1"/>
              <a:t>Тағйирот</a:t>
            </a:r>
            <a:r>
              <a:rPr lang="ru-RU" sz="2800" b="0" dirty="0"/>
              <a:t> дар </a:t>
            </a:r>
            <a:r>
              <a:rPr lang="ru-RU" sz="2800" b="0" dirty="0" err="1"/>
              <a:t>амалҳои</a:t>
            </a:r>
            <a:r>
              <a:rPr lang="ru-RU" sz="2800" b="0" dirty="0"/>
              <a:t> </a:t>
            </a:r>
            <a:r>
              <a:rPr lang="ru-RU" sz="2800" b="0" dirty="0" err="1"/>
              <a:t>мақомоти</a:t>
            </a:r>
            <a:r>
              <a:rPr lang="ru-RU" sz="2800" b="0" dirty="0"/>
              <a:t> </a:t>
            </a:r>
            <a:r>
              <a:rPr lang="ru-RU" sz="2800" b="0" dirty="0" err="1"/>
              <a:t>давлатӣ</a:t>
            </a:r>
            <a:r>
              <a:rPr lang="ru-RU" sz="2800" b="0" dirty="0"/>
              <a:t> </a:t>
            </a:r>
          </a:p>
          <a:p>
            <a:pPr marL="914400" lvl="1" indent="-457200"/>
            <a:r>
              <a:rPr lang="ru-RU" dirty="0" err="1"/>
              <a:t>Тағйирот</a:t>
            </a:r>
            <a:r>
              <a:rPr lang="ru-RU" dirty="0"/>
              <a:t> дар </a:t>
            </a:r>
            <a:r>
              <a:rPr lang="ru-RU" dirty="0" err="1"/>
              <a:t>буҷет</a:t>
            </a:r>
            <a:r>
              <a:rPr lang="ru-RU" dirty="0"/>
              <a:t> </a:t>
            </a:r>
            <a:r>
              <a:rPr lang="ru-RU" dirty="0" err="1"/>
              <a:t>ва</a:t>
            </a:r>
            <a:r>
              <a:rPr lang="ru-RU" dirty="0"/>
              <a:t> </a:t>
            </a:r>
            <a:r>
              <a:rPr lang="ru-RU" dirty="0" err="1"/>
              <a:t>раванди</a:t>
            </a:r>
            <a:r>
              <a:rPr lang="ru-RU" dirty="0"/>
              <a:t> </a:t>
            </a:r>
            <a:r>
              <a:rPr lang="ru-RU" dirty="0" err="1"/>
              <a:t>буҷет</a:t>
            </a:r>
            <a:r>
              <a:rPr lang="ru-RU" dirty="0"/>
              <a:t> </a:t>
            </a:r>
            <a:r>
              <a:rPr lang="ru-RU" dirty="0" err="1"/>
              <a:t>Б</a:t>
            </a:r>
            <a:r>
              <a:rPr lang="ru-RU"/>
              <a:t>оиси</a:t>
            </a:r>
            <a:r>
              <a:rPr lang="ru-RU" dirty="0"/>
              <a:t> </a:t>
            </a:r>
            <a:r>
              <a:rPr lang="ru-RU" dirty="0" err="1"/>
              <a:t>дигаргуниҳо</a:t>
            </a:r>
            <a:r>
              <a:rPr lang="ru-RU" dirty="0"/>
              <a:t> дар </a:t>
            </a:r>
            <a:r>
              <a:rPr lang="ru-RU" dirty="0" err="1"/>
              <a:t>амали</a:t>
            </a:r>
            <a:r>
              <a:rPr lang="ru-RU" dirty="0"/>
              <a:t> </a:t>
            </a:r>
            <a:r>
              <a:rPr lang="ru-RU" dirty="0" err="1"/>
              <a:t>мансабдорон</a:t>
            </a:r>
            <a:r>
              <a:rPr lang="ru-RU" dirty="0"/>
              <a:t> </a:t>
            </a:r>
            <a:r>
              <a:rPr lang="ru-RU" dirty="0" err="1"/>
              <a:t>мегардад</a:t>
            </a:r>
            <a:r>
              <a:rPr lang="ru-RU" dirty="0"/>
              <a:t>? </a:t>
            </a:r>
          </a:p>
          <a:p>
            <a:pPr marL="457200" indent="-457200">
              <a:buFont typeface="+mj-lt"/>
              <a:buAutoNum type="arabicPeriod"/>
            </a:pPr>
            <a:r>
              <a:rPr lang="ru-RU" sz="2800" b="0" dirty="0" err="1"/>
              <a:t>Ҳадафи</a:t>
            </a:r>
            <a:r>
              <a:rPr lang="ru-RU" sz="2800" b="0" dirty="0"/>
              <a:t> </a:t>
            </a:r>
            <a:r>
              <a:rPr lang="ru-RU" sz="2800" b="0" dirty="0" err="1"/>
              <a:t>ниҳоӣ</a:t>
            </a:r>
            <a:endParaRPr lang="ru-RU" sz="2800" b="0" dirty="0"/>
          </a:p>
          <a:p>
            <a:pPr marL="914400" lvl="1" indent="-457200"/>
            <a:r>
              <a:rPr lang="ru-RU" dirty="0"/>
              <a:t>Ин </a:t>
            </a:r>
            <a:r>
              <a:rPr lang="ru-RU" dirty="0" err="1"/>
              <a:t>тағйирот</a:t>
            </a:r>
            <a:r>
              <a:rPr lang="ru-RU" dirty="0"/>
              <a:t> </a:t>
            </a:r>
            <a:r>
              <a:rPr lang="ru-RU" dirty="0" err="1"/>
              <a:t>боиси</a:t>
            </a:r>
            <a:r>
              <a:rPr lang="ru-RU" dirty="0"/>
              <a:t> </a:t>
            </a:r>
            <a:r>
              <a:rPr lang="ru-RU" dirty="0" err="1"/>
              <a:t>беҳтаршавии</a:t>
            </a:r>
            <a:r>
              <a:rPr lang="ru-RU" dirty="0"/>
              <a:t> </a:t>
            </a:r>
            <a:r>
              <a:rPr lang="ru-RU" dirty="0" err="1"/>
              <a:t>нишондиҳандаҳои</a:t>
            </a:r>
            <a:r>
              <a:rPr lang="ru-RU" dirty="0"/>
              <a:t> </a:t>
            </a:r>
            <a:r>
              <a:rPr lang="ru-RU" dirty="0" err="1"/>
              <a:t>иҷтимоӣ</a:t>
            </a:r>
            <a:r>
              <a:rPr lang="ru-RU" dirty="0"/>
              <a:t> ё </a:t>
            </a:r>
            <a:r>
              <a:rPr lang="ru-RU" dirty="0" err="1"/>
              <a:t>ҷалби</a:t>
            </a:r>
            <a:r>
              <a:rPr lang="ru-RU" dirty="0"/>
              <a:t> </a:t>
            </a:r>
            <a:r>
              <a:rPr lang="ru-RU" dirty="0" err="1"/>
              <a:t>иштироки</a:t>
            </a:r>
            <a:r>
              <a:rPr lang="ru-RU" dirty="0"/>
              <a:t> </a:t>
            </a:r>
            <a:r>
              <a:rPr lang="ru-RU" dirty="0" err="1"/>
              <a:t>шаҳрвандон</a:t>
            </a:r>
            <a:r>
              <a:rPr lang="ru-RU" dirty="0"/>
              <a:t> </a:t>
            </a:r>
            <a:r>
              <a:rPr lang="ru-RU" dirty="0" err="1"/>
              <a:t>мешавад</a:t>
            </a:r>
            <a:r>
              <a:rPr lang="ru-RU" dirty="0"/>
              <a:t>? </a:t>
            </a:r>
          </a:p>
        </p:txBody>
      </p:sp>
    </p:spTree>
    <p:extLst>
      <p:ext uri="{BB962C8B-B14F-4D97-AF65-F5344CB8AC3E}">
        <p14:creationId xmlns:p14="http://schemas.microsoft.com/office/powerpoint/2010/main" val="27147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down)">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500"/>
                                        <p:tgtEl>
                                          <p:spTgt spid="3">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down)">
                                      <p:cBhvr>
                                        <p:cTn id="34" dur="500"/>
                                        <p:tgtEl>
                                          <p:spTgt spid="3">
                                            <p:txEl>
                                              <p:pRg st="7" end="7"/>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dow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wipe(down)">
                                      <p:cBhvr>
                                        <p:cTn id="42" dur="500"/>
                                        <p:tgtEl>
                                          <p:spTgt spid="3">
                                            <p:txEl>
                                              <p:pRg st="9" end="9"/>
                                            </p:txEl>
                                          </p:spTgt>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down)">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3">
                                            <p:txEl>
                                              <p:pRg st="11" end="11"/>
                                            </p:txEl>
                                          </p:spTgt>
                                        </p:tgtEl>
                                        <p:attrNameLst>
                                          <p:attrName>style.visibility</p:attrName>
                                        </p:attrNameLst>
                                      </p:cBhvr>
                                      <p:to>
                                        <p:strVal val="visible"/>
                                      </p:to>
                                    </p:set>
                                    <p:animEffect transition="in" filter="wipe(down)">
                                      <p:cBhvr>
                                        <p:cTn id="50" dur="500"/>
                                        <p:tgtEl>
                                          <p:spTgt spid="3">
                                            <p:txEl>
                                              <p:pRg st="11" end="11"/>
                                            </p:txEl>
                                          </p:spTgt>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wipe(down)">
                                      <p:cBhvr>
                                        <p:cTn id="5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75082" y="140677"/>
            <a:ext cx="11005226" cy="655313"/>
          </a:xfrm>
        </p:spPr>
        <p:txBody>
          <a:bodyPr>
            <a:normAutofit/>
          </a:bodyPr>
          <a:lstStyle/>
          <a:p>
            <a:pPr algn="ctr"/>
            <a:r>
              <a:rPr lang="ru-RU" sz="2800" b="1" dirty="0" err="1">
                <a:latin typeface="Times New Roman" panose="02020603050405020304" pitchFamily="18" charset="0"/>
                <a:cs typeface="Times New Roman" panose="02020603050405020304" pitchFamily="18" charset="0"/>
              </a:rPr>
              <a:t>Намунаи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барои</a:t>
            </a:r>
            <a:r>
              <a:rPr lang="ru-RU" sz="2800" b="1" dirty="0">
                <a:latin typeface="Times New Roman" panose="02020603050405020304" pitchFamily="18" charset="0"/>
                <a:cs typeface="Times New Roman" panose="02020603050405020304" pitchFamily="18" charset="0"/>
              </a:rPr>
              <a:t> НТ </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82695965"/>
              </p:ext>
            </p:extLst>
          </p:nvPr>
        </p:nvGraphicFramePr>
        <p:xfrm>
          <a:off x="422613" y="812800"/>
          <a:ext cx="11345333" cy="5943600"/>
        </p:xfrm>
        <a:graphic>
          <a:graphicData uri="http://schemas.openxmlformats.org/drawingml/2006/table">
            <a:tbl>
              <a:tblPr firstRow="1" bandRow="1">
                <a:tableStyleId>{5940675A-B579-460E-94D1-54222C63F5DA}</a:tableStyleId>
              </a:tblPr>
              <a:tblGrid>
                <a:gridCol w="1617896">
                  <a:extLst>
                    <a:ext uri="{9D8B030D-6E8A-4147-A177-3AD203B41FA5}">
                      <a16:colId xmlns:a16="http://schemas.microsoft.com/office/drawing/2014/main" xmlns="" val="20000"/>
                    </a:ext>
                  </a:extLst>
                </a:gridCol>
                <a:gridCol w="2057358">
                  <a:extLst>
                    <a:ext uri="{9D8B030D-6E8A-4147-A177-3AD203B41FA5}">
                      <a16:colId xmlns:a16="http://schemas.microsoft.com/office/drawing/2014/main" xmlns="" val="20001"/>
                    </a:ext>
                  </a:extLst>
                </a:gridCol>
                <a:gridCol w="3131946">
                  <a:extLst>
                    <a:ext uri="{9D8B030D-6E8A-4147-A177-3AD203B41FA5}">
                      <a16:colId xmlns:a16="http://schemas.microsoft.com/office/drawing/2014/main" xmlns="" val="20002"/>
                    </a:ext>
                  </a:extLst>
                </a:gridCol>
                <a:gridCol w="3150320">
                  <a:extLst>
                    <a:ext uri="{9D8B030D-6E8A-4147-A177-3AD203B41FA5}">
                      <a16:colId xmlns:a16="http://schemas.microsoft.com/office/drawing/2014/main" xmlns="" val="20003"/>
                    </a:ext>
                  </a:extLst>
                </a:gridCol>
                <a:gridCol w="1387813">
                  <a:extLst>
                    <a:ext uri="{9D8B030D-6E8A-4147-A177-3AD203B41FA5}">
                      <a16:colId xmlns:a16="http://schemas.microsoft.com/office/drawing/2014/main" xmlns="" val="20004"/>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Унсури</a:t>
                      </a:r>
                      <a:r>
                        <a:rPr lang="ru-RU" b="1" dirty="0"/>
                        <a:t> </a:t>
                      </a:r>
                      <a:r>
                        <a:rPr lang="ru-RU" b="1" dirty="0" err="1"/>
                        <a:t>Калидии</a:t>
                      </a:r>
                      <a:r>
                        <a:rPr lang="ru-RU" b="1" dirty="0"/>
                        <a:t> </a:t>
                      </a:r>
                      <a:r>
                        <a:rPr lang="ru-RU" b="1" dirty="0" err="1"/>
                        <a:t>нақшаи</a:t>
                      </a:r>
                      <a:r>
                        <a:rPr lang="ru-RU" b="1" dirty="0"/>
                        <a:t> </a:t>
                      </a:r>
                      <a:r>
                        <a:rPr lang="ru-RU" b="1" dirty="0" err="1"/>
                        <a:t>таъсиррасонӣ</a:t>
                      </a:r>
                      <a:r>
                        <a:rPr lang="ru-RU" b="1" dirty="0"/>
                        <a:t> </a:t>
                      </a:r>
                      <a:endParaRPr lang="en-US" b="1" dirty="0"/>
                    </a:p>
                  </a:txBody>
                  <a:tcPr anchor="ctr">
                    <a:solidFill>
                      <a:schemeClr val="accent6">
                        <a:lumMod val="20000"/>
                        <a:lumOff val="80000"/>
                      </a:schemeClr>
                    </a:solidFill>
                  </a:tcPr>
                </a:tc>
                <a:tc>
                  <a:txBody>
                    <a:bodyPr/>
                    <a:lstStyle/>
                    <a:p>
                      <a:pPr algn="ctr"/>
                      <a:r>
                        <a:rPr lang="ru-RU" b="1" dirty="0" err="1"/>
                        <a:t>Кадом</a:t>
                      </a:r>
                      <a:r>
                        <a:rPr lang="ru-RU" b="1" dirty="0"/>
                        <a:t> </a:t>
                      </a:r>
                      <a:r>
                        <a:rPr lang="ru-RU" b="1" dirty="0" err="1"/>
                        <a:t>суолҳоро</a:t>
                      </a:r>
                      <a:r>
                        <a:rPr lang="ru-RU" b="1" dirty="0"/>
                        <a:t> ба худ додан </a:t>
                      </a:r>
                      <a:r>
                        <a:rPr lang="ru-RU" b="1" dirty="0" err="1"/>
                        <a:t>лозим</a:t>
                      </a:r>
                      <a:r>
                        <a:rPr lang="ru-RU" b="1" dirty="0"/>
                        <a:t> ?</a:t>
                      </a:r>
                      <a:endParaRPr lang="en-US" b="1" dirty="0"/>
                    </a:p>
                  </a:txBody>
                  <a:tcPr anchor="ctr">
                    <a:solidFill>
                      <a:schemeClr val="accent6">
                        <a:lumMod val="20000"/>
                        <a:lumOff val="80000"/>
                      </a:schemeClr>
                    </a:solidFill>
                  </a:tcPr>
                </a:tc>
                <a:tc>
                  <a:txBody>
                    <a:bodyPr/>
                    <a:lstStyle/>
                    <a:p>
                      <a:pPr algn="ctr"/>
                      <a:r>
                        <a:rPr lang="ru-RU" b="1" dirty="0"/>
                        <a:t>  </a:t>
                      </a:r>
                      <a:r>
                        <a:rPr lang="ru-RU" b="1" dirty="0" err="1"/>
                        <a:t>Индикатори</a:t>
                      </a:r>
                      <a:r>
                        <a:rPr lang="ru-RU" b="1" dirty="0"/>
                        <a:t> </a:t>
                      </a:r>
                      <a:r>
                        <a:rPr lang="ru-RU" b="1" dirty="0" err="1"/>
                        <a:t>кутоҳмуддат</a:t>
                      </a:r>
                      <a:r>
                        <a:rPr lang="ru-RU" b="1" dirty="0"/>
                        <a:t> (1-6 </a:t>
                      </a:r>
                      <a:r>
                        <a:rPr lang="ru-RU" b="1" dirty="0" err="1"/>
                        <a:t>моҳ</a:t>
                      </a:r>
                      <a:r>
                        <a:rPr lang="ru-RU" b="1" dirty="0"/>
                        <a:t>.)</a:t>
                      </a:r>
                      <a:endParaRPr lang="en-US" b="1" dirty="0"/>
                    </a:p>
                  </a:txBody>
                  <a:tcPr anchor="ctr">
                    <a:solidFill>
                      <a:schemeClr val="accent6">
                        <a:lumMod val="20000"/>
                        <a:lumOff val="80000"/>
                      </a:schemeClr>
                    </a:solidFill>
                  </a:tcPr>
                </a:tc>
                <a:tc>
                  <a:txBody>
                    <a:bodyPr/>
                    <a:lstStyle/>
                    <a:p>
                      <a:pPr algn="ctr"/>
                      <a:r>
                        <a:rPr lang="ru-RU" b="1" dirty="0"/>
                        <a:t>  </a:t>
                      </a:r>
                      <a:r>
                        <a:rPr lang="ru-RU" b="1" dirty="0" err="1"/>
                        <a:t>Индикатори</a:t>
                      </a:r>
                      <a:r>
                        <a:rPr lang="ru-RU" b="1" dirty="0"/>
                        <a:t> </a:t>
                      </a:r>
                      <a:r>
                        <a:rPr lang="ru-RU" b="1" dirty="0" err="1"/>
                        <a:t>миёнамуддат</a:t>
                      </a:r>
                      <a:r>
                        <a:rPr lang="ru-RU" b="1" dirty="0"/>
                        <a:t> (1-2сол)</a:t>
                      </a:r>
                      <a:endParaRPr lang="en-US" b="1" dirty="0"/>
                    </a:p>
                  </a:txBody>
                  <a:tcPr anchor="ctr">
                    <a:solidFill>
                      <a:schemeClr val="accent6">
                        <a:lumMod val="20000"/>
                        <a:lumOff val="80000"/>
                      </a:schemeClr>
                    </a:solidFill>
                  </a:tcPr>
                </a:tc>
                <a:tc>
                  <a:txBody>
                    <a:bodyPr/>
                    <a:lstStyle/>
                    <a:p>
                      <a:pPr algn="ctr"/>
                      <a:r>
                        <a:rPr lang="ru-RU" b="1" dirty="0"/>
                        <a:t> </a:t>
                      </a:r>
                      <a:r>
                        <a:rPr lang="ru-RU" b="1" dirty="0" err="1"/>
                        <a:t>Индикатори</a:t>
                      </a:r>
                      <a:r>
                        <a:rPr lang="ru-RU" b="1" dirty="0"/>
                        <a:t> </a:t>
                      </a:r>
                      <a:r>
                        <a:rPr lang="ru-RU" b="1" dirty="0" err="1"/>
                        <a:t>дарозмуддат</a:t>
                      </a:r>
                      <a:r>
                        <a:rPr lang="ru-RU" b="1" dirty="0"/>
                        <a:t> (3-5 </a:t>
                      </a:r>
                      <a:r>
                        <a:rPr lang="ru-RU" b="1" dirty="0" err="1"/>
                        <a:t>сол</a:t>
                      </a:r>
                      <a:r>
                        <a:rPr lang="ru-RU" b="1" dirty="0"/>
                        <a:t>)</a:t>
                      </a:r>
                      <a:endParaRPr lang="en-US" b="1" dirty="0"/>
                    </a:p>
                  </a:txBody>
                  <a:tcPr anchor="ctr">
                    <a:solidFill>
                      <a:schemeClr val="accent6">
                        <a:lumMod val="20000"/>
                        <a:lumOff val="80000"/>
                      </a:schemeClr>
                    </a:solidFill>
                  </a:tcPr>
                </a:tc>
                <a:extLst>
                  <a:ext uri="{0D108BD9-81ED-4DB2-BD59-A6C34878D82A}">
                    <a16:rowId xmlns:a16="http://schemas.microsoft.com/office/drawing/2014/main" xmlns="" val="10000"/>
                  </a:ext>
                </a:extLst>
              </a:tr>
              <a:tr h="370840">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a:t>Шарикони</a:t>
                      </a:r>
                      <a:r>
                        <a:rPr lang="ru-RU" dirty="0"/>
                        <a:t> </a:t>
                      </a:r>
                      <a:r>
                        <a:rPr lang="ru-RU" dirty="0" err="1"/>
                        <a:t>стратегӣ</a:t>
                      </a:r>
                      <a:r>
                        <a:rPr lang="ru-RU" dirty="0"/>
                        <a:t> </a:t>
                      </a:r>
                      <a:endParaRPr lang="en-US" dirty="0"/>
                    </a:p>
                  </a:txBody>
                  <a:tcPr/>
                </a:tc>
                <a:tc row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b="0" dirty="0"/>
                        <a:t>Ба </a:t>
                      </a:r>
                      <a:r>
                        <a:rPr lang="ru-RU" b="0" dirty="0" err="1"/>
                        <a:t>амалҳои</a:t>
                      </a:r>
                      <a:r>
                        <a:rPr lang="ru-RU" b="0" dirty="0"/>
                        <a:t> </a:t>
                      </a:r>
                      <a:r>
                        <a:rPr lang="ru-RU" b="0" dirty="0" err="1"/>
                        <a:t>шумо</a:t>
                      </a:r>
                      <a:r>
                        <a:rPr lang="ru-RU" b="0" baseline="0" dirty="0"/>
                        <a:t>  </a:t>
                      </a:r>
                      <a:r>
                        <a:rPr lang="ru-RU" b="0" baseline="0" dirty="0" err="1"/>
                        <a:t>онҳо</a:t>
                      </a:r>
                      <a:r>
                        <a:rPr lang="ru-RU" b="0" baseline="0" dirty="0"/>
                        <a:t> </a:t>
                      </a:r>
                      <a:r>
                        <a:rPr lang="ru-RU" b="0" baseline="0" dirty="0" err="1"/>
                        <a:t>таваҷҷуҳ</a:t>
                      </a:r>
                      <a:r>
                        <a:rPr lang="ru-RU" b="0" baseline="0" dirty="0"/>
                        <a:t> </a:t>
                      </a:r>
                      <a:r>
                        <a:rPr lang="ru-RU" b="0" baseline="0" dirty="0" err="1"/>
                        <a:t>доранд</a:t>
                      </a:r>
                      <a:r>
                        <a:rPr lang="ru-RU" b="0" dirty="0"/>
                        <a:t> </a:t>
                      </a:r>
                      <a:endParaRPr lang="en-US" dirty="0"/>
                    </a:p>
                  </a:txBody>
                  <a:tcPr/>
                </a:tc>
                <a:tc>
                  <a:txBody>
                    <a:bodyPr/>
                    <a:lstStyle/>
                    <a:p>
                      <a:r>
                        <a:rPr lang="ru-RU" dirty="0" err="1"/>
                        <a:t>Теъдоди</a:t>
                      </a:r>
                      <a:r>
                        <a:rPr lang="ru-RU" dirty="0"/>
                        <a:t> </a:t>
                      </a:r>
                      <a:r>
                        <a:rPr lang="ru-RU" dirty="0" err="1"/>
                        <a:t>иштирокчиёни</a:t>
                      </a:r>
                      <a:r>
                        <a:rPr lang="ru-RU" dirty="0"/>
                        <a:t> </a:t>
                      </a:r>
                      <a:r>
                        <a:rPr lang="ru-RU" dirty="0" err="1"/>
                        <a:t>маъракаи</a:t>
                      </a:r>
                      <a:r>
                        <a:rPr lang="ru-RU" dirty="0"/>
                        <a:t> </a:t>
                      </a:r>
                      <a:r>
                        <a:rPr lang="ru-RU" dirty="0" err="1"/>
                        <a:t>шумо</a:t>
                      </a:r>
                      <a:r>
                        <a:rPr lang="ru-RU" dirty="0"/>
                        <a:t> (</a:t>
                      </a:r>
                      <a:r>
                        <a:rPr lang="ru-RU" dirty="0" err="1"/>
                        <a:t>шунид</a:t>
                      </a:r>
                      <a:r>
                        <a:rPr lang="ru-RU" dirty="0"/>
                        <a:t>, </a:t>
                      </a:r>
                      <a:r>
                        <a:rPr lang="ru-RU" dirty="0" err="1"/>
                        <a:t>тренингҳо,нишастҳои</a:t>
                      </a:r>
                      <a:r>
                        <a:rPr lang="ru-RU" dirty="0"/>
                        <a:t> </a:t>
                      </a:r>
                      <a:r>
                        <a:rPr lang="ru-RU" dirty="0" err="1"/>
                        <a:t>матбуотӣ</a:t>
                      </a:r>
                      <a:r>
                        <a:rPr lang="ru-RU" dirty="0"/>
                        <a:t>)</a:t>
                      </a:r>
                      <a:endParaRPr lang="en-US" dirty="0"/>
                    </a:p>
                  </a:txBody>
                  <a:tcPr/>
                </a:tc>
                <a:tc>
                  <a:txBody>
                    <a:bodyPr/>
                    <a:lstStyle/>
                    <a:p>
                      <a:r>
                        <a:rPr lang="ru-RU" dirty="0" err="1"/>
                        <a:t>Шумораи</a:t>
                      </a:r>
                      <a:r>
                        <a:rPr lang="ru-RU" dirty="0"/>
                        <a:t> </a:t>
                      </a:r>
                      <a:r>
                        <a:rPr lang="ru-RU" dirty="0" err="1"/>
                        <a:t>аъзои</a:t>
                      </a:r>
                      <a:r>
                        <a:rPr lang="ru-RU" dirty="0"/>
                        <a:t> </a:t>
                      </a:r>
                      <a:r>
                        <a:rPr lang="ru-RU" dirty="0" err="1"/>
                        <a:t>Эътилоф</a:t>
                      </a:r>
                      <a:r>
                        <a:rPr lang="ru-RU" dirty="0"/>
                        <a:t> </a:t>
                      </a:r>
                      <a:endParaRPr lang="en-US" dirty="0"/>
                    </a:p>
                  </a:txBody>
                  <a:tcPr/>
                </a:tc>
                <a:tc>
                  <a:txBody>
                    <a:bodyPr/>
                    <a:lstStyle/>
                    <a:p>
                      <a:endParaRPr lang="en-US"/>
                    </a:p>
                  </a:txBody>
                  <a:tcPr/>
                </a:tc>
                <a:extLst>
                  <a:ext uri="{0D108BD9-81ED-4DB2-BD59-A6C34878D82A}">
                    <a16:rowId xmlns:a16="http://schemas.microsoft.com/office/drawing/2014/main" xmlns="" val="10001"/>
                  </a:ext>
                </a:extLst>
              </a:tr>
              <a:tr h="370840">
                <a:tc vMerge="1">
                  <a:txBody>
                    <a:bodyPr/>
                    <a:lstStyle/>
                    <a:p>
                      <a:endParaRPr lang="en-US"/>
                    </a:p>
                  </a:txBody>
                  <a:tcPr/>
                </a:tc>
                <a:tc vMerge="1">
                  <a:txBody>
                    <a:bodyPr/>
                    <a:lstStyle/>
                    <a:p>
                      <a:endParaRPr lang="en-US" dirty="0"/>
                    </a:p>
                  </a:txBody>
                  <a:tcPr/>
                </a:tc>
                <a:tc>
                  <a:txBody>
                    <a:bodyPr/>
                    <a:lstStyle/>
                    <a:p>
                      <a:r>
                        <a:rPr lang="ru-RU" dirty="0" err="1"/>
                        <a:t>Теъдоди</a:t>
                      </a:r>
                      <a:r>
                        <a:rPr lang="ru-RU" dirty="0"/>
                        <a:t> </a:t>
                      </a:r>
                      <a:r>
                        <a:rPr lang="ru-RU" dirty="0" err="1"/>
                        <a:t>даъватҳо</a:t>
                      </a:r>
                      <a:r>
                        <a:rPr lang="ru-RU" dirty="0"/>
                        <a:t> дар </a:t>
                      </a:r>
                      <a:r>
                        <a:rPr lang="ru-RU" dirty="0" err="1"/>
                        <a:t>чорабиниҳои</a:t>
                      </a:r>
                      <a:r>
                        <a:rPr lang="ru-RU" dirty="0"/>
                        <a:t> </a:t>
                      </a:r>
                      <a:r>
                        <a:rPr lang="ru-RU" dirty="0" err="1"/>
                        <a:t>шарикон</a:t>
                      </a:r>
                      <a:r>
                        <a:rPr lang="ru-RU" dirty="0"/>
                        <a:t>  (</a:t>
                      </a:r>
                      <a:r>
                        <a:rPr lang="ru-RU" dirty="0" err="1"/>
                        <a:t>шунид</a:t>
                      </a:r>
                      <a:r>
                        <a:rPr lang="ru-RU" dirty="0"/>
                        <a:t>, </a:t>
                      </a:r>
                      <a:r>
                        <a:rPr lang="ru-RU" dirty="0" err="1"/>
                        <a:t>тренингҳо,нишастҳои</a:t>
                      </a:r>
                      <a:r>
                        <a:rPr lang="ru-RU" dirty="0"/>
                        <a:t> </a:t>
                      </a:r>
                      <a:r>
                        <a:rPr lang="ru-RU" dirty="0" err="1"/>
                        <a:t>матбуотӣ</a:t>
                      </a:r>
                      <a:r>
                        <a:rPr lang="ru-RU" dirty="0"/>
                        <a:t>  ) </a:t>
                      </a:r>
                      <a:endParaRPr lang="en-US" dirty="0"/>
                    </a:p>
                  </a:txBody>
                  <a:tcPr/>
                </a:tc>
                <a:tc>
                  <a:txBody>
                    <a:bodyPr/>
                    <a:lstStyle/>
                    <a:p>
                      <a:r>
                        <a:rPr lang="ru-RU" dirty="0"/>
                        <a:t> </a:t>
                      </a:r>
                      <a:r>
                        <a:rPr lang="ru-RU" dirty="0" err="1"/>
                        <a:t>шарикони</a:t>
                      </a:r>
                      <a:r>
                        <a:rPr lang="ru-RU" dirty="0"/>
                        <a:t> </a:t>
                      </a:r>
                      <a:r>
                        <a:rPr lang="ru-RU" dirty="0" err="1"/>
                        <a:t>стратегӣ</a:t>
                      </a:r>
                      <a:r>
                        <a:rPr lang="ru-RU" dirty="0"/>
                        <a:t> аз </a:t>
                      </a:r>
                      <a:r>
                        <a:rPr lang="ru-RU" dirty="0" err="1"/>
                        <a:t>манофеи</a:t>
                      </a:r>
                      <a:r>
                        <a:rPr lang="ru-RU" dirty="0"/>
                        <a:t> </a:t>
                      </a:r>
                      <a:r>
                        <a:rPr lang="ru-RU" dirty="0" err="1"/>
                        <a:t>шумо</a:t>
                      </a:r>
                      <a:r>
                        <a:rPr lang="ru-RU" dirty="0"/>
                        <a:t> </a:t>
                      </a:r>
                      <a:r>
                        <a:rPr lang="ru-RU" dirty="0" err="1"/>
                        <a:t>намояндагӣ</a:t>
                      </a:r>
                      <a:r>
                        <a:rPr lang="ru-RU" dirty="0"/>
                        <a:t> </a:t>
                      </a:r>
                      <a:r>
                        <a:rPr lang="ru-RU" dirty="0" err="1"/>
                        <a:t>мекунанд</a:t>
                      </a:r>
                      <a:r>
                        <a:rPr lang="ru-RU" dirty="0"/>
                        <a:t> </a:t>
                      </a:r>
                      <a:r>
                        <a:rPr lang="ru-RU" dirty="0" err="1"/>
                        <a:t>ва</a:t>
                      </a:r>
                      <a:r>
                        <a:rPr lang="ru-RU" dirty="0"/>
                        <a:t> </a:t>
                      </a:r>
                      <a:r>
                        <a:rPr lang="ru-RU" dirty="0" err="1"/>
                        <a:t>тибқи</a:t>
                      </a:r>
                      <a:r>
                        <a:rPr lang="ru-RU" dirty="0"/>
                        <a:t> </a:t>
                      </a:r>
                      <a:r>
                        <a:rPr lang="ru-RU" dirty="0" err="1"/>
                        <a:t>интизориҳоятон</a:t>
                      </a:r>
                      <a:r>
                        <a:rPr lang="ru-RU" dirty="0"/>
                        <a:t> </a:t>
                      </a:r>
                      <a:r>
                        <a:rPr lang="ru-RU" dirty="0" err="1"/>
                        <a:t>амал</a:t>
                      </a:r>
                      <a:r>
                        <a:rPr lang="ru-RU" dirty="0"/>
                        <a:t> </a:t>
                      </a:r>
                      <a:r>
                        <a:rPr lang="ru-RU" dirty="0" err="1"/>
                        <a:t>мекунанд</a:t>
                      </a:r>
                      <a:r>
                        <a:rPr lang="ru-RU" dirty="0"/>
                        <a:t>  м</a:t>
                      </a:r>
                      <a:endParaRPr lang="en-US" dirty="0"/>
                    </a:p>
                  </a:txBody>
                  <a:tcPr/>
                </a:tc>
                <a:tc>
                  <a:txBody>
                    <a:bodyPr/>
                    <a:lstStyle/>
                    <a:p>
                      <a:endParaRPr lang="en-US"/>
                    </a:p>
                  </a:txBody>
                  <a:tcPr/>
                </a:tc>
                <a:extLst>
                  <a:ext uri="{0D108BD9-81ED-4DB2-BD59-A6C34878D82A}">
                    <a16:rowId xmlns:a16="http://schemas.microsoft.com/office/drawing/2014/main" xmlns="" val="10002"/>
                  </a:ext>
                </a:extLst>
              </a:tr>
              <a:tr h="370840">
                <a:tc vMerge="1">
                  <a:txBody>
                    <a:bodyPr/>
                    <a:lstStyle/>
                    <a:p>
                      <a:endParaRPr lang="en-US"/>
                    </a:p>
                  </a:txBody>
                  <a:tcPr/>
                </a:tc>
                <a:tc vMerge="1">
                  <a:txBody>
                    <a:bodyPr/>
                    <a:lstStyle/>
                    <a:p>
                      <a:endParaRPr lang="en-US"/>
                    </a:p>
                  </a:txBody>
                  <a:tcPr/>
                </a:tc>
                <a:tc>
                  <a:txBody>
                    <a:bodyPr/>
                    <a:lstStyle/>
                    <a:p>
                      <a:r>
                        <a:rPr lang="ru-RU" dirty="0" err="1"/>
                        <a:t>Фаъолияти</a:t>
                      </a:r>
                      <a:r>
                        <a:rPr lang="ru-RU" dirty="0"/>
                        <a:t> </a:t>
                      </a:r>
                      <a:r>
                        <a:rPr lang="ru-RU" dirty="0" err="1"/>
                        <a:t>шуморо</a:t>
                      </a:r>
                      <a:r>
                        <a:rPr lang="ru-RU" dirty="0"/>
                        <a:t> </a:t>
                      </a:r>
                      <a:r>
                        <a:rPr lang="ru-RU" dirty="0" err="1"/>
                        <a:t>муфид</a:t>
                      </a:r>
                      <a:r>
                        <a:rPr lang="ru-RU" dirty="0"/>
                        <a:t> </a:t>
                      </a:r>
                      <a:r>
                        <a:rPr lang="ru-RU" dirty="0" err="1"/>
                        <a:t>мешуморанд</a:t>
                      </a:r>
                      <a:r>
                        <a:rPr lang="ru-RU" dirty="0"/>
                        <a:t> </a:t>
                      </a:r>
                      <a:r>
                        <a:rPr lang="ru-RU" dirty="0" err="1"/>
                        <a:t>ва</a:t>
                      </a:r>
                      <a:r>
                        <a:rPr lang="ru-RU" dirty="0"/>
                        <a:t> </a:t>
                      </a:r>
                      <a:r>
                        <a:rPr lang="ru-RU" dirty="0" err="1"/>
                        <a:t>барои</a:t>
                      </a:r>
                      <a:r>
                        <a:rPr lang="ru-RU" dirty="0"/>
                        <a:t> </a:t>
                      </a:r>
                      <a:r>
                        <a:rPr lang="ru-RU" dirty="0" err="1"/>
                        <a:t>чи</a:t>
                      </a:r>
                      <a:r>
                        <a:rPr lang="ru-RU" dirty="0"/>
                        <a:t> аз он </a:t>
                      </a:r>
                      <a:r>
                        <a:rPr lang="ru-RU" dirty="0" err="1"/>
                        <a:t>истифода</a:t>
                      </a:r>
                      <a:r>
                        <a:rPr lang="ru-RU" dirty="0"/>
                        <a:t> </a:t>
                      </a:r>
                      <a:r>
                        <a:rPr lang="ru-RU" dirty="0" err="1"/>
                        <a:t>мкунанд</a:t>
                      </a:r>
                      <a:r>
                        <a:rPr lang="ru-RU" dirty="0"/>
                        <a:t>?  </a:t>
                      </a:r>
                      <a:r>
                        <a:rPr lang="ru-RU" baseline="0" dirty="0"/>
                        <a:t> </a:t>
                      </a:r>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xmlns="" val="10003"/>
                  </a:ext>
                </a:extLst>
              </a:tr>
              <a:tr h="370840">
                <a:tc vMerge="1">
                  <a:txBody>
                    <a:bodyPr/>
                    <a:lstStyle/>
                    <a:p>
                      <a:endParaRPr lang="en-US" dirty="0"/>
                    </a:p>
                  </a:txBody>
                  <a:tcPr/>
                </a:tc>
                <a:tc vMerge="1">
                  <a:txBody>
                    <a:bodyPr/>
                    <a:lstStyle/>
                    <a:p>
                      <a:endParaRPr lang="en-US" dirty="0"/>
                    </a:p>
                  </a:txBody>
                  <a:tcPr/>
                </a:tc>
                <a:tc>
                  <a:txBody>
                    <a:bodyPr/>
                    <a:lstStyle/>
                    <a:p>
                      <a:r>
                        <a:rPr lang="ru-RU" dirty="0" err="1"/>
                        <a:t>Шумораи</a:t>
                      </a:r>
                      <a:r>
                        <a:rPr lang="ru-RU" dirty="0"/>
                        <a:t> </a:t>
                      </a:r>
                      <a:r>
                        <a:rPr lang="ru-RU" dirty="0" err="1"/>
                        <a:t>дархостҳо</a:t>
                      </a:r>
                      <a:r>
                        <a:rPr lang="ru-RU" dirty="0"/>
                        <a:t> </a:t>
                      </a:r>
                      <a:r>
                        <a:rPr lang="ru-RU" dirty="0" err="1"/>
                        <a:t>барои</a:t>
                      </a:r>
                      <a:r>
                        <a:rPr lang="ru-RU" dirty="0"/>
                        <a:t> </a:t>
                      </a:r>
                      <a:r>
                        <a:rPr lang="ru-RU" dirty="0" err="1"/>
                        <a:t>пешниҳоди</a:t>
                      </a:r>
                      <a:r>
                        <a:rPr lang="ru-RU" dirty="0"/>
                        <a:t> </a:t>
                      </a:r>
                      <a:r>
                        <a:rPr lang="ru-RU" dirty="0" err="1"/>
                        <a:t>маълумот</a:t>
                      </a:r>
                      <a:r>
                        <a:rPr lang="ru-RU" dirty="0"/>
                        <a:t> </a:t>
                      </a: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35329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03682" y="232117"/>
            <a:ext cx="11005226" cy="655313"/>
          </a:xfrm>
        </p:spPr>
        <p:txBody>
          <a:bodyPr>
            <a:normAutofit/>
          </a:bodyPr>
          <a:lstStyle/>
          <a:p>
            <a:pPr algn="ctr"/>
            <a:r>
              <a:rPr lang="ru-RU" sz="2800" b="1" dirty="0" err="1">
                <a:latin typeface="Times New Roman" panose="02020603050405020304" pitchFamily="18" charset="0"/>
                <a:cs typeface="Times New Roman" panose="02020603050405020304" pitchFamily="18" charset="0"/>
              </a:rPr>
              <a:t>Намунаи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барои</a:t>
            </a:r>
            <a:r>
              <a:rPr lang="ru-RU" sz="2800" b="1" dirty="0">
                <a:latin typeface="Times New Roman" panose="02020603050405020304" pitchFamily="18" charset="0"/>
                <a:cs typeface="Times New Roman" panose="02020603050405020304" pitchFamily="18" charset="0"/>
              </a:rPr>
              <a:t> НТ  </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0418191"/>
              </p:ext>
            </p:extLst>
          </p:nvPr>
        </p:nvGraphicFramePr>
        <p:xfrm>
          <a:off x="422613" y="883138"/>
          <a:ext cx="11345333" cy="6492240"/>
        </p:xfrm>
        <a:graphic>
          <a:graphicData uri="http://schemas.openxmlformats.org/drawingml/2006/table">
            <a:tbl>
              <a:tblPr firstRow="1" bandRow="1">
                <a:tableStyleId>{5940675A-B579-460E-94D1-54222C63F5DA}</a:tableStyleId>
              </a:tblPr>
              <a:tblGrid>
                <a:gridCol w="1617896">
                  <a:extLst>
                    <a:ext uri="{9D8B030D-6E8A-4147-A177-3AD203B41FA5}">
                      <a16:colId xmlns:a16="http://schemas.microsoft.com/office/drawing/2014/main" xmlns="" val="20000"/>
                    </a:ext>
                  </a:extLst>
                </a:gridCol>
                <a:gridCol w="2412958">
                  <a:extLst>
                    <a:ext uri="{9D8B030D-6E8A-4147-A177-3AD203B41FA5}">
                      <a16:colId xmlns:a16="http://schemas.microsoft.com/office/drawing/2014/main" xmlns="" val="20001"/>
                    </a:ext>
                  </a:extLst>
                </a:gridCol>
                <a:gridCol w="2302933">
                  <a:extLst>
                    <a:ext uri="{9D8B030D-6E8A-4147-A177-3AD203B41FA5}">
                      <a16:colId xmlns:a16="http://schemas.microsoft.com/office/drawing/2014/main" xmlns="" val="20002"/>
                    </a:ext>
                  </a:extLst>
                </a:gridCol>
                <a:gridCol w="2980267">
                  <a:extLst>
                    <a:ext uri="{9D8B030D-6E8A-4147-A177-3AD203B41FA5}">
                      <a16:colId xmlns:a16="http://schemas.microsoft.com/office/drawing/2014/main" xmlns="" val="20003"/>
                    </a:ext>
                  </a:extLst>
                </a:gridCol>
                <a:gridCol w="2031279">
                  <a:extLst>
                    <a:ext uri="{9D8B030D-6E8A-4147-A177-3AD203B41FA5}">
                      <a16:colId xmlns:a16="http://schemas.microsoft.com/office/drawing/2014/main" xmlns="" val="20004"/>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Унсури</a:t>
                      </a:r>
                      <a:r>
                        <a:rPr lang="ru-RU" b="1" dirty="0"/>
                        <a:t> </a:t>
                      </a:r>
                      <a:r>
                        <a:rPr lang="ru-RU" b="1" dirty="0" err="1"/>
                        <a:t>Калидии</a:t>
                      </a:r>
                      <a:r>
                        <a:rPr lang="ru-RU" b="1" dirty="0"/>
                        <a:t> </a:t>
                      </a:r>
                      <a:r>
                        <a:rPr lang="ru-RU" b="1" dirty="0" err="1"/>
                        <a:t>нақшаи</a:t>
                      </a:r>
                      <a:r>
                        <a:rPr lang="ru-RU" b="1" dirty="0"/>
                        <a:t> </a:t>
                      </a:r>
                      <a:r>
                        <a:rPr lang="ru-RU" b="1" dirty="0" err="1"/>
                        <a:t>таъсиррасонӣ</a:t>
                      </a:r>
                      <a:r>
                        <a:rPr lang="ru-RU" b="1" dirty="0"/>
                        <a:t> </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algn="ctr"/>
                      <a:r>
                        <a:rPr lang="ru-RU" b="1" dirty="0" err="1"/>
                        <a:t>Кадом</a:t>
                      </a:r>
                      <a:r>
                        <a:rPr lang="ru-RU" b="1" dirty="0"/>
                        <a:t> </a:t>
                      </a:r>
                      <a:r>
                        <a:rPr lang="ru-RU" b="1" dirty="0" err="1"/>
                        <a:t>суолҳоро</a:t>
                      </a:r>
                      <a:r>
                        <a:rPr lang="ru-RU" b="1" dirty="0"/>
                        <a:t> ба худ додан </a:t>
                      </a:r>
                      <a:r>
                        <a:rPr lang="ru-RU" b="1" dirty="0" err="1"/>
                        <a:t>лозим</a:t>
                      </a: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кутоҳмуддат</a:t>
                      </a:r>
                      <a:r>
                        <a:rPr lang="ru-RU" b="1" dirty="0"/>
                        <a:t> (1-6 </a:t>
                      </a:r>
                      <a:r>
                        <a:rPr lang="ru-RU" b="1" dirty="0" err="1"/>
                        <a:t>моҳ</a:t>
                      </a:r>
                      <a:r>
                        <a:rPr lang="ru-RU" b="1" dirty="0"/>
                        <a:t>.)</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миёнамуддат</a:t>
                      </a:r>
                      <a:r>
                        <a:rPr lang="ru-RU" b="1" dirty="0"/>
                        <a:t> (1-2сол)</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дарозмуддат</a:t>
                      </a:r>
                      <a:r>
                        <a:rPr lang="ru-RU" b="1" dirty="0"/>
                        <a:t> (3-5 </a:t>
                      </a:r>
                      <a:r>
                        <a:rPr lang="ru-RU" b="1" dirty="0" err="1"/>
                        <a:t>сол</a:t>
                      </a:r>
                      <a:r>
                        <a:rPr lang="ru-RU" b="1" dirty="0"/>
                        <a:t>)</a:t>
                      </a:r>
                      <a:endParaRPr lang="en-US" b="1" dirty="0"/>
                    </a:p>
                    <a:p>
                      <a:pPr algn="ctr"/>
                      <a:r>
                        <a:rPr lang="ru-RU" b="1" dirty="0"/>
                        <a:t> </a:t>
                      </a:r>
                      <a:endParaRPr lang="en-US" b="1" dirty="0"/>
                    </a:p>
                  </a:txBody>
                  <a:tcPr anchor="ctr">
                    <a:solidFill>
                      <a:schemeClr val="accent6">
                        <a:lumMod val="20000"/>
                        <a:lumOff val="80000"/>
                      </a:schemeClr>
                    </a:solidFill>
                  </a:tcPr>
                </a:tc>
                <a:extLst>
                  <a:ext uri="{0D108BD9-81ED-4DB2-BD59-A6C34878D82A}">
                    <a16:rowId xmlns:a16="http://schemas.microsoft.com/office/drawing/2014/main" xmlns="" val="10000"/>
                  </a:ext>
                </a:extLst>
              </a:tr>
              <a:tr h="370840">
                <a:tc rowSpan="4">
                  <a:txBody>
                    <a:bodyPr/>
                    <a:lstStyle/>
                    <a:p>
                      <a:r>
                        <a:rPr lang="ru-RU" dirty="0" err="1"/>
                        <a:t>Тасмимгирандагон</a:t>
                      </a:r>
                      <a:r>
                        <a:rPr lang="ru-RU" dirty="0"/>
                        <a:t> (</a:t>
                      </a:r>
                      <a:r>
                        <a:rPr lang="ru-RU" dirty="0" err="1"/>
                        <a:t>сиёсатмадорон</a:t>
                      </a:r>
                      <a:r>
                        <a:rPr lang="ru-RU" dirty="0"/>
                        <a:t>)</a:t>
                      </a:r>
                      <a:endParaRPr lang="en-US" dirty="0"/>
                    </a:p>
                  </a:txBody>
                  <a:tcPr/>
                </a:tc>
                <a:tc rowSpan="4">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b="0" dirty="0"/>
                        <a:t>Ба </a:t>
                      </a:r>
                      <a:r>
                        <a:rPr lang="ru-RU" b="0" dirty="0" err="1"/>
                        <a:t>амалҳои</a:t>
                      </a:r>
                      <a:r>
                        <a:rPr lang="ru-RU" b="0" dirty="0"/>
                        <a:t> </a:t>
                      </a:r>
                      <a:r>
                        <a:rPr lang="ru-RU" b="0" dirty="0" err="1"/>
                        <a:t>шумо</a:t>
                      </a:r>
                      <a:r>
                        <a:rPr lang="ru-RU" b="0" dirty="0"/>
                        <a:t> тавре </a:t>
                      </a:r>
                      <a:r>
                        <a:rPr lang="ru-RU" b="0" dirty="0" err="1"/>
                        <a:t>ки</a:t>
                      </a:r>
                      <a:r>
                        <a:rPr lang="ru-RU" b="0" dirty="0"/>
                        <a:t>  </a:t>
                      </a:r>
                      <a:r>
                        <a:rPr lang="ru-RU" b="0" dirty="0" err="1"/>
                        <a:t>интизоред</a:t>
                      </a:r>
                      <a:r>
                        <a:rPr lang="ru-RU" b="0" dirty="0"/>
                        <a:t>, </a:t>
                      </a:r>
                      <a:r>
                        <a:rPr lang="ru-RU" b="0" dirty="0" err="1"/>
                        <a:t>ҷавоб</a:t>
                      </a:r>
                      <a:r>
                        <a:rPr lang="ru-RU" b="0" dirty="0"/>
                        <a:t> </a:t>
                      </a:r>
                      <a:r>
                        <a:rPr lang="ru-RU" b="0" dirty="0" err="1"/>
                        <a:t>медиҳанд</a:t>
                      </a:r>
                      <a:r>
                        <a:rPr lang="ru-RU" b="0" dirty="0"/>
                        <a:t>  ?</a:t>
                      </a:r>
                      <a:endParaRPr lang="en-US" dirty="0"/>
                    </a:p>
                  </a:txBody>
                  <a:tcPr/>
                </a:tc>
                <a:tc>
                  <a:txBody>
                    <a:bodyPr/>
                    <a:lstStyle/>
                    <a:p>
                      <a:endParaRPr lang="en-US"/>
                    </a:p>
                  </a:txBody>
                  <a:tcPr/>
                </a:tc>
                <a:tc>
                  <a:txBody>
                    <a:bodyPr/>
                    <a:lstStyle/>
                    <a:p>
                      <a:r>
                        <a:rPr lang="ru-RU" dirty="0" err="1"/>
                        <a:t>Шумораи</a:t>
                      </a:r>
                      <a:r>
                        <a:rPr lang="ru-RU" baseline="0" dirty="0"/>
                        <a:t> </a:t>
                      </a:r>
                      <a:r>
                        <a:rPr lang="ru-RU" dirty="0"/>
                        <a:t> </a:t>
                      </a:r>
                      <a:r>
                        <a:rPr lang="ru-RU" dirty="0" err="1"/>
                        <a:t>иштирокчиёни</a:t>
                      </a:r>
                      <a:r>
                        <a:rPr lang="ru-RU" dirty="0"/>
                        <a:t> </a:t>
                      </a:r>
                      <a:r>
                        <a:rPr lang="ru-RU" dirty="0" err="1"/>
                        <a:t>чорабинии</a:t>
                      </a:r>
                      <a:r>
                        <a:rPr lang="ru-RU" dirty="0"/>
                        <a:t> </a:t>
                      </a:r>
                      <a:r>
                        <a:rPr lang="ru-RU" dirty="0" err="1"/>
                        <a:t>шумо</a:t>
                      </a:r>
                      <a:r>
                        <a:rPr lang="ru-RU" dirty="0"/>
                        <a:t>  (</a:t>
                      </a:r>
                      <a:r>
                        <a:rPr lang="ru-RU" dirty="0" err="1"/>
                        <a:t>шунид</a:t>
                      </a:r>
                      <a:r>
                        <a:rPr lang="ru-RU" dirty="0"/>
                        <a:t>, </a:t>
                      </a:r>
                      <a:r>
                        <a:rPr lang="ru-RU" dirty="0" err="1"/>
                        <a:t>тренингҳо,нишастҳои</a:t>
                      </a:r>
                      <a:r>
                        <a:rPr lang="ru-RU" dirty="0"/>
                        <a:t> </a:t>
                      </a:r>
                      <a:r>
                        <a:rPr lang="ru-RU" dirty="0" err="1"/>
                        <a:t>матбуотӣ</a:t>
                      </a:r>
                      <a:r>
                        <a:rPr lang="ru-RU" dirty="0"/>
                        <a:t> )</a:t>
                      </a:r>
                      <a:endParaRPr lang="en-US" dirty="0"/>
                    </a:p>
                  </a:txBody>
                  <a:tcPr/>
                </a:tc>
                <a:tc>
                  <a:txBody>
                    <a:bodyPr/>
                    <a:lstStyle/>
                    <a:p>
                      <a:endParaRPr lang="en-US"/>
                    </a:p>
                  </a:txBody>
                  <a:tcPr/>
                </a:tc>
                <a:extLst>
                  <a:ext uri="{0D108BD9-81ED-4DB2-BD59-A6C34878D82A}">
                    <a16:rowId xmlns:a16="http://schemas.microsoft.com/office/drawing/2014/main" xmlns="" val="10001"/>
                  </a:ext>
                </a:extLst>
              </a:tr>
              <a:tr h="370840">
                <a:tc vMerge="1">
                  <a:txBody>
                    <a:bodyPr/>
                    <a:lstStyle/>
                    <a:p>
                      <a:endParaRPr lang="en-US"/>
                    </a:p>
                  </a:txBody>
                  <a:tcPr/>
                </a:tc>
                <a:tc vMerge="1">
                  <a:txBody>
                    <a:bodyPr/>
                    <a:lstStyle/>
                    <a:p>
                      <a:endParaRPr lang="en-US" dirty="0"/>
                    </a:p>
                  </a:txBody>
                  <a:tcPr/>
                </a:tc>
                <a:tc>
                  <a:txBody>
                    <a:bodyPr/>
                    <a:lstStyle/>
                    <a:p>
                      <a:endParaRPr lang="en-US"/>
                    </a:p>
                  </a:txBody>
                  <a:tcPr/>
                </a:tc>
                <a:tc>
                  <a:txBody>
                    <a:bodyPr/>
                    <a:lstStyle/>
                    <a:p>
                      <a:r>
                        <a:rPr lang="ru-RU" dirty="0" err="1"/>
                        <a:t>Шумораи</a:t>
                      </a:r>
                      <a:r>
                        <a:rPr lang="ru-RU" dirty="0"/>
                        <a:t> </a:t>
                      </a:r>
                      <a:r>
                        <a:rPr lang="ru-RU" dirty="0" err="1"/>
                        <a:t>даъватшудагон</a:t>
                      </a:r>
                      <a:r>
                        <a:rPr lang="ru-RU" dirty="0"/>
                        <a:t> аз </a:t>
                      </a:r>
                      <a:r>
                        <a:rPr lang="ru-RU" dirty="0" err="1"/>
                        <a:t>мақомот</a:t>
                      </a:r>
                      <a:r>
                        <a:rPr lang="ru-RU" dirty="0"/>
                        <a:t> дар ин </a:t>
                      </a:r>
                      <a:r>
                        <a:rPr lang="ru-RU" dirty="0" err="1"/>
                        <a:t>чорабинӣ</a:t>
                      </a:r>
                      <a:r>
                        <a:rPr lang="ru-RU" dirty="0"/>
                        <a:t>  (</a:t>
                      </a:r>
                      <a:r>
                        <a:rPr lang="ru-RU" dirty="0" err="1"/>
                        <a:t>шунид</a:t>
                      </a:r>
                      <a:r>
                        <a:rPr lang="ru-RU" dirty="0"/>
                        <a:t>, </a:t>
                      </a:r>
                      <a:r>
                        <a:rPr lang="ru-RU" dirty="0" err="1"/>
                        <a:t>тренингҳо,нишастҳои</a:t>
                      </a:r>
                      <a:r>
                        <a:rPr lang="ru-RU" dirty="0"/>
                        <a:t> </a:t>
                      </a:r>
                      <a:r>
                        <a:rPr lang="ru-RU" dirty="0" err="1"/>
                        <a:t>матбуотӣ</a:t>
                      </a:r>
                      <a:r>
                        <a:rPr lang="ru-RU" dirty="0"/>
                        <a:t> ) </a:t>
                      </a:r>
                      <a:endParaRPr lang="en-US" dirty="0"/>
                    </a:p>
                  </a:txBody>
                  <a:tcPr/>
                </a:tc>
                <a:tc>
                  <a:txBody>
                    <a:bodyPr/>
                    <a:lstStyle/>
                    <a:p>
                      <a:endParaRPr lang="en-US"/>
                    </a:p>
                  </a:txBody>
                  <a:tcPr/>
                </a:tc>
                <a:extLst>
                  <a:ext uri="{0D108BD9-81ED-4DB2-BD59-A6C34878D82A}">
                    <a16:rowId xmlns:a16="http://schemas.microsoft.com/office/drawing/2014/main" xmlns="" val="10002"/>
                  </a:ext>
                </a:extLst>
              </a:tr>
              <a:tr h="370840">
                <a:tc vMerge="1">
                  <a:txBody>
                    <a:bodyPr/>
                    <a:lstStyle/>
                    <a:p>
                      <a:endParaRPr lang="en-US"/>
                    </a:p>
                  </a:txBody>
                  <a:tcPr/>
                </a:tc>
                <a:tc vMerge="1">
                  <a:txBody>
                    <a:bodyPr/>
                    <a:lstStyle/>
                    <a:p>
                      <a:endParaRPr lang="en-US"/>
                    </a:p>
                  </a:txBody>
                  <a:tcPr/>
                </a:tc>
                <a:tc>
                  <a:txBody>
                    <a:bodyPr/>
                    <a:lstStyle/>
                    <a:p>
                      <a:endParaRPr lang="en-US"/>
                    </a:p>
                  </a:txBody>
                  <a:tcPr/>
                </a:tc>
                <a:tc>
                  <a:txBody>
                    <a:bodyPr/>
                    <a:lstStyle/>
                    <a:p>
                      <a:r>
                        <a:rPr lang="ru-RU" dirty="0" err="1"/>
                        <a:t>Фаъолияти</a:t>
                      </a:r>
                      <a:r>
                        <a:rPr lang="ru-RU" dirty="0"/>
                        <a:t> </a:t>
                      </a:r>
                      <a:r>
                        <a:rPr lang="ru-RU" dirty="0" err="1"/>
                        <a:t>шуморо</a:t>
                      </a:r>
                      <a:r>
                        <a:rPr lang="ru-RU" dirty="0"/>
                        <a:t> </a:t>
                      </a:r>
                      <a:r>
                        <a:rPr lang="ru-RU" dirty="0" err="1"/>
                        <a:t>муфид</a:t>
                      </a:r>
                      <a:r>
                        <a:rPr lang="ru-RU" dirty="0"/>
                        <a:t> </a:t>
                      </a:r>
                      <a:r>
                        <a:rPr lang="ru-RU" dirty="0" err="1"/>
                        <a:t>мешуморанд</a:t>
                      </a:r>
                      <a:r>
                        <a:rPr lang="ru-RU" dirty="0"/>
                        <a:t> </a:t>
                      </a:r>
                      <a:r>
                        <a:rPr lang="ru-RU" dirty="0" err="1"/>
                        <a:t>ва</a:t>
                      </a:r>
                      <a:r>
                        <a:rPr lang="ru-RU" dirty="0"/>
                        <a:t> </a:t>
                      </a:r>
                      <a:r>
                        <a:rPr lang="ru-RU" dirty="0" err="1"/>
                        <a:t>барои</a:t>
                      </a:r>
                      <a:r>
                        <a:rPr lang="ru-RU" dirty="0"/>
                        <a:t> </a:t>
                      </a:r>
                      <a:r>
                        <a:rPr lang="ru-RU" dirty="0" err="1"/>
                        <a:t>чи</a:t>
                      </a:r>
                      <a:r>
                        <a:rPr lang="ru-RU" dirty="0"/>
                        <a:t> аз он </a:t>
                      </a:r>
                      <a:r>
                        <a:rPr lang="ru-RU" dirty="0" err="1"/>
                        <a:t>истифода</a:t>
                      </a:r>
                      <a:r>
                        <a:rPr lang="ru-RU" dirty="0"/>
                        <a:t> </a:t>
                      </a:r>
                      <a:r>
                        <a:rPr lang="ru-RU" dirty="0" err="1"/>
                        <a:t>мкунанд</a:t>
                      </a:r>
                      <a:r>
                        <a:rPr lang="ru-RU" dirty="0"/>
                        <a:t>  </a:t>
                      </a:r>
                      <a:r>
                        <a:rPr lang="ru-RU" baseline="0" dirty="0"/>
                        <a:t>?</a:t>
                      </a:r>
                      <a:endParaRPr lang="en-US" dirty="0"/>
                    </a:p>
                  </a:txBody>
                  <a:tcPr/>
                </a:tc>
                <a:tc>
                  <a:txBody>
                    <a:bodyPr/>
                    <a:lstStyle/>
                    <a:p>
                      <a:endParaRPr lang="en-US"/>
                    </a:p>
                  </a:txBody>
                  <a:tcPr/>
                </a:tc>
                <a:extLst>
                  <a:ext uri="{0D108BD9-81ED-4DB2-BD59-A6C34878D82A}">
                    <a16:rowId xmlns:a16="http://schemas.microsoft.com/office/drawing/2014/main" xmlns="" val="10003"/>
                  </a:ext>
                </a:extLst>
              </a:tr>
              <a:tr h="370840">
                <a:tc vMerge="1">
                  <a:txBody>
                    <a:bodyPr/>
                    <a:lstStyle/>
                    <a:p>
                      <a:endParaRPr lang="en-US" dirty="0"/>
                    </a:p>
                  </a:txBody>
                  <a:tcPr/>
                </a:tc>
                <a:tc vMerge="1">
                  <a:txBody>
                    <a:bodyPr/>
                    <a:lstStyle/>
                    <a:p>
                      <a:endParaRPr lang="en-US" dirty="0"/>
                    </a:p>
                  </a:txBody>
                  <a:tcPr/>
                </a:tc>
                <a:tc>
                  <a:txBody>
                    <a:bodyPr/>
                    <a:lstStyle/>
                    <a:p>
                      <a:endParaRPr lang="en-US" dirty="0"/>
                    </a:p>
                  </a:txBody>
                  <a:tcPr/>
                </a:tc>
                <a:tc>
                  <a:txBody>
                    <a:bodyPr/>
                    <a:lstStyle/>
                    <a:p>
                      <a:r>
                        <a:rPr lang="ru-RU" dirty="0" err="1"/>
                        <a:t>Шумораи</a:t>
                      </a:r>
                      <a:r>
                        <a:rPr lang="ru-RU" dirty="0"/>
                        <a:t>  </a:t>
                      </a:r>
                      <a:r>
                        <a:rPr lang="ru-RU" dirty="0" err="1"/>
                        <a:t>дархостҳо</a:t>
                      </a:r>
                      <a:r>
                        <a:rPr lang="ru-RU" dirty="0"/>
                        <a:t> </a:t>
                      </a:r>
                      <a:r>
                        <a:rPr lang="ru-RU" dirty="0" err="1"/>
                        <a:t>барои</a:t>
                      </a:r>
                      <a:r>
                        <a:rPr lang="ru-RU" dirty="0"/>
                        <a:t> </a:t>
                      </a:r>
                      <a:r>
                        <a:rPr lang="ru-RU" dirty="0" err="1"/>
                        <a:t>пешниҳоди</a:t>
                      </a:r>
                      <a:r>
                        <a:rPr lang="ru-RU" dirty="0"/>
                        <a:t> </a:t>
                      </a:r>
                      <a:r>
                        <a:rPr lang="ru-RU" dirty="0" err="1"/>
                        <a:t>маълумот</a:t>
                      </a:r>
                      <a:r>
                        <a:rPr lang="ru-RU" dirty="0"/>
                        <a:t>   </a:t>
                      </a:r>
                      <a:endParaRPr lang="en-US" dirty="0"/>
                    </a:p>
                  </a:txBody>
                  <a:tcPr/>
                </a:tc>
                <a:tc>
                  <a:txBody>
                    <a:bodyPr/>
                    <a:lstStyle/>
                    <a:p>
                      <a:endParaRPr lang="en-US"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605788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75082" y="140677"/>
            <a:ext cx="11005226" cy="655313"/>
          </a:xfrm>
        </p:spPr>
        <p:txBody>
          <a:bodyPr>
            <a:normAutofit/>
          </a:bodyPr>
          <a:lstStyle/>
          <a:p>
            <a:pPr algn="ctr"/>
            <a:r>
              <a:rPr lang="ru-RU" sz="2800" b="1" dirty="0" err="1">
                <a:latin typeface="Times New Roman" panose="02020603050405020304" pitchFamily="18" charset="0"/>
                <a:cs typeface="Times New Roman" panose="02020603050405020304" pitchFamily="18" charset="0"/>
              </a:rPr>
              <a:t>Намунаи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барои</a:t>
            </a:r>
            <a:r>
              <a:rPr lang="ru-RU" sz="2800" b="1" dirty="0">
                <a:latin typeface="Times New Roman" panose="02020603050405020304" pitchFamily="18" charset="0"/>
                <a:cs typeface="Times New Roman" panose="02020603050405020304" pitchFamily="18" charset="0"/>
              </a:rPr>
              <a:t> НТ   </a:t>
            </a:r>
            <a:endParaRPr lang="en-US" sz="2800" b="1"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8710943"/>
              </p:ext>
            </p:extLst>
          </p:nvPr>
        </p:nvGraphicFramePr>
        <p:xfrm>
          <a:off x="422613" y="818257"/>
          <a:ext cx="11345333" cy="5478975"/>
        </p:xfrm>
        <a:graphic>
          <a:graphicData uri="http://schemas.openxmlformats.org/drawingml/2006/table">
            <a:tbl>
              <a:tblPr firstRow="1" bandRow="1">
                <a:tableStyleId>{5940675A-B579-460E-94D1-54222C63F5DA}</a:tableStyleId>
              </a:tblPr>
              <a:tblGrid>
                <a:gridCol w="1617896">
                  <a:extLst>
                    <a:ext uri="{9D8B030D-6E8A-4147-A177-3AD203B41FA5}">
                      <a16:colId xmlns:a16="http://schemas.microsoft.com/office/drawing/2014/main" xmlns="" val="20000"/>
                    </a:ext>
                  </a:extLst>
                </a:gridCol>
                <a:gridCol w="2412958">
                  <a:extLst>
                    <a:ext uri="{9D8B030D-6E8A-4147-A177-3AD203B41FA5}">
                      <a16:colId xmlns:a16="http://schemas.microsoft.com/office/drawing/2014/main" xmlns="" val="20001"/>
                    </a:ext>
                  </a:extLst>
                </a:gridCol>
                <a:gridCol w="2302933">
                  <a:extLst>
                    <a:ext uri="{9D8B030D-6E8A-4147-A177-3AD203B41FA5}">
                      <a16:colId xmlns:a16="http://schemas.microsoft.com/office/drawing/2014/main" xmlns="" val="20002"/>
                    </a:ext>
                  </a:extLst>
                </a:gridCol>
                <a:gridCol w="2980267">
                  <a:extLst>
                    <a:ext uri="{9D8B030D-6E8A-4147-A177-3AD203B41FA5}">
                      <a16:colId xmlns:a16="http://schemas.microsoft.com/office/drawing/2014/main" xmlns="" val="20003"/>
                    </a:ext>
                  </a:extLst>
                </a:gridCol>
                <a:gridCol w="2031279">
                  <a:extLst>
                    <a:ext uri="{9D8B030D-6E8A-4147-A177-3AD203B41FA5}">
                      <a16:colId xmlns:a16="http://schemas.microsoft.com/office/drawing/2014/main" xmlns="" val="20004"/>
                    </a:ext>
                  </a:extLst>
                </a:gridCol>
              </a:tblGrid>
              <a:tr h="370840">
                <a:tc>
                  <a:txBody>
                    <a:bodyPr/>
                    <a:lstStyle/>
                    <a:p>
                      <a:pPr algn="ctr"/>
                      <a:r>
                        <a:rPr lang="ru-RU" b="1" dirty="0" err="1"/>
                        <a:t>Унсури</a:t>
                      </a:r>
                      <a:r>
                        <a:rPr lang="ru-RU" b="1" dirty="0"/>
                        <a:t> </a:t>
                      </a:r>
                      <a:r>
                        <a:rPr lang="ru-RU" b="1" dirty="0" err="1"/>
                        <a:t>Калидии</a:t>
                      </a:r>
                      <a:r>
                        <a:rPr lang="ru-RU" b="1" dirty="0"/>
                        <a:t> </a:t>
                      </a:r>
                      <a:r>
                        <a:rPr lang="ru-RU" b="1" dirty="0" err="1"/>
                        <a:t>нақшаи</a:t>
                      </a:r>
                      <a:r>
                        <a:rPr lang="ru-RU" b="1" dirty="0"/>
                        <a:t> </a:t>
                      </a:r>
                      <a:r>
                        <a:rPr lang="ru-RU" b="1" dirty="0" err="1"/>
                        <a:t>таъсиррасонӣ</a:t>
                      </a: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Кадом</a:t>
                      </a:r>
                      <a:r>
                        <a:rPr lang="ru-RU" b="1" dirty="0"/>
                        <a:t> </a:t>
                      </a:r>
                      <a:r>
                        <a:rPr lang="ru-RU" b="1" dirty="0" err="1"/>
                        <a:t>суолҳоро</a:t>
                      </a:r>
                      <a:r>
                        <a:rPr lang="ru-RU" b="1" dirty="0"/>
                        <a:t> ба худ додан </a:t>
                      </a:r>
                      <a:r>
                        <a:rPr lang="ru-RU" b="1" dirty="0" err="1"/>
                        <a:t>лозим</a:t>
                      </a: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кутоҳмуддат</a:t>
                      </a:r>
                      <a:r>
                        <a:rPr lang="ru-RU" b="1" dirty="0"/>
                        <a:t> (1-6 </a:t>
                      </a:r>
                      <a:r>
                        <a:rPr lang="ru-RU" b="1" dirty="0" err="1"/>
                        <a:t>моҳ</a:t>
                      </a:r>
                      <a:r>
                        <a:rPr lang="ru-RU" b="1" dirty="0"/>
                        <a:t>.)</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миёнамуддат</a:t>
                      </a:r>
                      <a:r>
                        <a:rPr lang="ru-RU" b="1" dirty="0"/>
                        <a:t> (1-2сол)</a:t>
                      </a:r>
                      <a:endParaRPr lang="en-US" b="1" dirty="0"/>
                    </a:p>
                    <a:p>
                      <a:pPr algn="ctr"/>
                      <a:r>
                        <a:rPr lang="ru-RU" b="1" dirty="0"/>
                        <a:t> </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algn="ctr"/>
                      <a:r>
                        <a:rPr lang="ru-RU" b="1" dirty="0" err="1"/>
                        <a:t>Индикатори</a:t>
                      </a:r>
                      <a:r>
                        <a:rPr lang="ru-RU" b="1" dirty="0"/>
                        <a:t> </a:t>
                      </a:r>
                      <a:r>
                        <a:rPr lang="ru-RU" b="1" dirty="0" err="1"/>
                        <a:t>дарозмуддат</a:t>
                      </a:r>
                      <a:r>
                        <a:rPr lang="ru-RU" b="1" dirty="0"/>
                        <a:t> (3-5 </a:t>
                      </a:r>
                      <a:r>
                        <a:rPr lang="ru-RU" b="1" dirty="0" err="1"/>
                        <a:t>сол</a:t>
                      </a:r>
                      <a:r>
                        <a:rPr lang="ru-RU" b="1" dirty="0"/>
                        <a:t>)  )</a:t>
                      </a:r>
                      <a:endParaRPr lang="en-US" b="1" dirty="0"/>
                    </a:p>
                  </a:txBody>
                  <a:tcPr anchor="ctr">
                    <a:solidFill>
                      <a:schemeClr val="accent6">
                        <a:lumMod val="20000"/>
                        <a:lumOff val="80000"/>
                      </a:schemeClr>
                    </a:solidFill>
                  </a:tcPr>
                </a:tc>
                <a:extLst>
                  <a:ext uri="{0D108BD9-81ED-4DB2-BD59-A6C34878D82A}">
                    <a16:rowId xmlns:a16="http://schemas.microsoft.com/office/drawing/2014/main" xmlns="" val="10000"/>
                  </a:ext>
                </a:extLst>
              </a:tr>
              <a:tr h="2095695">
                <a:tc rowSpan="4">
                  <a:txBody>
                    <a:bodyPr/>
                    <a:lstStyle/>
                    <a:p>
                      <a:r>
                        <a:rPr lang="ru-RU" dirty="0" err="1"/>
                        <a:t>Тағйирот</a:t>
                      </a:r>
                      <a:r>
                        <a:rPr lang="ru-RU" dirty="0"/>
                        <a:t> дар</a:t>
                      </a:r>
                      <a:r>
                        <a:rPr lang="ru-RU" baseline="0" dirty="0"/>
                        <a:t> </a:t>
                      </a:r>
                      <a:r>
                        <a:rPr lang="ru-RU" baseline="0" dirty="0" err="1"/>
                        <a:t>буҷет</a:t>
                      </a:r>
                      <a:r>
                        <a:rPr lang="ru-RU" dirty="0"/>
                        <a:t> </a:t>
                      </a:r>
                      <a:endParaRPr lang="en-US" dirty="0"/>
                    </a:p>
                  </a:txBody>
                  <a:tcPr/>
                </a:tc>
                <a:tc>
                  <a:txBody>
                    <a:bodyPr/>
                    <a:lstStyle/>
                    <a:p>
                      <a:pPr marL="14288" marR="0" lvl="1" indent="-14288" algn="l" defTabSz="914400" rtl="0" eaLnBrk="1" fontAlgn="auto" latinLnBrk="0" hangingPunct="1">
                        <a:lnSpc>
                          <a:spcPct val="100000"/>
                        </a:lnSpc>
                        <a:spcBef>
                          <a:spcPts val="0"/>
                        </a:spcBef>
                        <a:spcAft>
                          <a:spcPts val="0"/>
                        </a:spcAft>
                        <a:buClrTx/>
                        <a:buSzTx/>
                        <a:buFontTx/>
                        <a:buNone/>
                        <a:tabLst/>
                        <a:defRPr/>
                      </a:pPr>
                      <a:r>
                        <a:rPr lang="ru-RU" dirty="0" err="1"/>
                        <a:t>Тағйирот</a:t>
                      </a:r>
                      <a:r>
                        <a:rPr lang="ru-RU" dirty="0"/>
                        <a:t> дар</a:t>
                      </a:r>
                      <a:r>
                        <a:rPr lang="ru-RU" baseline="0" dirty="0"/>
                        <a:t> </a:t>
                      </a:r>
                      <a:r>
                        <a:rPr lang="ru-RU" baseline="0" dirty="0" err="1"/>
                        <a:t>буҷет</a:t>
                      </a:r>
                      <a:r>
                        <a:rPr lang="ru-RU" dirty="0"/>
                        <a:t> </a:t>
                      </a:r>
                      <a:endParaRPr lang="en-US" dirty="0"/>
                    </a:p>
                    <a:p>
                      <a:pPr marL="14288" lvl="1" indent="-14288"/>
                      <a:r>
                        <a:rPr lang="ru-RU" dirty="0"/>
                        <a:t>ба </a:t>
                      </a:r>
                      <a:r>
                        <a:rPr lang="ru-RU" dirty="0" err="1"/>
                        <a:t>назар</a:t>
                      </a:r>
                      <a:r>
                        <a:rPr lang="ru-RU" dirty="0"/>
                        <a:t> </a:t>
                      </a:r>
                      <a:r>
                        <a:rPr lang="ru-RU" dirty="0" err="1"/>
                        <a:t>мерасад</a:t>
                      </a:r>
                      <a:r>
                        <a:rPr lang="ru-RU" dirty="0"/>
                        <a:t>? </a:t>
                      </a:r>
                    </a:p>
                    <a:p>
                      <a:pPr marL="14288" marR="0" lvl="1" indent="-14288" algn="l" defTabSz="914400" rtl="0" eaLnBrk="1" fontAlgn="auto" latinLnBrk="0" hangingPunct="1">
                        <a:lnSpc>
                          <a:spcPct val="100000"/>
                        </a:lnSpc>
                        <a:spcBef>
                          <a:spcPts val="0"/>
                        </a:spcBef>
                        <a:spcAft>
                          <a:spcPts val="0"/>
                        </a:spcAft>
                        <a:buClrTx/>
                        <a:buSzTx/>
                        <a:buFontTx/>
                        <a:buNone/>
                        <a:tabLst/>
                        <a:defRPr/>
                      </a:pPr>
                      <a:endParaRPr lang="ru-RU" dirty="0"/>
                    </a:p>
                  </a:txBody>
                  <a:tcPr/>
                </a:tc>
                <a:tc>
                  <a:txBody>
                    <a:bodyPr/>
                    <a:lstStyle/>
                    <a:p>
                      <a:endParaRPr lang="en-US" dirty="0"/>
                    </a:p>
                  </a:txBody>
                  <a:tcPr/>
                </a:tc>
                <a:tc>
                  <a:txBody>
                    <a:bodyPr/>
                    <a:lstStyle/>
                    <a:p>
                      <a:r>
                        <a:rPr lang="ru-RU" dirty="0" err="1"/>
                        <a:t>Афзоиш</a:t>
                      </a:r>
                      <a:r>
                        <a:rPr lang="ru-RU" dirty="0"/>
                        <a:t> дар </a:t>
                      </a:r>
                      <a:r>
                        <a:rPr lang="ru-RU" dirty="0" err="1"/>
                        <a:t>маблағгузории</a:t>
                      </a:r>
                      <a:r>
                        <a:rPr lang="ru-RU" dirty="0"/>
                        <a:t> </a:t>
                      </a:r>
                      <a:r>
                        <a:rPr lang="ru-RU" dirty="0" err="1"/>
                        <a:t>буҷет</a:t>
                      </a:r>
                      <a:r>
                        <a:rPr lang="ru-RU" dirty="0"/>
                        <a:t> </a:t>
                      </a:r>
                      <a:r>
                        <a:rPr lang="ru-RU" dirty="0" err="1"/>
                        <a:t>барои</a:t>
                      </a:r>
                      <a:r>
                        <a:rPr lang="ru-RU" dirty="0"/>
                        <a:t> </a:t>
                      </a:r>
                      <a:r>
                        <a:rPr lang="ru-RU" dirty="0" err="1"/>
                        <a:t>ҳадафҳо</a:t>
                      </a:r>
                      <a:r>
                        <a:rPr lang="ru-RU" dirty="0"/>
                        <a:t> </a:t>
                      </a:r>
                      <a:r>
                        <a:rPr lang="ru-RU" dirty="0" err="1"/>
                        <a:t>пешниҳоднамудаи</a:t>
                      </a:r>
                      <a:r>
                        <a:rPr lang="ru-RU" dirty="0"/>
                        <a:t> </a:t>
                      </a:r>
                      <a:r>
                        <a:rPr lang="ru-RU" dirty="0" err="1"/>
                        <a:t>шумо</a:t>
                      </a:r>
                      <a:r>
                        <a:rPr lang="ru-RU" dirty="0"/>
                        <a:t>(то </a:t>
                      </a:r>
                      <a:r>
                        <a:rPr lang="ru-RU" dirty="0" err="1"/>
                        <a:t>кадом</a:t>
                      </a:r>
                      <a:r>
                        <a:rPr lang="ru-RU" dirty="0"/>
                        <a:t> </a:t>
                      </a:r>
                      <a:r>
                        <a:rPr lang="ru-RU" dirty="0" err="1"/>
                        <a:t>андоза</a:t>
                      </a:r>
                      <a:r>
                        <a:rPr lang="ru-RU" dirty="0"/>
                        <a:t>?) </a:t>
                      </a:r>
                      <a:endParaRPr lang="en-US" dirty="0"/>
                    </a:p>
                  </a:txBody>
                  <a:tcPr/>
                </a:tc>
                <a:tc>
                  <a:txBody>
                    <a:bodyPr/>
                    <a:lstStyle/>
                    <a:p>
                      <a:endParaRPr lang="en-US" dirty="0"/>
                    </a:p>
                  </a:txBody>
                  <a:tcPr/>
                </a:tc>
                <a:extLst>
                  <a:ext uri="{0D108BD9-81ED-4DB2-BD59-A6C34878D82A}">
                    <a16:rowId xmlns:a16="http://schemas.microsoft.com/office/drawing/2014/main" xmlns="" val="10001"/>
                  </a:ext>
                </a:extLst>
              </a:tr>
              <a:tr h="370840">
                <a:tc vMerge="1">
                  <a:txBody>
                    <a:bodyPr/>
                    <a:lstStyle/>
                    <a:p>
                      <a:endParaRPr lang="en-US"/>
                    </a:p>
                  </a:txBody>
                  <a:tcPr/>
                </a:tc>
                <a:tc rowSpan="3">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dirty="0" err="1"/>
                        <a:t>Раванди</a:t>
                      </a:r>
                      <a:r>
                        <a:rPr lang="ru-RU" dirty="0"/>
                        <a:t> </a:t>
                      </a:r>
                      <a:r>
                        <a:rPr lang="ru-RU" dirty="0" err="1"/>
                        <a:t>буҷет</a:t>
                      </a:r>
                      <a:r>
                        <a:rPr lang="ru-RU" dirty="0"/>
                        <a:t> </a:t>
                      </a:r>
                      <a:r>
                        <a:rPr lang="ru-RU" dirty="0" err="1"/>
                        <a:t>тибқи</a:t>
                      </a:r>
                      <a:r>
                        <a:rPr lang="ru-RU" dirty="0"/>
                        <a:t> </a:t>
                      </a:r>
                      <a:r>
                        <a:rPr lang="ru-RU" dirty="0" err="1"/>
                        <a:t>фарзияи</a:t>
                      </a:r>
                      <a:r>
                        <a:rPr lang="ru-RU" dirty="0"/>
                        <a:t> </a:t>
                      </a:r>
                      <a:r>
                        <a:rPr lang="ru-RU" dirty="0" err="1"/>
                        <a:t>шумо</a:t>
                      </a:r>
                      <a:r>
                        <a:rPr lang="ru-RU" dirty="0"/>
                        <a:t> </a:t>
                      </a:r>
                      <a:r>
                        <a:rPr lang="ru-RU" dirty="0" err="1"/>
                        <a:t>дигаргун</a:t>
                      </a:r>
                      <a:r>
                        <a:rPr lang="ru-RU" dirty="0"/>
                        <a:t> </a:t>
                      </a:r>
                      <a:r>
                        <a:rPr lang="ru-RU" dirty="0" err="1"/>
                        <a:t>мешавад</a:t>
                      </a:r>
                      <a:r>
                        <a:rPr lang="ru-RU" dirty="0"/>
                        <a:t> ?</a:t>
                      </a:r>
                    </a:p>
                    <a:p>
                      <a:endParaRPr lang="en-US" dirty="0"/>
                    </a:p>
                  </a:txBody>
                  <a:tcPr/>
                </a:tc>
                <a:tc>
                  <a:txBody>
                    <a:bodyPr/>
                    <a:lstStyle/>
                    <a:p>
                      <a:endParaRPr lang="en-US" dirty="0"/>
                    </a:p>
                  </a:txBody>
                  <a:tcPr/>
                </a:tc>
                <a:tc>
                  <a:txBody>
                    <a:bodyPr/>
                    <a:lstStyle/>
                    <a:p>
                      <a:r>
                        <a:rPr lang="ru-RU" dirty="0" err="1"/>
                        <a:t>Аломати</a:t>
                      </a:r>
                      <a:r>
                        <a:rPr lang="ru-RU" dirty="0"/>
                        <a:t> </a:t>
                      </a:r>
                      <a:r>
                        <a:rPr lang="ru-RU" dirty="0" err="1"/>
                        <a:t>коҳиши</a:t>
                      </a:r>
                      <a:r>
                        <a:rPr lang="ru-RU" dirty="0"/>
                        <a:t> </a:t>
                      </a:r>
                      <a:r>
                        <a:rPr lang="ru-RU" dirty="0" err="1"/>
                        <a:t>зуҳуроти</a:t>
                      </a:r>
                      <a:r>
                        <a:rPr lang="ru-RU" dirty="0"/>
                        <a:t> </a:t>
                      </a:r>
                      <a:r>
                        <a:rPr lang="ru-RU" dirty="0" err="1"/>
                        <a:t>фасод</a:t>
                      </a:r>
                      <a:r>
                        <a:rPr lang="ru-RU" dirty="0"/>
                        <a:t> </a:t>
                      </a:r>
                      <a:endParaRPr lang="en-US" dirty="0"/>
                    </a:p>
                  </a:txBody>
                  <a:tcPr/>
                </a:tc>
                <a:tc>
                  <a:txBody>
                    <a:bodyPr/>
                    <a:lstStyle/>
                    <a:p>
                      <a:endParaRPr lang="en-US"/>
                    </a:p>
                  </a:txBody>
                  <a:tcPr/>
                </a:tc>
                <a:extLst>
                  <a:ext uri="{0D108BD9-81ED-4DB2-BD59-A6C34878D82A}">
                    <a16:rowId xmlns:a16="http://schemas.microsoft.com/office/drawing/2014/main" xmlns="" val="10002"/>
                  </a:ext>
                </a:extLst>
              </a:tr>
              <a:tr h="370840">
                <a:tc vMerge="1">
                  <a:txBody>
                    <a:bodyPr/>
                    <a:lstStyle/>
                    <a:p>
                      <a:endParaRPr lang="en-US" dirty="0"/>
                    </a:p>
                  </a:txBody>
                  <a:tcPr/>
                </a:tc>
                <a:tc vMerge="1">
                  <a:txBody>
                    <a:bodyPr/>
                    <a:lstStyle/>
                    <a:p>
                      <a:endParaRPr lang="en-US"/>
                    </a:p>
                  </a:txBody>
                  <a:tcPr/>
                </a:tc>
                <a:tc>
                  <a:txBody>
                    <a:bodyPr/>
                    <a:lstStyle/>
                    <a:p>
                      <a:endParaRPr lang="en-US" dirty="0"/>
                    </a:p>
                  </a:txBody>
                  <a:tcPr/>
                </a:tc>
                <a:tc>
                  <a:txBody>
                    <a:bodyPr/>
                    <a:lstStyle/>
                    <a:p>
                      <a:r>
                        <a:rPr lang="ru-RU" dirty="0" err="1"/>
                        <a:t>Шумораи</a:t>
                      </a:r>
                      <a:r>
                        <a:rPr lang="ru-RU" dirty="0"/>
                        <a:t> </a:t>
                      </a:r>
                      <a:r>
                        <a:rPr lang="ru-RU" dirty="0" err="1"/>
                        <a:t>чорабиниҳо</a:t>
                      </a:r>
                      <a:r>
                        <a:rPr lang="ru-RU" dirty="0"/>
                        <a:t> </a:t>
                      </a:r>
                      <a:r>
                        <a:rPr lang="ru-RU" dirty="0" err="1"/>
                        <a:t>оид</a:t>
                      </a:r>
                      <a:r>
                        <a:rPr lang="ru-RU" dirty="0"/>
                        <a:t> ба </a:t>
                      </a:r>
                      <a:r>
                        <a:rPr lang="ru-RU" dirty="0" err="1"/>
                        <a:t>ҷалби</a:t>
                      </a:r>
                      <a:r>
                        <a:rPr lang="ru-RU" dirty="0"/>
                        <a:t> </a:t>
                      </a:r>
                      <a:r>
                        <a:rPr lang="ru-RU" dirty="0" err="1"/>
                        <a:t>ҷомеа</a:t>
                      </a:r>
                      <a:r>
                        <a:rPr lang="ru-RU" dirty="0"/>
                        <a:t> </a:t>
                      </a:r>
                      <a:endParaRPr lang="en-US" dirty="0"/>
                    </a:p>
                  </a:txBody>
                  <a:tcPr/>
                </a:tc>
                <a:tc>
                  <a:txBody>
                    <a:bodyPr/>
                    <a:lstStyle/>
                    <a:p>
                      <a:endParaRPr lang="en-US" dirty="0"/>
                    </a:p>
                  </a:txBody>
                  <a:tcPr/>
                </a:tc>
                <a:extLst>
                  <a:ext uri="{0D108BD9-81ED-4DB2-BD59-A6C34878D82A}">
                    <a16:rowId xmlns:a16="http://schemas.microsoft.com/office/drawing/2014/main" xmlns="" val="10003"/>
                  </a:ext>
                </a:extLst>
              </a:tr>
              <a:tr h="370840">
                <a:tc vMerge="1">
                  <a:txBody>
                    <a:bodyPr/>
                    <a:lstStyle/>
                    <a:p>
                      <a:endParaRPr lang="en-US" dirty="0"/>
                    </a:p>
                  </a:txBody>
                  <a:tcPr/>
                </a:tc>
                <a:tc vMerge="1">
                  <a:txBody>
                    <a:bodyPr/>
                    <a:lstStyle/>
                    <a:p>
                      <a:endParaRPr lang="en-US" dirty="0"/>
                    </a:p>
                  </a:txBody>
                  <a:tcPr/>
                </a:tc>
                <a:tc>
                  <a:txBody>
                    <a:bodyPr/>
                    <a:lstStyle/>
                    <a:p>
                      <a:endParaRPr lang="en-US" dirty="0"/>
                    </a:p>
                  </a:txBody>
                  <a:tcPr/>
                </a:tc>
                <a:tc>
                  <a:txBody>
                    <a:bodyPr/>
                    <a:lstStyle/>
                    <a:p>
                      <a:r>
                        <a:rPr lang="ru-RU" dirty="0" err="1"/>
                        <a:t>Аломатҳои</a:t>
                      </a:r>
                      <a:r>
                        <a:rPr lang="ru-RU" dirty="0"/>
                        <a:t> </a:t>
                      </a:r>
                      <a:r>
                        <a:rPr lang="ru-RU" dirty="0" err="1"/>
                        <a:t>беҳтаршавии</a:t>
                      </a:r>
                      <a:r>
                        <a:rPr lang="ru-RU" dirty="0"/>
                        <a:t> </a:t>
                      </a:r>
                      <a:r>
                        <a:rPr lang="ru-RU" dirty="0" err="1"/>
                        <a:t>шаффофияти</a:t>
                      </a:r>
                      <a:r>
                        <a:rPr lang="ru-RU" dirty="0"/>
                        <a:t> </a:t>
                      </a:r>
                      <a:r>
                        <a:rPr lang="ru-RU" dirty="0" err="1"/>
                        <a:t>буҷет</a:t>
                      </a:r>
                      <a:r>
                        <a:rPr lang="ru-RU" dirty="0"/>
                        <a:t> </a:t>
                      </a:r>
                      <a:endParaRPr lang="en-US" dirty="0"/>
                    </a:p>
                  </a:txBody>
                  <a:tcPr/>
                </a:tc>
                <a:tc>
                  <a:txBody>
                    <a:bodyPr/>
                    <a:lstStyle/>
                    <a:p>
                      <a:endParaRPr lang="en-US" dirty="0"/>
                    </a:p>
                  </a:txBody>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153237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75713549"/>
              </p:ext>
            </p:extLst>
          </p:nvPr>
        </p:nvGraphicFramePr>
        <p:xfrm>
          <a:off x="405028" y="988646"/>
          <a:ext cx="11345333" cy="5948680"/>
        </p:xfrm>
        <a:graphic>
          <a:graphicData uri="http://schemas.openxmlformats.org/drawingml/2006/table">
            <a:tbl>
              <a:tblPr firstRow="1" bandRow="1">
                <a:tableStyleId>{5940675A-B579-460E-94D1-54222C63F5DA}</a:tableStyleId>
              </a:tblPr>
              <a:tblGrid>
                <a:gridCol w="1617896">
                  <a:extLst>
                    <a:ext uri="{9D8B030D-6E8A-4147-A177-3AD203B41FA5}">
                      <a16:colId xmlns:a16="http://schemas.microsoft.com/office/drawing/2014/main" xmlns="" val="20000"/>
                    </a:ext>
                  </a:extLst>
                </a:gridCol>
                <a:gridCol w="2412958">
                  <a:extLst>
                    <a:ext uri="{9D8B030D-6E8A-4147-A177-3AD203B41FA5}">
                      <a16:colId xmlns:a16="http://schemas.microsoft.com/office/drawing/2014/main" xmlns="" val="20001"/>
                    </a:ext>
                  </a:extLst>
                </a:gridCol>
                <a:gridCol w="2302933">
                  <a:extLst>
                    <a:ext uri="{9D8B030D-6E8A-4147-A177-3AD203B41FA5}">
                      <a16:colId xmlns:a16="http://schemas.microsoft.com/office/drawing/2014/main" xmlns="" val="20002"/>
                    </a:ext>
                  </a:extLst>
                </a:gridCol>
                <a:gridCol w="2980267">
                  <a:extLst>
                    <a:ext uri="{9D8B030D-6E8A-4147-A177-3AD203B41FA5}">
                      <a16:colId xmlns:a16="http://schemas.microsoft.com/office/drawing/2014/main" xmlns="" val="20003"/>
                    </a:ext>
                  </a:extLst>
                </a:gridCol>
                <a:gridCol w="2031279">
                  <a:extLst>
                    <a:ext uri="{9D8B030D-6E8A-4147-A177-3AD203B41FA5}">
                      <a16:colId xmlns:a16="http://schemas.microsoft.com/office/drawing/2014/main" xmlns="" val="20004"/>
                    </a:ext>
                  </a:extLst>
                </a:gridCol>
              </a:tblGrid>
              <a:tr h="370840">
                <a:tc>
                  <a:txBody>
                    <a:bodyPr/>
                    <a:lstStyle/>
                    <a:p>
                      <a:pPr algn="ctr"/>
                      <a:r>
                        <a:rPr lang="ru-RU" b="1" dirty="0" err="1"/>
                        <a:t>Унсури</a:t>
                      </a:r>
                      <a:r>
                        <a:rPr lang="ru-RU" b="1" dirty="0"/>
                        <a:t> </a:t>
                      </a:r>
                      <a:r>
                        <a:rPr lang="ru-RU" b="1" dirty="0" err="1"/>
                        <a:t>Калидии</a:t>
                      </a:r>
                      <a:r>
                        <a:rPr lang="ru-RU" b="1" dirty="0"/>
                        <a:t> </a:t>
                      </a:r>
                      <a:r>
                        <a:rPr lang="ru-RU" b="1" dirty="0" err="1"/>
                        <a:t>нақшаи</a:t>
                      </a:r>
                      <a:r>
                        <a:rPr lang="ru-RU" b="1" dirty="0"/>
                        <a:t> </a:t>
                      </a:r>
                      <a:r>
                        <a:rPr lang="ru-RU" b="1" dirty="0" err="1"/>
                        <a:t>таъсиррасонӣ</a:t>
                      </a: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Кадом</a:t>
                      </a:r>
                      <a:r>
                        <a:rPr lang="ru-RU" b="1" dirty="0"/>
                        <a:t> </a:t>
                      </a:r>
                      <a:r>
                        <a:rPr lang="ru-RU" b="1" dirty="0" err="1"/>
                        <a:t>суолҳоро</a:t>
                      </a:r>
                      <a:r>
                        <a:rPr lang="ru-RU" b="1" dirty="0"/>
                        <a:t> ба худ додан </a:t>
                      </a:r>
                      <a:r>
                        <a:rPr lang="ru-RU" b="1" dirty="0" err="1"/>
                        <a:t>лозим</a:t>
                      </a:r>
                      <a:r>
                        <a:rPr lang="ru-RU" b="1" dirty="0"/>
                        <a:t>  </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кутоҳмуддат</a:t>
                      </a:r>
                      <a:r>
                        <a:rPr lang="ru-RU" b="1" dirty="0"/>
                        <a:t> (1-6 </a:t>
                      </a:r>
                      <a:r>
                        <a:rPr lang="ru-RU" b="1" dirty="0" err="1"/>
                        <a:t>моҳ</a:t>
                      </a:r>
                      <a:r>
                        <a:rPr lang="ru-RU" b="1" dirty="0"/>
                        <a:t>.)</a:t>
                      </a:r>
                      <a:endParaRPr lang="en-US" b="1" dirty="0"/>
                    </a:p>
                    <a:p>
                      <a:pPr algn="ctr"/>
                      <a:r>
                        <a:rPr lang="ru-RU" b="1" dirty="0"/>
                        <a:t> </a:t>
                      </a:r>
                      <a:endParaRPr lang="en-US" b="1" dirty="0"/>
                    </a:p>
                  </a:txBody>
                  <a:tcPr anchor="ct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b="1" dirty="0" err="1"/>
                        <a:t>Индикатори</a:t>
                      </a:r>
                      <a:r>
                        <a:rPr lang="ru-RU" b="1" dirty="0"/>
                        <a:t> </a:t>
                      </a:r>
                      <a:r>
                        <a:rPr lang="ru-RU" b="1" dirty="0" err="1"/>
                        <a:t>миёнамуддат</a:t>
                      </a:r>
                      <a:r>
                        <a:rPr lang="ru-RU" b="1" dirty="0"/>
                        <a:t> (1-2сол)</a:t>
                      </a:r>
                      <a:endParaRPr lang="en-US" b="1" dirty="0"/>
                    </a:p>
                    <a:p>
                      <a:pPr algn="ctr"/>
                      <a:r>
                        <a:rPr lang="tg-Cyrl-TJ" b="1" dirty="0"/>
                        <a:t> </a:t>
                      </a:r>
                      <a:endParaRPr lang="en-US" b="1" dirty="0"/>
                    </a:p>
                  </a:txBody>
                  <a:tcPr anchor="ctr">
                    <a:solidFill>
                      <a:schemeClr val="accent6">
                        <a:lumMod val="20000"/>
                        <a:lumOff val="80000"/>
                      </a:schemeClr>
                    </a:solidFill>
                  </a:tcPr>
                </a:tc>
                <a:tc>
                  <a:txBody>
                    <a:bodyPr/>
                    <a:lstStyle/>
                    <a:p>
                      <a:pPr algn="ctr"/>
                      <a:r>
                        <a:rPr lang="ru-RU" b="1" dirty="0" err="1"/>
                        <a:t>Индикатори</a:t>
                      </a:r>
                      <a:r>
                        <a:rPr lang="ru-RU" b="1" dirty="0"/>
                        <a:t> </a:t>
                      </a:r>
                      <a:r>
                        <a:rPr lang="ru-RU" b="1" dirty="0" err="1"/>
                        <a:t>дарозмуддат</a:t>
                      </a:r>
                      <a:r>
                        <a:rPr lang="ru-RU" b="1" dirty="0"/>
                        <a:t> (3-5 </a:t>
                      </a:r>
                      <a:r>
                        <a:rPr lang="ru-RU" b="1" dirty="0" err="1"/>
                        <a:t>сол</a:t>
                      </a:r>
                      <a:r>
                        <a:rPr lang="ru-RU" b="1" dirty="0"/>
                        <a:t>  )</a:t>
                      </a:r>
                      <a:endParaRPr lang="en-US" b="1" dirty="0"/>
                    </a:p>
                  </a:txBody>
                  <a:tcPr anchor="ctr">
                    <a:solidFill>
                      <a:schemeClr val="accent6">
                        <a:lumMod val="20000"/>
                        <a:lumOff val="80000"/>
                      </a:schemeClr>
                    </a:solidFill>
                  </a:tcPr>
                </a:tc>
                <a:extLst>
                  <a:ext uri="{0D108BD9-81ED-4DB2-BD59-A6C34878D82A}">
                    <a16:rowId xmlns:a16="http://schemas.microsoft.com/office/drawing/2014/main" xmlns="" val="10000"/>
                  </a:ext>
                </a:extLst>
              </a:tr>
              <a:tr h="370840">
                <a:tc rowSpan="2">
                  <a:txBody>
                    <a:bodyPr/>
                    <a:lstStyle/>
                    <a:p>
                      <a:r>
                        <a:rPr lang="ru-RU" dirty="0" err="1"/>
                        <a:t>Тағйирот</a:t>
                      </a:r>
                      <a:r>
                        <a:rPr lang="ru-RU" dirty="0"/>
                        <a:t> дар </a:t>
                      </a:r>
                      <a:r>
                        <a:rPr lang="ru-RU" dirty="0" err="1"/>
                        <a:t>фаъолиятҳои</a:t>
                      </a:r>
                      <a:r>
                        <a:rPr lang="ru-RU" dirty="0"/>
                        <a:t> </a:t>
                      </a:r>
                      <a:r>
                        <a:rPr lang="ru-RU" dirty="0" err="1"/>
                        <a:t>мақомот</a:t>
                      </a:r>
                      <a:r>
                        <a:rPr lang="ru-RU" dirty="0"/>
                        <a:t> </a:t>
                      </a:r>
                      <a:endParaRPr lang="en-US" dirty="0"/>
                    </a:p>
                  </a:txBody>
                  <a:tcPr/>
                </a:tc>
                <a:tc row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dirty="0" err="1"/>
                        <a:t>Тағйирот</a:t>
                      </a:r>
                      <a:r>
                        <a:rPr lang="ru-RU" dirty="0"/>
                        <a:t> дар </a:t>
                      </a:r>
                      <a:r>
                        <a:rPr lang="ru-RU" dirty="0" err="1"/>
                        <a:t>буҷет</a:t>
                      </a:r>
                      <a:r>
                        <a:rPr lang="ru-RU" dirty="0"/>
                        <a:t> </a:t>
                      </a:r>
                      <a:r>
                        <a:rPr lang="ru-RU" dirty="0" err="1"/>
                        <a:t>ва</a:t>
                      </a:r>
                      <a:r>
                        <a:rPr lang="ru-RU" dirty="0"/>
                        <a:t> </a:t>
                      </a:r>
                      <a:r>
                        <a:rPr lang="ru-RU" dirty="0" err="1"/>
                        <a:t>раванди</a:t>
                      </a:r>
                      <a:r>
                        <a:rPr lang="ru-RU" dirty="0"/>
                        <a:t> </a:t>
                      </a:r>
                      <a:r>
                        <a:rPr lang="ru-RU" dirty="0" err="1"/>
                        <a:t>буҷет</a:t>
                      </a:r>
                      <a:r>
                        <a:rPr lang="ru-RU" dirty="0"/>
                        <a:t> </a:t>
                      </a:r>
                      <a:r>
                        <a:rPr lang="ru-RU" dirty="0" err="1"/>
                        <a:t>оё</a:t>
                      </a:r>
                      <a:r>
                        <a:rPr lang="ru-RU" dirty="0"/>
                        <a:t> </a:t>
                      </a:r>
                      <a:r>
                        <a:rPr lang="ru-RU" dirty="0" err="1"/>
                        <a:t>боиси</a:t>
                      </a:r>
                      <a:r>
                        <a:rPr lang="ru-RU" dirty="0"/>
                        <a:t> </a:t>
                      </a:r>
                      <a:r>
                        <a:rPr lang="ru-RU" dirty="0" err="1"/>
                        <a:t>дигаргунӣ</a:t>
                      </a:r>
                      <a:r>
                        <a:rPr lang="ru-RU" dirty="0"/>
                        <a:t> дар </a:t>
                      </a:r>
                      <a:r>
                        <a:rPr lang="ru-RU" dirty="0" err="1"/>
                        <a:t>фаъолияти</a:t>
                      </a:r>
                      <a:r>
                        <a:rPr lang="ru-RU" dirty="0"/>
                        <a:t> </a:t>
                      </a:r>
                      <a:r>
                        <a:rPr lang="ru-RU" dirty="0" err="1"/>
                        <a:t>мақомот</a:t>
                      </a:r>
                      <a:r>
                        <a:rPr lang="ru-RU" dirty="0"/>
                        <a:t> </a:t>
                      </a:r>
                      <a:r>
                        <a:rPr lang="ru-RU" dirty="0" err="1"/>
                        <a:t>мешавад</a:t>
                      </a:r>
                      <a:r>
                        <a:rPr lang="ru-RU" dirty="0"/>
                        <a:t>  ?</a:t>
                      </a:r>
                      <a:endParaRPr lang="en-US" dirty="0"/>
                    </a:p>
                  </a:txBody>
                  <a:tcPr/>
                </a:tc>
                <a:tc>
                  <a:txBody>
                    <a:bodyPr/>
                    <a:lstStyle/>
                    <a:p>
                      <a:endParaRPr lang="en-US"/>
                    </a:p>
                  </a:txBody>
                  <a:tcPr/>
                </a:tc>
                <a:tc>
                  <a:txBody>
                    <a:bodyPr/>
                    <a:lstStyle/>
                    <a:p>
                      <a:r>
                        <a:rPr lang="ru-RU" dirty="0" err="1"/>
                        <a:t>Тағйироти</a:t>
                      </a:r>
                      <a:r>
                        <a:rPr lang="ru-RU" dirty="0"/>
                        <a:t> </a:t>
                      </a:r>
                      <a:r>
                        <a:rPr lang="ru-RU" dirty="0" err="1"/>
                        <a:t>дилхоҳ</a:t>
                      </a:r>
                      <a:r>
                        <a:rPr lang="ru-RU" dirty="0"/>
                        <a:t> дар </a:t>
                      </a:r>
                      <a:r>
                        <a:rPr lang="ru-RU" dirty="0" err="1"/>
                        <a:t>тақдими</a:t>
                      </a:r>
                      <a:r>
                        <a:rPr lang="ru-RU" dirty="0"/>
                        <a:t> </a:t>
                      </a:r>
                      <a:r>
                        <a:rPr lang="ru-RU" dirty="0" err="1"/>
                        <a:t>хидматрасониҳо</a:t>
                      </a:r>
                      <a:r>
                        <a:rPr lang="ru-RU" dirty="0"/>
                        <a:t> аз </a:t>
                      </a:r>
                      <a:r>
                        <a:rPr lang="ru-RU" dirty="0" err="1"/>
                        <a:t>ҷониби</a:t>
                      </a:r>
                      <a:r>
                        <a:rPr lang="ru-RU" dirty="0"/>
                        <a:t> </a:t>
                      </a:r>
                      <a:r>
                        <a:rPr lang="ru-RU" dirty="0" err="1"/>
                        <a:t>мақомоти</a:t>
                      </a:r>
                      <a:r>
                        <a:rPr lang="ru-RU" dirty="0"/>
                        <a:t> </a:t>
                      </a:r>
                      <a:r>
                        <a:rPr lang="ru-RU" dirty="0" err="1"/>
                        <a:t>давлатии</a:t>
                      </a:r>
                      <a:r>
                        <a:rPr lang="ru-RU" dirty="0"/>
                        <a:t> </a:t>
                      </a:r>
                      <a:r>
                        <a:rPr lang="ru-RU" dirty="0" err="1"/>
                        <a:t>дахлдор</a:t>
                      </a:r>
                      <a:r>
                        <a:rPr lang="ru-RU" dirty="0"/>
                        <a:t>  </a:t>
                      </a:r>
                      <a:endParaRPr lang="en-US" dirty="0"/>
                    </a:p>
                  </a:txBody>
                  <a:tcPr/>
                </a:tc>
                <a:tc>
                  <a:txBody>
                    <a:bodyPr/>
                    <a:lstStyle/>
                    <a:p>
                      <a:endParaRPr lang="en-US"/>
                    </a:p>
                  </a:txBody>
                  <a:tcPr/>
                </a:tc>
                <a:extLst>
                  <a:ext uri="{0D108BD9-81ED-4DB2-BD59-A6C34878D82A}">
                    <a16:rowId xmlns:a16="http://schemas.microsoft.com/office/drawing/2014/main" xmlns="" val="10001"/>
                  </a:ext>
                </a:extLst>
              </a:tr>
              <a:tr h="0">
                <a:tc vMerge="1">
                  <a:txBody>
                    <a:bodyPr/>
                    <a:lstStyle/>
                    <a:p>
                      <a:endParaRPr lang="en-US"/>
                    </a:p>
                  </a:txBody>
                  <a:tcPr/>
                </a:tc>
                <a:tc vMerge="1">
                  <a:txBody>
                    <a:bodyPr/>
                    <a:lstStyle/>
                    <a:p>
                      <a:endParaRPr lang="en-US" dirty="0"/>
                    </a:p>
                  </a:txBody>
                  <a:tcPr/>
                </a:tc>
                <a:tc>
                  <a:txBody>
                    <a:bodyPr/>
                    <a:lstStyle/>
                    <a:p>
                      <a:endParaRPr lang="en-US"/>
                    </a:p>
                  </a:txBody>
                  <a:tcPr/>
                </a:tc>
                <a:tc>
                  <a:txBody>
                    <a:bodyPr/>
                    <a:lstStyle/>
                    <a:p>
                      <a:r>
                        <a:rPr lang="ru-RU" dirty="0" err="1"/>
                        <a:t>Ворид</a:t>
                      </a:r>
                      <a:r>
                        <a:rPr lang="ru-RU" baseline="0" dirty="0"/>
                        <a:t> </a:t>
                      </a:r>
                      <a:r>
                        <a:rPr lang="ru-RU" baseline="0" dirty="0" err="1"/>
                        <a:t>намудани</a:t>
                      </a:r>
                      <a:r>
                        <a:rPr lang="ru-RU" baseline="0" dirty="0"/>
                        <a:t> </a:t>
                      </a:r>
                      <a:r>
                        <a:rPr lang="ru-RU" baseline="0" dirty="0" err="1"/>
                        <a:t>пешниҳодоте</a:t>
                      </a:r>
                      <a:r>
                        <a:rPr lang="ru-RU" baseline="0" dirty="0"/>
                        <a:t>, </a:t>
                      </a:r>
                      <a:r>
                        <a:rPr lang="ru-RU" baseline="0" dirty="0" err="1"/>
                        <a:t>ки</a:t>
                      </a:r>
                      <a:r>
                        <a:rPr lang="ru-RU" baseline="0" dirty="0"/>
                        <a:t> аз </a:t>
                      </a:r>
                      <a:r>
                        <a:rPr lang="ru-RU" baseline="0" dirty="0" err="1"/>
                        <a:t>тарафи</a:t>
                      </a:r>
                      <a:r>
                        <a:rPr lang="ru-RU" baseline="0" dirty="0"/>
                        <a:t> </a:t>
                      </a:r>
                      <a:r>
                        <a:rPr lang="ru-RU" baseline="0" dirty="0" err="1"/>
                        <a:t>иштирокдорони</a:t>
                      </a:r>
                      <a:r>
                        <a:rPr lang="ru-RU" baseline="0" dirty="0"/>
                        <a:t> </a:t>
                      </a:r>
                      <a:r>
                        <a:rPr lang="ru-RU" baseline="0" dirty="0" err="1"/>
                        <a:t>раванд</a:t>
                      </a:r>
                      <a:r>
                        <a:rPr lang="ru-RU" baseline="0" dirty="0"/>
                        <a:t> </a:t>
                      </a:r>
                      <a:r>
                        <a:rPr lang="ru-RU" baseline="0" dirty="0" err="1"/>
                        <a:t>расидааст</a:t>
                      </a:r>
                      <a:r>
                        <a:rPr lang="ru-RU" baseline="0" dirty="0"/>
                        <a:t>  </a:t>
                      </a:r>
                      <a:endParaRPr lang="en-US" dirty="0"/>
                    </a:p>
                  </a:txBody>
                  <a:tcPr/>
                </a:tc>
                <a:tc>
                  <a:txBody>
                    <a:bodyPr/>
                    <a:lstStyle/>
                    <a:p>
                      <a:endParaRPr lang="en-US" dirty="0"/>
                    </a:p>
                  </a:txBody>
                  <a:tcPr/>
                </a:tc>
                <a:extLst>
                  <a:ext uri="{0D108BD9-81ED-4DB2-BD59-A6C34878D82A}">
                    <a16:rowId xmlns:a16="http://schemas.microsoft.com/office/drawing/2014/main" xmlns="" val="10002"/>
                  </a:ext>
                </a:extLst>
              </a:tr>
              <a:tr h="1188720">
                <a:tc rowSpan="2">
                  <a:txBody>
                    <a:bodyPr/>
                    <a:lstStyle/>
                    <a:p>
                      <a:r>
                        <a:rPr lang="ru-RU" dirty="0"/>
                        <a:t>Конечная цель</a:t>
                      </a:r>
                      <a:endParaRPr lang="en-US" dirty="0"/>
                    </a:p>
                  </a:txBody>
                  <a:tcPr/>
                </a:tc>
                <a:tc rowSpan="2">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ru-RU" dirty="0" err="1"/>
                        <a:t>Оё</a:t>
                      </a:r>
                      <a:r>
                        <a:rPr lang="ru-RU" dirty="0"/>
                        <a:t> </a:t>
                      </a:r>
                      <a:r>
                        <a:rPr lang="ru-RU" dirty="0" err="1"/>
                        <a:t>тағйирот</a:t>
                      </a:r>
                      <a:r>
                        <a:rPr lang="ru-RU" dirty="0"/>
                        <a:t> </a:t>
                      </a:r>
                      <a:r>
                        <a:rPr lang="ru-RU" dirty="0" err="1"/>
                        <a:t>боиси</a:t>
                      </a:r>
                      <a:r>
                        <a:rPr lang="ru-RU" dirty="0"/>
                        <a:t> </a:t>
                      </a:r>
                      <a:r>
                        <a:rPr lang="ru-RU" dirty="0" err="1"/>
                        <a:t>беҳбуди</a:t>
                      </a:r>
                      <a:r>
                        <a:rPr lang="ru-RU" dirty="0"/>
                        <a:t> </a:t>
                      </a:r>
                      <a:r>
                        <a:rPr lang="ru-RU" dirty="0" err="1"/>
                        <a:t>нишондиҳандаҳои</a:t>
                      </a:r>
                      <a:r>
                        <a:rPr lang="ru-RU" dirty="0"/>
                        <a:t> </a:t>
                      </a:r>
                      <a:r>
                        <a:rPr lang="ru-RU" dirty="0" err="1"/>
                        <a:t>иҷтимоӣ</a:t>
                      </a:r>
                      <a:r>
                        <a:rPr lang="ru-RU" dirty="0"/>
                        <a:t> ё </a:t>
                      </a:r>
                      <a:r>
                        <a:rPr lang="ru-RU" dirty="0" err="1"/>
                        <a:t>ҷалби</a:t>
                      </a:r>
                      <a:r>
                        <a:rPr lang="ru-RU" dirty="0"/>
                        <a:t> </a:t>
                      </a:r>
                      <a:r>
                        <a:rPr lang="ru-RU" dirty="0" err="1"/>
                        <a:t>иштироки</a:t>
                      </a:r>
                      <a:r>
                        <a:rPr lang="ru-RU" dirty="0"/>
                        <a:t> </a:t>
                      </a:r>
                      <a:r>
                        <a:rPr lang="ru-RU" dirty="0" err="1"/>
                        <a:t>ҷомеа</a:t>
                      </a:r>
                      <a:r>
                        <a:rPr lang="ru-RU" dirty="0"/>
                        <a:t> </a:t>
                      </a:r>
                      <a:r>
                        <a:rPr lang="ru-RU" dirty="0" err="1"/>
                        <a:t>мегардад</a:t>
                      </a:r>
                      <a:r>
                        <a:rPr lang="ru-RU" dirty="0"/>
                        <a:t> ?</a:t>
                      </a:r>
                      <a:endParaRPr lang="en-US" dirty="0"/>
                    </a:p>
                  </a:txBody>
                  <a:tcPr/>
                </a:tc>
                <a:tc>
                  <a:txBody>
                    <a:bodyPr/>
                    <a:lstStyle/>
                    <a:p>
                      <a:endParaRPr lang="en-US" dirty="0"/>
                    </a:p>
                  </a:txBody>
                  <a:tcPr/>
                </a:tc>
                <a:tc>
                  <a:txBody>
                    <a:bodyPr/>
                    <a:lstStyle/>
                    <a:p>
                      <a:endParaRPr lang="en-US" dirty="0"/>
                    </a:p>
                  </a:txBody>
                  <a:tcPr/>
                </a:tc>
                <a:tc>
                  <a:txBody>
                    <a:bodyPr/>
                    <a:lstStyle/>
                    <a:p>
                      <a:r>
                        <a:rPr lang="ru-RU" dirty="0" err="1"/>
                        <a:t>Тағйирот</a:t>
                      </a:r>
                      <a:r>
                        <a:rPr lang="ru-RU" dirty="0"/>
                        <a:t> дар </a:t>
                      </a:r>
                      <a:r>
                        <a:rPr lang="ru-RU" dirty="0" err="1"/>
                        <a:t>индикаторҳои</a:t>
                      </a:r>
                      <a:r>
                        <a:rPr lang="ru-RU" dirty="0"/>
                        <a:t> </a:t>
                      </a:r>
                      <a:r>
                        <a:rPr lang="ru-RU" dirty="0" err="1"/>
                        <a:t>инкишоф</a:t>
                      </a:r>
                      <a:r>
                        <a:rPr lang="ru-RU" dirty="0"/>
                        <a:t>  (дар </a:t>
                      </a:r>
                      <a:r>
                        <a:rPr lang="ru-RU" dirty="0" err="1"/>
                        <a:t>соҳаи</a:t>
                      </a:r>
                      <a:r>
                        <a:rPr lang="ru-RU" dirty="0"/>
                        <a:t> </a:t>
                      </a:r>
                      <a:r>
                        <a:rPr lang="ru-RU" dirty="0" err="1"/>
                        <a:t>таъсиррасонии</a:t>
                      </a:r>
                      <a:r>
                        <a:rPr lang="ru-RU" dirty="0"/>
                        <a:t> </a:t>
                      </a:r>
                      <a:r>
                        <a:rPr lang="ru-RU" dirty="0" err="1"/>
                        <a:t>шумо</a:t>
                      </a:r>
                      <a:r>
                        <a:rPr lang="ru-RU"/>
                        <a:t> )</a:t>
                      </a:r>
                      <a:endParaRPr lang="en-US" dirty="0"/>
                    </a:p>
                  </a:txBody>
                  <a:tcPr/>
                </a:tc>
                <a:extLst>
                  <a:ext uri="{0D108BD9-81ED-4DB2-BD59-A6C34878D82A}">
                    <a16:rowId xmlns:a16="http://schemas.microsoft.com/office/drawing/2014/main" xmlns="" val="10003"/>
                  </a:ext>
                </a:extLst>
              </a:tr>
              <a:tr h="370840">
                <a:tc vMerge="1">
                  <a:txBody>
                    <a:bodyPr/>
                    <a:lstStyle/>
                    <a:p>
                      <a:endParaRPr lang="en-US" dirty="0"/>
                    </a:p>
                  </a:txBody>
                  <a:tcPr/>
                </a:tc>
                <a:tc vMerge="1">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xmlns="" val="10004"/>
                  </a:ext>
                </a:extLst>
              </a:tr>
            </a:tbl>
          </a:graphicData>
        </a:graphic>
      </p:graphicFrame>
      <p:sp>
        <p:nvSpPr>
          <p:cNvPr id="6" name="Title 1"/>
          <p:cNvSpPr txBox="1">
            <a:spLocks/>
          </p:cNvSpPr>
          <p:nvPr/>
        </p:nvSpPr>
        <p:spPr>
          <a:xfrm>
            <a:off x="575082" y="140677"/>
            <a:ext cx="11005226" cy="65531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600" kern="1200" cap="all" spc="-60" baseline="0">
                <a:solidFill>
                  <a:schemeClr val="tx2"/>
                </a:solidFill>
                <a:latin typeface="+mj-lt"/>
                <a:ea typeface="+mj-ea"/>
                <a:cs typeface="+mj-cs"/>
              </a:defRPr>
            </a:lvl1pPr>
          </a:lstStyle>
          <a:p>
            <a:pPr algn="ctr"/>
            <a:r>
              <a:rPr lang="ru-RU" sz="2800" b="1" dirty="0" err="1">
                <a:latin typeface="Times New Roman" panose="02020603050405020304" pitchFamily="18" charset="0"/>
                <a:cs typeface="Times New Roman" panose="02020603050405020304" pitchFamily="18" charset="0"/>
              </a:rPr>
              <a:t>Намунаи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индикаторҳо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барои</a:t>
            </a:r>
            <a:r>
              <a:rPr lang="ru-RU" sz="2800" b="1" dirty="0">
                <a:latin typeface="Times New Roman" panose="02020603050405020304" pitchFamily="18" charset="0"/>
                <a:cs typeface="Times New Roman" panose="02020603050405020304" pitchFamily="18" charset="0"/>
              </a:rPr>
              <a:t> НТ  </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02138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M theme">
  <a:themeElements>
    <a:clrScheme name="Главная">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Главная">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авная">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txDef>
      <a:spPr>
        <a:noFill/>
      </a:spPr>
      <a:bodyPr wrap="square" rtlCol="0">
        <a:spAutoFit/>
      </a:bodyPr>
      <a:lstStyle>
        <a:defPPr marL="111125" indent="-111125">
          <a:buFont typeface="Arial" pitchFamily="34" charset="0"/>
          <a:buChar char="•"/>
          <a:defRPr sz="1200" dirty="0"/>
        </a:defPPr>
      </a:lstStyle>
    </a:txDef>
  </a:objectDefaults>
  <a:extraClrSchemeLst/>
  <a:extLst>
    <a:ext uri="{05A4C25C-085E-4340-85A3-A5531E510DB2}">
      <thm15:themeFamily xmlns:thm15="http://schemas.microsoft.com/office/thememl/2012/main" name="PM theme" id="{8E8C16DA-4B8E-44C3-9011-80B6749DA9DF}" vid="{57C1E77F-67FD-42E8-AF61-2578C41337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PM theme</Template>
  <TotalTime>145</TotalTime>
  <Words>901</Words>
  <Application>Microsoft Office PowerPoint</Application>
  <PresentationFormat>Широкоэкранный</PresentationFormat>
  <Paragraphs>137</Paragraphs>
  <Slides>8</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Arial Black</vt:lpstr>
      <vt:lpstr>Calibri</vt:lpstr>
      <vt:lpstr>Times New Roman</vt:lpstr>
      <vt:lpstr>PM theme</vt:lpstr>
      <vt:lpstr>Индикаторҳо барои назорати иҷрои нақшаи таъсиррасонӣ </vt:lpstr>
      <vt:lpstr>Индикаторҳо барои нақшаи таъсиррасонӣ (НТ)</vt:lpstr>
      <vt:lpstr>Индикаторҳо барои нақшаи таъсиррасонӣ</vt:lpstr>
      <vt:lpstr>Кадом Индикаторҳо барои НТ истифода мешаванд</vt:lpstr>
      <vt:lpstr>Намунаи индикаторҳо барои НТ </vt:lpstr>
      <vt:lpstr>Намунаи индикаторҳо барои НТ  </vt:lpstr>
      <vt:lpstr>Намунаи индикаторҳо барои НТ   </vt:lpstr>
      <vt:lpstr>Презентация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Индикаторы для отслеживания выполнения плана действий</dc:title>
  <dc:creator>Haidar Ualy</dc:creator>
  <cp:lastModifiedBy>Uktam Dzhumaev</cp:lastModifiedBy>
  <cp:revision>19</cp:revision>
  <dcterms:created xsi:type="dcterms:W3CDTF">2017-07-18T15:40:23Z</dcterms:created>
  <dcterms:modified xsi:type="dcterms:W3CDTF">2019-02-11T06:31:39Z</dcterms:modified>
</cp:coreProperties>
</file>