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9933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EA196-FB8E-4813-9BEE-209146CA314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BFE9BE-9962-4E63-A9B5-54588E935D7C}">
      <dgm:prSet phldrT="[Текст]" custT="1"/>
      <dgm:sp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ru-RU" sz="1600" dirty="0" smtClean="0"/>
            <a:t>Самовыражение</a:t>
          </a:r>
          <a:r>
            <a:rPr lang="ru-RU" sz="1700" dirty="0" smtClean="0"/>
            <a:t> </a:t>
          </a:r>
        </a:p>
      </dgm:t>
    </dgm:pt>
    <dgm:pt modelId="{99576762-DAD7-4811-AF79-AB5E23588E36}" type="parTrans" cxnId="{AC477C98-71C0-4F64-815F-768500C91F5C}">
      <dgm:prSet/>
      <dgm:spPr/>
      <dgm:t>
        <a:bodyPr/>
        <a:lstStyle/>
        <a:p>
          <a:endParaRPr lang="ru-RU"/>
        </a:p>
      </dgm:t>
    </dgm:pt>
    <dgm:pt modelId="{94AD93CE-2638-4353-8AD5-2C8501175741}" type="sibTrans" cxnId="{AC477C98-71C0-4F64-815F-768500C91F5C}">
      <dgm:prSet/>
      <dgm:spPr/>
      <dgm:t>
        <a:bodyPr/>
        <a:lstStyle/>
        <a:p>
          <a:endParaRPr lang="ru-RU"/>
        </a:p>
      </dgm:t>
    </dgm:pt>
    <dgm:pt modelId="{FE21B7F5-5191-4E18-A5DD-BDFA54AB58D4}">
      <dgm:prSet phldrT="[Текст]" custT="1"/>
      <dgm:spPr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ru-RU" sz="2000" dirty="0" smtClean="0"/>
            <a:t>Самоутверждение</a:t>
          </a:r>
          <a:endParaRPr lang="ru-RU" sz="2000" dirty="0"/>
        </a:p>
      </dgm:t>
    </dgm:pt>
    <dgm:pt modelId="{1244CA45-7734-4303-BD9B-47741C044E1F}" type="parTrans" cxnId="{BB9BEA88-9236-482D-AEF0-CC2DEF2600A6}">
      <dgm:prSet/>
      <dgm:spPr/>
      <dgm:t>
        <a:bodyPr/>
        <a:lstStyle/>
        <a:p>
          <a:endParaRPr lang="ru-RU"/>
        </a:p>
      </dgm:t>
    </dgm:pt>
    <dgm:pt modelId="{C1473CA0-AC99-4934-AF46-8B8DD0C4BD35}" type="sibTrans" cxnId="{BB9BEA88-9236-482D-AEF0-CC2DEF2600A6}">
      <dgm:prSet/>
      <dgm:spPr/>
      <dgm:t>
        <a:bodyPr/>
        <a:lstStyle/>
        <a:p>
          <a:endParaRPr lang="ru-RU"/>
        </a:p>
      </dgm:t>
    </dgm:pt>
    <dgm:pt modelId="{34FCB292-ED25-4E03-8C91-35CE81041126}">
      <dgm:prSet phldrT="[Текст]" custT="1"/>
      <dgm:spPr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ru-RU" sz="2800" dirty="0" smtClean="0"/>
            <a:t>Физиологические потребности</a:t>
          </a:r>
          <a:endParaRPr lang="ru-RU" sz="2800" dirty="0"/>
        </a:p>
      </dgm:t>
    </dgm:pt>
    <dgm:pt modelId="{15E6BAC6-C1F5-410F-809D-383FCCFC564A}" type="parTrans" cxnId="{3ABE1B2F-882B-4134-B475-05CF11F484A7}">
      <dgm:prSet/>
      <dgm:spPr/>
      <dgm:t>
        <a:bodyPr/>
        <a:lstStyle/>
        <a:p>
          <a:endParaRPr lang="ru-RU"/>
        </a:p>
      </dgm:t>
    </dgm:pt>
    <dgm:pt modelId="{8AA461DF-A24B-46BB-9646-0CA660CC856E}" type="sibTrans" cxnId="{3ABE1B2F-882B-4134-B475-05CF11F484A7}">
      <dgm:prSet/>
      <dgm:spPr/>
      <dgm:t>
        <a:bodyPr/>
        <a:lstStyle/>
        <a:p>
          <a:endParaRPr lang="ru-RU"/>
        </a:p>
      </dgm:t>
    </dgm:pt>
    <dgm:pt modelId="{2B13EAB3-8F06-4D3E-9432-625D9EBCBD53}">
      <dgm:prSet phldrT="[Текст]" custT="1"/>
      <dgm:spPr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ru-RU" sz="2000" dirty="0" smtClean="0"/>
            <a:t>Социальные потребности</a:t>
          </a:r>
          <a:endParaRPr lang="ru-RU" sz="2000" dirty="0"/>
        </a:p>
      </dgm:t>
    </dgm:pt>
    <dgm:pt modelId="{2FC3C9FC-BAD8-4FC6-BF3D-6F76FEA383C1}" type="parTrans" cxnId="{BFEFDE92-B2F6-409D-AD64-2773F544B187}">
      <dgm:prSet/>
      <dgm:spPr/>
      <dgm:t>
        <a:bodyPr/>
        <a:lstStyle/>
        <a:p>
          <a:endParaRPr lang="ru-RU"/>
        </a:p>
      </dgm:t>
    </dgm:pt>
    <dgm:pt modelId="{9718C545-22B1-4D29-B7B3-3EBC66C91921}" type="sibTrans" cxnId="{BFEFDE92-B2F6-409D-AD64-2773F544B187}">
      <dgm:prSet/>
      <dgm:spPr/>
      <dgm:t>
        <a:bodyPr/>
        <a:lstStyle/>
        <a:p>
          <a:endParaRPr lang="ru-RU"/>
        </a:p>
      </dgm:t>
    </dgm:pt>
    <dgm:pt modelId="{BC0AA7DE-A311-4A6C-BD77-C43713B8FC75}">
      <dgm:prSet phldrT="[Текст]" custT="1"/>
      <dgm:spPr>
        <a:gradFill rotWithShape="0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ru-RU" sz="2400" dirty="0" smtClean="0"/>
            <a:t>Потребности в безопасности</a:t>
          </a:r>
          <a:endParaRPr lang="ru-RU" sz="2400" dirty="0"/>
        </a:p>
      </dgm:t>
    </dgm:pt>
    <dgm:pt modelId="{524CD28D-FE72-42E7-B065-75182D488EDD}" type="parTrans" cxnId="{61AD05AB-7C7C-4F1A-8D69-099365B67373}">
      <dgm:prSet/>
      <dgm:spPr/>
      <dgm:t>
        <a:bodyPr/>
        <a:lstStyle/>
        <a:p>
          <a:endParaRPr lang="ru-RU"/>
        </a:p>
      </dgm:t>
    </dgm:pt>
    <dgm:pt modelId="{DD62A86B-D6B1-41C9-A62E-569A99562EE8}" type="sibTrans" cxnId="{61AD05AB-7C7C-4F1A-8D69-099365B67373}">
      <dgm:prSet/>
      <dgm:spPr/>
      <dgm:t>
        <a:bodyPr/>
        <a:lstStyle/>
        <a:p>
          <a:endParaRPr lang="ru-RU"/>
        </a:p>
      </dgm:t>
    </dgm:pt>
    <dgm:pt modelId="{B31647E0-CF20-4BBF-BB86-5955BF8F5F59}" type="pres">
      <dgm:prSet presAssocID="{8E0EA196-FB8E-4813-9BEE-209146CA3149}" presName="Name0" presStyleCnt="0">
        <dgm:presLayoutVars>
          <dgm:dir/>
          <dgm:animLvl val="lvl"/>
          <dgm:resizeHandles val="exact"/>
        </dgm:presLayoutVars>
      </dgm:prSet>
      <dgm:spPr/>
    </dgm:pt>
    <dgm:pt modelId="{7B673F71-9890-45C7-9E2A-C2E76D0B09C2}" type="pres">
      <dgm:prSet presAssocID="{C4BFE9BE-9962-4E63-A9B5-54588E935D7C}" presName="Name8" presStyleCnt="0"/>
      <dgm:spPr/>
    </dgm:pt>
    <dgm:pt modelId="{970EE8AD-91A5-4C64-9872-0BA387B672E1}" type="pres">
      <dgm:prSet presAssocID="{C4BFE9BE-9962-4E63-A9B5-54588E935D7C}" presName="level" presStyleLbl="node1" presStyleIdx="0" presStyleCnt="5" custLinFactNeighborX="3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9DF4A-3795-4858-AEC6-F348680EF4E4}" type="pres">
      <dgm:prSet presAssocID="{C4BFE9BE-9962-4E63-A9B5-54588E935D7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AF13A-73A0-4475-B313-44DB2593AA50}" type="pres">
      <dgm:prSet presAssocID="{FE21B7F5-5191-4E18-A5DD-BDFA54AB58D4}" presName="Name8" presStyleCnt="0"/>
      <dgm:spPr/>
    </dgm:pt>
    <dgm:pt modelId="{430770A1-6792-4CF9-8F26-9BC93AA3D37A}" type="pres">
      <dgm:prSet presAssocID="{FE21B7F5-5191-4E18-A5DD-BDFA54AB58D4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A58CE-E945-4C80-B230-DD586256B146}" type="pres">
      <dgm:prSet presAssocID="{FE21B7F5-5191-4E18-A5DD-BDFA54AB58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067CF-D452-452F-B4C1-A96E8AE33512}" type="pres">
      <dgm:prSet presAssocID="{2B13EAB3-8F06-4D3E-9432-625D9EBCBD53}" presName="Name8" presStyleCnt="0"/>
      <dgm:spPr/>
    </dgm:pt>
    <dgm:pt modelId="{EF144F5B-75D2-4504-A132-3074AF35DF88}" type="pres">
      <dgm:prSet presAssocID="{2B13EAB3-8F06-4D3E-9432-625D9EBCBD53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2FF85-42D5-44D9-8AD5-75AB728921B1}" type="pres">
      <dgm:prSet presAssocID="{2B13EAB3-8F06-4D3E-9432-625D9EBCBD5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15384-05EA-47EE-801F-0D1958CC4C9B}" type="pres">
      <dgm:prSet presAssocID="{BC0AA7DE-A311-4A6C-BD77-C43713B8FC75}" presName="Name8" presStyleCnt="0"/>
      <dgm:spPr/>
    </dgm:pt>
    <dgm:pt modelId="{8BFF472D-AAD4-4938-A462-342343565F7B}" type="pres">
      <dgm:prSet presAssocID="{BC0AA7DE-A311-4A6C-BD77-C43713B8FC75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D9394-6293-4548-8E12-7FCDEF89F5FD}" type="pres">
      <dgm:prSet presAssocID="{BC0AA7DE-A311-4A6C-BD77-C43713B8FC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BA257-4B1C-469B-AF10-F3C522FFEE85}" type="pres">
      <dgm:prSet presAssocID="{34FCB292-ED25-4E03-8C91-35CE81041126}" presName="Name8" presStyleCnt="0"/>
      <dgm:spPr/>
    </dgm:pt>
    <dgm:pt modelId="{3886128F-A94B-42CB-8088-2F53B2E1B10A}" type="pres">
      <dgm:prSet presAssocID="{34FCB292-ED25-4E03-8C91-35CE8104112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3345F-DEED-45C7-8D80-211A47019485}" type="pres">
      <dgm:prSet presAssocID="{34FCB292-ED25-4E03-8C91-35CE8104112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EFDE92-B2F6-409D-AD64-2773F544B187}" srcId="{8E0EA196-FB8E-4813-9BEE-209146CA3149}" destId="{2B13EAB3-8F06-4D3E-9432-625D9EBCBD53}" srcOrd="2" destOrd="0" parTransId="{2FC3C9FC-BAD8-4FC6-BF3D-6F76FEA383C1}" sibTransId="{9718C545-22B1-4D29-B7B3-3EBC66C91921}"/>
    <dgm:cxn modelId="{61AD05AB-7C7C-4F1A-8D69-099365B67373}" srcId="{8E0EA196-FB8E-4813-9BEE-209146CA3149}" destId="{BC0AA7DE-A311-4A6C-BD77-C43713B8FC75}" srcOrd="3" destOrd="0" parTransId="{524CD28D-FE72-42E7-B065-75182D488EDD}" sibTransId="{DD62A86B-D6B1-41C9-A62E-569A99562EE8}"/>
    <dgm:cxn modelId="{6045B201-0599-47C4-85EC-4E5F0628691B}" type="presOf" srcId="{C4BFE9BE-9962-4E63-A9B5-54588E935D7C}" destId="{35E9DF4A-3795-4858-AEC6-F348680EF4E4}" srcOrd="1" destOrd="0" presId="urn:microsoft.com/office/officeart/2005/8/layout/pyramid1"/>
    <dgm:cxn modelId="{EF693B64-6BE4-4413-8B88-5F20410C956B}" type="presOf" srcId="{BC0AA7DE-A311-4A6C-BD77-C43713B8FC75}" destId="{8BFF472D-AAD4-4938-A462-342343565F7B}" srcOrd="0" destOrd="0" presId="urn:microsoft.com/office/officeart/2005/8/layout/pyramid1"/>
    <dgm:cxn modelId="{87334E57-471F-433E-8235-64BAEC55E4C8}" type="presOf" srcId="{C4BFE9BE-9962-4E63-A9B5-54588E935D7C}" destId="{970EE8AD-91A5-4C64-9872-0BA387B672E1}" srcOrd="0" destOrd="0" presId="urn:microsoft.com/office/officeart/2005/8/layout/pyramid1"/>
    <dgm:cxn modelId="{AC477C98-71C0-4F64-815F-768500C91F5C}" srcId="{8E0EA196-FB8E-4813-9BEE-209146CA3149}" destId="{C4BFE9BE-9962-4E63-A9B5-54588E935D7C}" srcOrd="0" destOrd="0" parTransId="{99576762-DAD7-4811-AF79-AB5E23588E36}" sibTransId="{94AD93CE-2638-4353-8AD5-2C8501175741}"/>
    <dgm:cxn modelId="{74F85A58-6FC0-4D53-86DC-C1E46E0009DB}" type="presOf" srcId="{FE21B7F5-5191-4E18-A5DD-BDFA54AB58D4}" destId="{430770A1-6792-4CF9-8F26-9BC93AA3D37A}" srcOrd="0" destOrd="0" presId="urn:microsoft.com/office/officeart/2005/8/layout/pyramid1"/>
    <dgm:cxn modelId="{BB9BEA88-9236-482D-AEF0-CC2DEF2600A6}" srcId="{8E0EA196-FB8E-4813-9BEE-209146CA3149}" destId="{FE21B7F5-5191-4E18-A5DD-BDFA54AB58D4}" srcOrd="1" destOrd="0" parTransId="{1244CA45-7734-4303-BD9B-47741C044E1F}" sibTransId="{C1473CA0-AC99-4934-AF46-8B8DD0C4BD35}"/>
    <dgm:cxn modelId="{1EB62D28-79FB-48DE-82A0-6859342FB558}" type="presOf" srcId="{2B13EAB3-8F06-4D3E-9432-625D9EBCBD53}" destId="{EF144F5B-75D2-4504-A132-3074AF35DF88}" srcOrd="0" destOrd="0" presId="urn:microsoft.com/office/officeart/2005/8/layout/pyramid1"/>
    <dgm:cxn modelId="{7560AB04-32C6-48CC-AC7F-3218FC06A7A4}" type="presOf" srcId="{FE21B7F5-5191-4E18-A5DD-BDFA54AB58D4}" destId="{3C1A58CE-E945-4C80-B230-DD586256B146}" srcOrd="1" destOrd="0" presId="urn:microsoft.com/office/officeart/2005/8/layout/pyramid1"/>
    <dgm:cxn modelId="{7450208E-3CA4-479C-A0B9-362948362E93}" type="presOf" srcId="{34FCB292-ED25-4E03-8C91-35CE81041126}" destId="{AFD3345F-DEED-45C7-8D80-211A47019485}" srcOrd="1" destOrd="0" presId="urn:microsoft.com/office/officeart/2005/8/layout/pyramid1"/>
    <dgm:cxn modelId="{92DAF817-4AE5-444F-9833-CD64B415B60C}" type="presOf" srcId="{BC0AA7DE-A311-4A6C-BD77-C43713B8FC75}" destId="{289D9394-6293-4548-8E12-7FCDEF89F5FD}" srcOrd="1" destOrd="0" presId="urn:microsoft.com/office/officeart/2005/8/layout/pyramid1"/>
    <dgm:cxn modelId="{3ABE1B2F-882B-4134-B475-05CF11F484A7}" srcId="{8E0EA196-FB8E-4813-9BEE-209146CA3149}" destId="{34FCB292-ED25-4E03-8C91-35CE81041126}" srcOrd="4" destOrd="0" parTransId="{15E6BAC6-C1F5-410F-809D-383FCCFC564A}" sibTransId="{8AA461DF-A24B-46BB-9646-0CA660CC856E}"/>
    <dgm:cxn modelId="{44C29E6E-0ECD-4736-8828-6A01290CAA94}" type="presOf" srcId="{8E0EA196-FB8E-4813-9BEE-209146CA3149}" destId="{B31647E0-CF20-4BBF-BB86-5955BF8F5F59}" srcOrd="0" destOrd="0" presId="urn:microsoft.com/office/officeart/2005/8/layout/pyramid1"/>
    <dgm:cxn modelId="{0D5CD25C-BD0C-400C-91EE-FDA5D5766EBF}" type="presOf" srcId="{2B13EAB3-8F06-4D3E-9432-625D9EBCBD53}" destId="{2D22FF85-42D5-44D9-8AD5-75AB728921B1}" srcOrd="1" destOrd="0" presId="urn:microsoft.com/office/officeart/2005/8/layout/pyramid1"/>
    <dgm:cxn modelId="{6F727B6A-7932-4A61-B8A2-5B754E8D96D3}" type="presOf" srcId="{34FCB292-ED25-4E03-8C91-35CE81041126}" destId="{3886128F-A94B-42CB-8088-2F53B2E1B10A}" srcOrd="0" destOrd="0" presId="urn:microsoft.com/office/officeart/2005/8/layout/pyramid1"/>
    <dgm:cxn modelId="{0F96FB97-F82C-4A15-BEE7-B3B7EEEBD29C}" type="presParOf" srcId="{B31647E0-CF20-4BBF-BB86-5955BF8F5F59}" destId="{7B673F71-9890-45C7-9E2A-C2E76D0B09C2}" srcOrd="0" destOrd="0" presId="urn:microsoft.com/office/officeart/2005/8/layout/pyramid1"/>
    <dgm:cxn modelId="{9D5EDB80-8FDD-4252-8141-0AE1C14B0266}" type="presParOf" srcId="{7B673F71-9890-45C7-9E2A-C2E76D0B09C2}" destId="{970EE8AD-91A5-4C64-9872-0BA387B672E1}" srcOrd="0" destOrd="0" presId="urn:microsoft.com/office/officeart/2005/8/layout/pyramid1"/>
    <dgm:cxn modelId="{5D9CD2B6-C366-474D-ACA8-C949D7644733}" type="presParOf" srcId="{7B673F71-9890-45C7-9E2A-C2E76D0B09C2}" destId="{35E9DF4A-3795-4858-AEC6-F348680EF4E4}" srcOrd="1" destOrd="0" presId="urn:microsoft.com/office/officeart/2005/8/layout/pyramid1"/>
    <dgm:cxn modelId="{15C4E349-9E97-44F5-9237-14FE54EB1D3E}" type="presParOf" srcId="{B31647E0-CF20-4BBF-BB86-5955BF8F5F59}" destId="{AA5AF13A-73A0-4475-B313-44DB2593AA50}" srcOrd="1" destOrd="0" presId="urn:microsoft.com/office/officeart/2005/8/layout/pyramid1"/>
    <dgm:cxn modelId="{B16FD15D-DB22-4296-ACD6-B9F19E38D899}" type="presParOf" srcId="{AA5AF13A-73A0-4475-B313-44DB2593AA50}" destId="{430770A1-6792-4CF9-8F26-9BC93AA3D37A}" srcOrd="0" destOrd="0" presId="urn:microsoft.com/office/officeart/2005/8/layout/pyramid1"/>
    <dgm:cxn modelId="{6DAE68D7-BFA2-4281-A55A-9BFC37EBD39F}" type="presParOf" srcId="{AA5AF13A-73A0-4475-B313-44DB2593AA50}" destId="{3C1A58CE-E945-4C80-B230-DD586256B146}" srcOrd="1" destOrd="0" presId="urn:microsoft.com/office/officeart/2005/8/layout/pyramid1"/>
    <dgm:cxn modelId="{02FF0BF3-E65C-4AD5-B4F4-CD5DD7798521}" type="presParOf" srcId="{B31647E0-CF20-4BBF-BB86-5955BF8F5F59}" destId="{117067CF-D452-452F-B4C1-A96E8AE33512}" srcOrd="2" destOrd="0" presId="urn:microsoft.com/office/officeart/2005/8/layout/pyramid1"/>
    <dgm:cxn modelId="{6523EF93-B0DE-40E6-96A8-667893217EC3}" type="presParOf" srcId="{117067CF-D452-452F-B4C1-A96E8AE33512}" destId="{EF144F5B-75D2-4504-A132-3074AF35DF88}" srcOrd="0" destOrd="0" presId="urn:microsoft.com/office/officeart/2005/8/layout/pyramid1"/>
    <dgm:cxn modelId="{504E6113-4468-4817-9337-4B53BD6BADFF}" type="presParOf" srcId="{117067CF-D452-452F-B4C1-A96E8AE33512}" destId="{2D22FF85-42D5-44D9-8AD5-75AB728921B1}" srcOrd="1" destOrd="0" presId="urn:microsoft.com/office/officeart/2005/8/layout/pyramid1"/>
    <dgm:cxn modelId="{6A5C1687-A1A9-48E2-A26F-45ACA4F97BA1}" type="presParOf" srcId="{B31647E0-CF20-4BBF-BB86-5955BF8F5F59}" destId="{E5515384-05EA-47EE-801F-0D1958CC4C9B}" srcOrd="3" destOrd="0" presId="urn:microsoft.com/office/officeart/2005/8/layout/pyramid1"/>
    <dgm:cxn modelId="{1962BC9D-6BAA-44C7-864D-ED32476EDE69}" type="presParOf" srcId="{E5515384-05EA-47EE-801F-0D1958CC4C9B}" destId="{8BFF472D-AAD4-4938-A462-342343565F7B}" srcOrd="0" destOrd="0" presId="urn:microsoft.com/office/officeart/2005/8/layout/pyramid1"/>
    <dgm:cxn modelId="{5FB0B467-CAD3-4F98-B01A-189D411F6D3B}" type="presParOf" srcId="{E5515384-05EA-47EE-801F-0D1958CC4C9B}" destId="{289D9394-6293-4548-8E12-7FCDEF89F5FD}" srcOrd="1" destOrd="0" presId="urn:microsoft.com/office/officeart/2005/8/layout/pyramid1"/>
    <dgm:cxn modelId="{9699C329-21F2-4343-A845-F5F1713FEF99}" type="presParOf" srcId="{B31647E0-CF20-4BBF-BB86-5955BF8F5F59}" destId="{0B5BA257-4B1C-469B-AF10-F3C522FFEE85}" srcOrd="4" destOrd="0" presId="urn:microsoft.com/office/officeart/2005/8/layout/pyramid1"/>
    <dgm:cxn modelId="{0B03CF30-D0E3-4BB2-B32E-4ED8A4E47577}" type="presParOf" srcId="{0B5BA257-4B1C-469B-AF10-F3C522FFEE85}" destId="{3886128F-A94B-42CB-8088-2F53B2E1B10A}" srcOrd="0" destOrd="0" presId="urn:microsoft.com/office/officeart/2005/8/layout/pyramid1"/>
    <dgm:cxn modelId="{9E657FC9-5786-4F04-9D5C-12556F5DFDC5}" type="presParOf" srcId="{0B5BA257-4B1C-469B-AF10-F3C522FFEE85}" destId="{AFD3345F-DEED-45C7-8D80-211A47019485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E86FB-9220-4422-95BF-E7433123065C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855BE-76DE-4993-9978-47B762AD2C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855BE-76DE-4993-9978-47B762AD2CF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966B6-D86B-4FA7-8EF7-DB9011839614}" type="datetimeFigureOut">
              <a:rPr lang="ru-RU" smtClean="0"/>
              <a:pPr/>
              <a:t>21.04.2009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D3DC-842D-4B8F-A0CA-4B33058B2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Мотивация деятельности в менеджменте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Схема восхождения и обратного входа вниз по иерархии потребностей </a:t>
            </a:r>
            <a:r>
              <a:rPr lang="ru-RU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Альдерфера</a:t>
            </a:r>
            <a:endParaRPr lang="ru-RU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62" name="Содержимое 61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3" name="Содержимое 62"/>
          <p:cNvSpPr>
            <a:spLocks noGrp="1"/>
          </p:cNvSpPr>
          <p:nvPr>
            <p:ph sz="half" idx="2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роцесс удовлетворения потребностей</a:t>
            </a:r>
            <a:r>
              <a:rPr lang="ru-RU" dirty="0"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–это   движения вверх  по уровням потребностей.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Процесс фрустрации </a:t>
            </a:r>
            <a:r>
              <a:rPr lang="ru-RU" dirty="0" smtClean="0">
                <a:latin typeface="Garamond" pitchFamily="18" charset="0"/>
              </a:rPr>
              <a:t>– это поражение в стремлении удовлетворить потребность.</a:t>
            </a:r>
            <a:endParaRPr lang="ru-RU" dirty="0">
              <a:latin typeface="Garamond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214554"/>
            <a:ext cx="2000264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Потребности роста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3500438"/>
            <a:ext cx="2000264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Потребности связи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4786322"/>
            <a:ext cx="2000264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Потребности существования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hape 11"/>
          <p:cNvCxnSpPr>
            <a:stCxn id="6" idx="3"/>
          </p:cNvCxnSpPr>
          <p:nvPr/>
        </p:nvCxnSpPr>
        <p:spPr>
          <a:xfrm flipH="1" flipV="1">
            <a:off x="2500298" y="4286256"/>
            <a:ext cx="642942" cy="892975"/>
          </a:xfrm>
          <a:prstGeom prst="bentConnector4">
            <a:avLst>
              <a:gd name="adj1" fmla="val -40143"/>
              <a:gd name="adj2" fmla="val 769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5" idx="3"/>
          </p:cNvCxnSpPr>
          <p:nvPr/>
        </p:nvCxnSpPr>
        <p:spPr>
          <a:xfrm flipH="1" flipV="1">
            <a:off x="2428860" y="3000372"/>
            <a:ext cx="714380" cy="892975"/>
          </a:xfrm>
          <a:prstGeom prst="bentConnector4">
            <a:avLst>
              <a:gd name="adj1" fmla="val -32000"/>
              <a:gd name="adj2" fmla="val 72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/>
          <p:nvPr/>
        </p:nvCxnSpPr>
        <p:spPr>
          <a:xfrm>
            <a:off x="1071538" y="5429264"/>
            <a:ext cx="1285884" cy="428628"/>
          </a:xfrm>
          <a:prstGeom prst="bentConnector3">
            <a:avLst>
              <a:gd name="adj1" fmla="val -119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 flipH="1" flipV="1">
            <a:off x="2250265" y="575073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5" idx="1"/>
          </p:cNvCxnSpPr>
          <p:nvPr/>
        </p:nvCxnSpPr>
        <p:spPr>
          <a:xfrm rot="10800000" flipV="1">
            <a:off x="857224" y="3893346"/>
            <a:ext cx="285752" cy="12501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857224" y="5143512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4" idx="1"/>
          </p:cNvCxnSpPr>
          <p:nvPr/>
        </p:nvCxnSpPr>
        <p:spPr>
          <a:xfrm rot="10800000" flipV="1">
            <a:off x="857224" y="2607462"/>
            <a:ext cx="285752" cy="103585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857224" y="3643314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4" idx="3"/>
          </p:cNvCxnSpPr>
          <p:nvPr/>
        </p:nvCxnSpPr>
        <p:spPr>
          <a:xfrm flipH="1" flipV="1">
            <a:off x="2214546" y="1785926"/>
            <a:ext cx="928694" cy="821537"/>
          </a:xfrm>
          <a:prstGeom prst="bentConnector3">
            <a:avLst>
              <a:gd name="adj1" fmla="val -2461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2035951" y="1964521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Концепция мотивации Д. </a:t>
            </a:r>
            <a:r>
              <a:rPr lang="ru-RU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Мак-Клелланда</a:t>
            </a: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(теория приобретенных потребностей)</a:t>
            </a:r>
            <a:endParaRPr lang="ru-RU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Автор выделяет: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отребность в успехе </a:t>
            </a:r>
            <a:r>
              <a:rPr lang="ru-RU" dirty="0" smtClean="0">
                <a:latin typeface="Garamond" pitchFamily="18" charset="0"/>
              </a:rPr>
              <a:t>(стремление человека достигать поставленные цели более эффективнее, чем прежде);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отребность в причастности </a:t>
            </a:r>
            <a:r>
              <a:rPr lang="ru-RU" dirty="0" smtClean="0">
                <a:latin typeface="Garamond" pitchFamily="18" charset="0"/>
              </a:rPr>
              <a:t>(установление хороших отношений с окружающими, получение от них поддержки);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отребность во власти:</a:t>
            </a:r>
          </a:p>
          <a:p>
            <a:pPr>
              <a:buFontTx/>
              <a:buChar char="-"/>
            </a:pPr>
            <a:r>
              <a:rPr lang="ru-RU" dirty="0" smtClean="0">
                <a:latin typeface="Garamond" pitchFamily="18" charset="0"/>
              </a:rPr>
              <a:t>стремятся к власти ради властвования</a:t>
            </a:r>
          </a:p>
          <a:p>
            <a:pPr>
              <a:buFontTx/>
              <a:buChar char="-"/>
            </a:pPr>
            <a:r>
              <a:rPr lang="ru-RU" dirty="0" smtClean="0">
                <a:latin typeface="Garamond" pitchFamily="18" charset="0"/>
              </a:rPr>
              <a:t>стремятся к власти ради решения групповых задач.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двух факторов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Герцберга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Garamond" pitchFamily="18" charset="0"/>
              </a:rPr>
              <a:t>Автор показал, что на поведение людей влияет как удовлетворенность, так и неудовлетворенность потребностей.</a:t>
            </a:r>
          </a:p>
          <a:p>
            <a:pPr>
              <a:buNone/>
            </a:pPr>
            <a:r>
              <a:rPr lang="ru-RU" dirty="0" smtClean="0">
                <a:latin typeface="Garamond" pitchFamily="18" charset="0"/>
              </a:rPr>
              <a:t>Руководитель должен сначала снять у работников неудовлетворенность, а потом добиваться удовлетворенности.</a:t>
            </a:r>
            <a:endParaRPr lang="ru-RU" dirty="0"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4"/>
            <a:ext cx="3786214" cy="471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Группы потребностей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364333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Мотивирующие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(</a:t>
            </a:r>
            <a:r>
              <a:rPr lang="ru-RU" dirty="0" smtClean="0">
                <a:latin typeface="Garamond" pitchFamily="18" charset="0"/>
              </a:rPr>
              <a:t>в признании, успехе, продвижении по службе и т.д.)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«Гигиенические» </a:t>
            </a:r>
            <a:r>
              <a:rPr lang="ru-RU" dirty="0" smtClean="0">
                <a:latin typeface="Garamond" pitchFamily="18" charset="0"/>
              </a:rPr>
              <a:t>(связанные с условиями труда)</a:t>
            </a:r>
            <a:endParaRPr lang="ru-RU" dirty="0">
              <a:latin typeface="Garamond" pitchFamily="18" charset="0"/>
            </a:endParaRPr>
          </a:p>
        </p:txBody>
      </p:sp>
      <p:pic>
        <p:nvPicPr>
          <p:cNvPr id="1027" name="Picture 3" descr="E:\Картинки\Изображения\Коллекция картинок (Microsoft)\j038679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1" y="1989929"/>
            <a:ext cx="5159004" cy="343933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Шкалы для оценки степени удовлетворения потребностей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«Удовлетворенность – отсутствие удовлетворенности» </a:t>
            </a:r>
            <a:r>
              <a:rPr lang="ru-RU" dirty="0" smtClean="0">
                <a:latin typeface="Garamond" pitchFamily="18" charset="0"/>
              </a:rPr>
              <a:t>(удовлетворение мотивирующих потребностей стимулирует трудовую активность, неудовлетворенность – не </a:t>
            </a:r>
            <a:r>
              <a:rPr lang="ru-RU" dirty="0" err="1" smtClean="0">
                <a:latin typeface="Garamond" pitchFamily="18" charset="0"/>
              </a:rPr>
              <a:t>демотивирует</a:t>
            </a:r>
            <a:r>
              <a:rPr lang="ru-RU" dirty="0" smtClean="0">
                <a:latin typeface="Garamond" pitchFamily="18" charset="0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«Неудовлетворенность – отсутствие неудовлетворенности» </a:t>
            </a:r>
            <a:r>
              <a:rPr lang="ru-RU" dirty="0" smtClean="0">
                <a:latin typeface="Garamond" pitchFamily="18" charset="0"/>
              </a:rPr>
              <a:t>(неудовлетворенность «гигиенических» потребностей снижает стимулы к трудовой деятельности, но удовлетворенность – полностью не активизирует ее).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Влияние мотивационных факторов на отношение людей к работе</a:t>
            </a:r>
            <a:endParaRPr lang="ru-RU" sz="3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01"/>
                <a:gridCol w="1928826"/>
                <a:gridCol w="2071702"/>
                <a:gridCol w="17287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Факторы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повышения производительности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Заставляют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работать лучше,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Делают работу привлекательней,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То и другое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вместе,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Хорошие шансы продвижения по службе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Хороший заработок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Работа, заставляющая развивать</a:t>
                      </a:r>
                      <a:r>
                        <a:rPr lang="ru-RU" sz="1600" baseline="0" dirty="0" smtClean="0"/>
                        <a:t> способности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Сложная и трудная работа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Работа, требующая самостоятельно думать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Интересная работа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Работа, требующая качества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Признание и одобрение хорошей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Влияние гигиенических факторов на отношение людей к работе</a:t>
            </a:r>
            <a:endParaRPr lang="ru-RU" sz="3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1928826"/>
                <a:gridCol w="1928826"/>
                <a:gridCol w="18287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Факторы повышения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привлекательности работы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Заставляют лучше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работать,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Делают работу привлекательней,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То и другое вместе,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%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Спокойная работа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Доступность информации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Хорошее руководство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Тихая и чистая обстановка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Гибкий график работы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Удобное расположение</a:t>
                      </a:r>
                      <a:r>
                        <a:rPr lang="ru-RU" sz="1600" baseline="0" dirty="0" smtClean="0"/>
                        <a:t> места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Дополнительные льготы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Справедливое распределение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Хороший коллектив</a:t>
                      </a:r>
                      <a:endParaRPr lang="ru-RU" sz="1600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5000">
                          <a:schemeClr val="bg1">
                            <a:lumMod val="65000"/>
                          </a:schemeClr>
                        </a:gs>
                        <a:gs pos="75000">
                          <a:schemeClr val="accent5">
                            <a:lumMod val="60000"/>
                            <a:lumOff val="40000"/>
                          </a:schemeClr>
                        </a:gs>
                        <a:gs pos="100000">
                          <a:schemeClr val="bg1">
                            <a:lumMod val="8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ожидания В.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Врума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Garamond" pitchFamily="18" charset="0"/>
              </a:rPr>
              <a:t>Он считал, что помимо осознанных потребностей, человеком движет надежда на справедливое вознаграждение.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Валентность </a:t>
            </a:r>
            <a:r>
              <a:rPr lang="ru-RU" dirty="0" smtClean="0">
                <a:latin typeface="Garamond" pitchFamily="18" charset="0"/>
              </a:rPr>
              <a:t>– степень привлекательности и приоритетности для человека достижения целей.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Ожидание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– представление людей о том, в какой мере их действия приведут к необходимому результату.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Составляющие успешной мотивации, основанной на теории ожиданий</a:t>
            </a:r>
            <a:endParaRPr lang="ru-RU" sz="3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Garamond" pitchFamily="18" charset="0"/>
              </a:rPr>
              <a:t>Ценное вознаграждения</a:t>
            </a:r>
          </a:p>
          <a:p>
            <a:r>
              <a:rPr lang="ru-RU" dirty="0" smtClean="0">
                <a:latin typeface="Garamond" pitchFamily="18" charset="0"/>
              </a:rPr>
              <a:t>Четкая постановка задачи</a:t>
            </a:r>
          </a:p>
          <a:p>
            <a:r>
              <a:rPr lang="ru-RU" dirty="0" smtClean="0">
                <a:latin typeface="Garamond" pitchFamily="18" charset="0"/>
              </a:rPr>
              <a:t>Наличие необходимых условий труда</a:t>
            </a:r>
          </a:p>
          <a:p>
            <a:r>
              <a:rPr lang="ru-RU" dirty="0" err="1" smtClean="0">
                <a:latin typeface="Garamond" pitchFamily="18" charset="0"/>
              </a:rPr>
              <a:t>Односвязность</a:t>
            </a:r>
            <a:r>
              <a:rPr lang="ru-RU" dirty="0" smtClean="0">
                <a:latin typeface="Garamond" pitchFamily="18" charset="0"/>
              </a:rPr>
              <a:t> между результатом и вознаграждением</a:t>
            </a:r>
          </a:p>
          <a:p>
            <a:r>
              <a:rPr lang="ru-RU" dirty="0" smtClean="0">
                <a:latin typeface="Garamond" pitchFamily="18" charset="0"/>
              </a:rPr>
              <a:t>Обеспечение обратной связи между руководителем и подчиненными.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Схематичное отображение теории ожидания</a:t>
            </a:r>
            <a:endParaRPr lang="ru-RU" sz="3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     Валентность результата</a:t>
            </a:r>
          </a:p>
          <a:p>
            <a:pPr>
              <a:buNone/>
            </a:pPr>
            <a:r>
              <a:rPr lang="ru-RU" sz="1600" dirty="0" smtClean="0"/>
              <a:t>   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Валентность результата</a:t>
            </a: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7" name="Содержимое 6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 marL="0" indent="-108000">
              <a:spcBef>
                <a:spcPts val="600"/>
              </a:spcBef>
              <a:buNone/>
            </a:pPr>
            <a:r>
              <a:rPr lang="ru-RU" sz="1800" dirty="0" smtClean="0"/>
              <a:t> </a:t>
            </a:r>
          </a:p>
          <a:p>
            <a:pPr marL="0" indent="-108000">
              <a:spcBef>
                <a:spcPts val="600"/>
              </a:spcBef>
              <a:buNone/>
            </a:pPr>
            <a:r>
              <a:rPr lang="ru-RU" sz="1800" dirty="0" smtClean="0"/>
              <a:t>Ожидание</a:t>
            </a:r>
            <a:r>
              <a:rPr lang="ru-RU" sz="1800" dirty="0"/>
              <a:t> </a:t>
            </a:r>
            <a:r>
              <a:rPr lang="ru-RU" sz="1800" dirty="0" smtClean="0"/>
              <a:t>результатов второго уровня</a:t>
            </a:r>
          </a:p>
          <a:p>
            <a:pPr marL="0" indent="-108000">
              <a:spcBef>
                <a:spcPts val="600"/>
              </a:spcBef>
              <a:buNone/>
            </a:pPr>
            <a:endParaRPr lang="ru-RU" sz="1800" dirty="0" smtClean="0"/>
          </a:p>
          <a:p>
            <a:pPr marL="0" indent="-108000">
              <a:spcBef>
                <a:spcPts val="600"/>
              </a:spcBef>
              <a:buNone/>
            </a:pPr>
            <a:endParaRPr lang="ru-RU" sz="1800" dirty="0" smtClean="0"/>
          </a:p>
          <a:p>
            <a:pPr marL="0" indent="-108000">
              <a:spcBef>
                <a:spcPts val="600"/>
              </a:spcBef>
              <a:buNone/>
            </a:pPr>
            <a:endParaRPr lang="ru-RU" sz="1800" dirty="0"/>
          </a:p>
          <a:p>
            <a:pPr marL="0" indent="-108000">
              <a:spcBef>
                <a:spcPts val="600"/>
              </a:spcBef>
              <a:buNone/>
            </a:pPr>
            <a:r>
              <a:rPr lang="ru-RU" sz="1800" dirty="0" smtClean="0"/>
              <a:t>Ожидание результатов второго уровня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2000240"/>
            <a:ext cx="2071702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УСИЛИЯ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3357562"/>
            <a:ext cx="2071702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ИСПОЛНЕНИЕ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786322"/>
            <a:ext cx="2071702" cy="78581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ВОЗНАГРАЖДЕНИЕ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НАКАЗАНИЕ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Shape 13"/>
          <p:cNvCxnSpPr/>
          <p:nvPr/>
        </p:nvCxnSpPr>
        <p:spPr>
          <a:xfrm rot="10800000" flipV="1">
            <a:off x="928662" y="2357430"/>
            <a:ext cx="2143140" cy="353618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8662" y="5927742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3929852" y="578566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500166" y="3929066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428728" y="5072074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>
            <a:off x="4857752" y="4643446"/>
            <a:ext cx="18573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0800000">
            <a:off x="4929190" y="3214686"/>
            <a:ext cx="18573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5" idx="3"/>
          </p:cNvCxnSpPr>
          <p:nvPr/>
        </p:nvCxnSpPr>
        <p:spPr>
          <a:xfrm flipV="1">
            <a:off x="5286380" y="2214555"/>
            <a:ext cx="3429024" cy="1535916"/>
          </a:xfrm>
          <a:prstGeom prst="bentConnector3">
            <a:avLst>
              <a:gd name="adj1" fmla="val 9989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10800000">
            <a:off x="5357818" y="2214554"/>
            <a:ext cx="335758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4001289" y="4428339"/>
            <a:ext cx="5715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5400000">
            <a:off x="3929851" y="3071017"/>
            <a:ext cx="5715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Основные понятия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Мотивация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– это совокупность внутренних и внешних движущих сил, которые побуждают человека к деятельности, ориентированную на достижение определенных целей.</a:t>
            </a:r>
          </a:p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Потребности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– это внутреннее состояние человека, отражающее физиологический и психологический дефицит чего-либо.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справедливости Дж. Адамса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Garamond" pitchFamily="18" charset="0"/>
              </a:rPr>
              <a:t>Автор утверждает, что на мотивацию человека влияет справедливость оценки его успехов в сравнении как с предыдущими периодами, так и с достижениями других людей.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Индивидуальные доходы  =  Доходы других лиц</a:t>
            </a:r>
            <a:endParaRPr lang="ru-RU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Garamond" pitchFamily="18" charset="0"/>
              </a:rPr>
              <a:t> 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Индивидуальные затраты = Затраты других лиц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472" y="4071942"/>
            <a:ext cx="70723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справедливости Дж. Адамса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29190" y="1571612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Положительную роль составляют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:</a:t>
            </a:r>
          </a:p>
          <a:p>
            <a:r>
              <a:rPr lang="ru-RU" dirty="0" smtClean="0">
                <a:latin typeface="Garamond" pitchFamily="18" charset="0"/>
              </a:rPr>
              <a:t>открытые обсуждения спорных вопросов;</a:t>
            </a:r>
          </a:p>
          <a:p>
            <a:r>
              <a:rPr lang="ru-RU" dirty="0" smtClean="0">
                <a:latin typeface="Garamond" pitchFamily="18" charset="0"/>
              </a:rPr>
              <a:t>исключение тайны в отношении величины </a:t>
            </a:r>
            <a:r>
              <a:rPr lang="ru-RU" dirty="0" smtClean="0">
                <a:latin typeface="Garamond" pitchFamily="18" charset="0"/>
              </a:rPr>
              <a:t>вознаграждения;</a:t>
            </a:r>
            <a:endParaRPr lang="ru-RU" dirty="0" smtClean="0">
              <a:latin typeface="Garamond" pitchFamily="18" charset="0"/>
            </a:endParaRPr>
          </a:p>
          <a:p>
            <a:r>
              <a:rPr lang="ru-RU" dirty="0" smtClean="0">
                <a:latin typeface="Garamond" pitchFamily="18" charset="0"/>
              </a:rPr>
              <a:t>создание благоприятного морально-психологического климата.</a:t>
            </a:r>
          </a:p>
          <a:p>
            <a:endParaRPr lang="ru-RU" dirty="0"/>
          </a:p>
        </p:txBody>
      </p:sp>
      <p:pic>
        <p:nvPicPr>
          <p:cNvPr id="2050" name="Picture 2" descr="E:\Картинки\Изображения\Коллекция картинок (Microsoft)\j038628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796" y="2071678"/>
            <a:ext cx="4845066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Благодарю за внимание</a:t>
            </a:r>
            <a:endParaRPr lang="ru-R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Основные понятия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Мотив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ru-RU" dirty="0" smtClean="0">
                <a:latin typeface="Garamond" pitchFamily="18" charset="0"/>
              </a:rPr>
              <a:t>– это то, что вызывает определенные действия человека.</a:t>
            </a:r>
          </a:p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Стимулы </a:t>
            </a:r>
            <a:r>
              <a:rPr lang="ru-RU" dirty="0" smtClean="0">
                <a:latin typeface="Garamond" pitchFamily="18" charset="0"/>
              </a:rPr>
              <a:t>– выполняют роль рычагов воздействия или носителей «раздражения», вызывающих действие определенных мотивов.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Схема мотивационного процесса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1928802"/>
            <a:ext cx="2214578" cy="114300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 Возникновение потребностей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43306" y="1928802"/>
            <a:ext cx="2214578" cy="114300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 Поиск путей устранения потребностей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000504"/>
            <a:ext cx="2214578" cy="114300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6. Устранения потребностей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4000504"/>
            <a:ext cx="2214578" cy="114300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5. Осуществления действия за получение вознаграждения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57950" y="4000504"/>
            <a:ext cx="2214578" cy="114300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4. Осуществление действия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57950" y="1928802"/>
            <a:ext cx="2214578" cy="1143008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65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3. Определение направления действия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8" name="Прямая со стрелкой 17"/>
          <p:cNvCxnSpPr>
            <a:stCxn id="10" idx="3"/>
            <a:endCxn id="12" idx="1"/>
          </p:cNvCxnSpPr>
          <p:nvPr/>
        </p:nvCxnSpPr>
        <p:spPr>
          <a:xfrm>
            <a:off x="3214678" y="2500306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3"/>
          </p:cNvCxnSpPr>
          <p:nvPr/>
        </p:nvCxnSpPr>
        <p:spPr>
          <a:xfrm>
            <a:off x="5857884" y="2500306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5" idx="1"/>
            <a:endCxn id="14" idx="3"/>
          </p:cNvCxnSpPr>
          <p:nvPr/>
        </p:nvCxnSpPr>
        <p:spPr>
          <a:xfrm rot="10800000">
            <a:off x="5857884" y="4572008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6" idx="2"/>
            <a:endCxn id="15" idx="0"/>
          </p:cNvCxnSpPr>
          <p:nvPr/>
        </p:nvCxnSpPr>
        <p:spPr>
          <a:xfrm rot="5400000">
            <a:off x="7000892" y="3536157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4" idx="1"/>
            <a:endCxn id="13" idx="3"/>
          </p:cNvCxnSpPr>
          <p:nvPr/>
        </p:nvCxnSpPr>
        <p:spPr>
          <a:xfrm rot="10800000">
            <a:off x="3214678" y="457200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35"/>
          <p:cNvCxnSpPr>
            <a:stCxn id="13" idx="1"/>
            <a:endCxn id="10" idx="2"/>
          </p:cNvCxnSpPr>
          <p:nvPr/>
        </p:nvCxnSpPr>
        <p:spPr>
          <a:xfrm rot="10800000" flipH="1">
            <a:off x="1000099" y="3071810"/>
            <a:ext cx="1107289" cy="1500198"/>
          </a:xfrm>
          <a:prstGeom prst="bentConnector4">
            <a:avLst>
              <a:gd name="adj1" fmla="val -20645"/>
              <a:gd name="adj2" fmla="val 6904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иерархии потребностей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Маслоу</a:t>
            </a: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Основные идеи :</a:t>
            </a:r>
          </a:p>
          <a:p>
            <a:r>
              <a:rPr lang="ru-RU" dirty="0" smtClean="0">
                <a:latin typeface="Garamond" pitchFamily="18" charset="0"/>
              </a:rPr>
              <a:t>неудовлетворенные потребности побуждают человека к действиям, удовлетворенные – не мотивируют людей;</a:t>
            </a:r>
          </a:p>
          <a:p>
            <a:r>
              <a:rPr lang="ru-RU" dirty="0" smtClean="0">
                <a:latin typeface="Garamond" pitchFamily="18" charset="0"/>
              </a:rPr>
              <a:t>чем более высокое место занимают потребности в иерархии, тем для меньшего числа людей они становятся </a:t>
            </a:r>
            <a:r>
              <a:rPr lang="ru-RU" dirty="0" err="1" smtClean="0">
                <a:latin typeface="Garamond" pitchFamily="18" charset="0"/>
              </a:rPr>
              <a:t>мотиваторами</a:t>
            </a:r>
            <a:r>
              <a:rPr lang="ru-RU" dirty="0" smtClean="0">
                <a:latin typeface="Garamond" pitchFamily="18" charset="0"/>
              </a:rPr>
              <a:t> поведения.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72074" y="1696969"/>
            <a:ext cx="3501018" cy="430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Пирамида потребностей Маслоу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1000100" y="1357298"/>
          <a:ext cx="792961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Недостатки концепции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Маслоу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Garamond" pitchFamily="18" charset="0"/>
              </a:rPr>
              <a:t>Игнорирование индивидуальных особенностей людей и влияния ситуационных факторов;</a:t>
            </a:r>
          </a:p>
          <a:p>
            <a:r>
              <a:rPr lang="ru-RU" dirty="0">
                <a:latin typeface="Garamond" pitchFamily="18" charset="0"/>
              </a:rPr>
              <a:t>п</a:t>
            </a:r>
            <a:r>
              <a:rPr lang="ru-RU" dirty="0" smtClean="0">
                <a:latin typeface="Garamond" pitchFamily="18" charset="0"/>
              </a:rPr>
              <a:t>редположения о возможности перехода от одного уровня потребностей к другому только в направлении снизу вверх;</a:t>
            </a:r>
          </a:p>
          <a:p>
            <a:r>
              <a:rPr lang="ru-RU" dirty="0">
                <a:latin typeface="Garamond" pitchFamily="18" charset="0"/>
              </a:rPr>
              <a:t>у</a:t>
            </a:r>
            <a:r>
              <a:rPr lang="ru-RU" dirty="0" smtClean="0">
                <a:latin typeface="Garamond" pitchFamily="18" charset="0"/>
              </a:rPr>
              <a:t>тверждение что удовлетворенность верхней группы ослабляет воздействие на мотивацию.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ERG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Альдерфера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>
                <a:latin typeface="Garamond" pitchFamily="18" charset="0"/>
              </a:rPr>
              <a:t>Альдерфер</a:t>
            </a:r>
            <a:r>
              <a:rPr lang="ru-RU" dirty="0" smtClean="0">
                <a:latin typeface="Garamond" pitchFamily="18" charset="0"/>
              </a:rPr>
              <a:t>, как и </a:t>
            </a:r>
            <a:r>
              <a:rPr lang="ru-RU" dirty="0" err="1" smtClean="0">
                <a:latin typeface="Garamond" pitchFamily="18" charset="0"/>
              </a:rPr>
              <a:t>Маслоу</a:t>
            </a:r>
            <a:r>
              <a:rPr lang="ru-RU" dirty="0" smtClean="0">
                <a:latin typeface="Garamond" pitchFamily="18" charset="0"/>
              </a:rPr>
              <a:t>,  рассматривает потребности в иерархии, но считает возможным переход от  одного уровня к другому в любом направлении.</a:t>
            </a:r>
            <a:endParaRPr lang="ru-RU" dirty="0"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75082"/>
            <a:ext cx="3286147" cy="4447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20" y="1643050"/>
            <a:ext cx="8429684" cy="4857784"/>
          </a:xfrm>
          <a:prstGeom prst="rect">
            <a:avLst/>
          </a:prstGeom>
          <a:blipFill>
            <a:blip r:embed="rId4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Теория 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ERG </a:t>
            </a:r>
            <a:r>
              <a:rPr lang="ru-RU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Альдерфера</a:t>
            </a: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(группы потребностей)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Потребности существования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Потребности связи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Потребности роста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776</Words>
  <Application>Microsoft Office PowerPoint</Application>
  <PresentationFormat>Экран (4:3)</PresentationFormat>
  <Paragraphs>176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Мотивация деятельности в менеджменте</vt:lpstr>
      <vt:lpstr>Основные понятия</vt:lpstr>
      <vt:lpstr>Основные понятия</vt:lpstr>
      <vt:lpstr>Схема мотивационного процесса</vt:lpstr>
      <vt:lpstr>Теория иерархии потребностей Маслоу </vt:lpstr>
      <vt:lpstr>Пирамида потребностей Маслоу</vt:lpstr>
      <vt:lpstr>Недостатки концепции Маслоу</vt:lpstr>
      <vt:lpstr>Теория ERG Альдерфера</vt:lpstr>
      <vt:lpstr>Теория ERG Альдерфера (группы потребностей)</vt:lpstr>
      <vt:lpstr>Схема восхождения и обратного входа вниз по иерархии потребностей Альдерфера</vt:lpstr>
      <vt:lpstr>Концепция мотивации Д. Мак-Клелланда (теория приобретенных потребностей)</vt:lpstr>
      <vt:lpstr>Теория двух факторов Герцберга</vt:lpstr>
      <vt:lpstr>Группы потребностей</vt:lpstr>
      <vt:lpstr>Шкалы для оценки степени удовлетворения потребностей</vt:lpstr>
      <vt:lpstr>Влияние мотивационных факторов на отношение людей к работе</vt:lpstr>
      <vt:lpstr>Влияние гигиенических факторов на отношение людей к работе</vt:lpstr>
      <vt:lpstr>Теория ожидания В. Врума</vt:lpstr>
      <vt:lpstr>Составляющие успешной мотивации, основанной на теории ожиданий</vt:lpstr>
      <vt:lpstr>Схематичное отображение теории ожидания</vt:lpstr>
      <vt:lpstr>Теория справедливости Дж. Адамса</vt:lpstr>
      <vt:lpstr>Теория справедливости Дж. Адамса</vt:lpstr>
      <vt:lpstr>Благодарю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Мотивация деятельности в менеджменте</dc:title>
  <dc:creator>Customer</dc:creator>
  <cp:lastModifiedBy>XTreme</cp:lastModifiedBy>
  <cp:revision>46</cp:revision>
  <dcterms:created xsi:type="dcterms:W3CDTF">2009-03-30T14:24:16Z</dcterms:created>
  <dcterms:modified xsi:type="dcterms:W3CDTF">2009-04-21T20:08:43Z</dcterms:modified>
</cp:coreProperties>
</file>