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sldIdLst>
    <p:sldId id="256" r:id="rId2"/>
    <p:sldId id="296" r:id="rId3"/>
    <p:sldId id="269" r:id="rId4"/>
    <p:sldId id="300" r:id="rId5"/>
    <p:sldId id="301" r:id="rId6"/>
    <p:sldId id="302" r:id="rId7"/>
    <p:sldId id="276" r:id="rId8"/>
    <p:sldId id="303" r:id="rId9"/>
    <p:sldId id="298" r:id="rId10"/>
    <p:sldId id="262" r:id="rId11"/>
    <p:sldId id="263" r:id="rId12"/>
    <p:sldId id="264" r:id="rId13"/>
    <p:sldId id="265" r:id="rId14"/>
    <p:sldId id="283" r:id="rId15"/>
    <p:sldId id="284" r:id="rId16"/>
    <p:sldId id="285" r:id="rId17"/>
    <p:sldId id="286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 autoAdjust="0"/>
    <p:restoredTop sz="61729" autoAdjust="0"/>
  </p:normalViewPr>
  <p:slideViewPr>
    <p:cSldViewPr>
      <p:cViewPr varScale="1">
        <p:scale>
          <a:sx n="46" d="100"/>
          <a:sy n="46" d="100"/>
        </p:scale>
        <p:origin x="169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7A97C-4EC9-E04C-B3BD-B8A14FA8E736}" type="doc">
      <dgm:prSet loTypeId="urn:microsoft.com/office/officeart/2005/8/layout/cycle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31C35-3259-C84B-961D-E9A34086454C}">
      <dgm:prSet phldrT="[Текст]" custT="1"/>
      <dgm:spPr/>
      <dgm:t>
        <a:bodyPr/>
        <a:lstStyle/>
        <a:p>
          <a:r>
            <a:rPr lang="ru-RU" sz="1600" dirty="0"/>
            <a:t>Нақшаи </a:t>
          </a:r>
          <a:r>
            <a:rPr lang="ru-RU" sz="1600" dirty="0" err="1"/>
            <a:t>миллии</a:t>
          </a:r>
          <a:r>
            <a:rPr lang="ru-RU" sz="1600" dirty="0"/>
            <a:t>  «</a:t>
          </a:r>
          <a:r>
            <a:rPr lang="en-US" sz="1600" dirty="0"/>
            <a:t>100 </a:t>
          </a:r>
          <a:r>
            <a:rPr lang="tg-Cyrl-TJ" sz="1600" dirty="0"/>
            <a:t> қадам</a:t>
          </a:r>
          <a:r>
            <a:rPr lang="ru-RU" sz="1600" dirty="0"/>
            <a:t>»</a:t>
          </a:r>
        </a:p>
      </dgm:t>
    </dgm:pt>
    <dgm:pt modelId="{18654501-6030-184E-B08A-814DF0C634C1}" type="parTrans" cxnId="{8C6F6727-7A51-DB46-AD84-72E926D57BA9}">
      <dgm:prSet/>
      <dgm:spPr/>
      <dgm:t>
        <a:bodyPr/>
        <a:lstStyle/>
        <a:p>
          <a:endParaRPr lang="ru-RU" sz="2000"/>
        </a:p>
      </dgm:t>
    </dgm:pt>
    <dgm:pt modelId="{F1AD5653-BB21-0C40-891C-D5CB6C0EE447}" type="sibTrans" cxnId="{8C6F6727-7A51-DB46-AD84-72E926D57BA9}">
      <dgm:prSet/>
      <dgm:spPr/>
      <dgm:t>
        <a:bodyPr/>
        <a:lstStyle/>
        <a:p>
          <a:endParaRPr lang="ru-RU" sz="2000"/>
        </a:p>
      </dgm:t>
    </dgm:pt>
    <dgm:pt modelId="{124963BE-E421-4E42-8B2D-362928C90957}">
      <dgm:prSet phldrT="[Текст]" custT="1"/>
      <dgm:spPr/>
      <dgm:t>
        <a:bodyPr/>
        <a:lstStyle/>
        <a:p>
          <a:r>
            <a:rPr lang="ru-RU" sz="1600" dirty="0"/>
            <a:t>ПОРТАЛ И ҲУКУМАТИ КУШОДА</a:t>
          </a:r>
          <a:r>
            <a:rPr lang="tg-Cyrl-TJ" sz="1600" dirty="0"/>
            <a:t> </a:t>
          </a:r>
          <a:endParaRPr lang="ru-RU" sz="1600" dirty="0"/>
        </a:p>
      </dgm:t>
    </dgm:pt>
    <dgm:pt modelId="{DA6353FD-75B5-E644-86B0-76D961C7E99E}" type="parTrans" cxnId="{A4FE909E-08EC-074A-A017-9D5B14E7FE7D}">
      <dgm:prSet/>
      <dgm:spPr/>
      <dgm:t>
        <a:bodyPr/>
        <a:lstStyle/>
        <a:p>
          <a:endParaRPr lang="ru-RU" sz="2000"/>
        </a:p>
      </dgm:t>
    </dgm:pt>
    <dgm:pt modelId="{5493833A-B831-1A4A-BDBB-C81A60713B20}" type="sibTrans" cxnId="{A4FE909E-08EC-074A-A017-9D5B14E7FE7D}">
      <dgm:prSet/>
      <dgm:spPr/>
      <dgm:t>
        <a:bodyPr/>
        <a:lstStyle/>
        <a:p>
          <a:endParaRPr lang="ru-RU" sz="2000"/>
        </a:p>
      </dgm:t>
    </dgm:pt>
    <dgm:pt modelId="{9BBEC41E-C3BF-B545-BC17-ABE17DDC7560}">
      <dgm:prSet phldrT="[Текст]" custT="1"/>
      <dgm:spPr/>
      <dgm:t>
        <a:bodyPr/>
        <a:lstStyle/>
        <a:p>
          <a:r>
            <a:rPr lang="ru-RU" sz="1600" dirty="0"/>
            <a:t>ҚОНУН ДАР БОРАИ ШУРОҲОИ ҶАМЪИЯТӢ</a:t>
          </a:r>
          <a:r>
            <a:rPr lang="tg-Cyrl-TJ" sz="1600" dirty="0"/>
            <a:t> </a:t>
          </a:r>
          <a:endParaRPr lang="ru-RU" sz="1600" dirty="0"/>
        </a:p>
      </dgm:t>
    </dgm:pt>
    <dgm:pt modelId="{79EE578F-DD8F-0643-9C79-7B539FCAE8B1}" type="parTrans" cxnId="{B99EBFC6-5A1B-AA4C-9D3B-26135ED85E83}">
      <dgm:prSet/>
      <dgm:spPr/>
      <dgm:t>
        <a:bodyPr/>
        <a:lstStyle/>
        <a:p>
          <a:endParaRPr lang="ru-RU" sz="2000"/>
        </a:p>
      </dgm:t>
    </dgm:pt>
    <dgm:pt modelId="{B1238C1E-C1B8-504F-89DF-7FC57FE12F8E}" type="sibTrans" cxnId="{B99EBFC6-5A1B-AA4C-9D3B-26135ED85E83}">
      <dgm:prSet/>
      <dgm:spPr/>
      <dgm:t>
        <a:bodyPr/>
        <a:lstStyle/>
        <a:p>
          <a:endParaRPr lang="ru-RU" sz="2000"/>
        </a:p>
      </dgm:t>
    </dgm:pt>
    <dgm:pt modelId="{A9B63512-C088-694D-97DE-8D6398D0E73D}">
      <dgm:prSet phldrT="[Текст]" custT="1"/>
      <dgm:spPr/>
      <dgm:t>
        <a:bodyPr/>
        <a:lstStyle/>
        <a:p>
          <a:r>
            <a:rPr lang="ru-RU" sz="1600" dirty="0"/>
            <a:t>ҚОНУН ОИД БА ДАСТРАСӢ БА ИТТИЛООТ  </a:t>
          </a:r>
        </a:p>
      </dgm:t>
    </dgm:pt>
    <dgm:pt modelId="{5E2C6994-F93A-184A-A878-458180214E49}" type="parTrans" cxnId="{FC5AD928-5FBE-D646-B5D7-FA53BE684682}">
      <dgm:prSet/>
      <dgm:spPr/>
      <dgm:t>
        <a:bodyPr/>
        <a:lstStyle/>
        <a:p>
          <a:endParaRPr lang="ru-RU" sz="2000"/>
        </a:p>
      </dgm:t>
    </dgm:pt>
    <dgm:pt modelId="{C29E92E5-AF8B-4043-9CBB-CCE8A15BD793}" type="sibTrans" cxnId="{FC5AD928-5FBE-D646-B5D7-FA53BE684682}">
      <dgm:prSet/>
      <dgm:spPr/>
      <dgm:t>
        <a:bodyPr/>
        <a:lstStyle/>
        <a:p>
          <a:endParaRPr lang="ru-RU" sz="2000"/>
        </a:p>
      </dgm:t>
    </dgm:pt>
    <dgm:pt modelId="{B056E817-BE7B-1141-A8B8-FCD86D62D979}">
      <dgm:prSet custT="1"/>
      <dgm:spPr/>
      <dgm:t>
        <a:bodyPr/>
        <a:lstStyle/>
        <a:p>
          <a:r>
            <a:rPr lang="ru-RU" sz="1600" dirty="0"/>
            <a:t>БУҶЕТИ ШАҲРВАНДӢ</a:t>
          </a:r>
          <a:r>
            <a:rPr lang="tg-Cyrl-TJ" sz="1600" dirty="0"/>
            <a:t> </a:t>
          </a:r>
          <a:endParaRPr lang="ru-RU" sz="1600" dirty="0"/>
        </a:p>
      </dgm:t>
    </dgm:pt>
    <dgm:pt modelId="{10B58436-2456-5B41-A44E-C63766E3B6D6}" type="parTrans" cxnId="{5180ACF0-1363-2F4A-B8BA-25C204C58B24}">
      <dgm:prSet/>
      <dgm:spPr/>
      <dgm:t>
        <a:bodyPr/>
        <a:lstStyle/>
        <a:p>
          <a:endParaRPr lang="ru-RU" sz="2000"/>
        </a:p>
      </dgm:t>
    </dgm:pt>
    <dgm:pt modelId="{7C009EF8-05D3-904E-9CBF-23534137321A}" type="sibTrans" cxnId="{5180ACF0-1363-2F4A-B8BA-25C204C58B24}">
      <dgm:prSet/>
      <dgm:spPr/>
      <dgm:t>
        <a:bodyPr/>
        <a:lstStyle/>
        <a:p>
          <a:endParaRPr lang="ru-RU" sz="2000"/>
        </a:p>
      </dgm:t>
    </dgm:pt>
    <dgm:pt modelId="{CDA870CA-B494-D144-A4E0-2DF7E887EAFD}" type="pres">
      <dgm:prSet presAssocID="{9E27A97C-4EC9-E04C-B3BD-B8A14FA8E7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8782E-D974-7E4B-BC91-EFCBD85A37CA}" type="pres">
      <dgm:prSet presAssocID="{EF631C35-3259-C84B-961D-E9A34086454C}" presName="node" presStyleLbl="node1" presStyleIdx="0" presStyleCnt="5" custScaleX="129232" custScaleY="140122" custRadScaleRad="80097" custRadScaleInc="-10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91057-4C2E-ED4B-AC8B-2DA91589B520}" type="pres">
      <dgm:prSet presAssocID="{EF631C35-3259-C84B-961D-E9A34086454C}" presName="spNode" presStyleCnt="0"/>
      <dgm:spPr/>
    </dgm:pt>
    <dgm:pt modelId="{E14686F0-BE8B-A24A-8948-3D5AD3ECA91E}" type="pres">
      <dgm:prSet presAssocID="{F1AD5653-BB21-0C40-891C-D5CB6C0EE44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5268661-1AE3-1249-ABB0-F56C36833FBC}" type="pres">
      <dgm:prSet presAssocID="{124963BE-E421-4E42-8B2D-362928C90957}" presName="node" presStyleLbl="node1" presStyleIdx="1" presStyleCnt="5" custScaleX="97591" custScaleY="13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2D541-05C0-C542-835C-E05441F8DA12}" type="pres">
      <dgm:prSet presAssocID="{124963BE-E421-4E42-8B2D-362928C90957}" presName="spNode" presStyleCnt="0"/>
      <dgm:spPr/>
    </dgm:pt>
    <dgm:pt modelId="{A57BF80E-B8A2-6847-9E8E-7A750CFB7251}" type="pres">
      <dgm:prSet presAssocID="{5493833A-B831-1A4A-BDBB-C81A60713B2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159C2CB-035F-A546-BF21-FAAD5A6B2B80}" type="pres">
      <dgm:prSet presAssocID="{9BBEC41E-C3BF-B545-BC17-ABE17DDC7560}" presName="node" presStyleLbl="node1" presStyleIdx="2" presStyleCnt="5" custScaleX="124896" custScaleY="138512" custRadScaleRad="106821" custRadScaleInc="-61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A80F8-0E62-3249-B0E1-7E60E6636046}" type="pres">
      <dgm:prSet presAssocID="{9BBEC41E-C3BF-B545-BC17-ABE17DDC7560}" presName="spNode" presStyleCnt="0"/>
      <dgm:spPr/>
    </dgm:pt>
    <dgm:pt modelId="{BB532FD3-2471-3A43-8F3D-8173C4043BFC}" type="pres">
      <dgm:prSet presAssocID="{B1238C1E-C1B8-504F-89DF-7FC57FE12F8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9C364E6-0F05-D448-93E9-B8D19B95F5D5}" type="pres">
      <dgm:prSet presAssocID="{A9B63512-C088-694D-97DE-8D6398D0E73D}" presName="node" presStyleLbl="node1" presStyleIdx="3" presStyleCnt="5" custScaleX="129952" custScaleY="119256" custRadScaleRad="100580" custRadScaleInc="68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14605-CB82-0245-9449-313231EFF863}" type="pres">
      <dgm:prSet presAssocID="{A9B63512-C088-694D-97DE-8D6398D0E73D}" presName="spNode" presStyleCnt="0"/>
      <dgm:spPr/>
    </dgm:pt>
    <dgm:pt modelId="{43CE2828-74B3-0142-8BC0-82C9173C1D48}" type="pres">
      <dgm:prSet presAssocID="{C29E92E5-AF8B-4043-9CBB-CCE8A15BD79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6724CCB-3485-6244-9279-92C8D16CD9D5}" type="pres">
      <dgm:prSet presAssocID="{B056E817-BE7B-1141-A8B8-FCD86D62D979}" presName="node" presStyleLbl="node1" presStyleIdx="4" presStyleCnt="5" custScaleX="115194" custScaleY="13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AD191-4D61-594C-AB2F-90BA6125653D}" type="pres">
      <dgm:prSet presAssocID="{B056E817-BE7B-1141-A8B8-FCD86D62D979}" presName="spNode" presStyleCnt="0"/>
      <dgm:spPr/>
    </dgm:pt>
    <dgm:pt modelId="{CE12F0A5-7D5B-844B-B28B-B646F98A0782}" type="pres">
      <dgm:prSet presAssocID="{7C009EF8-05D3-904E-9CBF-23534137321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99EBFC6-5A1B-AA4C-9D3B-26135ED85E83}" srcId="{9E27A97C-4EC9-E04C-B3BD-B8A14FA8E736}" destId="{9BBEC41E-C3BF-B545-BC17-ABE17DDC7560}" srcOrd="2" destOrd="0" parTransId="{79EE578F-DD8F-0643-9C79-7B539FCAE8B1}" sibTransId="{B1238C1E-C1B8-504F-89DF-7FC57FE12F8E}"/>
    <dgm:cxn modelId="{78CE4A45-B5DD-5043-BF28-50ED5D749D8A}" type="presOf" srcId="{9BBEC41E-C3BF-B545-BC17-ABE17DDC7560}" destId="{E159C2CB-035F-A546-BF21-FAAD5A6B2B80}" srcOrd="0" destOrd="0" presId="urn:microsoft.com/office/officeart/2005/8/layout/cycle6"/>
    <dgm:cxn modelId="{3B119237-EB97-264D-AD5B-C37B108C848B}" type="presOf" srcId="{C29E92E5-AF8B-4043-9CBB-CCE8A15BD793}" destId="{43CE2828-74B3-0142-8BC0-82C9173C1D48}" srcOrd="0" destOrd="0" presId="urn:microsoft.com/office/officeart/2005/8/layout/cycle6"/>
    <dgm:cxn modelId="{BB9CDBEF-4EF4-A741-A98B-644D07BCCE98}" type="presOf" srcId="{B1238C1E-C1B8-504F-89DF-7FC57FE12F8E}" destId="{BB532FD3-2471-3A43-8F3D-8173C4043BFC}" srcOrd="0" destOrd="0" presId="urn:microsoft.com/office/officeart/2005/8/layout/cycle6"/>
    <dgm:cxn modelId="{A4FE909E-08EC-074A-A017-9D5B14E7FE7D}" srcId="{9E27A97C-4EC9-E04C-B3BD-B8A14FA8E736}" destId="{124963BE-E421-4E42-8B2D-362928C90957}" srcOrd="1" destOrd="0" parTransId="{DA6353FD-75B5-E644-86B0-76D961C7E99E}" sibTransId="{5493833A-B831-1A4A-BDBB-C81A60713B20}"/>
    <dgm:cxn modelId="{12F739DC-EA99-1B46-8962-61B2F0374796}" type="presOf" srcId="{124963BE-E421-4E42-8B2D-362928C90957}" destId="{65268661-1AE3-1249-ABB0-F56C36833FBC}" srcOrd="0" destOrd="0" presId="urn:microsoft.com/office/officeart/2005/8/layout/cycle6"/>
    <dgm:cxn modelId="{0FE14057-CD40-2947-B2D7-8C733E2E61DE}" type="presOf" srcId="{B056E817-BE7B-1141-A8B8-FCD86D62D979}" destId="{06724CCB-3485-6244-9279-92C8D16CD9D5}" srcOrd="0" destOrd="0" presId="urn:microsoft.com/office/officeart/2005/8/layout/cycle6"/>
    <dgm:cxn modelId="{FC5AD928-5FBE-D646-B5D7-FA53BE684682}" srcId="{9E27A97C-4EC9-E04C-B3BD-B8A14FA8E736}" destId="{A9B63512-C088-694D-97DE-8D6398D0E73D}" srcOrd="3" destOrd="0" parTransId="{5E2C6994-F93A-184A-A878-458180214E49}" sibTransId="{C29E92E5-AF8B-4043-9CBB-CCE8A15BD793}"/>
    <dgm:cxn modelId="{8C6F6727-7A51-DB46-AD84-72E926D57BA9}" srcId="{9E27A97C-4EC9-E04C-B3BD-B8A14FA8E736}" destId="{EF631C35-3259-C84B-961D-E9A34086454C}" srcOrd="0" destOrd="0" parTransId="{18654501-6030-184E-B08A-814DF0C634C1}" sibTransId="{F1AD5653-BB21-0C40-891C-D5CB6C0EE447}"/>
    <dgm:cxn modelId="{7FAF9DD9-0F3F-4E41-BFC5-4D673C62832E}" type="presOf" srcId="{7C009EF8-05D3-904E-9CBF-23534137321A}" destId="{CE12F0A5-7D5B-844B-B28B-B646F98A0782}" srcOrd="0" destOrd="0" presId="urn:microsoft.com/office/officeart/2005/8/layout/cycle6"/>
    <dgm:cxn modelId="{5180ACF0-1363-2F4A-B8BA-25C204C58B24}" srcId="{9E27A97C-4EC9-E04C-B3BD-B8A14FA8E736}" destId="{B056E817-BE7B-1141-A8B8-FCD86D62D979}" srcOrd="4" destOrd="0" parTransId="{10B58436-2456-5B41-A44E-C63766E3B6D6}" sibTransId="{7C009EF8-05D3-904E-9CBF-23534137321A}"/>
    <dgm:cxn modelId="{00CBAA15-6AB6-9747-95CC-5A010DED0014}" type="presOf" srcId="{EF631C35-3259-C84B-961D-E9A34086454C}" destId="{34D8782E-D974-7E4B-BC91-EFCBD85A37CA}" srcOrd="0" destOrd="0" presId="urn:microsoft.com/office/officeart/2005/8/layout/cycle6"/>
    <dgm:cxn modelId="{A3C28BE2-98E8-A94A-AB2F-10610C795C8D}" type="presOf" srcId="{F1AD5653-BB21-0C40-891C-D5CB6C0EE447}" destId="{E14686F0-BE8B-A24A-8948-3D5AD3ECA91E}" srcOrd="0" destOrd="0" presId="urn:microsoft.com/office/officeart/2005/8/layout/cycle6"/>
    <dgm:cxn modelId="{E78062E0-0AAF-B948-9BC5-C1C4E7CC4F02}" type="presOf" srcId="{9E27A97C-4EC9-E04C-B3BD-B8A14FA8E736}" destId="{CDA870CA-B494-D144-A4E0-2DF7E887EAFD}" srcOrd="0" destOrd="0" presId="urn:microsoft.com/office/officeart/2005/8/layout/cycle6"/>
    <dgm:cxn modelId="{BAF64471-827F-1842-A966-D480ED47066C}" type="presOf" srcId="{5493833A-B831-1A4A-BDBB-C81A60713B20}" destId="{A57BF80E-B8A2-6847-9E8E-7A750CFB7251}" srcOrd="0" destOrd="0" presId="urn:microsoft.com/office/officeart/2005/8/layout/cycle6"/>
    <dgm:cxn modelId="{5F06065C-2484-CC4E-B57C-F61F1E9A89B0}" type="presOf" srcId="{A9B63512-C088-694D-97DE-8D6398D0E73D}" destId="{B9C364E6-0F05-D448-93E9-B8D19B95F5D5}" srcOrd="0" destOrd="0" presId="urn:microsoft.com/office/officeart/2005/8/layout/cycle6"/>
    <dgm:cxn modelId="{1FDAEC2D-DA5D-4349-88D3-B934525E6F76}" type="presParOf" srcId="{CDA870CA-B494-D144-A4E0-2DF7E887EAFD}" destId="{34D8782E-D974-7E4B-BC91-EFCBD85A37CA}" srcOrd="0" destOrd="0" presId="urn:microsoft.com/office/officeart/2005/8/layout/cycle6"/>
    <dgm:cxn modelId="{4667D765-F2EA-9C4B-8C74-3A01F394F439}" type="presParOf" srcId="{CDA870CA-B494-D144-A4E0-2DF7E887EAFD}" destId="{85191057-4C2E-ED4B-AC8B-2DA91589B520}" srcOrd="1" destOrd="0" presId="urn:microsoft.com/office/officeart/2005/8/layout/cycle6"/>
    <dgm:cxn modelId="{E5992B19-BDD2-6944-B5E8-7DFF9250D602}" type="presParOf" srcId="{CDA870CA-B494-D144-A4E0-2DF7E887EAFD}" destId="{E14686F0-BE8B-A24A-8948-3D5AD3ECA91E}" srcOrd="2" destOrd="0" presId="urn:microsoft.com/office/officeart/2005/8/layout/cycle6"/>
    <dgm:cxn modelId="{F1B9703C-AD3D-2245-85F9-F23AF0754290}" type="presParOf" srcId="{CDA870CA-B494-D144-A4E0-2DF7E887EAFD}" destId="{65268661-1AE3-1249-ABB0-F56C36833FBC}" srcOrd="3" destOrd="0" presId="urn:microsoft.com/office/officeart/2005/8/layout/cycle6"/>
    <dgm:cxn modelId="{0E3109D3-451B-974D-B0B0-6323AD2FAAF1}" type="presParOf" srcId="{CDA870CA-B494-D144-A4E0-2DF7E887EAFD}" destId="{1EA2D541-05C0-C542-835C-E05441F8DA12}" srcOrd="4" destOrd="0" presId="urn:microsoft.com/office/officeart/2005/8/layout/cycle6"/>
    <dgm:cxn modelId="{DDF53CE4-CEA3-784F-BDBA-464DE7F00591}" type="presParOf" srcId="{CDA870CA-B494-D144-A4E0-2DF7E887EAFD}" destId="{A57BF80E-B8A2-6847-9E8E-7A750CFB7251}" srcOrd="5" destOrd="0" presId="urn:microsoft.com/office/officeart/2005/8/layout/cycle6"/>
    <dgm:cxn modelId="{58AE4A54-C321-6C48-8ED9-0EDC6615B948}" type="presParOf" srcId="{CDA870CA-B494-D144-A4E0-2DF7E887EAFD}" destId="{E159C2CB-035F-A546-BF21-FAAD5A6B2B80}" srcOrd="6" destOrd="0" presId="urn:microsoft.com/office/officeart/2005/8/layout/cycle6"/>
    <dgm:cxn modelId="{E4C5A183-4ADF-E247-A2A3-861611A63B93}" type="presParOf" srcId="{CDA870CA-B494-D144-A4E0-2DF7E887EAFD}" destId="{A18A80F8-0E62-3249-B0E1-7E60E6636046}" srcOrd="7" destOrd="0" presId="urn:microsoft.com/office/officeart/2005/8/layout/cycle6"/>
    <dgm:cxn modelId="{58CB6FA0-2922-9D45-9ECA-AF04B8C575C3}" type="presParOf" srcId="{CDA870CA-B494-D144-A4E0-2DF7E887EAFD}" destId="{BB532FD3-2471-3A43-8F3D-8173C4043BFC}" srcOrd="8" destOrd="0" presId="urn:microsoft.com/office/officeart/2005/8/layout/cycle6"/>
    <dgm:cxn modelId="{DB9E2811-A92F-7B41-B376-743EB0393BBB}" type="presParOf" srcId="{CDA870CA-B494-D144-A4E0-2DF7E887EAFD}" destId="{B9C364E6-0F05-D448-93E9-B8D19B95F5D5}" srcOrd="9" destOrd="0" presId="urn:microsoft.com/office/officeart/2005/8/layout/cycle6"/>
    <dgm:cxn modelId="{E3802590-6BF1-8F4A-924E-595C01B3EFBF}" type="presParOf" srcId="{CDA870CA-B494-D144-A4E0-2DF7E887EAFD}" destId="{CCA14605-CB82-0245-9449-313231EFF863}" srcOrd="10" destOrd="0" presId="urn:microsoft.com/office/officeart/2005/8/layout/cycle6"/>
    <dgm:cxn modelId="{8664405D-DF68-E642-9CDD-F9C4D40764AB}" type="presParOf" srcId="{CDA870CA-B494-D144-A4E0-2DF7E887EAFD}" destId="{43CE2828-74B3-0142-8BC0-82C9173C1D48}" srcOrd="11" destOrd="0" presId="urn:microsoft.com/office/officeart/2005/8/layout/cycle6"/>
    <dgm:cxn modelId="{704654D0-2F45-0A41-A0FB-47427CC56B79}" type="presParOf" srcId="{CDA870CA-B494-D144-A4E0-2DF7E887EAFD}" destId="{06724CCB-3485-6244-9279-92C8D16CD9D5}" srcOrd="12" destOrd="0" presId="urn:microsoft.com/office/officeart/2005/8/layout/cycle6"/>
    <dgm:cxn modelId="{7D6C0480-FAB9-CA46-8293-BE0D43B3AA9E}" type="presParOf" srcId="{CDA870CA-B494-D144-A4E0-2DF7E887EAFD}" destId="{6E8AD191-4D61-594C-AB2F-90BA6125653D}" srcOrd="13" destOrd="0" presId="urn:microsoft.com/office/officeart/2005/8/layout/cycle6"/>
    <dgm:cxn modelId="{0973058C-ABCF-B04D-B950-4E3795152210}" type="presParOf" srcId="{CDA870CA-B494-D144-A4E0-2DF7E887EAFD}" destId="{CE12F0A5-7D5B-844B-B28B-B646F98A078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8782E-D974-7E4B-BC91-EFCBD85A37CA}">
      <dsp:nvSpPr>
        <dsp:cNvPr id="0" name=""/>
        <dsp:cNvSpPr/>
      </dsp:nvSpPr>
      <dsp:spPr>
        <a:xfrm>
          <a:off x="3018593" y="227429"/>
          <a:ext cx="1887753" cy="133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Нақшаи </a:t>
          </a:r>
          <a:r>
            <a:rPr lang="ru-RU" sz="1600" kern="1200" dirty="0" err="1"/>
            <a:t>миллии</a:t>
          </a:r>
          <a:r>
            <a:rPr lang="ru-RU" sz="1600" kern="1200" dirty="0"/>
            <a:t>  «</a:t>
          </a:r>
          <a:r>
            <a:rPr lang="en-US" sz="1600" kern="1200" dirty="0"/>
            <a:t>100 </a:t>
          </a:r>
          <a:r>
            <a:rPr lang="tg-Cyrl-TJ" sz="1600" kern="1200" dirty="0"/>
            <a:t> қадам</a:t>
          </a:r>
          <a:r>
            <a:rPr lang="ru-RU" sz="1600" kern="1200" dirty="0"/>
            <a:t>»</a:t>
          </a:r>
        </a:p>
      </dsp:txBody>
      <dsp:txXfrm>
        <a:off x="3083540" y="292376"/>
        <a:ext cx="1757859" cy="1200545"/>
      </dsp:txXfrm>
    </dsp:sp>
    <dsp:sp modelId="{E14686F0-BE8B-A24A-8948-3D5AD3ECA91E}">
      <dsp:nvSpPr>
        <dsp:cNvPr id="0" name=""/>
        <dsp:cNvSpPr/>
      </dsp:nvSpPr>
      <dsp:spPr>
        <a:xfrm>
          <a:off x="3264320" y="1155063"/>
          <a:ext cx="3791053" cy="3791053"/>
        </a:xfrm>
        <a:custGeom>
          <a:avLst/>
          <a:gdLst/>
          <a:ahLst/>
          <a:cxnLst/>
          <a:rect l="0" t="0" r="0" b="0"/>
          <a:pathLst>
            <a:path>
              <a:moveTo>
                <a:pt x="1647612" y="16282"/>
              </a:moveTo>
              <a:arcTo wR="1895526" hR="1895526" stAng="15749089" swAng="100540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68661-1AE3-1249-ABB0-F56C36833FBC}">
      <dsp:nvSpPr>
        <dsp:cNvPr id="0" name=""/>
        <dsp:cNvSpPr/>
      </dsp:nvSpPr>
      <dsp:spPr>
        <a:xfrm>
          <a:off x="5116657" y="1180580"/>
          <a:ext cx="1425558" cy="1286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ПОРТАЛ И ҲУКУМАТИ КУШОДА</a:t>
          </a:r>
          <a:r>
            <a:rPr lang="tg-Cyrl-TJ" sz="1600" kern="1200" dirty="0"/>
            <a:t> </a:t>
          </a:r>
          <a:endParaRPr lang="ru-RU" sz="1600" kern="1200" dirty="0"/>
        </a:p>
      </dsp:txBody>
      <dsp:txXfrm>
        <a:off x="5179456" y="1243379"/>
        <a:ext cx="1299960" cy="1160841"/>
      </dsp:txXfrm>
    </dsp:sp>
    <dsp:sp modelId="{A57BF80E-B8A2-6847-9E8E-7A750CFB7251}">
      <dsp:nvSpPr>
        <dsp:cNvPr id="0" name=""/>
        <dsp:cNvSpPr/>
      </dsp:nvSpPr>
      <dsp:spPr>
        <a:xfrm>
          <a:off x="2170526" y="959997"/>
          <a:ext cx="3791053" cy="3791053"/>
        </a:xfrm>
        <a:custGeom>
          <a:avLst/>
          <a:gdLst/>
          <a:ahLst/>
          <a:cxnLst/>
          <a:rect l="0" t="0" r="0" b="0"/>
          <a:pathLst>
            <a:path>
              <a:moveTo>
                <a:pt x="3751965" y="1512568"/>
              </a:moveTo>
              <a:arcTo wR="1895526" hR="1895526" stAng="20900649" swAng="101047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9C2CB-035F-A546-BF21-FAAD5A6B2B80}">
      <dsp:nvSpPr>
        <dsp:cNvPr id="0" name=""/>
        <dsp:cNvSpPr/>
      </dsp:nvSpPr>
      <dsp:spPr>
        <a:xfrm>
          <a:off x="4682979" y="3032480"/>
          <a:ext cx="1824415" cy="1315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ҚОНУН ДАР БОРАИ ШУРОҲОИ ҶАМЪИЯТӢ</a:t>
          </a:r>
          <a:r>
            <a:rPr lang="tg-Cyrl-TJ" sz="1600" kern="1200" dirty="0"/>
            <a:t> </a:t>
          </a:r>
          <a:endParaRPr lang="ru-RU" sz="1600" kern="1200" dirty="0"/>
        </a:p>
      </dsp:txBody>
      <dsp:txXfrm>
        <a:off x="4747179" y="3096680"/>
        <a:ext cx="1696015" cy="1186752"/>
      </dsp:txXfrm>
    </dsp:sp>
    <dsp:sp modelId="{BB532FD3-2471-3A43-8F3D-8173C4043BFC}">
      <dsp:nvSpPr>
        <dsp:cNvPr id="0" name=""/>
        <dsp:cNvSpPr/>
      </dsp:nvSpPr>
      <dsp:spPr>
        <a:xfrm>
          <a:off x="2279645" y="603292"/>
          <a:ext cx="3791053" cy="3791053"/>
        </a:xfrm>
        <a:custGeom>
          <a:avLst/>
          <a:gdLst/>
          <a:ahLst/>
          <a:cxnLst/>
          <a:rect l="0" t="0" r="0" b="0"/>
          <a:pathLst>
            <a:path>
              <a:moveTo>
                <a:pt x="2389187" y="3725642"/>
              </a:moveTo>
              <a:arcTo wR="1895526" hR="1895526" stAng="4494250" swAng="267829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364E6-0F05-D448-93E9-B8D19B95F5D5}">
      <dsp:nvSpPr>
        <dsp:cNvPr id="0" name=""/>
        <dsp:cNvSpPr/>
      </dsp:nvSpPr>
      <dsp:spPr>
        <a:xfrm>
          <a:off x="1568315" y="3008311"/>
          <a:ext cx="1898271" cy="1132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ҚОНУН ОИД БА ДАСТРАСӢ БА ИТТИЛООТ  </a:t>
          </a:r>
        </a:p>
      </dsp:txBody>
      <dsp:txXfrm>
        <a:off x="1623590" y="3063586"/>
        <a:ext cx="1787721" cy="1021769"/>
      </dsp:txXfrm>
    </dsp:sp>
    <dsp:sp modelId="{43CE2828-74B3-0142-8BC0-82C9173C1D48}">
      <dsp:nvSpPr>
        <dsp:cNvPr id="0" name=""/>
        <dsp:cNvSpPr/>
      </dsp:nvSpPr>
      <dsp:spPr>
        <a:xfrm>
          <a:off x="2131853" y="552256"/>
          <a:ext cx="3791053" cy="3791053"/>
        </a:xfrm>
        <a:custGeom>
          <a:avLst/>
          <a:gdLst/>
          <a:ahLst/>
          <a:cxnLst/>
          <a:rect l="0" t="0" r="0" b="0"/>
          <a:pathLst>
            <a:path>
              <a:moveTo>
                <a:pt x="83149" y="2450782"/>
              </a:moveTo>
              <a:arcTo wR="1895526" hR="1895526" stAng="9777995" swAng="98404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24CCB-3485-6244-9279-92C8D16CD9D5}">
      <dsp:nvSpPr>
        <dsp:cNvPr id="0" name=""/>
        <dsp:cNvSpPr/>
      </dsp:nvSpPr>
      <dsp:spPr>
        <a:xfrm>
          <a:off x="1382583" y="1184402"/>
          <a:ext cx="1682694" cy="1278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БУҶЕТИ ШАҲРВАНДӢ</a:t>
          </a:r>
          <a:r>
            <a:rPr lang="tg-Cyrl-TJ" sz="1600" kern="1200" dirty="0"/>
            <a:t> </a:t>
          </a:r>
          <a:endParaRPr lang="ru-RU" sz="1600" kern="1200" dirty="0"/>
        </a:p>
      </dsp:txBody>
      <dsp:txXfrm>
        <a:off x="1445009" y="1246828"/>
        <a:ext cx="1557842" cy="1153944"/>
      </dsp:txXfrm>
    </dsp:sp>
    <dsp:sp modelId="{CE12F0A5-7D5B-844B-B28B-B646F98A0782}">
      <dsp:nvSpPr>
        <dsp:cNvPr id="0" name=""/>
        <dsp:cNvSpPr/>
      </dsp:nvSpPr>
      <dsp:spPr>
        <a:xfrm>
          <a:off x="525853" y="1177729"/>
          <a:ext cx="3791053" cy="3791053"/>
        </a:xfrm>
        <a:custGeom>
          <a:avLst/>
          <a:gdLst/>
          <a:ahLst/>
          <a:cxnLst/>
          <a:rect l="0" t="0" r="0" b="0"/>
          <a:pathLst>
            <a:path>
              <a:moveTo>
                <a:pt x="2058901" y="7053"/>
              </a:moveTo>
              <a:arcTo wR="1895526" hR="1895526" stAng="16496666" swAng="79710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AD868-CD2C-4361-8158-C293916D4518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DC759-39BA-41A1-85B9-9FE24F3C5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3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43B18-A647-4D22-9A3E-010AACD8E27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2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7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 b="1072"/>
          <a:stretch/>
        </p:blipFill>
        <p:spPr bwMode="auto">
          <a:xfrm flipH="1">
            <a:off x="-2587" y="728423"/>
            <a:ext cx="9146585" cy="61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CD9D-07BE-4507-85CE-C2EDE7287B1B}" type="datetime1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D2-0505-4A8B-A98E-298A03F9266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1"/>
          <a:stretch/>
        </p:blipFill>
        <p:spPr>
          <a:xfrm>
            <a:off x="-2585" y="-2580"/>
            <a:ext cx="9144000" cy="73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7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3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6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3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113" y="2351821"/>
            <a:ext cx="7772400" cy="2362199"/>
          </a:xfrm>
        </p:spPr>
        <p:txBody>
          <a:bodyPr>
            <a:normAutofit/>
          </a:bodyPr>
          <a:lstStyle/>
          <a:p>
            <a:pPr algn="ctr"/>
            <a:r>
              <a:rPr lang="kk-KZ" sz="3600" dirty="0">
                <a:latin typeface="+mn-lt"/>
              </a:rPr>
              <a:t>«БУҶЕТ</a:t>
            </a:r>
            <a:r>
              <a:rPr lang="ru-RU" sz="3600" dirty="0">
                <a:latin typeface="+mn-lt"/>
              </a:rPr>
              <a:t>- ИМКОНИЯТҲОИ ИШТИРОКИ ҶОМЕАИ ШАҲРВАНДӢ. МОҲИЯТ ВА ТАҶРИБАИ БАЙНАЛМИЛАЛӢ»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9910" y="4800600"/>
            <a:ext cx="6400800" cy="43644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rgbClr val="FF0000"/>
                </a:solidFill>
              </a:rPr>
              <a:t>Шолпан Айтенова, 28 </a:t>
            </a:r>
            <a:r>
              <a:rPr lang="ru-RU" sz="1600" dirty="0" err="1">
                <a:solidFill>
                  <a:srgbClr val="FF0000"/>
                </a:solidFill>
              </a:rPr>
              <a:t>сентябрИ</a:t>
            </a:r>
            <a:r>
              <a:rPr lang="ru-RU" sz="1600" dirty="0">
                <a:solidFill>
                  <a:srgbClr val="FF0000"/>
                </a:solidFill>
              </a:rPr>
              <a:t> СОЛИ 2017 .</a:t>
            </a:r>
          </a:p>
          <a:p>
            <a:pPr algn="r"/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49" y="284041"/>
            <a:ext cx="8239702" cy="11083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304800"/>
            <a:ext cx="7924800" cy="10671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ТАШАББУСҲОИ КУШОДАГӢ ДАР  </a:t>
            </a:r>
            <a:r>
              <a:rPr lang="ru-RU" sz="2800" dirty="0" err="1">
                <a:latin typeface="+mn-lt"/>
              </a:rPr>
              <a:t>тшси</a:t>
            </a:r>
            <a:r>
              <a:rPr lang="ru-RU" sz="2800" dirty="0">
                <a:latin typeface="+mn-lt"/>
              </a:rPr>
              <a:t>-и </a:t>
            </a:r>
            <a:r>
              <a:rPr lang="ru-RU" sz="2800" dirty="0" err="1">
                <a:latin typeface="+mn-lt"/>
              </a:rPr>
              <a:t>Қазоқистон</a:t>
            </a:r>
            <a:r>
              <a:rPr lang="ru-RU" sz="2800" dirty="0">
                <a:latin typeface="+mn-lt"/>
              </a:rPr>
              <a:t> /</a:t>
            </a:r>
            <a:r>
              <a:rPr lang="en-US" sz="2800" dirty="0">
                <a:latin typeface="+mn-lt"/>
              </a:rPr>
              <a:t>EITI</a:t>
            </a:r>
            <a:endParaRPr lang="ru-RU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676400"/>
            <a:ext cx="8077200" cy="4648200"/>
          </a:xfrm>
        </p:spPr>
        <p:txBody>
          <a:bodyPr>
            <a:normAutofit lnSpcReduction="10000"/>
          </a:bodyPr>
          <a:lstStyle/>
          <a:p>
            <a:r>
              <a:rPr lang="ru-RU" b="0" dirty="0" err="1"/>
              <a:t>Татбиқи</a:t>
            </a:r>
            <a:r>
              <a:rPr lang="ru-RU" b="0" dirty="0"/>
              <a:t> ТШСИ дар </a:t>
            </a:r>
            <a:r>
              <a:rPr lang="ru-RU" b="0" dirty="0" err="1"/>
              <a:t>Қазоқистон</a:t>
            </a:r>
            <a:r>
              <a:rPr lang="ru-RU" b="0" dirty="0"/>
              <a:t> аз соли  2005 </a:t>
            </a:r>
            <a:r>
              <a:rPr lang="ru-RU" b="0" dirty="0" err="1"/>
              <a:t>бо</a:t>
            </a:r>
            <a:r>
              <a:rPr lang="ru-RU" b="0" dirty="0"/>
              <a:t> </a:t>
            </a:r>
            <a:r>
              <a:rPr lang="ru-RU" b="0" dirty="0" err="1"/>
              <a:t>ибтикори</a:t>
            </a:r>
            <a:r>
              <a:rPr lang="ru-RU" b="0" dirty="0"/>
              <a:t> </a:t>
            </a:r>
            <a:r>
              <a:rPr lang="ru-RU" b="0" dirty="0" err="1"/>
              <a:t>Сарвари</a:t>
            </a:r>
            <a:r>
              <a:rPr lang="ru-RU" b="0" dirty="0"/>
              <a:t> </a:t>
            </a:r>
            <a:r>
              <a:rPr lang="ru-RU" b="0" dirty="0" err="1"/>
              <a:t>давлат</a:t>
            </a:r>
            <a:r>
              <a:rPr lang="ru-RU" b="0" dirty="0"/>
              <a:t>* Н. А. Назарбаев </a:t>
            </a:r>
            <a:r>
              <a:rPr lang="ru-RU" b="0" dirty="0" err="1"/>
              <a:t>шуруъ</a:t>
            </a:r>
            <a:r>
              <a:rPr lang="ru-RU" b="0" dirty="0"/>
              <a:t> </a:t>
            </a:r>
            <a:r>
              <a:rPr lang="ru-RU" b="0" dirty="0" err="1"/>
              <a:t>шуд</a:t>
            </a:r>
            <a:r>
              <a:rPr lang="ru-RU" b="0" dirty="0"/>
              <a:t>. Ин </a:t>
            </a:r>
            <a:r>
              <a:rPr lang="ru-RU" b="0" dirty="0" err="1"/>
              <a:t>барнома</a:t>
            </a:r>
            <a:r>
              <a:rPr lang="ru-RU" b="0" dirty="0"/>
              <a:t>  </a:t>
            </a:r>
            <a:r>
              <a:rPr lang="ru-RU" b="0" dirty="0" err="1"/>
              <a:t>манзалати</a:t>
            </a:r>
            <a:r>
              <a:rPr lang="ru-RU" b="0" dirty="0"/>
              <a:t> </a:t>
            </a:r>
            <a:r>
              <a:rPr lang="ru-RU" b="0" dirty="0" err="1"/>
              <a:t>баланди</a:t>
            </a:r>
            <a:r>
              <a:rPr lang="ru-RU" b="0" dirty="0"/>
              <a:t> </a:t>
            </a:r>
            <a:r>
              <a:rPr lang="ru-RU" b="0" dirty="0" err="1"/>
              <a:t>дорои</a:t>
            </a:r>
            <a:r>
              <a:rPr lang="ru-RU" b="0" dirty="0"/>
              <a:t> </a:t>
            </a:r>
            <a:r>
              <a:rPr lang="ru-RU" b="0" dirty="0" err="1"/>
              <a:t>хусиятҳои</a:t>
            </a:r>
            <a:r>
              <a:rPr lang="ru-RU" b="0" dirty="0"/>
              <a:t> </a:t>
            </a:r>
            <a:r>
              <a:rPr lang="ru-RU" b="0" dirty="0" err="1"/>
              <a:t>байналмилалӣ</a:t>
            </a:r>
            <a:r>
              <a:rPr lang="ru-RU" b="0" dirty="0"/>
              <a:t>.,</a:t>
            </a:r>
            <a:r>
              <a:rPr lang="ru-RU" b="0" dirty="0" err="1"/>
              <a:t>сиёсӣ</a:t>
            </a:r>
            <a:r>
              <a:rPr lang="ru-RU" b="0" dirty="0"/>
              <a:t> </a:t>
            </a:r>
            <a:r>
              <a:rPr lang="ru-RU" b="0" dirty="0" err="1"/>
              <a:t>ва</a:t>
            </a:r>
            <a:r>
              <a:rPr lang="ru-RU" b="0" dirty="0"/>
              <a:t> </a:t>
            </a:r>
            <a:r>
              <a:rPr lang="ru-RU" b="0" dirty="0" err="1"/>
              <a:t>зидди</a:t>
            </a:r>
            <a:r>
              <a:rPr lang="ru-RU" b="0" dirty="0"/>
              <a:t> </a:t>
            </a:r>
            <a:r>
              <a:rPr lang="ru-RU" b="0" dirty="0" err="1"/>
              <a:t>фасод</a:t>
            </a:r>
            <a:r>
              <a:rPr lang="ru-RU" b="0" dirty="0"/>
              <a:t> </a:t>
            </a:r>
            <a:r>
              <a:rPr lang="ru-RU" b="0" dirty="0" err="1"/>
              <a:t>дошта</a:t>
            </a:r>
            <a:r>
              <a:rPr lang="ru-RU" b="0" dirty="0"/>
              <a:t>, ба </a:t>
            </a:r>
            <a:r>
              <a:rPr lang="ru-RU" b="0" dirty="0" err="1"/>
              <a:t>шафоффияти</a:t>
            </a:r>
            <a:r>
              <a:rPr lang="ru-RU" b="0" dirty="0"/>
              <a:t> </a:t>
            </a:r>
            <a:r>
              <a:rPr lang="ru-RU" b="0" dirty="0" err="1"/>
              <a:t>даромади</a:t>
            </a:r>
            <a:r>
              <a:rPr lang="ru-RU" b="0" dirty="0"/>
              <a:t> </a:t>
            </a:r>
            <a:r>
              <a:rPr lang="ru-RU" b="0" dirty="0" err="1"/>
              <a:t>ширкатҳо</a:t>
            </a:r>
            <a:r>
              <a:rPr lang="ru-RU" b="0" dirty="0"/>
              <a:t> </a:t>
            </a:r>
            <a:r>
              <a:rPr lang="ru-RU" b="0" dirty="0" err="1"/>
              <a:t>ва</a:t>
            </a:r>
            <a:r>
              <a:rPr lang="ru-RU" b="0" dirty="0"/>
              <a:t> </a:t>
            </a:r>
            <a:r>
              <a:rPr lang="ru-RU" b="0" dirty="0" err="1"/>
              <a:t>ҳукумат</a:t>
            </a:r>
            <a:r>
              <a:rPr lang="ru-RU" b="0" dirty="0"/>
              <a:t> дар </a:t>
            </a:r>
            <a:r>
              <a:rPr lang="ru-RU" b="0" dirty="0" err="1"/>
              <a:t>соҳаи</a:t>
            </a:r>
            <a:r>
              <a:rPr lang="ru-RU" b="0" dirty="0"/>
              <a:t> </a:t>
            </a:r>
            <a:r>
              <a:rPr lang="ru-RU" b="0" dirty="0" err="1"/>
              <a:t>истихроҷ</a:t>
            </a:r>
            <a:r>
              <a:rPr lang="ru-RU" b="0" dirty="0"/>
              <a:t>, </a:t>
            </a:r>
            <a:r>
              <a:rPr lang="ru-RU" b="0" dirty="0" err="1"/>
              <a:t>ки</a:t>
            </a:r>
            <a:r>
              <a:rPr lang="ru-RU" b="0" dirty="0"/>
              <a:t> ба </a:t>
            </a:r>
            <a:r>
              <a:rPr lang="ru-RU" b="0" dirty="0" err="1"/>
              <a:t>аҳоли</a:t>
            </a:r>
            <a:r>
              <a:rPr lang="ru-RU" b="0" dirty="0"/>
              <a:t> </a:t>
            </a:r>
            <a:r>
              <a:rPr lang="ru-RU" b="0" dirty="0" err="1"/>
              <a:t>дастрасанд</a:t>
            </a:r>
            <a:r>
              <a:rPr lang="ru-RU" b="0" dirty="0"/>
              <a:t> , </a:t>
            </a:r>
            <a:r>
              <a:rPr lang="ru-RU" b="0" dirty="0" err="1"/>
              <a:t>равона</a:t>
            </a:r>
            <a:r>
              <a:rPr lang="ru-RU" b="0" dirty="0"/>
              <a:t> </a:t>
            </a:r>
            <a:r>
              <a:rPr lang="ru-RU" b="0" dirty="0" err="1"/>
              <a:t>шудааст</a:t>
            </a:r>
            <a:r>
              <a:rPr lang="ru-RU" b="0" dirty="0"/>
              <a:t>  </a:t>
            </a:r>
          </a:p>
          <a:p>
            <a:r>
              <a:rPr lang="ru-RU" b="0" dirty="0"/>
              <a:t>Дар </a:t>
            </a:r>
            <a:r>
              <a:rPr lang="ru-RU" b="0" dirty="0" err="1"/>
              <a:t>сатҳи</a:t>
            </a:r>
            <a:r>
              <a:rPr lang="ru-RU" b="0" dirty="0"/>
              <a:t> </a:t>
            </a:r>
            <a:r>
              <a:rPr lang="ru-RU" b="0" dirty="0" err="1"/>
              <a:t>қонунгузорӣ</a:t>
            </a:r>
            <a:r>
              <a:rPr lang="ru-RU" b="0" dirty="0"/>
              <a:t> </a:t>
            </a:r>
            <a:r>
              <a:rPr lang="ru-RU" b="0" dirty="0" err="1"/>
              <a:t>базаи</a:t>
            </a:r>
            <a:r>
              <a:rPr lang="ru-RU" b="0" dirty="0"/>
              <a:t> </a:t>
            </a:r>
            <a:r>
              <a:rPr lang="ru-RU" b="0" dirty="0" err="1"/>
              <a:t>меъёрие</a:t>
            </a:r>
            <a:r>
              <a:rPr lang="ru-RU" b="0" dirty="0"/>
              <a:t> </a:t>
            </a:r>
            <a:r>
              <a:rPr lang="ru-RU" b="0" dirty="0" err="1"/>
              <a:t>ҷорӣ</a:t>
            </a:r>
            <a:r>
              <a:rPr lang="ru-RU" b="0" dirty="0"/>
              <a:t> </a:t>
            </a:r>
            <a:r>
              <a:rPr lang="ru-RU" b="0" dirty="0" err="1"/>
              <a:t>гардидааст</a:t>
            </a:r>
            <a:r>
              <a:rPr lang="ru-RU" b="0" dirty="0"/>
              <a:t>, </a:t>
            </a:r>
            <a:r>
              <a:rPr lang="ru-RU" b="0" dirty="0" err="1"/>
              <a:t>ки</a:t>
            </a:r>
            <a:r>
              <a:rPr lang="ru-RU" b="0" dirty="0"/>
              <a:t> </a:t>
            </a:r>
            <a:r>
              <a:rPr lang="ru-RU" b="0" dirty="0" err="1"/>
              <a:t>истихроҷкунандагонро</a:t>
            </a:r>
            <a:r>
              <a:rPr lang="ru-RU" b="0" dirty="0"/>
              <a:t> </a:t>
            </a:r>
            <a:r>
              <a:rPr lang="ru-RU" b="0" dirty="0" err="1"/>
              <a:t>барои</a:t>
            </a:r>
            <a:r>
              <a:rPr lang="ru-RU" b="0" dirty="0"/>
              <a:t> </a:t>
            </a:r>
            <a:r>
              <a:rPr lang="ru-RU" b="0" dirty="0" err="1"/>
              <a:t>риояи</a:t>
            </a:r>
            <a:r>
              <a:rPr lang="ru-RU" b="0" dirty="0"/>
              <a:t> </a:t>
            </a:r>
            <a:r>
              <a:rPr lang="ru-RU" b="0" dirty="0" err="1"/>
              <a:t>шартҳои</a:t>
            </a:r>
            <a:r>
              <a:rPr lang="ru-RU" b="0" dirty="0"/>
              <a:t> </a:t>
            </a:r>
            <a:r>
              <a:rPr lang="ru-RU" b="0" dirty="0" err="1"/>
              <a:t>Тафоҳумнома</a:t>
            </a:r>
            <a:r>
              <a:rPr lang="ru-RU" b="0" dirty="0"/>
              <a:t> </a:t>
            </a:r>
            <a:r>
              <a:rPr lang="ru-RU" b="0" dirty="0" err="1"/>
              <a:t>оид</a:t>
            </a:r>
            <a:r>
              <a:rPr lang="ru-RU" b="0" dirty="0"/>
              <a:t> </a:t>
            </a:r>
            <a:r>
              <a:rPr lang="ru-RU" b="0" dirty="0" err="1"/>
              <a:t>ҳамдигарфаҳмии</a:t>
            </a:r>
            <a:r>
              <a:rPr lang="ru-RU" b="0" dirty="0"/>
              <a:t> </a:t>
            </a:r>
            <a:r>
              <a:rPr lang="ru-RU" b="0" dirty="0" err="1"/>
              <a:t>ташаббусҳо</a:t>
            </a:r>
            <a:r>
              <a:rPr lang="ru-RU" b="0" dirty="0"/>
              <a:t> </a:t>
            </a:r>
            <a:r>
              <a:rPr lang="ru-RU" b="0" dirty="0" err="1"/>
              <a:t>вазифадор</a:t>
            </a:r>
            <a:r>
              <a:rPr lang="ru-RU" b="0" dirty="0"/>
              <a:t> </a:t>
            </a:r>
            <a:r>
              <a:rPr lang="ru-RU" b="0" dirty="0" err="1"/>
              <a:t>менамояд</a:t>
            </a:r>
            <a:r>
              <a:rPr lang="ru-RU" b="0" dirty="0"/>
              <a:t>  </a:t>
            </a:r>
            <a:r>
              <a:rPr lang="ru-RU" b="0" dirty="0" err="1"/>
              <a:t>ва</a:t>
            </a:r>
            <a:r>
              <a:rPr lang="ru-RU" b="0" dirty="0"/>
              <a:t> </a:t>
            </a:r>
            <a:r>
              <a:rPr lang="ru-RU" b="0" dirty="0" err="1"/>
              <a:t>оид</a:t>
            </a:r>
            <a:r>
              <a:rPr lang="ru-RU" b="0" dirty="0"/>
              <a:t> ба </a:t>
            </a:r>
            <a:r>
              <a:rPr lang="ru-RU" b="0" dirty="0" err="1"/>
              <a:t>андоз</a:t>
            </a:r>
            <a:r>
              <a:rPr lang="ru-RU" b="0" dirty="0"/>
              <a:t> </a:t>
            </a:r>
            <a:r>
              <a:rPr lang="ru-RU" b="0" dirty="0" err="1"/>
              <a:t>ва</a:t>
            </a:r>
            <a:r>
              <a:rPr lang="ru-RU" b="0" dirty="0"/>
              <a:t> </a:t>
            </a:r>
            <a:r>
              <a:rPr lang="ru-RU" b="0" dirty="0" err="1"/>
              <a:t>дигар</a:t>
            </a:r>
            <a:r>
              <a:rPr lang="ru-RU" b="0" dirty="0"/>
              <a:t> </a:t>
            </a:r>
            <a:r>
              <a:rPr lang="ru-RU" b="0" dirty="0" err="1"/>
              <a:t>пардохтҳо</a:t>
            </a:r>
            <a:r>
              <a:rPr lang="ru-RU" b="0" dirty="0"/>
              <a:t> дар </a:t>
            </a:r>
            <a:r>
              <a:rPr lang="ru-RU" b="0" dirty="0" err="1"/>
              <a:t>буҷаи</a:t>
            </a:r>
            <a:r>
              <a:rPr lang="ru-RU" b="0" dirty="0"/>
              <a:t> </a:t>
            </a:r>
            <a:r>
              <a:rPr lang="ru-RU" b="0" dirty="0" err="1"/>
              <a:t>кишвар</a:t>
            </a:r>
            <a:r>
              <a:rPr lang="ru-RU" b="0" dirty="0"/>
              <a:t>, </a:t>
            </a:r>
            <a:r>
              <a:rPr lang="ru-RU" b="0" dirty="0" err="1"/>
              <a:t>ки</a:t>
            </a:r>
            <a:r>
              <a:rPr lang="ru-RU" b="0" dirty="0"/>
              <a:t> аз </a:t>
            </a:r>
            <a:r>
              <a:rPr lang="ru-RU" b="0" dirty="0" err="1"/>
              <a:t>ҷониби</a:t>
            </a:r>
            <a:r>
              <a:rPr lang="ru-RU" b="0" dirty="0"/>
              <a:t> аудит </a:t>
            </a:r>
            <a:r>
              <a:rPr lang="ru-RU" b="0" dirty="0" err="1"/>
              <a:t>тасдиқ</a:t>
            </a:r>
            <a:r>
              <a:rPr lang="ru-RU" b="0" dirty="0"/>
              <a:t> </a:t>
            </a:r>
            <a:r>
              <a:rPr lang="ru-RU" b="0" dirty="0" err="1"/>
              <a:t>шудаанд</a:t>
            </a:r>
            <a:r>
              <a:rPr lang="ru-RU" b="0" dirty="0"/>
              <a:t> </a:t>
            </a:r>
            <a:r>
              <a:rPr lang="ru-RU" b="0" dirty="0" err="1"/>
              <a:t>ва</a:t>
            </a:r>
            <a:r>
              <a:rPr lang="ru-RU" b="0" dirty="0"/>
              <a:t> ба </a:t>
            </a:r>
            <a:r>
              <a:rPr lang="ru-RU" b="0" dirty="0" err="1"/>
              <a:t>стандартҳои</a:t>
            </a:r>
            <a:r>
              <a:rPr lang="ru-RU" b="0" dirty="0"/>
              <a:t> </a:t>
            </a:r>
            <a:r>
              <a:rPr lang="ru-RU" b="0" dirty="0" err="1"/>
              <a:t>байналхалқи</a:t>
            </a:r>
            <a:r>
              <a:rPr lang="ru-RU" b="0" dirty="0"/>
              <a:t> </a:t>
            </a:r>
            <a:r>
              <a:rPr lang="ru-RU" b="0" dirty="0" err="1"/>
              <a:t>мувофиқанд</a:t>
            </a:r>
            <a:r>
              <a:rPr lang="ru-RU" b="0" dirty="0"/>
              <a:t>, </a:t>
            </a:r>
            <a:r>
              <a:rPr lang="ru-RU" b="0" dirty="0" err="1"/>
              <a:t>гузориш</a:t>
            </a:r>
            <a:r>
              <a:rPr lang="ru-RU" b="0" dirty="0"/>
              <a:t> </a:t>
            </a:r>
            <a:r>
              <a:rPr lang="ru-RU" b="0" dirty="0" err="1"/>
              <a:t>медиҳад</a:t>
            </a:r>
            <a:r>
              <a:rPr lang="ru-RU" b="0" dirty="0"/>
              <a:t> .</a:t>
            </a:r>
          </a:p>
          <a:p>
            <a:r>
              <a:rPr lang="ru-RU" b="0" dirty="0" err="1"/>
              <a:t>Иловатан</a:t>
            </a:r>
            <a:r>
              <a:rPr lang="ru-RU" b="0" dirty="0"/>
              <a:t>, аз </a:t>
            </a:r>
            <a:r>
              <a:rPr lang="ru-RU" b="0" dirty="0" err="1"/>
              <a:t>ӣбуҷети</a:t>
            </a:r>
            <a:r>
              <a:rPr lang="ru-RU" b="0" dirty="0"/>
              <a:t> </a:t>
            </a:r>
            <a:r>
              <a:rPr lang="ru-RU" b="0" dirty="0" err="1"/>
              <a:t>давлат</a:t>
            </a:r>
            <a:r>
              <a:rPr lang="ru-RU" b="0" dirty="0"/>
              <a:t> </a:t>
            </a:r>
            <a:r>
              <a:rPr lang="ru-RU" b="0" dirty="0" err="1"/>
              <a:t>ҳамасола</a:t>
            </a:r>
            <a:r>
              <a:rPr lang="ru-RU" b="0" dirty="0"/>
              <a:t> </a:t>
            </a:r>
            <a:r>
              <a:rPr lang="ru-RU" b="0" dirty="0" err="1"/>
              <a:t>барои</a:t>
            </a:r>
            <a:r>
              <a:rPr lang="ru-RU" b="0" dirty="0"/>
              <a:t> </a:t>
            </a:r>
            <a:r>
              <a:rPr lang="ru-RU" b="0" dirty="0" err="1"/>
              <a:t>таҳияи</a:t>
            </a:r>
            <a:r>
              <a:rPr lang="ru-RU" b="0" dirty="0"/>
              <a:t> </a:t>
            </a:r>
            <a:r>
              <a:rPr lang="ru-RU" b="0" dirty="0" err="1"/>
              <a:t>ҳисоботи</a:t>
            </a:r>
            <a:r>
              <a:rPr lang="ru-RU" b="0" dirty="0"/>
              <a:t> </a:t>
            </a:r>
            <a:r>
              <a:rPr lang="ru-RU" b="0" dirty="0" err="1"/>
              <a:t>милли</a:t>
            </a:r>
            <a:r>
              <a:rPr lang="ru-RU" b="0" dirty="0"/>
              <a:t> </a:t>
            </a:r>
            <a:r>
              <a:rPr lang="ru-RU" b="0" dirty="0" err="1"/>
              <a:t>оид</a:t>
            </a:r>
            <a:r>
              <a:rPr lang="ru-RU" b="0" dirty="0"/>
              <a:t> ба ТШСИ, </a:t>
            </a:r>
            <a:r>
              <a:rPr lang="ru-RU" b="0" dirty="0" err="1"/>
              <a:t>ки</a:t>
            </a:r>
            <a:r>
              <a:rPr lang="ru-RU" b="0" dirty="0"/>
              <a:t> аз </a:t>
            </a:r>
            <a:r>
              <a:rPr lang="ru-RU" b="0" dirty="0" err="1"/>
              <a:t>ҷониби</a:t>
            </a:r>
            <a:r>
              <a:rPr lang="ru-RU" b="0" dirty="0"/>
              <a:t> </a:t>
            </a:r>
            <a:r>
              <a:rPr lang="ru-RU" b="0" dirty="0" err="1"/>
              <a:t>ширкатҳои</a:t>
            </a:r>
            <a:r>
              <a:rPr lang="ru-RU" b="0" dirty="0"/>
              <a:t> аудитории </a:t>
            </a:r>
            <a:r>
              <a:rPr lang="ru-RU" b="0" dirty="0" err="1"/>
              <a:t>мустақил</a:t>
            </a:r>
            <a:r>
              <a:rPr lang="ru-RU" b="0" dirty="0"/>
              <a:t> </a:t>
            </a:r>
            <a:r>
              <a:rPr lang="ru-RU" b="0" dirty="0" err="1"/>
              <a:t>гузаронида</a:t>
            </a:r>
            <a:r>
              <a:rPr lang="ru-RU" b="0" dirty="0"/>
              <a:t> </a:t>
            </a:r>
            <a:r>
              <a:rPr lang="ru-RU" b="0" dirty="0" err="1"/>
              <a:t>мешавад</a:t>
            </a:r>
            <a:r>
              <a:rPr lang="ru-RU" b="0" dirty="0"/>
              <a:t>, </a:t>
            </a:r>
            <a:r>
              <a:rPr lang="ru-RU" b="0" dirty="0" err="1"/>
              <a:t>маблағ</a:t>
            </a:r>
            <a:r>
              <a:rPr lang="ru-RU" b="0" dirty="0"/>
              <a:t>  </a:t>
            </a:r>
            <a:r>
              <a:rPr lang="ru-RU" b="0" dirty="0" err="1"/>
              <a:t>ҷудо</a:t>
            </a:r>
            <a:r>
              <a:rPr lang="ru-RU" b="0" dirty="0"/>
              <a:t>  </a:t>
            </a:r>
            <a:r>
              <a:rPr lang="ru-RU" b="0" dirty="0" err="1"/>
              <a:t>мешавад</a:t>
            </a:r>
            <a:r>
              <a:rPr lang="ru-RU" b="0" dirty="0"/>
              <a:t> </a:t>
            </a:r>
          </a:p>
          <a:p>
            <a:endParaRPr lang="ru-RU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71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2800" dirty="0" err="1">
                <a:latin typeface="+mn-lt"/>
              </a:rPr>
              <a:t>Ҳисоботи</a:t>
            </a:r>
            <a:r>
              <a:rPr lang="ru-RU" sz="2800" dirty="0">
                <a:latin typeface="+mn-lt"/>
              </a:rPr>
              <a:t> ТШСИ </a:t>
            </a:r>
            <a:r>
              <a:rPr lang="ru-RU" sz="2800" dirty="0" err="1">
                <a:latin typeface="+mn-lt"/>
              </a:rPr>
              <a:t>барои</a:t>
            </a:r>
            <a:r>
              <a:rPr lang="ru-RU" sz="2800" dirty="0">
                <a:latin typeface="+mn-lt"/>
              </a:rPr>
              <a:t> соли 2005  </a:t>
            </a:r>
            <a:r>
              <a:rPr lang="en-US" sz="2800" dirty="0">
                <a:latin typeface="+mn-lt"/>
              </a:rPr>
              <a:t>http://www.geology.gov.kz/ru/ipdo</a:t>
            </a:r>
            <a:endParaRPr lang="ru-RU" sz="28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4807" y="2057400"/>
            <a:ext cx="845438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99091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latin typeface="+mn-lt"/>
              </a:rPr>
              <a:t>Ҳисоботи</a:t>
            </a:r>
            <a:r>
              <a:rPr lang="ru-RU" sz="2800" dirty="0">
                <a:latin typeface="+mn-lt"/>
              </a:rPr>
              <a:t> ТШСИ </a:t>
            </a:r>
            <a:r>
              <a:rPr lang="ru-RU" sz="2800" dirty="0" err="1">
                <a:latin typeface="+mn-lt"/>
              </a:rPr>
              <a:t>барои</a:t>
            </a:r>
            <a:r>
              <a:rPr lang="ru-RU" sz="2800" dirty="0">
                <a:latin typeface="+mn-lt"/>
              </a:rPr>
              <a:t> соли 2014 </a:t>
            </a:r>
            <a:r>
              <a:rPr lang="en-US" sz="2800" dirty="0">
                <a:latin typeface="+mn-lt"/>
              </a:rPr>
              <a:t>http://www.geology.gov.kz/ru/ipdo</a:t>
            </a:r>
            <a:endParaRPr lang="ru-RU" sz="28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1586" y="1828800"/>
            <a:ext cx="836082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20000" cy="7623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+mn-lt"/>
              </a:rPr>
              <a:t>Ҳисоботи</a:t>
            </a:r>
            <a:r>
              <a:rPr lang="ru-RU" dirty="0">
                <a:latin typeface="+mn-lt"/>
              </a:rPr>
              <a:t> ТШСИ </a:t>
            </a:r>
            <a:r>
              <a:rPr lang="ru-RU" dirty="0" err="1">
                <a:latin typeface="+mn-lt"/>
              </a:rPr>
              <a:t>барои</a:t>
            </a:r>
            <a:r>
              <a:rPr lang="ru-RU" dirty="0">
                <a:latin typeface="+mn-lt"/>
              </a:rPr>
              <a:t> соли 2014 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/ ЕГСУ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4816" y="1905000"/>
            <a:ext cx="817958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latin typeface="+mn-lt"/>
              </a:rPr>
              <a:t>Таҷрибаи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ҷаҳонии</a:t>
            </a:r>
            <a:r>
              <a:rPr lang="ru-RU" sz="2800" dirty="0">
                <a:latin typeface="+mn-lt"/>
              </a:rPr>
              <a:t> диалоги </a:t>
            </a:r>
            <a:r>
              <a:rPr lang="ru-RU" sz="2800" dirty="0" err="1">
                <a:latin typeface="+mn-lt"/>
              </a:rPr>
              <a:t>ҳукумати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шаҳр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ва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сокинони</a:t>
            </a:r>
            <a:r>
              <a:rPr lang="ru-RU" sz="2800" dirty="0">
                <a:latin typeface="+mn-lt"/>
              </a:rPr>
              <a:t> он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Imaginons Paris (Париж, </a:t>
            </a:r>
            <a:r>
              <a:rPr lang="ru-RU" dirty="0" err="1"/>
              <a:t>муҳокимаи</a:t>
            </a:r>
            <a:r>
              <a:rPr lang="ru-RU" dirty="0"/>
              <a:t> </a:t>
            </a:r>
            <a:r>
              <a:rPr lang="ru-RU" dirty="0" err="1"/>
              <a:t>нақшаи</a:t>
            </a:r>
            <a:r>
              <a:rPr lang="ru-RU" dirty="0"/>
              <a:t> стратеги </a:t>
            </a:r>
            <a:r>
              <a:rPr lang="ru-RU" dirty="0" err="1"/>
              <a:t>рушди</a:t>
            </a:r>
            <a:r>
              <a:rPr lang="ru-RU" dirty="0"/>
              <a:t> </a:t>
            </a:r>
            <a:r>
              <a:rPr lang="ru-RU" dirty="0" err="1"/>
              <a:t>шаҳр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шаҳрвандон</a:t>
            </a:r>
            <a:r>
              <a:rPr lang="ru-RU" dirty="0"/>
              <a:t> )</a:t>
            </a:r>
            <a:r>
              <a:rPr lang="en-US" dirty="0"/>
              <a:t> 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7467600" cy="32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604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791200" cy="91471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Лос-</a:t>
            </a:r>
            <a:r>
              <a:rPr lang="ru-RU" dirty="0" err="1">
                <a:latin typeface="+mn-lt"/>
              </a:rPr>
              <a:t>Анҷелес</a:t>
            </a:r>
            <a:endParaRPr lang="ru-RU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77074"/>
            <a:ext cx="7620000" cy="4373563"/>
          </a:xfrm>
        </p:spPr>
        <p:txBody>
          <a:bodyPr/>
          <a:lstStyle/>
          <a:p>
            <a:r>
              <a:rPr lang="ru-RU" dirty="0" err="1"/>
              <a:t>Хадамоти</a:t>
            </a:r>
            <a:r>
              <a:rPr lang="ru-RU" dirty="0"/>
              <a:t>  MyLA311 (Лос-</a:t>
            </a:r>
            <a:r>
              <a:rPr lang="ru-RU" dirty="0" err="1"/>
              <a:t>Анҷелес,барномаи</a:t>
            </a:r>
            <a:r>
              <a:rPr lang="ru-RU" dirty="0"/>
              <a:t> </a:t>
            </a:r>
            <a:r>
              <a:rPr lang="ru-RU" dirty="0" err="1"/>
              <a:t>телефони</a:t>
            </a:r>
            <a:r>
              <a:rPr lang="ru-RU" dirty="0"/>
              <a:t> </a:t>
            </a:r>
            <a:r>
              <a:rPr lang="ru-RU" dirty="0" err="1"/>
              <a:t>ҳамроҳ</a:t>
            </a:r>
            <a:r>
              <a:rPr lang="ru-RU" dirty="0"/>
              <a:t>, </a:t>
            </a:r>
            <a:r>
              <a:rPr lang="ru-RU" dirty="0" err="1"/>
              <a:t>ки</a:t>
            </a:r>
            <a:r>
              <a:rPr lang="ru-RU" dirty="0"/>
              <a:t> </a:t>
            </a:r>
            <a:r>
              <a:rPr lang="ru-RU" dirty="0" err="1"/>
              <a:t>шаҳрвандон</a:t>
            </a:r>
            <a:r>
              <a:rPr lang="ru-RU" dirty="0"/>
              <a:t> </a:t>
            </a:r>
            <a:r>
              <a:rPr lang="ru-RU" dirty="0" err="1"/>
              <a:t>метавонад</a:t>
            </a:r>
            <a:r>
              <a:rPr lang="ru-RU" dirty="0"/>
              <a:t> </a:t>
            </a:r>
            <a:r>
              <a:rPr lang="ru-RU" dirty="0" err="1"/>
              <a:t>оид</a:t>
            </a:r>
            <a:r>
              <a:rPr lang="ru-RU" dirty="0"/>
              <a:t> ба </a:t>
            </a:r>
            <a:r>
              <a:rPr lang="ru-RU" dirty="0" err="1"/>
              <a:t>мушкилиҳо</a:t>
            </a:r>
            <a:r>
              <a:rPr lang="ru-RU" dirty="0"/>
              <a:t> </a:t>
            </a:r>
            <a:r>
              <a:rPr lang="ru-RU" dirty="0" err="1"/>
              <a:t>арз</a:t>
            </a:r>
            <a:r>
              <a:rPr lang="ru-RU" dirty="0"/>
              <a:t> </a:t>
            </a:r>
            <a:r>
              <a:rPr lang="ru-RU" dirty="0" err="1"/>
              <a:t>намоянд</a:t>
            </a:r>
            <a:r>
              <a:rPr lang="ru-RU" dirty="0"/>
              <a:t> )</a:t>
            </a:r>
          </a:p>
          <a:p>
            <a:endParaRPr lang="ru-RU" dirty="0"/>
          </a:p>
        </p:txBody>
      </p:sp>
      <p:pic>
        <p:nvPicPr>
          <p:cNvPr id="7" name="Picture 2" descr="C:\Users\Sholpan\Pictures\Screenshots\Снимок экрана (2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0"/>
            <a:ext cx="7543800" cy="3035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8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7" y="304800"/>
            <a:ext cx="7924800" cy="75723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Москва, </a:t>
            </a:r>
            <a:r>
              <a:rPr lang="ru-RU" sz="3200" dirty="0" err="1">
                <a:latin typeface="+mn-lt"/>
              </a:rPr>
              <a:t>портали</a:t>
            </a:r>
            <a:r>
              <a:rPr lang="ru-RU" sz="3200" dirty="0">
                <a:latin typeface="+mn-lt"/>
              </a:rPr>
              <a:t> «</a:t>
            </a:r>
            <a:r>
              <a:rPr lang="ru-RU" sz="3200" dirty="0" err="1">
                <a:latin typeface="+mn-lt"/>
              </a:rPr>
              <a:t>Шаҳри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мо</a:t>
            </a:r>
            <a:r>
              <a:rPr lang="ru-RU" sz="3200" dirty="0">
                <a:latin typeface="+mn-lt"/>
              </a:rPr>
              <a:t>»</a:t>
            </a:r>
          </a:p>
        </p:txBody>
      </p:sp>
      <p:pic>
        <p:nvPicPr>
          <p:cNvPr id="5" name="Picture 2" descr="C:\Users\Sholpan\Desktop\a1c917e884787b226b2e261fe789e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113" y="1600200"/>
            <a:ext cx="7958137" cy="4823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640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04800"/>
            <a:ext cx="7620000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+mn-lt"/>
              </a:rPr>
              <a:t>Сеул, </a:t>
            </a:r>
            <a:r>
              <a:rPr lang="ru-RU" sz="3200" dirty="0" err="1">
                <a:latin typeface="+mn-lt"/>
              </a:rPr>
              <a:t>иштироки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шаҳрвандон</a:t>
            </a:r>
            <a:r>
              <a:rPr lang="ru-RU" sz="3200" dirty="0">
                <a:latin typeface="+mn-lt"/>
              </a:rPr>
              <a:t> дар </a:t>
            </a:r>
            <a:r>
              <a:rPr lang="ru-RU" sz="3200" dirty="0" err="1">
                <a:latin typeface="+mn-lt"/>
              </a:rPr>
              <a:t>раванди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буҷет</a:t>
            </a:r>
            <a:r>
              <a:rPr lang="ru-RU" sz="3200" dirty="0">
                <a:latin typeface="+mn-lt"/>
              </a:rPr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200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/>
              <a:t>Шаҳрвандон</a:t>
            </a:r>
            <a:r>
              <a:rPr lang="ru-RU" sz="2000" dirty="0"/>
              <a:t> </a:t>
            </a:r>
            <a:r>
              <a:rPr lang="ru-RU" sz="2000" dirty="0" err="1"/>
              <a:t>соҳиби</a:t>
            </a:r>
            <a:r>
              <a:rPr lang="ru-RU" sz="2000" dirty="0"/>
              <a:t>  223  </a:t>
            </a:r>
            <a:r>
              <a:rPr lang="ru-RU" sz="2000" dirty="0" err="1"/>
              <a:t>лоиҳа</a:t>
            </a:r>
            <a:r>
              <a:rPr lang="ru-RU" sz="2000" dirty="0"/>
              <a:t> ба </a:t>
            </a:r>
            <a:r>
              <a:rPr lang="ru-RU" sz="2000" dirty="0" err="1"/>
              <a:t>маблағи</a:t>
            </a:r>
            <a:r>
              <a:rPr lang="ru-RU" sz="2000" dirty="0"/>
              <a:t> 50 млрд KRW </a:t>
            </a:r>
            <a:r>
              <a:rPr lang="ru-RU" sz="2000" dirty="0" err="1"/>
              <a:t>тавассути</a:t>
            </a:r>
            <a:r>
              <a:rPr lang="ru-RU" sz="2000" dirty="0"/>
              <a:t> </a:t>
            </a:r>
            <a:r>
              <a:rPr lang="ru-RU" sz="2000" dirty="0" err="1"/>
              <a:t>низоми</a:t>
            </a:r>
            <a:r>
              <a:rPr lang="ru-RU" sz="2000" dirty="0"/>
              <a:t> </a:t>
            </a:r>
            <a:r>
              <a:rPr lang="ru-RU" sz="2000" dirty="0" err="1"/>
              <a:t>иштироки</a:t>
            </a:r>
            <a:r>
              <a:rPr lang="ru-RU" sz="2000" dirty="0"/>
              <a:t> </a:t>
            </a:r>
            <a:r>
              <a:rPr lang="ru-RU" sz="2000" dirty="0" err="1"/>
              <a:t>шаҳрвандон</a:t>
            </a:r>
            <a:r>
              <a:rPr lang="ru-RU" sz="2000" dirty="0"/>
              <a:t> дар соли 2014 </a:t>
            </a:r>
            <a:r>
              <a:rPr lang="ru-RU" sz="2000" dirty="0" err="1"/>
              <a:t>шуданд</a:t>
            </a:r>
            <a:r>
              <a:rPr lang="ru-RU" sz="2000" dirty="0"/>
              <a:t> (</a:t>
            </a:r>
            <a:r>
              <a:rPr lang="ru-RU" dirty="0" err="1"/>
              <a:t>Ш</a:t>
            </a:r>
            <a:r>
              <a:rPr lang="ru-RU" sz="2000" dirty="0" err="1"/>
              <a:t>урои</a:t>
            </a:r>
            <a:r>
              <a:rPr lang="ru-RU" sz="2000" dirty="0"/>
              <a:t> </a:t>
            </a:r>
            <a:r>
              <a:rPr lang="ru-RU" sz="2000" dirty="0" err="1"/>
              <a:t>шаҳрии</a:t>
            </a:r>
            <a:r>
              <a:rPr lang="ru-RU" sz="2000" dirty="0"/>
              <a:t> Сеула  202 </a:t>
            </a:r>
            <a:r>
              <a:rPr lang="ru-RU" sz="2000" dirty="0" err="1"/>
              <a:t>лоиҳаро</a:t>
            </a:r>
            <a:r>
              <a:rPr lang="ru-RU" sz="2000" dirty="0"/>
              <a:t> ба </a:t>
            </a:r>
            <a:r>
              <a:rPr lang="ru-RU" sz="2000" dirty="0" err="1"/>
              <a:t>маблағи</a:t>
            </a:r>
            <a:r>
              <a:rPr lang="ru-RU" sz="2000" dirty="0"/>
              <a:t> 44,8 млрд KRW </a:t>
            </a:r>
            <a:r>
              <a:rPr lang="ru-RU" sz="2000" dirty="0" err="1"/>
              <a:t>маъқул</a:t>
            </a:r>
            <a:r>
              <a:rPr lang="ru-RU" sz="2000" dirty="0"/>
              <a:t> </a:t>
            </a:r>
            <a:r>
              <a:rPr lang="ru-RU" sz="2000" dirty="0" err="1"/>
              <a:t>донист</a:t>
            </a:r>
            <a:r>
              <a:rPr lang="ru-RU" sz="2000" dirty="0"/>
              <a:t>)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2" descr="C:\Users\Sholpan\Pictures\Screenshots\Снимок экрана (2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27" y="2914650"/>
            <a:ext cx="5733653" cy="3276600"/>
          </a:xfrm>
          <a:prstGeom prst="rect">
            <a:avLst/>
          </a:prstGeom>
          <a:noFill/>
        </p:spPr>
      </p:pic>
      <p:pic>
        <p:nvPicPr>
          <p:cNvPr id="9218" name="Picture 2" descr="Citizen Participation Budget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343275"/>
            <a:ext cx="2928319" cy="241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15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382"/>
            <a:ext cx="5791200" cy="762318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ОстОна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/>
            <a:r>
              <a:rPr lang="ru-RU" dirty="0" err="1"/>
              <a:t>Лоиҳаи</a:t>
            </a:r>
            <a:r>
              <a:rPr lang="ru-RU" dirty="0"/>
              <a:t>  «</a:t>
            </a:r>
            <a:r>
              <a:rPr lang="ru-RU" dirty="0" err="1"/>
              <a:t>Назорати</a:t>
            </a:r>
            <a:r>
              <a:rPr lang="ru-RU" dirty="0"/>
              <a:t> </a:t>
            </a:r>
            <a:r>
              <a:rPr lang="ru-RU" dirty="0" err="1"/>
              <a:t>мардумӣ</a:t>
            </a:r>
            <a:r>
              <a:rPr lang="ru-RU" dirty="0"/>
              <a:t>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746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552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5791200" cy="609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БУҶЕТИ КУШОДА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373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/>
          </a:p>
          <a:p>
            <a:pPr algn="ctr">
              <a:buNone/>
            </a:pPr>
            <a:r>
              <a:rPr lang="ru-RU" sz="3600" b="1" dirty="0">
                <a:solidFill>
                  <a:srgbClr val="0070C0"/>
                </a:solidFill>
              </a:rPr>
              <a:t> БАРОИ </a:t>
            </a:r>
            <a:r>
              <a:rPr lang="ru-RU" sz="3600" b="1" dirty="0" smtClean="0">
                <a:solidFill>
                  <a:srgbClr val="0070C0"/>
                </a:solidFill>
              </a:rPr>
              <a:t>ЧӢ?</a:t>
            </a:r>
            <a:endParaRPr lang="ru-RU" sz="36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r>
              <a:rPr lang="ru-RU" sz="2800" dirty="0" err="1"/>
              <a:t>Агар</a:t>
            </a:r>
            <a:r>
              <a:rPr lang="ru-RU" sz="2800" dirty="0"/>
              <a:t> </a:t>
            </a:r>
            <a:r>
              <a:rPr lang="ru-RU" sz="2800" dirty="0" err="1" smtClean="0"/>
              <a:t>суханро</a:t>
            </a:r>
            <a:r>
              <a:rPr lang="ru-RU" sz="2800" dirty="0" smtClean="0"/>
              <a:t> </a:t>
            </a:r>
            <a:r>
              <a:rPr lang="ru-RU" sz="2800" dirty="0"/>
              <a:t>ба </a:t>
            </a:r>
            <a:r>
              <a:rPr lang="ru-RU" sz="2800" dirty="0" err="1"/>
              <a:t>назр</a:t>
            </a:r>
            <a:r>
              <a:rPr lang="ru-RU" sz="2800" dirty="0"/>
              <a:t> </a:t>
            </a:r>
            <a:r>
              <a:rPr lang="ru-RU" sz="2800" dirty="0" err="1"/>
              <a:t>нагирифтӣ</a:t>
            </a:r>
            <a:r>
              <a:rPr lang="ru-RU" sz="2800" dirty="0"/>
              <a:t> ба </a:t>
            </a:r>
            <a:r>
              <a:rPr lang="ru-RU" sz="2800" dirty="0" err="1"/>
              <a:t>суят</a:t>
            </a:r>
            <a:r>
              <a:rPr lang="ru-RU" sz="2800" dirty="0"/>
              <a:t> </a:t>
            </a:r>
            <a:r>
              <a:rPr lang="ru-RU" sz="2800" dirty="0" err="1"/>
              <a:t>санг</a:t>
            </a:r>
            <a:r>
              <a:rPr lang="ru-RU" sz="2800" dirty="0"/>
              <a:t> </a:t>
            </a:r>
            <a:r>
              <a:rPr lang="ru-RU" sz="2800" dirty="0" err="1"/>
              <a:t>меандозанд</a:t>
            </a:r>
            <a:r>
              <a:rPr lang="ru-RU" sz="2800" b="1" dirty="0"/>
              <a:t>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180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791200" cy="762318"/>
          </a:xfrm>
        </p:spPr>
        <p:txBody>
          <a:bodyPr/>
          <a:lstStyle/>
          <a:p>
            <a:pPr algn="ctr"/>
            <a:r>
              <a:rPr lang="ru-RU" dirty="0" err="1">
                <a:latin typeface="+mn-lt"/>
              </a:rPr>
              <a:t>Барои</a:t>
            </a:r>
            <a:r>
              <a:rPr lang="ru-RU" dirty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чӢ</a:t>
            </a:r>
            <a:r>
              <a:rPr lang="ru-RU" dirty="0" smtClean="0">
                <a:latin typeface="+mn-lt"/>
              </a:rPr>
              <a:t>?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22689"/>
              </p:ext>
            </p:extLst>
          </p:nvPr>
        </p:nvGraphicFramePr>
        <p:xfrm>
          <a:off x="838200" y="1295400"/>
          <a:ext cx="7620000" cy="468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4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Кишвар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Индекси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 smtClean="0">
                          <a:latin typeface="Calibri"/>
                          <a:ea typeface="Calibri"/>
                          <a:cs typeface="Times New Roman"/>
                        </a:rPr>
                        <a:t>шаффофияти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буҷет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, 201</a:t>
                      </a: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Индекси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нишондоди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фасод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, 2013</a:t>
                      </a: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Қазоқистонн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8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(дар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ҷойи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)</a:t>
                      </a: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Зеландияи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Нав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91 (дар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ҷойи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1  )</a:t>
                      </a: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Британияи</a:t>
                      </a:r>
                      <a:r>
                        <a:rPr lang="ru-RU" sz="18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aseline="0" dirty="0" err="1">
                          <a:latin typeface="Calibri"/>
                          <a:ea typeface="Calibri"/>
                          <a:cs typeface="Times New Roman"/>
                        </a:rPr>
                        <a:t>Кабир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76 (дар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ҷойи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14  )</a:t>
                      </a: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ИМА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73 (дар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ҷойи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19  )</a:t>
                      </a: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Россия 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28 (дар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ҷойи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128  )</a:t>
                      </a: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Украина 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25 (дар </a:t>
                      </a: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ҷойи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144  )</a:t>
                      </a: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512" y="152400"/>
            <a:ext cx="6911925" cy="914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+mn-lt"/>
              </a:rPr>
              <a:t>МУКОЛАМА </a:t>
            </a:r>
            <a:r>
              <a:rPr lang="ru-RU" sz="2800" dirty="0">
                <a:latin typeface="+mn-lt"/>
              </a:rPr>
              <a:t>ва </a:t>
            </a:r>
            <a:r>
              <a:rPr lang="ru-RU" sz="2800" dirty="0" err="1">
                <a:latin typeface="+mn-lt"/>
              </a:rPr>
              <a:t>иштироки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шаҳрвандон</a:t>
            </a:r>
            <a:r>
              <a:rPr lang="ru-RU" sz="2800" dirty="0">
                <a:latin typeface="+mn-lt"/>
              </a:rPr>
              <a:t> </a:t>
            </a:r>
          </a:p>
        </p:txBody>
      </p:sp>
      <p:pic>
        <p:nvPicPr>
          <p:cNvPr id="6146" name="Picture 2" descr="C:\Users\Sholpan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50" y="2362200"/>
            <a:ext cx="3891824" cy="291511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81124" y="1828800"/>
            <a:ext cx="32215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 </a:t>
            </a:r>
            <a:r>
              <a:rPr lang="tg-Cyrl-TJ" sz="2400" dirty="0">
                <a:latin typeface="Verdana" pitchFamily="34" charset="0"/>
              </a:rPr>
              <a:t>Маънои онро надорад</a:t>
            </a:r>
            <a:r>
              <a:rPr lang="ru-RU" sz="2400" dirty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: </a:t>
            </a:r>
            <a:endParaRPr lang="en-US" sz="2800" dirty="0">
              <a:latin typeface="Verdana" pitchFamily="34" charset="0"/>
            </a:endParaRP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tg-Cyrl-TJ" sz="2000" dirty="0">
                <a:latin typeface="Verdana" pitchFamily="34" charset="0"/>
              </a:rPr>
              <a:t>Иштироки ҳама</a:t>
            </a:r>
            <a:r>
              <a:rPr lang="ru-RU" sz="2000" dirty="0">
                <a:latin typeface="Verdana" pitchFamily="34" charset="0"/>
              </a:rPr>
              <a:t> </a:t>
            </a:r>
            <a:r>
              <a:rPr lang="tg-Cyrl-TJ" sz="2000" dirty="0">
                <a:latin typeface="Verdana" pitchFamily="34" charset="0"/>
              </a:rPr>
              <a:t> </a:t>
            </a:r>
            <a:endParaRPr lang="en-US" sz="2000" dirty="0">
              <a:latin typeface="Verdana" pitchFamily="34" charset="0"/>
            </a:endParaRP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tg-Cyrl-TJ" sz="2000" dirty="0">
                <a:latin typeface="Verdana" pitchFamily="34" charset="0"/>
              </a:rPr>
              <a:t>Иштирок ба ҳар муносибате</a:t>
            </a:r>
            <a:r>
              <a:rPr lang="ru-RU" sz="2000" dirty="0">
                <a:latin typeface="Verdana" pitchFamily="34" charset="0"/>
              </a:rPr>
              <a:t>  </a:t>
            </a:r>
            <a:endParaRPr lang="en-US" sz="2000" dirty="0">
              <a:latin typeface="Verdana" pitchFamily="34" charset="0"/>
            </a:endParaRP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tg-Cyrl-TJ" sz="2000" dirty="0">
                <a:latin typeface="Verdana" pitchFamily="34" charset="0"/>
              </a:rPr>
              <a:t>Аз даст додани назорат</a:t>
            </a:r>
            <a:r>
              <a:rPr lang="ru-RU" sz="2000" dirty="0">
                <a:latin typeface="Verdana" pitchFamily="34" charset="0"/>
              </a:rPr>
              <a:t>  </a:t>
            </a:r>
            <a:endParaRPr lang="en-US" sz="2000" dirty="0">
              <a:latin typeface="Verdana" pitchFamily="34" charset="0"/>
            </a:endParaRP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tg-Cyrl-TJ" sz="2000" dirty="0">
                <a:latin typeface="Verdana" pitchFamily="34" charset="0"/>
              </a:rPr>
              <a:t>Ноил шудан ба тавофуқ дар ҳама масъалаҳо </a:t>
            </a:r>
            <a:endParaRPr lang="en-US" sz="2000" dirty="0">
              <a:latin typeface="Verdana" pitchFamily="34" charset="0"/>
            </a:endParaRP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tg-Cyrl-TJ" sz="2000" dirty="0">
                <a:latin typeface="Verdana" pitchFamily="34" charset="0"/>
              </a:rPr>
              <a:t>Ҳар касе тасмим мегирад</a:t>
            </a:r>
            <a:r>
              <a:rPr lang="ru-RU" sz="2000" dirty="0">
                <a:latin typeface="Verdana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450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37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МУКОЛАМА ва </a:t>
            </a:r>
            <a:r>
              <a:rPr lang="ru-RU" sz="3200" dirty="0" err="1" smtClean="0">
                <a:latin typeface="+mn-lt"/>
              </a:rPr>
              <a:t>иштироки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 err="1" smtClean="0">
                <a:latin typeface="+mn-lt"/>
              </a:rPr>
              <a:t>шаҳрвандон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45988" cy="2831123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tg-Cyrl-TJ" sz="2000" dirty="0">
                <a:latin typeface="Verdana" pitchFamily="34" charset="0"/>
              </a:rPr>
              <a:t>Маънои онро дорад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ru-RU" sz="2000" b="1" dirty="0">
                <a:latin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</a:rPr>
              <a:t>: </a:t>
            </a:r>
            <a:endParaRPr lang="en-US" sz="2400" dirty="0">
              <a:latin typeface="Verdana" pitchFamily="34" charset="0"/>
            </a:endParaRPr>
          </a:p>
          <a:p>
            <a:pPr lvl="1">
              <a:spcBef>
                <a:spcPct val="50000"/>
              </a:spcBef>
            </a:pPr>
            <a:r>
              <a:rPr lang="ru-RU" sz="1800" dirty="0" err="1">
                <a:latin typeface="Verdana" pitchFamily="34" charset="0"/>
              </a:rPr>
              <a:t>Идоракунии</a:t>
            </a:r>
            <a:r>
              <a:rPr lang="ru-RU" sz="1800" dirty="0">
                <a:latin typeface="Verdana" pitchFamily="34" charset="0"/>
              </a:rPr>
              <a:t> </a:t>
            </a:r>
            <a:r>
              <a:rPr lang="ru-RU" sz="1800" dirty="0" err="1">
                <a:latin typeface="Verdana" pitchFamily="34" charset="0"/>
              </a:rPr>
              <a:t>интизориҳо</a:t>
            </a:r>
            <a:r>
              <a:rPr lang="ru-RU" sz="1800" dirty="0">
                <a:latin typeface="Verdana" pitchFamily="34" charset="0"/>
              </a:rPr>
              <a:t> </a:t>
            </a:r>
            <a:endParaRPr lang="en-US" sz="1800" dirty="0">
              <a:latin typeface="Verdana" pitchFamily="34" charset="0"/>
            </a:endParaRPr>
          </a:p>
          <a:p>
            <a:pPr lvl="1">
              <a:spcBef>
                <a:spcPct val="50000"/>
              </a:spcBef>
            </a:pPr>
            <a:r>
              <a:rPr lang="ru-RU" sz="1800" dirty="0" err="1">
                <a:latin typeface="Verdana" pitchFamily="34" charset="0"/>
              </a:rPr>
              <a:t>Иртиботи</a:t>
            </a:r>
            <a:r>
              <a:rPr lang="ru-RU" sz="1800" dirty="0">
                <a:latin typeface="Verdana" pitchFamily="34" charset="0"/>
              </a:rPr>
              <a:t> </a:t>
            </a:r>
            <a:r>
              <a:rPr lang="ru-RU" sz="1800" dirty="0" err="1">
                <a:latin typeface="Verdana" pitchFamily="34" charset="0"/>
              </a:rPr>
              <a:t>дуҷониба</a:t>
            </a:r>
            <a:r>
              <a:rPr lang="ru-RU" sz="1800" dirty="0">
                <a:latin typeface="Verdana" pitchFamily="34" charset="0"/>
              </a:rPr>
              <a:t>(</a:t>
            </a:r>
            <a:r>
              <a:rPr lang="ru-RU" sz="1800" dirty="0" err="1">
                <a:latin typeface="Verdana" pitchFamily="34" charset="0"/>
              </a:rPr>
              <a:t>аксуламал</a:t>
            </a:r>
            <a:r>
              <a:rPr lang="ru-RU" sz="1800" dirty="0">
                <a:latin typeface="Verdana" pitchFamily="34" charset="0"/>
              </a:rPr>
              <a:t>) </a:t>
            </a:r>
            <a:endParaRPr lang="en-US" sz="1800" dirty="0">
              <a:latin typeface="Verdana" pitchFamily="34" charset="0"/>
            </a:endParaRPr>
          </a:p>
          <a:p>
            <a:pPr lvl="1">
              <a:spcBef>
                <a:spcPct val="50000"/>
              </a:spcBef>
            </a:pPr>
            <a:r>
              <a:rPr lang="ru-RU" sz="1800" dirty="0" err="1">
                <a:latin typeface="Verdana" pitchFamily="34" charset="0"/>
              </a:rPr>
              <a:t>Ҷавобгуй</a:t>
            </a:r>
            <a:r>
              <a:rPr lang="ru-RU" sz="1800" dirty="0">
                <a:latin typeface="Verdana" pitchFamily="34" charset="0"/>
              </a:rPr>
              <a:t> ба </a:t>
            </a:r>
            <a:r>
              <a:rPr lang="ru-RU" sz="1800" dirty="0" err="1">
                <a:latin typeface="Verdana" pitchFamily="34" charset="0"/>
              </a:rPr>
              <a:t>талабот</a:t>
            </a:r>
            <a:r>
              <a:rPr lang="ru-RU" sz="1800" dirty="0">
                <a:latin typeface="Verdana" pitchFamily="34" charset="0"/>
              </a:rPr>
              <a:t> </a:t>
            </a:r>
            <a:r>
              <a:rPr lang="ru-RU" sz="1800" dirty="0" err="1">
                <a:latin typeface="Verdana" pitchFamily="34" charset="0"/>
              </a:rPr>
              <a:t>будан</a:t>
            </a:r>
            <a:r>
              <a:rPr lang="en-US" sz="1800" dirty="0">
                <a:latin typeface="Verdana" pitchFamily="34" charset="0"/>
              </a:rPr>
              <a:t> (</a:t>
            </a:r>
            <a:r>
              <a:rPr lang="ru-RU" sz="1800" dirty="0">
                <a:latin typeface="Verdana" pitchFamily="34" charset="0"/>
              </a:rPr>
              <a:t>на </a:t>
            </a:r>
            <a:r>
              <a:rPr lang="ru-RU" sz="1800" dirty="0" err="1">
                <a:latin typeface="Verdana" pitchFamily="34" charset="0"/>
              </a:rPr>
              <a:t>муносибати</a:t>
            </a:r>
            <a:r>
              <a:rPr lang="ru-RU" sz="1800" dirty="0">
                <a:latin typeface="Verdana" pitchFamily="34" charset="0"/>
              </a:rPr>
              <a:t> </a:t>
            </a:r>
            <a:r>
              <a:rPr lang="ru-RU" sz="1800" dirty="0" err="1">
                <a:latin typeface="Verdana" pitchFamily="34" charset="0"/>
              </a:rPr>
              <a:t>қолабӣ</a:t>
            </a:r>
            <a:r>
              <a:rPr lang="ru-RU" sz="1800" dirty="0">
                <a:latin typeface="Verdana" pitchFamily="34" charset="0"/>
              </a:rPr>
              <a:t> </a:t>
            </a:r>
            <a:r>
              <a:rPr lang="en-US" sz="1800" dirty="0">
                <a:latin typeface="Verdana" pitchFamily="34" charset="0"/>
              </a:rPr>
              <a:t>)</a:t>
            </a:r>
          </a:p>
          <a:p>
            <a:pPr lvl="1">
              <a:spcBef>
                <a:spcPct val="50000"/>
              </a:spcBef>
            </a:pPr>
            <a:r>
              <a:rPr lang="ru-RU" sz="1800" dirty="0" err="1">
                <a:latin typeface="Verdana" pitchFamily="34" charset="0"/>
              </a:rPr>
              <a:t>Масъулияти</a:t>
            </a:r>
            <a:r>
              <a:rPr lang="ru-RU" sz="1800" dirty="0">
                <a:latin typeface="Verdana" pitchFamily="34" charset="0"/>
              </a:rPr>
              <a:t> </a:t>
            </a:r>
            <a:r>
              <a:rPr lang="ru-RU" sz="1800" dirty="0" err="1">
                <a:latin typeface="Verdana" pitchFamily="34" charset="0"/>
              </a:rPr>
              <a:t>ҳамагонӣ</a:t>
            </a:r>
            <a:r>
              <a:rPr lang="ru-RU" sz="1800" dirty="0">
                <a:latin typeface="Verdana" pitchFamily="34" charset="0"/>
              </a:rPr>
              <a:t> </a:t>
            </a:r>
            <a:r>
              <a:rPr lang="ru-RU" sz="1800" dirty="0" err="1">
                <a:latin typeface="Verdana" pitchFamily="34" charset="0"/>
              </a:rPr>
              <a:t>барои</a:t>
            </a:r>
            <a:r>
              <a:rPr lang="ru-RU" sz="1800" dirty="0">
                <a:latin typeface="Verdana" pitchFamily="34" charset="0"/>
              </a:rPr>
              <a:t> </a:t>
            </a:r>
            <a:r>
              <a:rPr lang="ru-RU" sz="1800" dirty="0" err="1">
                <a:latin typeface="Verdana" pitchFamily="34" charset="0"/>
              </a:rPr>
              <a:t>руйдодҳо</a:t>
            </a:r>
            <a:r>
              <a:rPr lang="ru-RU" sz="1800" dirty="0">
                <a:latin typeface="Verdana" pitchFamily="34" charset="0"/>
              </a:rPr>
              <a:t> </a:t>
            </a:r>
          </a:p>
          <a:p>
            <a:pPr lvl="1">
              <a:spcBef>
                <a:spcPct val="50000"/>
              </a:spcBef>
            </a:pPr>
            <a:endParaRPr lang="ru-RU" sz="1800" dirty="0">
              <a:latin typeface="Verdana" pitchFamily="34" charset="0"/>
            </a:endParaRPr>
          </a:p>
          <a:p>
            <a:pPr lvl="1">
              <a:spcBef>
                <a:spcPct val="50000"/>
              </a:spcBef>
            </a:pPr>
            <a:endParaRPr lang="ru-RU" dirty="0"/>
          </a:p>
        </p:txBody>
      </p:sp>
      <p:pic>
        <p:nvPicPr>
          <p:cNvPr id="5" name="Picture 2" descr="C:\Users\Sholpa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2409825"/>
            <a:ext cx="3277431" cy="304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36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13716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2800" dirty="0" err="1">
                <a:latin typeface="+mn-lt"/>
              </a:rPr>
              <a:t>Парадокси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иштироки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ҷамъиятӣ</a:t>
            </a:r>
            <a:r>
              <a:rPr lang="ru-RU" sz="2800" dirty="0">
                <a:latin typeface="+mn-lt"/>
              </a:rPr>
              <a:t> </a:t>
            </a:r>
          </a:p>
        </p:txBody>
      </p:sp>
      <p:pic>
        <p:nvPicPr>
          <p:cNvPr id="3074" name="Picture 2" descr="C:\Users\Sholpan\Downloads\cart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109" y="1371600"/>
            <a:ext cx="7327982" cy="4805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31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52431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latin typeface="+mn-lt"/>
              </a:rPr>
              <a:t>Ҳукумати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кушодаи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қазоқистон</a:t>
            </a:r>
            <a:r>
              <a:rPr lang="ru-RU" sz="3200" dirty="0">
                <a:latin typeface="+mn-lt"/>
              </a:rPr>
              <a:t> </a:t>
            </a:r>
            <a:br>
              <a:rPr lang="ru-RU" sz="3200" dirty="0">
                <a:latin typeface="+mn-lt"/>
              </a:rPr>
            </a:br>
            <a:r>
              <a:rPr lang="en-US" sz="3200" dirty="0">
                <a:latin typeface="+mn-lt"/>
              </a:rPr>
              <a:t>STATUS QUO</a:t>
            </a:r>
            <a:r>
              <a:rPr lang="en-US" sz="2800" dirty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819393"/>
              </p:ext>
            </p:extLst>
          </p:nvPr>
        </p:nvGraphicFramePr>
        <p:xfrm>
          <a:off x="557212" y="1696086"/>
          <a:ext cx="7924800" cy="444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70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1B227-518D-4DC4-8B73-DB916FF8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68611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ШАКЛҲОИ ҲАМКОРӢ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A4B399-CF35-496B-A384-050CDB325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3810000"/>
          </a:xfrm>
        </p:spPr>
        <p:txBody>
          <a:bodyPr>
            <a:normAutofit/>
          </a:bodyPr>
          <a:lstStyle/>
          <a:p>
            <a:r>
              <a:rPr lang="ru-RU" sz="3200" dirty="0"/>
              <a:t>1. </a:t>
            </a:r>
            <a:r>
              <a:rPr lang="ru-RU" sz="3200" dirty="0" err="1"/>
              <a:t>Буҷети</a:t>
            </a:r>
            <a:r>
              <a:rPr lang="ru-RU" sz="3200" dirty="0"/>
              <a:t> </a:t>
            </a:r>
            <a:r>
              <a:rPr lang="ru-RU" sz="3200" dirty="0" err="1"/>
              <a:t>шаҳрвандӣ</a:t>
            </a:r>
            <a:r>
              <a:rPr lang="ru-RU" sz="3200" dirty="0"/>
              <a:t> </a:t>
            </a:r>
          </a:p>
          <a:p>
            <a:r>
              <a:rPr lang="ru-RU" sz="3200" dirty="0"/>
              <a:t>2. </a:t>
            </a:r>
            <a:r>
              <a:rPr lang="ru-RU" sz="3200" dirty="0" err="1"/>
              <a:t>Аудити</a:t>
            </a:r>
            <a:r>
              <a:rPr lang="ru-RU" sz="3200" dirty="0"/>
              <a:t> </a:t>
            </a:r>
            <a:r>
              <a:rPr lang="ru-RU" sz="3200" dirty="0" err="1"/>
              <a:t>иҷтимоӣ</a:t>
            </a:r>
            <a:r>
              <a:rPr lang="ru-RU" sz="3200" dirty="0"/>
              <a:t> </a:t>
            </a:r>
          </a:p>
          <a:p>
            <a:r>
              <a:rPr lang="ru-RU" sz="3200" dirty="0"/>
              <a:t>3. </a:t>
            </a:r>
            <a:r>
              <a:rPr lang="ru-RU" sz="3200" dirty="0" err="1"/>
              <a:t>Буҷети</a:t>
            </a:r>
            <a:r>
              <a:rPr lang="ru-RU" sz="3200" dirty="0"/>
              <a:t> </a:t>
            </a:r>
            <a:r>
              <a:rPr lang="ru-RU" sz="3200" dirty="0" err="1"/>
              <a:t>мушоракавӣ</a:t>
            </a:r>
            <a:endParaRPr lang="ru-RU" sz="3200" dirty="0"/>
          </a:p>
          <a:p>
            <a:r>
              <a:rPr lang="ru-RU" sz="3200" dirty="0"/>
              <a:t>4. </a:t>
            </a:r>
            <a:r>
              <a:rPr lang="ru-RU" sz="3200" dirty="0" err="1"/>
              <a:t>Шунидҳои</a:t>
            </a:r>
            <a:r>
              <a:rPr lang="ru-RU" sz="3200" dirty="0"/>
              <a:t> </a:t>
            </a:r>
            <a:r>
              <a:rPr lang="ru-RU" sz="3200" dirty="0" err="1"/>
              <a:t>ҷамъиятӣ</a:t>
            </a:r>
            <a:endParaRPr lang="ru-RU" sz="3200" dirty="0"/>
          </a:p>
          <a:p>
            <a:r>
              <a:rPr lang="ru-RU" sz="3200" dirty="0"/>
              <a:t>5.</a:t>
            </a:r>
            <a:r>
              <a:rPr lang="en-US" sz="3200" dirty="0"/>
              <a:t> </a:t>
            </a:r>
            <a:r>
              <a:rPr lang="tg-Cyrl-TJ" sz="3200" dirty="0"/>
              <a:t>Аксуламлҳои онлайнӣ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00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3196062" y="1171028"/>
            <a:ext cx="2511615" cy="2667000"/>
          </a:xfrm>
          <a:prstGeom prst="roundRect">
            <a:avLst>
              <a:gd name="adj" fmla="val 3773"/>
            </a:avLst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74435" y="182278"/>
            <a:ext cx="3174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>
                <a:solidFill>
                  <a:schemeClr val="bg1"/>
                </a:solidFill>
                <a:latin typeface="Impact" panose="020B0806030902050204" pitchFamily="34" charset="0"/>
              </a:rPr>
              <a:t>БАХШИ «ХУКУМАТИ КУШОДА»</a:t>
            </a:r>
            <a:endParaRPr lang="ru-RU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6456" y="2248254"/>
            <a:ext cx="2498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258B5B"/>
                </a:solidFill>
              </a:rPr>
              <a:t>Ҳукумати</a:t>
            </a:r>
            <a:r>
              <a:rPr lang="ru-RU" sz="2400" b="1" dirty="0">
                <a:solidFill>
                  <a:srgbClr val="258B5B"/>
                </a:solidFill>
              </a:rPr>
              <a:t> </a:t>
            </a:r>
            <a:r>
              <a:rPr lang="ru-RU" sz="2400" b="1" dirty="0" err="1">
                <a:solidFill>
                  <a:srgbClr val="258B5B"/>
                </a:solidFill>
              </a:rPr>
              <a:t>кушода</a:t>
            </a:r>
            <a:r>
              <a:rPr lang="ru-RU" sz="2400" b="1" dirty="0">
                <a:solidFill>
                  <a:srgbClr val="258B5B"/>
                </a:solidFill>
              </a:rPr>
              <a:t> </a:t>
            </a:r>
          </a:p>
          <a:p>
            <a:pPr algn="ctr"/>
            <a:r>
              <a:rPr lang="ru-RU" dirty="0"/>
              <a:t>www.open.egov.kz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89701" y="2699227"/>
            <a:ext cx="2187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258B5B"/>
                </a:solidFill>
              </a:rPr>
              <a:t>Буҷети</a:t>
            </a:r>
            <a:r>
              <a:rPr lang="ru-RU" b="1" dirty="0">
                <a:solidFill>
                  <a:srgbClr val="258B5B"/>
                </a:solidFill>
              </a:rPr>
              <a:t> </a:t>
            </a:r>
            <a:r>
              <a:rPr lang="ru-RU" b="1" dirty="0" err="1">
                <a:solidFill>
                  <a:srgbClr val="258B5B"/>
                </a:solidFill>
              </a:rPr>
              <a:t>кушода</a:t>
            </a:r>
            <a:r>
              <a:rPr lang="ru-RU" b="1" dirty="0">
                <a:solidFill>
                  <a:srgbClr val="258B5B"/>
                </a:solidFill>
              </a:rPr>
              <a:t> </a:t>
            </a:r>
          </a:p>
          <a:p>
            <a:pPr algn="ctr"/>
            <a:r>
              <a:rPr lang="en-US" dirty="0"/>
              <a:t>www.budget.egov.kz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61636" y="5845090"/>
            <a:ext cx="2424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58B5B"/>
                </a:solidFill>
              </a:rPr>
              <a:t> ДИАЛОГИ  КУШОДА </a:t>
            </a:r>
          </a:p>
          <a:p>
            <a:pPr algn="ctr"/>
            <a:r>
              <a:rPr lang="en-US" dirty="0"/>
              <a:t>www.dialog.egov.kz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2152" y="5966437"/>
            <a:ext cx="2295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58B5B"/>
                </a:solidFill>
              </a:rPr>
              <a:t>САНАДУ МЕЪЁРҲОИ ҲУҚУҚИИ КУШОДА </a:t>
            </a:r>
          </a:p>
          <a:p>
            <a:r>
              <a:rPr lang="ru-RU" dirty="0"/>
              <a:t>www.legalacts.egov.kz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00801" y="5726786"/>
            <a:ext cx="228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258B5B"/>
                </a:solidFill>
              </a:rPr>
              <a:t>Арзёбии</a:t>
            </a:r>
            <a:r>
              <a:rPr lang="ru-RU" sz="1400" b="1" dirty="0">
                <a:solidFill>
                  <a:srgbClr val="258B5B"/>
                </a:solidFill>
              </a:rPr>
              <a:t> </a:t>
            </a:r>
            <a:r>
              <a:rPr lang="ru-RU" sz="1400" b="1" dirty="0" err="1">
                <a:solidFill>
                  <a:srgbClr val="258B5B"/>
                </a:solidFill>
              </a:rPr>
              <a:t>самаранокии</a:t>
            </a:r>
            <a:r>
              <a:rPr lang="ru-RU" sz="1400" b="1" dirty="0">
                <a:solidFill>
                  <a:srgbClr val="258B5B"/>
                </a:solidFill>
              </a:rPr>
              <a:t> кори </a:t>
            </a:r>
            <a:r>
              <a:rPr lang="ru-RU" sz="1400" b="1" dirty="0" err="1">
                <a:solidFill>
                  <a:srgbClr val="258B5B"/>
                </a:solidFill>
              </a:rPr>
              <a:t>мақомотҳои</a:t>
            </a:r>
            <a:r>
              <a:rPr lang="ru-RU" sz="1400" b="1" dirty="0">
                <a:solidFill>
                  <a:srgbClr val="258B5B"/>
                </a:solidFill>
              </a:rPr>
              <a:t> </a:t>
            </a:r>
            <a:r>
              <a:rPr lang="ru-RU" sz="1400" b="1" dirty="0" err="1">
                <a:solidFill>
                  <a:srgbClr val="258B5B"/>
                </a:solidFill>
              </a:rPr>
              <a:t>давлатӣ</a:t>
            </a:r>
            <a:r>
              <a:rPr lang="ru-RU" sz="1400" b="1" dirty="0">
                <a:solidFill>
                  <a:srgbClr val="258B5B"/>
                </a:solidFill>
              </a:rPr>
              <a:t> </a:t>
            </a:r>
          </a:p>
          <a:p>
            <a:pPr algn="ctr"/>
            <a:r>
              <a:rPr lang="ru-RU" sz="1400" dirty="0"/>
              <a:t>www.effectiveness.egov.kz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184" y="2699227"/>
            <a:ext cx="2312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58B5B"/>
                </a:solidFill>
              </a:rPr>
              <a:t>ПОРТАЛИ </a:t>
            </a:r>
            <a:r>
              <a:rPr lang="ru-RU" b="1" dirty="0" err="1">
                <a:solidFill>
                  <a:srgbClr val="258B5B"/>
                </a:solidFill>
              </a:rPr>
              <a:t>додаҳои</a:t>
            </a:r>
            <a:r>
              <a:rPr lang="ru-RU" b="1" dirty="0">
                <a:solidFill>
                  <a:srgbClr val="258B5B"/>
                </a:solidFill>
              </a:rPr>
              <a:t> </a:t>
            </a:r>
            <a:r>
              <a:rPr lang="ru-RU" b="1" dirty="0" err="1">
                <a:solidFill>
                  <a:srgbClr val="258B5B"/>
                </a:solidFill>
              </a:rPr>
              <a:t>боз</a:t>
            </a:r>
            <a:r>
              <a:rPr lang="ru-RU" b="1" dirty="0">
                <a:solidFill>
                  <a:srgbClr val="258B5B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258B5B"/>
                </a:solidFill>
              </a:rPr>
              <a:t> </a:t>
            </a:r>
          </a:p>
          <a:p>
            <a:pPr algn="ctr"/>
            <a:r>
              <a:rPr lang="ru-RU" dirty="0"/>
              <a:t>www.data.egov.kz</a:t>
            </a:r>
          </a:p>
        </p:txBody>
      </p:sp>
      <p:sp>
        <p:nvSpPr>
          <p:cNvPr id="42" name="Стрелка вправо 41"/>
          <p:cNvSpPr/>
          <p:nvPr/>
        </p:nvSpPr>
        <p:spPr>
          <a:xfrm flipH="1">
            <a:off x="6053138" y="1997075"/>
            <a:ext cx="695325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6200000">
            <a:off x="4298843" y="4009222"/>
            <a:ext cx="513626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8900000">
            <a:off x="2406270" y="3874519"/>
            <a:ext cx="821213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3500000">
            <a:off x="5796009" y="3861931"/>
            <a:ext cx="821213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273949" y="1997075"/>
            <a:ext cx="695325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91" y="1606945"/>
            <a:ext cx="2134248" cy="55088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780982" y="1456359"/>
            <a:ext cx="1195754" cy="1195754"/>
          </a:xfrm>
          <a:prstGeom prst="ellipse">
            <a:avLst/>
          </a:prstGeom>
          <a:solidFill>
            <a:srgbClr val="258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945924" y="1456359"/>
            <a:ext cx="1195754" cy="1195754"/>
          </a:xfrm>
          <a:prstGeom prst="ellipse">
            <a:avLst/>
          </a:prstGeom>
          <a:solidFill>
            <a:srgbClr val="258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945924" y="4428159"/>
            <a:ext cx="1195754" cy="1195754"/>
          </a:xfrm>
          <a:prstGeom prst="ellipse">
            <a:avLst/>
          </a:prstGeom>
          <a:solidFill>
            <a:srgbClr val="258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962037" y="4702088"/>
            <a:ext cx="1195754" cy="1195754"/>
          </a:xfrm>
          <a:prstGeom prst="ellipse">
            <a:avLst/>
          </a:prstGeom>
          <a:solidFill>
            <a:srgbClr val="258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75965" y="4587415"/>
            <a:ext cx="1195754" cy="1195754"/>
          </a:xfrm>
          <a:prstGeom prst="ellipse">
            <a:avLst/>
          </a:prstGeom>
          <a:solidFill>
            <a:srgbClr val="258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6" y="1650200"/>
            <a:ext cx="854875" cy="854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02" y="4826334"/>
            <a:ext cx="864393" cy="864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62" y="1637494"/>
            <a:ext cx="807816" cy="807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3" y="4795573"/>
            <a:ext cx="779438" cy="7794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92" y="4587415"/>
            <a:ext cx="807816" cy="8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3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из УП презентации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11125" indent="-111125">
          <a:buFont typeface="Arial" pitchFamily="34" charset="0"/>
          <a:buChar char="•"/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 из УП презентации" id="{FFFDD816-0A71-4328-AD7B-A24DACD83316}" vid="{D742DAAC-3594-450A-9452-BC64680B4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из УП презентации</Template>
  <TotalTime>440</TotalTime>
  <Words>489</Words>
  <Application>Microsoft Office PowerPoint</Application>
  <PresentationFormat>Экран (4:3)</PresentationFormat>
  <Paragraphs>86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Impact</vt:lpstr>
      <vt:lpstr>Times New Roman</vt:lpstr>
      <vt:lpstr>Verdana</vt:lpstr>
      <vt:lpstr>Тема из УП презентации</vt:lpstr>
      <vt:lpstr>«БУҶЕТ- ИМКОНИЯТҲОИ ИШТИРОКИ ҶОМЕАИ ШАҲРВАНДӢ. МОҲИЯТ ВА ТАҶРИБАИ БАЙНАЛМИЛАЛӢ»</vt:lpstr>
      <vt:lpstr>БУҶЕТИ КУШОДА </vt:lpstr>
      <vt:lpstr>Барои чӢ?</vt:lpstr>
      <vt:lpstr>МУКОЛАМА ва иштироки шаҳрвандон </vt:lpstr>
      <vt:lpstr>МУКОЛАМА ва иштироки шаҳрвандон </vt:lpstr>
      <vt:lpstr>Парадокси иштироки ҷамъиятӣ </vt:lpstr>
      <vt:lpstr>Ҳукумати кушодаи қазоқистон  STATUS QUO </vt:lpstr>
      <vt:lpstr>ШАКЛҲОИ ҲАМКОРӢ </vt:lpstr>
      <vt:lpstr>Презентация PowerPoint</vt:lpstr>
      <vt:lpstr>ТАШАББУСҲОИ КУШОДАГӢ ДАР  тшси-и Қазоқистон /EITI</vt:lpstr>
      <vt:lpstr>Ҳисоботи ТШСИ барои соли 2005  http://www.geology.gov.kz/ru/ipdo</vt:lpstr>
      <vt:lpstr>Ҳисоботи ТШСИ барои соли 2014 http://www.geology.gov.kz/ru/ipdo</vt:lpstr>
      <vt:lpstr>Ҳисоботи ТШСИ барои соли 2014  / ЕГСУ</vt:lpstr>
      <vt:lpstr>Таҷрибаи ҷаҳонии диалоги ҳукумати шаҳр ва сокинони он </vt:lpstr>
      <vt:lpstr>Лос-Анҷелес</vt:lpstr>
      <vt:lpstr>Москва, портали «Шаҳри мо»</vt:lpstr>
      <vt:lpstr>Сеул, иштироки шаҳрвандон дар раванди буҷет   </vt:lpstr>
      <vt:lpstr>ОстОна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«Открытость государственных органов: status quo и возможности развития»</dc:title>
  <dc:creator>Sholpan</dc:creator>
  <cp:lastModifiedBy>Uktam Dzhumaev</cp:lastModifiedBy>
  <cp:revision>38</cp:revision>
  <dcterms:created xsi:type="dcterms:W3CDTF">2006-08-16T00:00:00Z</dcterms:created>
  <dcterms:modified xsi:type="dcterms:W3CDTF">2019-02-11T06:58:52Z</dcterms:modified>
</cp:coreProperties>
</file>