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2"/>
    <p:sldId id="256" r:id="rId3"/>
    <p:sldId id="257" r:id="rId4"/>
    <p:sldId id="268" r:id="rId5"/>
    <p:sldId id="258" r:id="rId6"/>
    <p:sldId id="259" r:id="rId7"/>
    <p:sldId id="260" r:id="rId8"/>
    <p:sldId id="261" r:id="rId9"/>
    <p:sldId id="262" r:id="rId10"/>
    <p:sldId id="263" r:id="rId11"/>
    <p:sldId id="264" r:id="rId12"/>
    <p:sldId id="265" r:id="rId13"/>
    <p:sldId id="266" r:id="rId14"/>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64" y="60"/>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27" name="PlaceHolder 2"/>
          <p:cNvSpPr>
            <a:spLocks noGrp="1"/>
          </p:cNvSpPr>
          <p:nvPr>
            <p:ph type="body"/>
          </p:nvPr>
        </p:nvSpPr>
        <p:spPr>
          <a:xfrm>
            <a:off x="504000" y="1769040"/>
            <a:ext cx="9071640" cy="2090880"/>
          </a:xfrm>
          <a:prstGeom prst="rect">
            <a:avLst/>
          </a:prstGeom>
        </p:spPr>
        <p:txBody>
          <a:bodyPr lIns="0" tIns="0" rIns="0" bIns="0">
            <a:normAutofit/>
          </a:bodyPr>
          <a:lstStyle/>
          <a:p>
            <a:endParaRPr lang="tg-Cyrl-TJ" sz="3200" b="0" strike="noStrike" spc="-1">
              <a:latin typeface="Arial"/>
            </a:endParaRPr>
          </a:p>
        </p:txBody>
      </p:sp>
      <p:sp>
        <p:nvSpPr>
          <p:cNvPr id="28" name="PlaceHolder 3"/>
          <p:cNvSpPr>
            <a:spLocks noGrp="1"/>
          </p:cNvSpPr>
          <p:nvPr>
            <p:ph type="body"/>
          </p:nvPr>
        </p:nvSpPr>
        <p:spPr>
          <a:xfrm>
            <a:off x="504000" y="4059000"/>
            <a:ext cx="9071640" cy="20908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30" name="PlaceHolder 2"/>
          <p:cNvSpPr>
            <a:spLocks noGrp="1"/>
          </p:cNvSpPr>
          <p:nvPr>
            <p:ph type="body"/>
          </p:nvPr>
        </p:nvSpPr>
        <p:spPr>
          <a:xfrm>
            <a:off x="504000" y="1769040"/>
            <a:ext cx="4426920" cy="2090880"/>
          </a:xfrm>
          <a:prstGeom prst="rect">
            <a:avLst/>
          </a:prstGeom>
        </p:spPr>
        <p:txBody>
          <a:bodyPr lIns="0" tIns="0" rIns="0" bIns="0">
            <a:normAutofit/>
          </a:bodyPr>
          <a:lstStyle/>
          <a:p>
            <a:endParaRPr lang="tg-Cyrl-TJ" sz="3200" b="0" strike="noStrike" spc="-1">
              <a:latin typeface="Arial"/>
            </a:endParaRPr>
          </a:p>
        </p:txBody>
      </p:sp>
      <p:sp>
        <p:nvSpPr>
          <p:cNvPr id="31" name="PlaceHolder 3"/>
          <p:cNvSpPr>
            <a:spLocks noGrp="1"/>
          </p:cNvSpPr>
          <p:nvPr>
            <p:ph type="body"/>
          </p:nvPr>
        </p:nvSpPr>
        <p:spPr>
          <a:xfrm>
            <a:off x="5152680" y="1769040"/>
            <a:ext cx="4426920" cy="2090880"/>
          </a:xfrm>
          <a:prstGeom prst="rect">
            <a:avLst/>
          </a:prstGeom>
        </p:spPr>
        <p:txBody>
          <a:bodyPr lIns="0" tIns="0" rIns="0" bIns="0">
            <a:normAutofit/>
          </a:bodyPr>
          <a:lstStyle/>
          <a:p>
            <a:endParaRPr lang="tg-Cyrl-TJ" sz="3200" b="0" strike="noStrike" spc="-1">
              <a:latin typeface="Arial"/>
            </a:endParaRPr>
          </a:p>
        </p:txBody>
      </p:sp>
      <p:sp>
        <p:nvSpPr>
          <p:cNvPr id="32" name="PlaceHolder 4"/>
          <p:cNvSpPr>
            <a:spLocks noGrp="1"/>
          </p:cNvSpPr>
          <p:nvPr>
            <p:ph type="body"/>
          </p:nvPr>
        </p:nvSpPr>
        <p:spPr>
          <a:xfrm>
            <a:off x="504000" y="4059000"/>
            <a:ext cx="4426920" cy="2090880"/>
          </a:xfrm>
          <a:prstGeom prst="rect">
            <a:avLst/>
          </a:prstGeom>
        </p:spPr>
        <p:txBody>
          <a:bodyPr lIns="0" tIns="0" rIns="0" bIns="0">
            <a:normAutofit/>
          </a:bodyPr>
          <a:lstStyle/>
          <a:p>
            <a:endParaRPr lang="tg-Cyrl-TJ" sz="3200" b="0" strike="noStrike" spc="-1">
              <a:latin typeface="Arial"/>
            </a:endParaRPr>
          </a:p>
        </p:txBody>
      </p:sp>
      <p:sp>
        <p:nvSpPr>
          <p:cNvPr id="33" name="PlaceHolder 5"/>
          <p:cNvSpPr>
            <a:spLocks noGrp="1"/>
          </p:cNvSpPr>
          <p:nvPr>
            <p:ph type="body"/>
          </p:nvPr>
        </p:nvSpPr>
        <p:spPr>
          <a:xfrm>
            <a:off x="5152680" y="4059000"/>
            <a:ext cx="4426920" cy="20908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35" name="PlaceHolder 2"/>
          <p:cNvSpPr>
            <a:spLocks noGrp="1"/>
          </p:cNvSpPr>
          <p:nvPr>
            <p:ph type="body"/>
          </p:nvPr>
        </p:nvSpPr>
        <p:spPr>
          <a:xfrm>
            <a:off x="504000" y="1769040"/>
            <a:ext cx="2920680" cy="2090880"/>
          </a:xfrm>
          <a:prstGeom prst="rect">
            <a:avLst/>
          </a:prstGeom>
        </p:spPr>
        <p:txBody>
          <a:bodyPr lIns="0" tIns="0" rIns="0" bIns="0">
            <a:normAutofit fontScale="87000"/>
          </a:bodyPr>
          <a:lstStyle/>
          <a:p>
            <a:endParaRPr lang="tg-Cyrl-TJ" sz="3200" b="0" strike="noStrike" spc="-1">
              <a:latin typeface="Arial"/>
            </a:endParaRPr>
          </a:p>
        </p:txBody>
      </p:sp>
      <p:sp>
        <p:nvSpPr>
          <p:cNvPr id="36" name="PlaceHolder 3"/>
          <p:cNvSpPr>
            <a:spLocks noGrp="1"/>
          </p:cNvSpPr>
          <p:nvPr>
            <p:ph type="body"/>
          </p:nvPr>
        </p:nvSpPr>
        <p:spPr>
          <a:xfrm>
            <a:off x="3571200" y="1769040"/>
            <a:ext cx="2920680" cy="2090880"/>
          </a:xfrm>
          <a:prstGeom prst="rect">
            <a:avLst/>
          </a:prstGeom>
        </p:spPr>
        <p:txBody>
          <a:bodyPr lIns="0" tIns="0" rIns="0" bIns="0">
            <a:normAutofit fontScale="87000"/>
          </a:bodyPr>
          <a:lstStyle/>
          <a:p>
            <a:endParaRPr lang="tg-Cyrl-TJ" sz="3200" b="0" strike="noStrike" spc="-1">
              <a:latin typeface="Arial"/>
            </a:endParaRPr>
          </a:p>
        </p:txBody>
      </p:sp>
      <p:sp>
        <p:nvSpPr>
          <p:cNvPr id="37" name="PlaceHolder 4"/>
          <p:cNvSpPr>
            <a:spLocks noGrp="1"/>
          </p:cNvSpPr>
          <p:nvPr>
            <p:ph type="body"/>
          </p:nvPr>
        </p:nvSpPr>
        <p:spPr>
          <a:xfrm>
            <a:off x="6638040" y="1769040"/>
            <a:ext cx="2920680" cy="2090880"/>
          </a:xfrm>
          <a:prstGeom prst="rect">
            <a:avLst/>
          </a:prstGeom>
        </p:spPr>
        <p:txBody>
          <a:bodyPr lIns="0" tIns="0" rIns="0" bIns="0">
            <a:normAutofit fontScale="87000"/>
          </a:bodyPr>
          <a:lstStyle/>
          <a:p>
            <a:endParaRPr lang="tg-Cyrl-TJ" sz="3200" b="0" strike="noStrike" spc="-1">
              <a:latin typeface="Arial"/>
            </a:endParaRPr>
          </a:p>
        </p:txBody>
      </p:sp>
      <p:sp>
        <p:nvSpPr>
          <p:cNvPr id="38" name="PlaceHolder 5"/>
          <p:cNvSpPr>
            <a:spLocks noGrp="1"/>
          </p:cNvSpPr>
          <p:nvPr>
            <p:ph type="body"/>
          </p:nvPr>
        </p:nvSpPr>
        <p:spPr>
          <a:xfrm>
            <a:off x="504000" y="4059000"/>
            <a:ext cx="2920680" cy="2090880"/>
          </a:xfrm>
          <a:prstGeom prst="rect">
            <a:avLst/>
          </a:prstGeom>
        </p:spPr>
        <p:txBody>
          <a:bodyPr lIns="0" tIns="0" rIns="0" bIns="0">
            <a:normAutofit fontScale="87000"/>
          </a:bodyPr>
          <a:lstStyle/>
          <a:p>
            <a:endParaRPr lang="tg-Cyrl-TJ" sz="3200" b="0" strike="noStrike" spc="-1">
              <a:latin typeface="Arial"/>
            </a:endParaRPr>
          </a:p>
        </p:txBody>
      </p:sp>
      <p:sp>
        <p:nvSpPr>
          <p:cNvPr id="39" name="PlaceHolder 6"/>
          <p:cNvSpPr>
            <a:spLocks noGrp="1"/>
          </p:cNvSpPr>
          <p:nvPr>
            <p:ph type="body"/>
          </p:nvPr>
        </p:nvSpPr>
        <p:spPr>
          <a:xfrm>
            <a:off x="3571200" y="4059000"/>
            <a:ext cx="2920680" cy="2090880"/>
          </a:xfrm>
          <a:prstGeom prst="rect">
            <a:avLst/>
          </a:prstGeom>
        </p:spPr>
        <p:txBody>
          <a:bodyPr lIns="0" tIns="0" rIns="0" bIns="0">
            <a:normAutofit fontScale="87000"/>
          </a:bodyPr>
          <a:lstStyle/>
          <a:p>
            <a:endParaRPr lang="tg-Cyrl-TJ" sz="3200" b="0" strike="noStrike" spc="-1">
              <a:latin typeface="Arial"/>
            </a:endParaRPr>
          </a:p>
        </p:txBody>
      </p:sp>
      <p:sp>
        <p:nvSpPr>
          <p:cNvPr id="40" name="PlaceHolder 7"/>
          <p:cNvSpPr>
            <a:spLocks noGrp="1"/>
          </p:cNvSpPr>
          <p:nvPr>
            <p:ph type="body"/>
          </p:nvPr>
        </p:nvSpPr>
        <p:spPr>
          <a:xfrm>
            <a:off x="6638040" y="4059000"/>
            <a:ext cx="2920680" cy="2090880"/>
          </a:xfrm>
          <a:prstGeom prst="rect">
            <a:avLst/>
          </a:prstGeom>
        </p:spPr>
        <p:txBody>
          <a:bodyPr lIns="0" tIns="0" rIns="0" bIns="0">
            <a:normAutofit fontScale="87000"/>
          </a:bodyPr>
          <a:lstStyle/>
          <a:p>
            <a:endParaRPr lang="tg-Cyrl-TJ"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6" name="PlaceHolder 2"/>
          <p:cNvSpPr>
            <a:spLocks noGrp="1"/>
          </p:cNvSpPr>
          <p:nvPr>
            <p:ph type="subTitle"/>
          </p:nvPr>
        </p:nvSpPr>
        <p:spPr>
          <a:xfrm>
            <a:off x="504000" y="1769040"/>
            <a:ext cx="9071640" cy="4384080"/>
          </a:xfrm>
          <a:prstGeom prst="rect">
            <a:avLst/>
          </a:prstGeom>
        </p:spPr>
        <p:txBody>
          <a:bodyPr lIns="0" tIns="0" rIns="0" bIns="0" anchor="ctr">
            <a:noAutofit/>
          </a:bodyPr>
          <a:lstStyle/>
          <a:p>
            <a:pPr algn="ctr"/>
            <a:endParaRPr lang="tg-Cyrl-TJ"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8" name="PlaceHolder 2"/>
          <p:cNvSpPr>
            <a:spLocks noGrp="1"/>
          </p:cNvSpPr>
          <p:nvPr>
            <p:ph type="body"/>
          </p:nvPr>
        </p:nvSpPr>
        <p:spPr>
          <a:xfrm>
            <a:off x="504000" y="1769040"/>
            <a:ext cx="9071640" cy="43840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10" name="PlaceHolder 2"/>
          <p:cNvSpPr>
            <a:spLocks noGrp="1"/>
          </p:cNvSpPr>
          <p:nvPr>
            <p:ph type="body"/>
          </p:nvPr>
        </p:nvSpPr>
        <p:spPr>
          <a:xfrm>
            <a:off x="504000" y="1769040"/>
            <a:ext cx="4426920" cy="4384080"/>
          </a:xfrm>
          <a:prstGeom prst="rect">
            <a:avLst/>
          </a:prstGeom>
        </p:spPr>
        <p:txBody>
          <a:bodyPr lIns="0" tIns="0" rIns="0" bIns="0">
            <a:normAutofit/>
          </a:bodyPr>
          <a:lstStyle/>
          <a:p>
            <a:endParaRPr lang="tg-Cyrl-TJ" sz="3200" b="0" strike="noStrike" spc="-1">
              <a:latin typeface="Arial"/>
            </a:endParaRPr>
          </a:p>
        </p:txBody>
      </p:sp>
      <p:sp>
        <p:nvSpPr>
          <p:cNvPr id="11" name="PlaceHolder 3"/>
          <p:cNvSpPr>
            <a:spLocks noGrp="1"/>
          </p:cNvSpPr>
          <p:nvPr>
            <p:ph type="body"/>
          </p:nvPr>
        </p:nvSpPr>
        <p:spPr>
          <a:xfrm>
            <a:off x="5152680" y="1769040"/>
            <a:ext cx="4426920" cy="43840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noAutofit/>
          </a:bodyPr>
          <a:lstStyle/>
          <a:p>
            <a:pPr algn="ctr"/>
            <a:endParaRPr lang="tg-Cyrl-TJ"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15" name="PlaceHolder 2"/>
          <p:cNvSpPr>
            <a:spLocks noGrp="1"/>
          </p:cNvSpPr>
          <p:nvPr>
            <p:ph type="body"/>
          </p:nvPr>
        </p:nvSpPr>
        <p:spPr>
          <a:xfrm>
            <a:off x="504000" y="1769040"/>
            <a:ext cx="4426920" cy="2090880"/>
          </a:xfrm>
          <a:prstGeom prst="rect">
            <a:avLst/>
          </a:prstGeom>
        </p:spPr>
        <p:txBody>
          <a:bodyPr lIns="0" tIns="0" rIns="0" bIns="0">
            <a:normAutofit/>
          </a:bodyPr>
          <a:lstStyle/>
          <a:p>
            <a:endParaRPr lang="tg-Cyrl-TJ" sz="3200" b="0" strike="noStrike" spc="-1">
              <a:latin typeface="Arial"/>
            </a:endParaRPr>
          </a:p>
        </p:txBody>
      </p:sp>
      <p:sp>
        <p:nvSpPr>
          <p:cNvPr id="16" name="PlaceHolder 3"/>
          <p:cNvSpPr>
            <a:spLocks noGrp="1"/>
          </p:cNvSpPr>
          <p:nvPr>
            <p:ph type="body"/>
          </p:nvPr>
        </p:nvSpPr>
        <p:spPr>
          <a:xfrm>
            <a:off x="5152680" y="1769040"/>
            <a:ext cx="4426920" cy="4384080"/>
          </a:xfrm>
          <a:prstGeom prst="rect">
            <a:avLst/>
          </a:prstGeom>
        </p:spPr>
        <p:txBody>
          <a:bodyPr lIns="0" tIns="0" rIns="0" bIns="0">
            <a:normAutofit/>
          </a:bodyPr>
          <a:lstStyle/>
          <a:p>
            <a:endParaRPr lang="tg-Cyrl-TJ" sz="3200" b="0" strike="noStrike" spc="-1">
              <a:latin typeface="Arial"/>
            </a:endParaRPr>
          </a:p>
        </p:txBody>
      </p:sp>
      <p:sp>
        <p:nvSpPr>
          <p:cNvPr id="17" name="PlaceHolder 4"/>
          <p:cNvSpPr>
            <a:spLocks noGrp="1"/>
          </p:cNvSpPr>
          <p:nvPr>
            <p:ph type="body"/>
          </p:nvPr>
        </p:nvSpPr>
        <p:spPr>
          <a:xfrm>
            <a:off x="504000" y="4059000"/>
            <a:ext cx="4426920" cy="20908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19" name="PlaceHolder 2"/>
          <p:cNvSpPr>
            <a:spLocks noGrp="1"/>
          </p:cNvSpPr>
          <p:nvPr>
            <p:ph type="body"/>
          </p:nvPr>
        </p:nvSpPr>
        <p:spPr>
          <a:xfrm>
            <a:off x="504000" y="1769040"/>
            <a:ext cx="4426920" cy="4384080"/>
          </a:xfrm>
          <a:prstGeom prst="rect">
            <a:avLst/>
          </a:prstGeom>
        </p:spPr>
        <p:txBody>
          <a:bodyPr lIns="0" tIns="0" rIns="0" bIns="0">
            <a:normAutofit/>
          </a:bodyPr>
          <a:lstStyle/>
          <a:p>
            <a:endParaRPr lang="tg-Cyrl-TJ" sz="3200" b="0" strike="noStrike" spc="-1">
              <a:latin typeface="Arial"/>
            </a:endParaRPr>
          </a:p>
        </p:txBody>
      </p:sp>
      <p:sp>
        <p:nvSpPr>
          <p:cNvPr id="20" name="PlaceHolder 3"/>
          <p:cNvSpPr>
            <a:spLocks noGrp="1"/>
          </p:cNvSpPr>
          <p:nvPr>
            <p:ph type="body"/>
          </p:nvPr>
        </p:nvSpPr>
        <p:spPr>
          <a:xfrm>
            <a:off x="5152680" y="1769040"/>
            <a:ext cx="4426920" cy="2090880"/>
          </a:xfrm>
          <a:prstGeom prst="rect">
            <a:avLst/>
          </a:prstGeom>
        </p:spPr>
        <p:txBody>
          <a:bodyPr lIns="0" tIns="0" rIns="0" bIns="0">
            <a:normAutofit/>
          </a:bodyPr>
          <a:lstStyle/>
          <a:p>
            <a:endParaRPr lang="tg-Cyrl-TJ" sz="3200" b="0" strike="noStrike" spc="-1">
              <a:latin typeface="Arial"/>
            </a:endParaRPr>
          </a:p>
        </p:txBody>
      </p:sp>
      <p:sp>
        <p:nvSpPr>
          <p:cNvPr id="21" name="PlaceHolder 4"/>
          <p:cNvSpPr>
            <a:spLocks noGrp="1"/>
          </p:cNvSpPr>
          <p:nvPr>
            <p:ph type="body"/>
          </p:nvPr>
        </p:nvSpPr>
        <p:spPr>
          <a:xfrm>
            <a:off x="5152680" y="4059000"/>
            <a:ext cx="4426920" cy="20908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endParaRPr lang="tg-Cyrl-TJ" sz="4400" b="0" strike="noStrike" spc="-1">
              <a:latin typeface="Arial"/>
            </a:endParaRPr>
          </a:p>
        </p:txBody>
      </p:sp>
      <p:sp>
        <p:nvSpPr>
          <p:cNvPr id="23" name="PlaceHolder 2"/>
          <p:cNvSpPr>
            <a:spLocks noGrp="1"/>
          </p:cNvSpPr>
          <p:nvPr>
            <p:ph type="body"/>
          </p:nvPr>
        </p:nvSpPr>
        <p:spPr>
          <a:xfrm>
            <a:off x="504000" y="1769040"/>
            <a:ext cx="4426920" cy="2090880"/>
          </a:xfrm>
          <a:prstGeom prst="rect">
            <a:avLst/>
          </a:prstGeom>
        </p:spPr>
        <p:txBody>
          <a:bodyPr lIns="0" tIns="0" rIns="0" bIns="0">
            <a:normAutofit/>
          </a:bodyPr>
          <a:lstStyle/>
          <a:p>
            <a:endParaRPr lang="tg-Cyrl-TJ" sz="3200" b="0" strike="noStrike" spc="-1">
              <a:latin typeface="Arial"/>
            </a:endParaRPr>
          </a:p>
        </p:txBody>
      </p:sp>
      <p:sp>
        <p:nvSpPr>
          <p:cNvPr id="24" name="PlaceHolder 3"/>
          <p:cNvSpPr>
            <a:spLocks noGrp="1"/>
          </p:cNvSpPr>
          <p:nvPr>
            <p:ph type="body"/>
          </p:nvPr>
        </p:nvSpPr>
        <p:spPr>
          <a:xfrm>
            <a:off x="5152680" y="1769040"/>
            <a:ext cx="4426920" cy="2090880"/>
          </a:xfrm>
          <a:prstGeom prst="rect">
            <a:avLst/>
          </a:prstGeom>
        </p:spPr>
        <p:txBody>
          <a:bodyPr lIns="0" tIns="0" rIns="0" bIns="0">
            <a:normAutofit/>
          </a:bodyPr>
          <a:lstStyle/>
          <a:p>
            <a:endParaRPr lang="tg-Cyrl-TJ" sz="3200" b="0" strike="noStrike" spc="-1">
              <a:latin typeface="Arial"/>
            </a:endParaRPr>
          </a:p>
        </p:txBody>
      </p:sp>
      <p:sp>
        <p:nvSpPr>
          <p:cNvPr id="25" name="PlaceHolder 4"/>
          <p:cNvSpPr>
            <a:spLocks noGrp="1"/>
          </p:cNvSpPr>
          <p:nvPr>
            <p:ph type="body"/>
          </p:nvPr>
        </p:nvSpPr>
        <p:spPr>
          <a:xfrm>
            <a:off x="504000" y="4059000"/>
            <a:ext cx="9071640" cy="2090880"/>
          </a:xfrm>
          <a:prstGeom prst="rect">
            <a:avLst/>
          </a:prstGeom>
        </p:spPr>
        <p:txBody>
          <a:bodyPr lIns="0" tIns="0" rIns="0" bIns="0">
            <a:normAutofit/>
          </a:bodyPr>
          <a:lstStyle/>
          <a:p>
            <a:endParaRPr lang="tg-Cyrl-TJ"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noAutofit/>
          </a:bodyPr>
          <a:lstStyle/>
          <a:p>
            <a:pPr algn="ctr"/>
            <a:r>
              <a:rPr lang="tg-Cyrl-TJ" sz="4400" b="0" strike="noStrike" spc="-1">
                <a:latin typeface="Arial"/>
              </a:rPr>
              <a:t>Для правки текста заглавия щёлкните мышью</a:t>
            </a:r>
          </a:p>
        </p:txBody>
      </p:sp>
      <p:sp>
        <p:nvSpPr>
          <p:cNvPr id="6" name="PlaceHolder 2"/>
          <p:cNvSpPr>
            <a:spLocks noGrp="1"/>
          </p:cNvSpPr>
          <p:nvPr>
            <p:ph type="body"/>
          </p:nvPr>
        </p:nvSpPr>
        <p:spPr>
          <a:xfrm>
            <a:off x="504000" y="1769040"/>
            <a:ext cx="9071640" cy="4384080"/>
          </a:xfrm>
          <a:prstGeom prst="rect">
            <a:avLst/>
          </a:prstGeom>
        </p:spPr>
        <p:txBody>
          <a:bodyPr lIns="0" tIns="0" rIns="0" bIns="0">
            <a:normAutofit/>
          </a:bodyPr>
          <a:lstStyle/>
          <a:p>
            <a:pPr marL="432000" indent="-324000">
              <a:spcAft>
                <a:spcPts val="1417"/>
              </a:spcAft>
              <a:buClr>
                <a:srgbClr val="000000"/>
              </a:buClr>
              <a:buSzPct val="45000"/>
              <a:buFont typeface="Wingdings" charset="2"/>
              <a:buChar char=""/>
            </a:pPr>
            <a:r>
              <a:rPr lang="tg-Cyrl-TJ" sz="3200" b="0" strike="noStrike" spc="-1">
                <a:latin typeface="Arial"/>
              </a:rPr>
              <a:t>Для правки структуры щёлкните мышью</a:t>
            </a:r>
          </a:p>
          <a:p>
            <a:pPr marL="864000" lvl="1" indent="-324000">
              <a:spcAft>
                <a:spcPts val="1134"/>
              </a:spcAft>
              <a:buClr>
                <a:srgbClr val="000000"/>
              </a:buClr>
              <a:buSzPct val="75000"/>
              <a:buFont typeface="Symbol" charset="2"/>
              <a:buChar char=""/>
            </a:pPr>
            <a:r>
              <a:rPr lang="tg-Cyrl-TJ" sz="2800" b="0" strike="noStrike" spc="-1">
                <a:latin typeface="Arial"/>
              </a:rPr>
              <a:t>Второй уровень структуры</a:t>
            </a:r>
          </a:p>
          <a:p>
            <a:pPr marL="1296000" lvl="2" indent="-288000">
              <a:spcAft>
                <a:spcPts val="850"/>
              </a:spcAft>
              <a:buClr>
                <a:srgbClr val="000000"/>
              </a:buClr>
              <a:buSzPct val="45000"/>
              <a:buFont typeface="Wingdings" charset="2"/>
              <a:buChar char=""/>
            </a:pPr>
            <a:r>
              <a:rPr lang="tg-Cyrl-TJ" sz="2400" b="0" strike="noStrike" spc="-1">
                <a:latin typeface="Arial"/>
              </a:rPr>
              <a:t>Третий уровень структуры</a:t>
            </a:r>
          </a:p>
          <a:p>
            <a:pPr marL="1728000" lvl="3" indent="-216000">
              <a:spcAft>
                <a:spcPts val="567"/>
              </a:spcAft>
              <a:buClr>
                <a:srgbClr val="000000"/>
              </a:buClr>
              <a:buSzPct val="75000"/>
              <a:buFont typeface="Symbol" charset="2"/>
              <a:buChar char=""/>
            </a:pPr>
            <a:r>
              <a:rPr lang="tg-Cyrl-TJ" sz="2000" b="0" strike="noStrike" spc="-1">
                <a:latin typeface="Arial"/>
              </a:rPr>
              <a:t>Четвёртый уровень структуры</a:t>
            </a:r>
          </a:p>
          <a:p>
            <a:pPr marL="2160000" lvl="4" indent="-216000">
              <a:spcAft>
                <a:spcPts val="283"/>
              </a:spcAft>
              <a:buClr>
                <a:srgbClr val="000000"/>
              </a:buClr>
              <a:buSzPct val="45000"/>
              <a:buFont typeface="Wingdings" charset="2"/>
              <a:buChar char=""/>
            </a:pPr>
            <a:r>
              <a:rPr lang="tg-Cyrl-TJ" sz="2000" b="0" strike="noStrike" spc="-1">
                <a:latin typeface="Arial"/>
              </a:rPr>
              <a:t>Пятый уровень структуры</a:t>
            </a:r>
          </a:p>
          <a:p>
            <a:pPr marL="2592000" lvl="5" indent="-216000">
              <a:spcAft>
                <a:spcPts val="283"/>
              </a:spcAft>
              <a:buClr>
                <a:srgbClr val="000000"/>
              </a:buClr>
              <a:buSzPct val="45000"/>
              <a:buFont typeface="Wingdings" charset="2"/>
              <a:buChar char=""/>
            </a:pPr>
            <a:r>
              <a:rPr lang="tg-Cyrl-TJ" sz="2000" b="0" strike="noStrike" spc="-1">
                <a:latin typeface="Arial"/>
              </a:rPr>
              <a:t>Шестой уровень структуры</a:t>
            </a:r>
          </a:p>
          <a:p>
            <a:pPr marL="3024000" lvl="6" indent="-216000">
              <a:spcAft>
                <a:spcPts val="283"/>
              </a:spcAft>
              <a:buClr>
                <a:srgbClr val="000000"/>
              </a:buClr>
              <a:buSzPct val="45000"/>
              <a:buFont typeface="Wingdings" charset="2"/>
              <a:buChar char=""/>
            </a:pPr>
            <a:r>
              <a:rPr lang="tg-Cyrl-TJ" sz="2000" b="0" strike="noStrike" spc="-1">
                <a:latin typeface="Arial"/>
              </a:rPr>
              <a:t>Седьмой уровень структуры</a:t>
            </a:r>
          </a:p>
        </p:txBody>
      </p:sp>
      <p:sp>
        <p:nvSpPr>
          <p:cNvPr id="2" name="PlaceHolder 3"/>
          <p:cNvSpPr>
            <a:spLocks noGrp="1"/>
          </p:cNvSpPr>
          <p:nvPr>
            <p:ph type="dt"/>
          </p:nvPr>
        </p:nvSpPr>
        <p:spPr>
          <a:xfrm>
            <a:off x="504000" y="6887160"/>
            <a:ext cx="2348280" cy="521280"/>
          </a:xfrm>
          <a:prstGeom prst="rect">
            <a:avLst/>
          </a:prstGeom>
        </p:spPr>
        <p:txBody>
          <a:bodyPr lIns="0" tIns="0" rIns="0" bIns="0">
            <a:noAutofit/>
          </a:bodyPr>
          <a:lstStyle/>
          <a:p>
            <a:r>
              <a:rPr lang="tg-Cyrl-TJ" sz="1400" b="0" strike="noStrike" spc="-1">
                <a:latin typeface="Times New Roman"/>
              </a:rPr>
              <a:t>&lt;дата/время&gt;</a:t>
            </a:r>
          </a:p>
        </p:txBody>
      </p:sp>
      <p:sp>
        <p:nvSpPr>
          <p:cNvPr id="3" name="PlaceHolder 4"/>
          <p:cNvSpPr>
            <a:spLocks noGrp="1"/>
          </p:cNvSpPr>
          <p:nvPr>
            <p:ph type="ftr"/>
          </p:nvPr>
        </p:nvSpPr>
        <p:spPr>
          <a:xfrm>
            <a:off x="3447360" y="6887160"/>
            <a:ext cx="3195000" cy="521280"/>
          </a:xfrm>
          <a:prstGeom prst="rect">
            <a:avLst/>
          </a:prstGeom>
        </p:spPr>
        <p:txBody>
          <a:bodyPr lIns="0" tIns="0" rIns="0" bIns="0">
            <a:noAutofit/>
          </a:bodyPr>
          <a:lstStyle/>
          <a:p>
            <a:pPr algn="ctr"/>
            <a:r>
              <a:rPr lang="tg-Cyrl-TJ" sz="1400" b="0" strike="noStrike" spc="-1">
                <a:latin typeface="Times New Roman"/>
              </a:rPr>
              <a:t>&lt;нижний колонтитул&gt;</a:t>
            </a:r>
          </a:p>
        </p:txBody>
      </p:sp>
      <p:sp>
        <p:nvSpPr>
          <p:cNvPr id="4" name="PlaceHolder 5"/>
          <p:cNvSpPr>
            <a:spLocks noGrp="1"/>
          </p:cNvSpPr>
          <p:nvPr>
            <p:ph type="sldNum"/>
          </p:nvPr>
        </p:nvSpPr>
        <p:spPr>
          <a:xfrm>
            <a:off x="7227000" y="6887160"/>
            <a:ext cx="2348280" cy="521280"/>
          </a:xfrm>
          <a:prstGeom prst="rect">
            <a:avLst/>
          </a:prstGeom>
        </p:spPr>
        <p:txBody>
          <a:bodyPr lIns="0" tIns="0" rIns="0" bIns="0">
            <a:noAutofit/>
          </a:bodyPr>
          <a:lstStyle/>
          <a:p>
            <a:pPr algn="r"/>
            <a:fld id="{DB296132-916D-4A4F-B474-9BEF4D1C3A6B}" type="slidenum">
              <a:rPr lang="tg-Cyrl-TJ" sz="1400" b="0" strike="noStrike" spc="-1">
                <a:latin typeface="Times New Roman"/>
              </a:rPr>
              <a:pPr algn="r"/>
              <a:t>‹#›</a:t>
            </a:fld>
            <a:endParaRPr lang="tg-Cyrl-TJ"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a:t>
            </a:r>
            <a:r>
              <a:rPr lang="ru-RU" dirty="0" err="1"/>
              <a:t>Ютуб</a:t>
            </a:r>
            <a:r>
              <a:rPr lang="ru-RU" dirty="0" smtClean="0"/>
              <a:t>» яке аз  </a:t>
            </a:r>
            <a:r>
              <a:rPr lang="ru-RU" dirty="0" err="1" smtClean="0"/>
              <a:t>бузургтарин</a:t>
            </a:r>
            <a:r>
              <a:rPr lang="ru-RU" dirty="0" smtClean="0"/>
              <a:t>  </a:t>
            </a:r>
            <a:r>
              <a:rPr lang="ru-RU" dirty="0" err="1" smtClean="0"/>
              <a:t>бойгонии</a:t>
            </a:r>
            <a:r>
              <a:rPr lang="ru-RU" dirty="0" smtClean="0"/>
              <a:t> </a:t>
            </a:r>
            <a:r>
              <a:rPr lang="ru-RU" dirty="0" err="1" smtClean="0"/>
              <a:t>видеои</a:t>
            </a:r>
            <a:r>
              <a:rPr lang="ru-RU" dirty="0" smtClean="0"/>
              <a:t> </a:t>
            </a:r>
            <a:r>
              <a:rPr lang="ru-RU" dirty="0" err="1" smtClean="0"/>
              <a:t>тамоми</a:t>
            </a:r>
            <a:r>
              <a:rPr lang="ru-RU" dirty="0" smtClean="0"/>
              <a:t> </a:t>
            </a:r>
            <a:r>
              <a:rPr lang="tg-Cyrl-TJ" dirty="0" smtClean="0"/>
              <a:t>ҷаҳон мебошад. Ҳар одаме метавонад соҳиби саҳифаи худ дар  ин шабака бошад. Барои ворид шуданба он бояд чанд амалро анҷом дод.  </a:t>
            </a:r>
            <a:br>
              <a:rPr lang="tg-Cyrl-TJ" dirty="0" smtClean="0"/>
            </a:br>
            <a:r>
              <a:rPr lang="ru-RU" dirty="0" smtClean="0"/>
              <a:t/>
            </a:r>
            <a:br>
              <a:rPr lang="ru-RU" dirty="0" smtClean="0"/>
            </a:br>
            <a:r>
              <a:rPr lang="tg-Cyrl-TJ" dirty="0" smtClean="0"/>
              <a:t>Дар забони тоҷикӣ он ба гунаи </a:t>
            </a:r>
            <a:r>
              <a:rPr lang="ru-RU" dirty="0" smtClean="0"/>
              <a:t>«</a:t>
            </a:r>
            <a:r>
              <a:rPr lang="ru-RU" dirty="0" err="1" smtClean="0"/>
              <a:t>Ютуб</a:t>
            </a:r>
            <a:r>
              <a:rPr lang="ru-RU" dirty="0" smtClean="0"/>
              <a:t>» </a:t>
            </a:r>
            <a:r>
              <a:rPr lang="ru-RU" dirty="0" err="1" smtClean="0"/>
              <a:t>талафуз</a:t>
            </a:r>
            <a:r>
              <a:rPr lang="ru-RU" dirty="0" smtClean="0"/>
              <a:t> </a:t>
            </a:r>
            <a:r>
              <a:rPr lang="ru-RU" dirty="0" err="1" smtClean="0"/>
              <a:t>мешавад</a:t>
            </a:r>
            <a:r>
              <a:rPr lang="ru-RU" dirty="0" smtClean="0"/>
              <a:t>. </a:t>
            </a:r>
            <a:endParaRPr lang="fa-IR" dirty="0"/>
          </a:p>
        </p:txBody>
      </p:sp>
      <p:pic>
        <p:nvPicPr>
          <p:cNvPr id="1026" name="Picture 2" descr="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920" y="2387683"/>
            <a:ext cx="626469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29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Рисунок 74"/>
          <p:cNvPicPr/>
          <p:nvPr/>
        </p:nvPicPr>
        <p:blipFill>
          <a:blip r:embed="rId2"/>
          <a:stretch/>
        </p:blipFill>
        <p:spPr>
          <a:xfrm>
            <a:off x="529200" y="1470600"/>
            <a:ext cx="8852040" cy="5915160"/>
          </a:xfrm>
          <a:prstGeom prst="rect">
            <a:avLst/>
          </a:prstGeom>
          <a:ln>
            <a:noFill/>
          </a:ln>
        </p:spPr>
      </p:pic>
      <p:sp>
        <p:nvSpPr>
          <p:cNvPr id="76" name="TextShape 1"/>
          <p:cNvSpPr txBox="1"/>
          <p:nvPr/>
        </p:nvSpPr>
        <p:spPr>
          <a:xfrm>
            <a:off x="864000" y="216000"/>
            <a:ext cx="7992000" cy="1201680"/>
          </a:xfrm>
          <a:prstGeom prst="rect">
            <a:avLst/>
          </a:prstGeom>
          <a:noFill/>
          <a:ln>
            <a:noFill/>
          </a:ln>
        </p:spPr>
        <p:txBody>
          <a:bodyPr lIns="90000" tIns="45000" rIns="90000" bIns="45000">
            <a:noAutofit/>
          </a:bodyPr>
          <a:lstStyle/>
          <a:p>
            <a:r>
              <a:rPr lang="tg-Cyrl-TJ" sz="2600" b="0" strike="noStrike" spc="-1" dirty="0">
                <a:latin typeface="Arial"/>
              </a:rPr>
              <a:t>Қадами 3. Аз ин ҷо ҳамон видеоҳое, ки мехоҳем дар Youtube </a:t>
            </a:r>
            <a:r>
              <a:rPr lang="tg-Cyrl-TJ" sz="2600" b="0" strike="noStrike" spc="-1" dirty="0" smtClean="0">
                <a:latin typeface="Arial"/>
              </a:rPr>
              <a:t>боргирӣ </a:t>
            </a:r>
            <a:r>
              <a:rPr lang="tg-Cyrl-TJ" sz="2600" b="0" strike="noStrike" spc="-1" dirty="0">
                <a:latin typeface="Arial"/>
              </a:rPr>
              <a:t>кунем интихоб </a:t>
            </a:r>
            <a:r>
              <a:rPr lang="tg-Cyrl-TJ" sz="2600" b="0" strike="noStrike" spc="-1" dirty="0" smtClean="0">
                <a:latin typeface="Arial"/>
              </a:rPr>
              <a:t>карда, тугмаи Кушодан </a:t>
            </a:r>
            <a:r>
              <a:rPr lang="tg-Cyrl-TJ" sz="2600" b="0" strike="noStrike" spc="-1" dirty="0">
                <a:latin typeface="Arial"/>
              </a:rPr>
              <a:t>[Открыть] - ро пахш мекунем.</a:t>
            </a:r>
          </a:p>
        </p:txBody>
      </p:sp>
      <p:sp>
        <p:nvSpPr>
          <p:cNvPr id="77" name="CustomShape 2"/>
          <p:cNvSpPr/>
          <p:nvPr/>
        </p:nvSpPr>
        <p:spPr>
          <a:xfrm>
            <a:off x="8157240" y="6912000"/>
            <a:ext cx="1224000" cy="28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Рисунок 77"/>
          <p:cNvPicPr/>
          <p:nvPr/>
        </p:nvPicPr>
        <p:blipFill>
          <a:blip r:embed="rId2"/>
          <a:stretch/>
        </p:blipFill>
        <p:spPr>
          <a:xfrm>
            <a:off x="365040" y="1620900"/>
            <a:ext cx="9429480" cy="5686200"/>
          </a:xfrm>
          <a:prstGeom prst="rect">
            <a:avLst/>
          </a:prstGeom>
          <a:ln>
            <a:noFill/>
          </a:ln>
        </p:spPr>
      </p:pic>
      <p:sp>
        <p:nvSpPr>
          <p:cNvPr id="79" name="TextShape 1"/>
          <p:cNvSpPr txBox="1"/>
          <p:nvPr/>
        </p:nvSpPr>
        <p:spPr>
          <a:xfrm>
            <a:off x="864000" y="144000"/>
            <a:ext cx="8676906" cy="831240"/>
          </a:xfrm>
          <a:prstGeom prst="rect">
            <a:avLst/>
          </a:prstGeom>
          <a:noFill/>
          <a:ln>
            <a:noFill/>
          </a:ln>
        </p:spPr>
        <p:txBody>
          <a:bodyPr lIns="90000" tIns="45000" rIns="90000" bIns="45000">
            <a:noAutofit/>
          </a:bodyPr>
          <a:lstStyle/>
          <a:p>
            <a:r>
              <a:rPr lang="tg-Cyrl-TJ" b="0" strike="noStrike" spc="-1" dirty="0">
                <a:latin typeface="Arial"/>
              </a:rPr>
              <a:t>Қадами 4. Дар ин ҷо бояд интихоб кунем, ки ин видео барои калонсолон ё хурдсолон </a:t>
            </a:r>
            <a:r>
              <a:rPr lang="tg-Cyrl-TJ" b="0" strike="noStrike" spc="-1" dirty="0" smtClean="0">
                <a:latin typeface="Arial"/>
              </a:rPr>
              <a:t>тааллуқ дорад</a:t>
            </a:r>
            <a:r>
              <a:rPr lang="tg-Cyrl-TJ" b="0" strike="noStrike" spc="-1" dirty="0" smtClean="0">
                <a:latin typeface="Arial"/>
              </a:rPr>
              <a:t>.</a:t>
            </a:r>
          </a:p>
          <a:p>
            <a:r>
              <a:rPr lang="tg-Cyrl-TJ" spc="-1" dirty="0" smtClean="0">
                <a:latin typeface="Arial"/>
              </a:rPr>
              <a:t>Агар видоятон барои хурд укалон мутобиқ аст, пас тугмаи “Видео для детей” ро интихоб кунед ва тугмаи “</a:t>
            </a:r>
            <a:r>
              <a:rPr lang="tg-Cyrl-TJ" sz="1600" spc="-1" dirty="0" smtClean="0">
                <a:latin typeface="Arial"/>
              </a:rPr>
              <a:t>ДАЛЕЕ</a:t>
            </a:r>
            <a:r>
              <a:rPr lang="tg-Cyrl-TJ" spc="-1" dirty="0" smtClean="0">
                <a:latin typeface="Arial"/>
              </a:rPr>
              <a:t>” ро пахш кунед. Пас аз пахш равзанаи нав боз мешавад.</a:t>
            </a:r>
            <a:endParaRPr lang="tg-Cyrl-TJ" spc="-1" dirty="0">
              <a:latin typeface="Arial"/>
            </a:endParaRPr>
          </a:p>
        </p:txBody>
      </p:sp>
      <p:sp>
        <p:nvSpPr>
          <p:cNvPr id="80" name="CustomShape 2"/>
          <p:cNvSpPr/>
          <p:nvPr/>
        </p:nvSpPr>
        <p:spPr>
          <a:xfrm>
            <a:off x="720000" y="4680000"/>
            <a:ext cx="648000" cy="28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81" name="CustomShape 3"/>
          <p:cNvSpPr/>
          <p:nvPr/>
        </p:nvSpPr>
        <p:spPr>
          <a:xfrm>
            <a:off x="8424688" y="6732165"/>
            <a:ext cx="129852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82" name="CustomShape 4"/>
          <p:cNvSpPr/>
          <p:nvPr/>
        </p:nvSpPr>
        <p:spPr>
          <a:xfrm>
            <a:off x="720000" y="4320000"/>
            <a:ext cx="720000" cy="28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Рисунок 82"/>
          <p:cNvPicPr/>
          <p:nvPr/>
        </p:nvPicPr>
        <p:blipFill>
          <a:blip r:embed="rId2"/>
          <a:stretch/>
        </p:blipFill>
        <p:spPr>
          <a:xfrm>
            <a:off x="568800" y="1691605"/>
            <a:ext cx="9086400" cy="5543280"/>
          </a:xfrm>
          <a:prstGeom prst="rect">
            <a:avLst/>
          </a:prstGeom>
          <a:ln>
            <a:noFill/>
          </a:ln>
        </p:spPr>
      </p:pic>
      <p:sp>
        <p:nvSpPr>
          <p:cNvPr id="84" name="TextShape 1"/>
          <p:cNvSpPr txBox="1"/>
          <p:nvPr/>
        </p:nvSpPr>
        <p:spPr>
          <a:xfrm>
            <a:off x="1224000" y="288000"/>
            <a:ext cx="7776000" cy="885960"/>
          </a:xfrm>
          <a:prstGeom prst="rect">
            <a:avLst/>
          </a:prstGeom>
          <a:noFill/>
          <a:ln>
            <a:noFill/>
          </a:ln>
        </p:spPr>
        <p:txBody>
          <a:bodyPr lIns="90000" tIns="45000" rIns="90000" bIns="45000">
            <a:noAutofit/>
          </a:bodyPr>
          <a:lstStyle/>
          <a:p>
            <a:r>
              <a:rPr lang="tg-Cyrl-TJ" sz="2800" b="0" strike="noStrike" spc="-1" dirty="0">
                <a:latin typeface="Arial"/>
              </a:rPr>
              <a:t>Қадами 5. дар ин равзана мо </a:t>
            </a:r>
            <a:r>
              <a:rPr lang="tg-Cyrl-TJ" sz="2800" b="0" strike="noStrike" spc="-1" dirty="0" smtClean="0">
                <a:latin typeface="Arial"/>
              </a:rPr>
              <a:t>Баъд </a:t>
            </a:r>
            <a:r>
              <a:rPr lang="tg-Cyrl-TJ" sz="2800" b="0" strike="noStrike" spc="-1" dirty="0" smtClean="0">
                <a:latin typeface="Arial"/>
              </a:rPr>
              <a:t>(Далее) </a:t>
            </a:r>
            <a:r>
              <a:rPr lang="tg-Cyrl-TJ" sz="2800" b="0" strike="noStrike" spc="-1" dirty="0">
                <a:latin typeface="Arial"/>
              </a:rPr>
              <a:t>– ро </a:t>
            </a:r>
            <a:r>
              <a:rPr lang="tg-Cyrl-TJ" sz="2800" spc="-1" dirty="0" smtClean="0">
                <a:latin typeface="Arial"/>
              </a:rPr>
              <a:t>пахш </a:t>
            </a:r>
            <a:r>
              <a:rPr lang="tg-Cyrl-TJ" sz="2800" b="0" strike="noStrike" spc="-1" dirty="0" smtClean="0">
                <a:latin typeface="Arial"/>
              </a:rPr>
              <a:t>мекунем</a:t>
            </a:r>
            <a:r>
              <a:rPr lang="tg-Cyrl-TJ" sz="2800" b="0" strike="noStrike" spc="-1" dirty="0">
                <a:latin typeface="Arial"/>
              </a:rPr>
              <a:t>.</a:t>
            </a:r>
          </a:p>
        </p:txBody>
      </p:sp>
      <p:sp>
        <p:nvSpPr>
          <p:cNvPr id="85" name="CustomShape 2"/>
          <p:cNvSpPr/>
          <p:nvPr/>
        </p:nvSpPr>
        <p:spPr>
          <a:xfrm>
            <a:off x="8640712" y="6659737"/>
            <a:ext cx="115200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Рисунок 85"/>
          <p:cNvPicPr/>
          <p:nvPr/>
        </p:nvPicPr>
        <p:blipFill>
          <a:blip r:embed="rId2"/>
          <a:stretch/>
        </p:blipFill>
        <p:spPr>
          <a:xfrm>
            <a:off x="406545" y="1819800"/>
            <a:ext cx="9181800" cy="5524200"/>
          </a:xfrm>
          <a:prstGeom prst="rect">
            <a:avLst/>
          </a:prstGeom>
          <a:ln>
            <a:noFill/>
          </a:ln>
        </p:spPr>
      </p:pic>
      <p:sp>
        <p:nvSpPr>
          <p:cNvPr id="87" name="TextShape 1"/>
          <p:cNvSpPr txBox="1"/>
          <p:nvPr/>
        </p:nvSpPr>
        <p:spPr>
          <a:xfrm>
            <a:off x="396842" y="216000"/>
            <a:ext cx="9429816" cy="1340280"/>
          </a:xfrm>
          <a:prstGeom prst="rect">
            <a:avLst/>
          </a:prstGeom>
          <a:noFill/>
          <a:ln>
            <a:noFill/>
          </a:ln>
        </p:spPr>
        <p:txBody>
          <a:bodyPr lIns="90000" tIns="45000" rIns="90000" bIns="45000">
            <a:noAutofit/>
          </a:bodyPr>
          <a:lstStyle/>
          <a:p>
            <a:r>
              <a:rPr lang="tg-Cyrl-TJ" sz="1600" b="0" strike="noStrike" spc="-1" dirty="0">
                <a:latin typeface="Arial"/>
              </a:rPr>
              <a:t>Қадами 6. Дар ин ҷо чанд тарзи маҳдудиятҳо мавҷуд </a:t>
            </a:r>
            <a:r>
              <a:rPr lang="tg-Cyrl-TJ" sz="1600" b="0" strike="noStrike" spc="-1" dirty="0" smtClean="0">
                <a:latin typeface="Arial"/>
              </a:rPr>
              <a:t>аст</a:t>
            </a:r>
            <a:r>
              <a:rPr lang="tg-Cyrl-TJ" sz="1600" spc="-1" dirty="0" smtClean="0">
                <a:latin typeface="Arial"/>
              </a:rPr>
              <a:t>, ки яке аз онҳоро интихоб мекунем:</a:t>
            </a:r>
            <a:r>
              <a:rPr lang="tg-Cyrl-TJ" sz="1600" b="0" strike="noStrike" spc="-1" dirty="0" smtClean="0">
                <a:latin typeface="Arial"/>
              </a:rPr>
              <a:t> </a:t>
            </a:r>
          </a:p>
          <a:p>
            <a:r>
              <a:rPr lang="tg-Cyrl-TJ" sz="1600" b="0" strike="noStrike" spc="-1" dirty="0" smtClean="0">
                <a:latin typeface="Arial"/>
              </a:rPr>
              <a:t>1) Дастрасии </a:t>
            </a:r>
            <a:r>
              <a:rPr lang="tg-Cyrl-TJ" sz="1600" b="0" strike="noStrike" spc="-1" dirty="0">
                <a:latin typeface="Arial"/>
              </a:rPr>
              <a:t>маҳдуд [Ограниченный доступ] </a:t>
            </a:r>
          </a:p>
          <a:p>
            <a:r>
              <a:rPr lang="tg-Cyrl-TJ" sz="1600" b="0" strike="noStrike" spc="-1" dirty="0">
                <a:latin typeface="Arial"/>
              </a:rPr>
              <a:t>2</a:t>
            </a:r>
            <a:r>
              <a:rPr lang="tg-Cyrl-TJ" sz="1600" b="0" strike="noStrike" spc="-1" dirty="0" smtClean="0">
                <a:latin typeface="Arial"/>
              </a:rPr>
              <a:t>) Дастрасӣ тавассути </a:t>
            </a:r>
            <a:r>
              <a:rPr lang="tg-Cyrl-TJ" sz="1600" b="0" strike="noStrike" spc="-1" dirty="0">
                <a:latin typeface="Arial"/>
              </a:rPr>
              <a:t>истинод [Доступ по ссылке] </a:t>
            </a:r>
          </a:p>
          <a:p>
            <a:r>
              <a:rPr lang="tg-Cyrl-TJ" sz="1600" b="0" strike="noStrike" spc="-1" dirty="0">
                <a:latin typeface="Arial"/>
              </a:rPr>
              <a:t>3</a:t>
            </a:r>
            <a:r>
              <a:rPr lang="tg-Cyrl-TJ" sz="1600" b="0" strike="noStrike" spc="-1" dirty="0" smtClean="0">
                <a:latin typeface="Arial"/>
              </a:rPr>
              <a:t>) Дастрасии озод</a:t>
            </a:r>
            <a:r>
              <a:rPr lang="tg-Cyrl-TJ" sz="1600" spc="-1" dirty="0"/>
              <a:t>. </a:t>
            </a:r>
            <a:r>
              <a:rPr lang="tg-Cyrl-TJ" sz="1600" spc="-1" dirty="0" smtClean="0"/>
              <a:t>[Откр</a:t>
            </a:r>
            <a:r>
              <a:rPr lang="ru-RU" sz="1600" spc="-1" dirty="0" err="1" smtClean="0"/>
              <a:t>ытый</a:t>
            </a:r>
            <a:r>
              <a:rPr lang="tg-Cyrl-TJ" sz="1600" spc="-1" dirty="0" smtClean="0"/>
              <a:t> </a:t>
            </a:r>
            <a:r>
              <a:rPr lang="tg-Cyrl-TJ" sz="1600" spc="-1" dirty="0"/>
              <a:t>доступ] </a:t>
            </a:r>
            <a:endParaRPr lang="tg-Cyrl-TJ" sz="1600" spc="-1" dirty="0" smtClean="0"/>
          </a:p>
          <a:p>
            <a:r>
              <a:rPr lang="tg-Cyrl-TJ" sz="1600" spc="-1" dirty="0" smtClean="0"/>
              <a:t>Мо тугмаи </a:t>
            </a:r>
            <a:r>
              <a:rPr lang="tg-Cyrl-TJ" sz="1600" spc="-1" dirty="0"/>
              <a:t>[Откр</a:t>
            </a:r>
            <a:r>
              <a:rPr lang="ru-RU" sz="1600" spc="-1" dirty="0" err="1"/>
              <a:t>ытый</a:t>
            </a:r>
            <a:r>
              <a:rPr lang="tg-Cyrl-TJ" sz="1600" spc="-1" dirty="0"/>
              <a:t> доступ] </a:t>
            </a:r>
            <a:r>
              <a:rPr lang="tg-Cyrl-TJ" sz="1600" spc="-1" dirty="0" smtClean="0"/>
              <a:t>ро рушан мекунем ва б</a:t>
            </a:r>
            <a:r>
              <a:rPr lang="tg-Cyrl-TJ" sz="1600" b="0" strike="noStrike" spc="-1" dirty="0" smtClean="0">
                <a:latin typeface="Arial"/>
              </a:rPr>
              <a:t>аъдан </a:t>
            </a:r>
            <a:r>
              <a:rPr lang="tg-Cyrl-TJ" sz="1600" b="0" strike="noStrike" spc="-1" dirty="0" smtClean="0">
                <a:latin typeface="Arial"/>
              </a:rPr>
              <a:t>тугмаи сабт карданро пахш мекунем. </a:t>
            </a:r>
            <a:endParaRPr lang="tg-Cyrl-TJ" sz="1600" b="0" strike="noStrike" spc="-1" dirty="0">
              <a:latin typeface="Arial"/>
            </a:endParaRPr>
          </a:p>
        </p:txBody>
      </p:sp>
      <p:sp>
        <p:nvSpPr>
          <p:cNvPr id="88" name="CustomShape 2"/>
          <p:cNvSpPr/>
          <p:nvPr/>
        </p:nvSpPr>
        <p:spPr>
          <a:xfrm>
            <a:off x="1224000" y="5760000"/>
            <a:ext cx="1944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89" name="CustomShape 3"/>
          <p:cNvSpPr/>
          <p:nvPr/>
        </p:nvSpPr>
        <p:spPr>
          <a:xfrm>
            <a:off x="8280000" y="6696000"/>
            <a:ext cx="1584000" cy="64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6192000" y="1152000"/>
            <a:ext cx="3744000" cy="4104000"/>
          </a:xfrm>
          <a:prstGeom prst="rect">
            <a:avLst/>
          </a:prstGeom>
          <a:noFill/>
          <a:ln>
            <a:noFill/>
          </a:ln>
        </p:spPr>
        <p:txBody>
          <a:bodyPr lIns="90000" tIns="45000" rIns="90000" bIns="45000">
            <a:noAutofit/>
          </a:bodyPr>
          <a:lstStyle/>
          <a:p>
            <a:pPr algn="ctr"/>
            <a:r>
              <a:rPr lang="tg-Cyrl-TJ" sz="2400" b="0" strike="noStrike" spc="-1" dirty="0">
                <a:latin typeface="Ubuntu"/>
              </a:rPr>
              <a:t>Қадами 1. </a:t>
            </a:r>
            <a:r>
              <a:rPr lang="tg-Cyrl-TJ" sz="2600" b="0" strike="noStrike" spc="-1" dirty="0">
                <a:latin typeface="Ubuntu"/>
              </a:rPr>
              <a:t>Барои ба Youtube ворид шудан </a:t>
            </a:r>
            <a:r>
              <a:rPr lang="tg-Cyrl-TJ" sz="2600" b="0" strike="noStrike" spc="-1" dirty="0" smtClean="0">
                <a:latin typeface="Ubuntu"/>
              </a:rPr>
              <a:t>бояд </a:t>
            </a:r>
            <a:r>
              <a:rPr lang="tg-Cyrl-TJ" sz="2600" b="0" strike="noStrike" spc="-1" dirty="0">
                <a:latin typeface="Ubuntu"/>
              </a:rPr>
              <a:t>аввал худамонро </a:t>
            </a:r>
            <a:r>
              <a:rPr lang="tg-Cyrl-TJ" sz="2600" b="0" strike="noStrike" spc="-1" dirty="0" smtClean="0">
                <a:latin typeface="Ubuntu"/>
              </a:rPr>
              <a:t>дар Google </a:t>
            </a:r>
            <a:r>
              <a:rPr lang="tg-Cyrl-TJ" sz="2600" b="0" strike="noStrike" spc="-1" dirty="0">
                <a:latin typeface="Ubuntu"/>
              </a:rPr>
              <a:t>ба қайд гирем. </a:t>
            </a:r>
            <a:r>
              <a:rPr lang="tg-Cyrl-TJ" sz="2600" b="0" strike="noStrike" spc="-1" dirty="0" smtClean="0">
                <a:latin typeface="Ubuntu"/>
              </a:rPr>
              <a:t>Яъне </a:t>
            </a:r>
            <a:r>
              <a:rPr lang="tg-Cyrl-TJ" sz="2600" b="0" strike="noStrike" spc="-1" dirty="0" smtClean="0">
                <a:latin typeface="Ubuntu"/>
              </a:rPr>
              <a:t>шаҳрванди электронӣ шавем. </a:t>
            </a:r>
            <a:endParaRPr lang="tg-Cyrl-TJ" sz="2600" b="0" strike="noStrike" spc="-1" dirty="0" smtClean="0">
              <a:latin typeface="Ubuntu"/>
            </a:endParaRPr>
          </a:p>
          <a:p>
            <a:pPr algn="ctr"/>
            <a:endParaRPr lang="tg-Cyrl-TJ" sz="2600" spc="-1" dirty="0">
              <a:latin typeface="Ubuntu"/>
            </a:endParaRPr>
          </a:p>
          <a:p>
            <a:pPr algn="ctr"/>
            <a:r>
              <a:rPr lang="tg-Cyrl-TJ" sz="2600" b="0" strike="noStrike" spc="-1" dirty="0" smtClean="0">
                <a:latin typeface="Ubuntu"/>
              </a:rPr>
              <a:t>Дар равзанаи ассосӣ Таъсис додани [Создать</a:t>
            </a:r>
            <a:r>
              <a:rPr lang="tg-Cyrl-TJ" sz="2600" b="0" strike="noStrike" spc="-1" dirty="0">
                <a:latin typeface="Ubuntu"/>
              </a:rPr>
              <a:t>] аккаунт -ро интихоб мекунем.</a:t>
            </a:r>
            <a:endParaRPr lang="tg-Cyrl-TJ" sz="2600" b="0" strike="noStrike" spc="-1" dirty="0">
              <a:latin typeface="Arial"/>
            </a:endParaRPr>
          </a:p>
        </p:txBody>
      </p:sp>
      <p:pic>
        <p:nvPicPr>
          <p:cNvPr id="42" name="Рисунок 41"/>
          <p:cNvPicPr/>
          <p:nvPr/>
        </p:nvPicPr>
        <p:blipFill>
          <a:blip r:embed="rId2"/>
          <a:stretch/>
        </p:blipFill>
        <p:spPr>
          <a:xfrm>
            <a:off x="432000" y="1008000"/>
            <a:ext cx="5688000" cy="5969160"/>
          </a:xfrm>
          <a:prstGeom prst="rect">
            <a:avLst/>
          </a:prstGeom>
          <a:ln>
            <a:noFill/>
          </a:ln>
        </p:spPr>
      </p:pic>
      <p:sp>
        <p:nvSpPr>
          <p:cNvPr id="43" name="CustomShape 2"/>
          <p:cNvSpPr/>
          <p:nvPr/>
        </p:nvSpPr>
        <p:spPr>
          <a:xfrm>
            <a:off x="792000" y="5544000"/>
            <a:ext cx="1872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44" name="TextShape 3"/>
          <p:cNvSpPr txBox="1"/>
          <p:nvPr/>
        </p:nvSpPr>
        <p:spPr>
          <a:xfrm>
            <a:off x="1008000" y="360000"/>
            <a:ext cx="7704000" cy="488160"/>
          </a:xfrm>
          <a:prstGeom prst="rect">
            <a:avLst/>
          </a:prstGeom>
          <a:noFill/>
          <a:ln>
            <a:noFill/>
          </a:ln>
        </p:spPr>
        <p:txBody>
          <a:bodyPr lIns="90000" tIns="45000" rIns="90000" bIns="45000">
            <a:noAutofit/>
          </a:bodyPr>
          <a:lstStyle/>
          <a:p>
            <a:r>
              <a:rPr lang="tg-Cyrl-TJ" sz="2800" b="0" strike="noStrike" spc="-1" dirty="0" smtClean="0">
                <a:latin typeface="Arial"/>
              </a:rPr>
              <a:t>Чӣ тавр ба Youtube </a:t>
            </a:r>
            <a:r>
              <a:rPr lang="tg-Cyrl-TJ" sz="2800" b="0" strike="noStrike" spc="-1" dirty="0">
                <a:latin typeface="Arial"/>
              </a:rPr>
              <a:t>ворид </a:t>
            </a:r>
            <a:r>
              <a:rPr lang="tg-Cyrl-TJ" sz="2800" b="0" strike="noStrike" spc="-1" dirty="0" smtClean="0">
                <a:latin typeface="Arial"/>
              </a:rPr>
              <a:t>шуд?</a:t>
            </a:r>
            <a:endParaRPr lang="tg-Cyrl-TJ" sz="2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1008000" y="248400"/>
            <a:ext cx="8280000" cy="1119600"/>
          </a:xfrm>
          <a:prstGeom prst="rect">
            <a:avLst/>
          </a:prstGeom>
          <a:noFill/>
          <a:ln>
            <a:noFill/>
          </a:ln>
        </p:spPr>
        <p:txBody>
          <a:bodyPr lIns="90000" tIns="45000" rIns="90000" bIns="45000">
            <a:noAutofit/>
          </a:bodyPr>
          <a:lstStyle/>
          <a:p>
            <a:r>
              <a:rPr lang="tg-Cyrl-TJ" sz="2400" b="0" strike="noStrike" spc="-1" dirty="0">
                <a:latin typeface="Ubuntu"/>
              </a:rPr>
              <a:t>Қадами 2. Дар ин ҷойҳои ишорашуда ном [</a:t>
            </a:r>
            <a:r>
              <a:rPr lang="tg-Cyrl-TJ" sz="2400" b="0" strike="noStrike" spc="-1" dirty="0" smtClean="0">
                <a:latin typeface="Ubuntu"/>
              </a:rPr>
              <a:t>тахаллус] ва </a:t>
            </a:r>
            <a:r>
              <a:rPr lang="tg-Cyrl-TJ" sz="2400" b="0" strike="noStrike" spc="-1" dirty="0">
                <a:latin typeface="Ubuntu"/>
              </a:rPr>
              <a:t>почтаи </a:t>
            </a:r>
            <a:r>
              <a:rPr lang="tg-Cyrl-TJ" sz="2400" b="0" strike="noStrike" spc="-1" dirty="0" smtClean="0">
                <a:latin typeface="Ubuntu"/>
              </a:rPr>
              <a:t>электрониро </a:t>
            </a:r>
            <a:r>
              <a:rPr lang="tg-Cyrl-TJ" sz="2400" b="0" strike="noStrike" spc="-1" dirty="0">
                <a:latin typeface="Ubuntu"/>
              </a:rPr>
              <a:t>ворид </a:t>
            </a:r>
            <a:r>
              <a:rPr lang="tg-Cyrl-TJ" sz="2400" b="0" strike="noStrike" spc="-1" dirty="0" smtClean="0">
                <a:latin typeface="Ubuntu"/>
              </a:rPr>
              <a:t>карда, калиди бехатарӣ мегузоред, сипас </a:t>
            </a:r>
            <a:r>
              <a:rPr lang="tg-Cyrl-TJ" sz="2400" b="0" strike="noStrike" spc="-1" dirty="0" smtClean="0">
                <a:latin typeface="Ubuntu"/>
              </a:rPr>
              <a:t>Баъд </a:t>
            </a:r>
            <a:r>
              <a:rPr lang="tg-Cyrl-TJ" sz="2400" b="0" strike="noStrike" spc="-1" dirty="0" smtClean="0">
                <a:latin typeface="Ubuntu"/>
              </a:rPr>
              <a:t>[Далее</a:t>
            </a:r>
            <a:r>
              <a:rPr lang="tg-Cyrl-TJ" sz="2400" b="0" strike="noStrike" spc="-1" dirty="0">
                <a:latin typeface="Ubuntu"/>
              </a:rPr>
              <a:t>] -ро пахш мекунед.</a:t>
            </a:r>
            <a:endParaRPr lang="tg-Cyrl-TJ" sz="2400" b="0" strike="noStrike" spc="-1" dirty="0">
              <a:latin typeface="Arial"/>
            </a:endParaRPr>
          </a:p>
        </p:txBody>
      </p:sp>
      <p:pic>
        <p:nvPicPr>
          <p:cNvPr id="46" name="Рисунок 45"/>
          <p:cNvPicPr/>
          <p:nvPr/>
        </p:nvPicPr>
        <p:blipFill>
          <a:blip r:embed="rId2"/>
          <a:stretch/>
        </p:blipFill>
        <p:spPr>
          <a:xfrm>
            <a:off x="1681327" y="1688239"/>
            <a:ext cx="8424000" cy="5486040"/>
          </a:xfrm>
          <a:prstGeom prst="rect">
            <a:avLst/>
          </a:prstGeom>
          <a:ln>
            <a:noFill/>
          </a:ln>
        </p:spPr>
      </p:pic>
      <p:sp>
        <p:nvSpPr>
          <p:cNvPr id="47" name="CustomShape 2"/>
          <p:cNvSpPr/>
          <p:nvPr/>
        </p:nvSpPr>
        <p:spPr>
          <a:xfrm>
            <a:off x="2052000" y="3240000"/>
            <a:ext cx="2160000" cy="64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48" name="CustomShape 3"/>
          <p:cNvSpPr/>
          <p:nvPr/>
        </p:nvSpPr>
        <p:spPr>
          <a:xfrm>
            <a:off x="4208981" y="3260108"/>
            <a:ext cx="93600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49" name="CustomShape 4"/>
          <p:cNvSpPr/>
          <p:nvPr/>
        </p:nvSpPr>
        <p:spPr>
          <a:xfrm>
            <a:off x="2052000" y="4010485"/>
            <a:ext cx="4536000" cy="420774"/>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0" name="CustomShape 5"/>
          <p:cNvSpPr/>
          <p:nvPr/>
        </p:nvSpPr>
        <p:spPr>
          <a:xfrm>
            <a:off x="2164754" y="5181957"/>
            <a:ext cx="165600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1" name="CustomShape 6"/>
          <p:cNvSpPr/>
          <p:nvPr/>
        </p:nvSpPr>
        <p:spPr>
          <a:xfrm>
            <a:off x="3972332" y="5095562"/>
            <a:ext cx="1440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2" name="CustomShape 7"/>
          <p:cNvSpPr/>
          <p:nvPr/>
        </p:nvSpPr>
        <p:spPr>
          <a:xfrm>
            <a:off x="5174920" y="6377844"/>
            <a:ext cx="1368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TextBox 1"/>
          <p:cNvSpPr txBox="1"/>
          <p:nvPr/>
        </p:nvSpPr>
        <p:spPr>
          <a:xfrm>
            <a:off x="2772288" y="3339615"/>
            <a:ext cx="1872208" cy="369332"/>
          </a:xfrm>
          <a:prstGeom prst="rect">
            <a:avLst/>
          </a:prstGeom>
          <a:noFill/>
        </p:spPr>
        <p:txBody>
          <a:bodyPr wrap="square" rtlCol="1">
            <a:spAutoFit/>
          </a:bodyPr>
          <a:lstStyle/>
          <a:p>
            <a:r>
              <a:rPr lang="tg-Cyrl-TJ" dirty="0" smtClean="0"/>
              <a:t>Дилшод</a:t>
            </a:r>
            <a:endParaRPr lang="fa-IR" dirty="0"/>
          </a:p>
        </p:txBody>
      </p:sp>
      <p:sp>
        <p:nvSpPr>
          <p:cNvPr id="3" name="TextBox 2"/>
          <p:cNvSpPr txBox="1"/>
          <p:nvPr/>
        </p:nvSpPr>
        <p:spPr>
          <a:xfrm>
            <a:off x="5209871" y="3370002"/>
            <a:ext cx="1800200" cy="369332"/>
          </a:xfrm>
          <a:prstGeom prst="rect">
            <a:avLst/>
          </a:prstGeom>
          <a:noFill/>
        </p:spPr>
        <p:txBody>
          <a:bodyPr wrap="square" rtlCol="1">
            <a:spAutoFit/>
          </a:bodyPr>
          <a:lstStyle/>
          <a:p>
            <a:r>
              <a:rPr lang="tg-Cyrl-TJ" dirty="0" smtClean="0"/>
              <a:t>Саидов</a:t>
            </a:r>
            <a:endParaRPr lang="fa-IR" dirty="0"/>
          </a:p>
        </p:txBody>
      </p:sp>
      <p:sp>
        <p:nvSpPr>
          <p:cNvPr id="4" name="TextBox 3"/>
          <p:cNvSpPr txBox="1"/>
          <p:nvPr/>
        </p:nvSpPr>
        <p:spPr>
          <a:xfrm>
            <a:off x="4103816" y="4081381"/>
            <a:ext cx="3312368" cy="369332"/>
          </a:xfrm>
          <a:prstGeom prst="rect">
            <a:avLst/>
          </a:prstGeom>
          <a:noFill/>
        </p:spPr>
        <p:txBody>
          <a:bodyPr wrap="square" rtlCol="1">
            <a:spAutoFit/>
          </a:bodyPr>
          <a:lstStyle/>
          <a:p>
            <a:r>
              <a:rPr lang="en-US" dirty="0" smtClean="0"/>
              <a:t>d.saidov@gmail.com</a:t>
            </a:r>
            <a:endParaRPr lang="fa-IR" dirty="0"/>
          </a:p>
        </p:txBody>
      </p:sp>
      <p:sp>
        <p:nvSpPr>
          <p:cNvPr id="5" name="TextBox 4"/>
          <p:cNvSpPr txBox="1"/>
          <p:nvPr/>
        </p:nvSpPr>
        <p:spPr>
          <a:xfrm>
            <a:off x="169311" y="1474968"/>
            <a:ext cx="1512016" cy="1384995"/>
          </a:xfrm>
          <a:prstGeom prst="rect">
            <a:avLst/>
          </a:prstGeom>
          <a:noFill/>
          <a:ln w="19050">
            <a:solidFill>
              <a:schemeClr val="tx1"/>
            </a:solidFill>
          </a:ln>
        </p:spPr>
        <p:txBody>
          <a:bodyPr wrap="square" rtlCol="1">
            <a:spAutoFit/>
          </a:bodyPr>
          <a:lstStyle/>
          <a:p>
            <a:r>
              <a:rPr lang="tg-Cyrl-TJ" sz="1200" dirty="0" smtClean="0"/>
              <a:t>Дониста бошед, почтаи элктрони ҳатман бо ҳарфҳои англисӣ ва бо аломати </a:t>
            </a:r>
            <a:r>
              <a:rPr lang="fa-IR" sz="1200" dirty="0" smtClean="0"/>
              <a:t>@</a:t>
            </a:r>
            <a:r>
              <a:rPr lang="fa-IR" sz="1200" dirty="0"/>
              <a:t> </a:t>
            </a:r>
            <a:r>
              <a:rPr lang="tg-Cyrl-TJ" sz="1200" dirty="0"/>
              <a:t> </a:t>
            </a:r>
            <a:r>
              <a:rPr lang="tg-Cyrl-TJ" sz="1200" dirty="0" smtClean="0"/>
              <a:t>навишта мешавад.</a:t>
            </a:r>
            <a:endParaRPr lang="fa-IR" sz="1200" dirty="0"/>
          </a:p>
        </p:txBody>
      </p:sp>
      <p:cxnSp>
        <p:nvCxnSpPr>
          <p:cNvPr id="7" name="Прямая со стрелкой 6"/>
          <p:cNvCxnSpPr/>
          <p:nvPr/>
        </p:nvCxnSpPr>
        <p:spPr>
          <a:xfrm flipH="1" flipV="1">
            <a:off x="1681327" y="2792546"/>
            <a:ext cx="525587" cy="13393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262" y="3008463"/>
            <a:ext cx="1866924" cy="2031325"/>
          </a:xfrm>
          <a:prstGeom prst="rect">
            <a:avLst/>
          </a:prstGeom>
          <a:noFill/>
          <a:ln w="19050">
            <a:solidFill>
              <a:schemeClr val="tx1"/>
            </a:solidFill>
          </a:ln>
        </p:spPr>
        <p:txBody>
          <a:bodyPr wrap="square" rtlCol="1">
            <a:spAutoFit/>
          </a:bodyPr>
          <a:lstStyle/>
          <a:p>
            <a:r>
              <a:rPr lang="tg-Cyrl-TJ" sz="1400" dirty="0" smtClean="0"/>
              <a:t>Агар почтаи электронӣ надошта бошед, пас бояд онро бисозед.  Ин пайвандро пахш кунед ва шуморо ба равзанаи сабти почтаи электронӣ мебарад. </a:t>
            </a:r>
            <a:endParaRPr lang="fa-IR" sz="1400" dirty="0"/>
          </a:p>
        </p:txBody>
      </p:sp>
      <p:cxnSp>
        <p:nvCxnSpPr>
          <p:cNvPr id="11" name="Прямая со стрелкой 10"/>
          <p:cNvCxnSpPr/>
          <p:nvPr/>
        </p:nvCxnSpPr>
        <p:spPr>
          <a:xfrm flipH="1">
            <a:off x="2026992" y="5001235"/>
            <a:ext cx="4381472" cy="18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435" y="5162273"/>
            <a:ext cx="2181189" cy="2523768"/>
          </a:xfrm>
          <a:prstGeom prst="rect">
            <a:avLst/>
          </a:prstGeom>
          <a:noFill/>
          <a:ln w="19050">
            <a:solidFill>
              <a:schemeClr val="tx1"/>
            </a:solidFill>
          </a:ln>
        </p:spPr>
        <p:txBody>
          <a:bodyPr wrap="square" rtlCol="1">
            <a:spAutoFit/>
          </a:bodyPr>
          <a:lstStyle/>
          <a:p>
            <a:r>
              <a:rPr lang="tg-Cyrl-TJ" sz="1400" dirty="0" smtClean="0"/>
              <a:t>Рамз ҳам мисли почтаи электрони ҳамеша бо ҳуруфи англисӣ навишта мешавад. Рамз набояд камтар аз 8 аломат бошад, ва ҳатман дорои ҳарф, рақам ва аломат бошад. Масалан:</a:t>
            </a:r>
          </a:p>
          <a:p>
            <a:r>
              <a:rPr lang="en-US" sz="1400" dirty="0" smtClean="0"/>
              <a:t>Dushanbe2021*</a:t>
            </a:r>
            <a:endParaRPr lang="tg-Cyrl-TJ" sz="1400" dirty="0" smtClean="0"/>
          </a:p>
          <a:p>
            <a:endParaRPr lang="fa-IR" dirty="0"/>
          </a:p>
        </p:txBody>
      </p:sp>
      <p:cxnSp>
        <p:nvCxnSpPr>
          <p:cNvPr id="19" name="Прямая со стрелкой 18"/>
          <p:cNvCxnSpPr/>
          <p:nvPr/>
        </p:nvCxnSpPr>
        <p:spPr>
          <a:xfrm flipH="1">
            <a:off x="2206914" y="5664155"/>
            <a:ext cx="1033198" cy="700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21115" y="6143136"/>
            <a:ext cx="1800200" cy="1169551"/>
          </a:xfrm>
          <a:prstGeom prst="rect">
            <a:avLst/>
          </a:prstGeom>
          <a:noFill/>
          <a:ln w="19050">
            <a:solidFill>
              <a:schemeClr val="tx1"/>
            </a:solidFill>
          </a:ln>
        </p:spPr>
        <p:txBody>
          <a:bodyPr wrap="square" rtlCol="1">
            <a:spAutoFit/>
          </a:bodyPr>
          <a:lstStyle/>
          <a:p>
            <a:r>
              <a:rPr lang="tg-Cyrl-TJ" sz="1400" dirty="0" smtClean="0"/>
              <a:t>Вақте ҳамаи равзанаҳоро пур кардед тугмаи “Баъд” </a:t>
            </a:r>
            <a:r>
              <a:rPr lang="tg-Cyrl-TJ" sz="1400" spc="-1" dirty="0">
                <a:latin typeface="Ubuntu"/>
              </a:rPr>
              <a:t>[Далее]</a:t>
            </a:r>
            <a:r>
              <a:rPr lang="tg-Cyrl-TJ" sz="1400" dirty="0" smtClean="0"/>
              <a:t> </a:t>
            </a:r>
            <a:r>
              <a:rPr lang="fa-IR" sz="1400" dirty="0" smtClean="0"/>
              <a:t>–</a:t>
            </a:r>
            <a:r>
              <a:rPr lang="tg-Cyrl-TJ" sz="1400" dirty="0" smtClean="0"/>
              <a:t> ро пахш кунед.</a:t>
            </a:r>
            <a:endParaRPr lang="fa-IR" sz="1400" dirty="0"/>
          </a:p>
        </p:txBody>
      </p:sp>
      <p:cxnSp>
        <p:nvCxnSpPr>
          <p:cNvPr id="25" name="Прямая со стрелкой 24"/>
          <p:cNvCxnSpPr/>
          <p:nvPr/>
        </p:nvCxnSpPr>
        <p:spPr>
          <a:xfrm flipV="1">
            <a:off x="5040312" y="6748692"/>
            <a:ext cx="504056" cy="24562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32600" y="5940077"/>
            <a:ext cx="1872208" cy="369332"/>
          </a:xfrm>
          <a:prstGeom prst="rect">
            <a:avLst/>
          </a:prstGeom>
          <a:noFill/>
        </p:spPr>
        <p:txBody>
          <a:bodyPr wrap="square" rtlCol="1">
            <a:spAutoFit/>
          </a:bodyPr>
          <a:lstStyle/>
          <a:p>
            <a:r>
              <a:rPr lang="en-US" dirty="0" smtClean="0"/>
              <a:t>Google</a:t>
            </a: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6296" y="1547589"/>
            <a:ext cx="4751352" cy="3766549"/>
          </a:xfrm>
        </p:spPr>
        <p:txBody>
          <a:bodyPr/>
          <a:lstStyle/>
          <a:p>
            <a:r>
              <a:rPr lang="ru-RU" dirty="0"/>
              <a:t> </a:t>
            </a:r>
            <a:r>
              <a:rPr lang="ru-RU" dirty="0" smtClean="0"/>
              <a:t> </a:t>
            </a:r>
            <a:r>
              <a:rPr lang="ru-RU" dirty="0" smtClean="0">
                <a:latin typeface="+mj-lt"/>
              </a:rPr>
              <a:t>Аккаунт </a:t>
            </a:r>
            <a:r>
              <a:rPr lang="ru-RU" dirty="0" err="1" smtClean="0">
                <a:latin typeface="+mj-lt"/>
              </a:rPr>
              <a:t>Google</a:t>
            </a:r>
            <a:r>
              <a:rPr lang="ru-RU" dirty="0" smtClean="0">
                <a:latin typeface="+mj-lt"/>
              </a:rPr>
              <a:t>  - ин </a:t>
            </a:r>
            <a:r>
              <a:rPr lang="ru-RU" dirty="0" err="1" smtClean="0">
                <a:latin typeface="+mj-lt"/>
              </a:rPr>
              <a:t>низоми</a:t>
            </a:r>
            <a:r>
              <a:rPr lang="ru-RU" dirty="0" smtClean="0">
                <a:latin typeface="+mj-lt"/>
              </a:rPr>
              <a:t> </a:t>
            </a:r>
            <a:r>
              <a:rPr lang="ru-RU" dirty="0" err="1" smtClean="0">
                <a:latin typeface="+mj-lt"/>
              </a:rPr>
              <a:t>умумии</a:t>
            </a:r>
            <a:r>
              <a:rPr lang="ru-RU" dirty="0" smtClean="0">
                <a:latin typeface="+mj-lt"/>
              </a:rPr>
              <a:t> </a:t>
            </a:r>
            <a:r>
              <a:rPr lang="ru-RU" dirty="0" err="1" smtClean="0">
                <a:latin typeface="+mj-lt"/>
              </a:rPr>
              <a:t>акаунтҳо</a:t>
            </a:r>
            <a:r>
              <a:rPr lang="ru-RU" dirty="0" smtClean="0">
                <a:latin typeface="+mj-lt"/>
              </a:rPr>
              <a:t> </a:t>
            </a:r>
            <a:r>
              <a:rPr lang="ru-RU" dirty="0" err="1" smtClean="0">
                <a:latin typeface="+mj-lt"/>
              </a:rPr>
              <a:t>мебошад</a:t>
            </a:r>
            <a:r>
              <a:rPr lang="ru-RU" dirty="0" smtClean="0">
                <a:latin typeface="+mj-lt"/>
              </a:rPr>
              <a:t>, </a:t>
            </a:r>
            <a:r>
              <a:rPr lang="ru-RU" dirty="0" err="1" smtClean="0">
                <a:latin typeface="+mj-lt"/>
              </a:rPr>
              <a:t>ки</a:t>
            </a:r>
            <a:r>
              <a:rPr lang="ru-RU" dirty="0" smtClean="0">
                <a:latin typeface="+mj-lt"/>
              </a:rPr>
              <a:t> </a:t>
            </a:r>
            <a:r>
              <a:rPr lang="ru-RU" dirty="0" err="1" smtClean="0">
                <a:latin typeface="+mj-lt"/>
              </a:rPr>
              <a:t>барои</a:t>
            </a:r>
            <a:r>
              <a:rPr lang="ru-RU" dirty="0" smtClean="0">
                <a:latin typeface="+mj-lt"/>
              </a:rPr>
              <a:t> </a:t>
            </a:r>
            <a:r>
              <a:rPr lang="ru-RU" dirty="0" err="1" smtClean="0">
                <a:latin typeface="+mj-lt"/>
              </a:rPr>
              <a:t>истифодаи</a:t>
            </a:r>
            <a:r>
              <a:rPr lang="ru-RU" dirty="0" smtClean="0">
                <a:latin typeface="+mj-lt"/>
              </a:rPr>
              <a:t> </a:t>
            </a:r>
            <a:r>
              <a:rPr lang="ru-RU" dirty="0" err="1" smtClean="0">
                <a:latin typeface="+mj-lt"/>
              </a:rPr>
              <a:t>тамоми</a:t>
            </a:r>
            <a:r>
              <a:rPr lang="ru-RU" dirty="0" smtClean="0">
                <a:latin typeface="+mj-lt"/>
              </a:rPr>
              <a:t> </a:t>
            </a:r>
            <a:r>
              <a:rPr lang="ru-RU" dirty="0" err="1" smtClean="0">
                <a:latin typeface="+mj-lt"/>
              </a:rPr>
              <a:t>хизматрасонии</a:t>
            </a:r>
            <a:r>
              <a:rPr lang="ru-RU" dirty="0" smtClean="0">
                <a:latin typeface="+mj-lt"/>
              </a:rPr>
              <a:t>  </a:t>
            </a:r>
            <a:r>
              <a:rPr lang="ru-RU" dirty="0" err="1" smtClean="0">
                <a:latin typeface="+mj-lt"/>
              </a:rPr>
              <a:t>ширкати</a:t>
            </a:r>
            <a:r>
              <a:rPr lang="ru-RU" dirty="0" smtClean="0">
                <a:latin typeface="+mj-lt"/>
              </a:rPr>
              <a:t> </a:t>
            </a:r>
            <a:r>
              <a:rPr lang="ru-RU" dirty="0" err="1" smtClean="0">
                <a:latin typeface="+mj-lt"/>
              </a:rPr>
              <a:t>лозим</a:t>
            </a:r>
            <a:r>
              <a:rPr lang="ru-RU" dirty="0" smtClean="0">
                <a:latin typeface="+mj-lt"/>
              </a:rPr>
              <a:t> </a:t>
            </a:r>
            <a:r>
              <a:rPr lang="ru-RU" dirty="0" err="1" smtClean="0">
                <a:latin typeface="+mj-lt"/>
              </a:rPr>
              <a:t>аст</a:t>
            </a:r>
            <a:r>
              <a:rPr lang="ru-RU" dirty="0" smtClean="0">
                <a:latin typeface="+mj-lt"/>
              </a:rPr>
              <a:t>. </a:t>
            </a:r>
            <a:br>
              <a:rPr lang="ru-RU" dirty="0" smtClean="0">
                <a:latin typeface="+mj-lt"/>
              </a:rPr>
            </a:br>
            <a:r>
              <a:rPr lang="ru-RU" dirty="0" smtClean="0">
                <a:latin typeface="+mj-lt"/>
              </a:rPr>
              <a:t/>
            </a:r>
            <a:br>
              <a:rPr lang="ru-RU" dirty="0" smtClean="0">
                <a:latin typeface="+mj-lt"/>
              </a:rPr>
            </a:br>
            <a:r>
              <a:rPr lang="ru-RU" dirty="0" smtClean="0">
                <a:latin typeface="+mj-lt"/>
              </a:rPr>
              <a:t>Худи Аккаунт - </a:t>
            </a:r>
            <a:r>
              <a:rPr lang="tg-Cyrl-TJ" dirty="0" smtClean="0">
                <a:latin typeface="+mj-lt"/>
              </a:rPr>
              <a:t> маҷмуии иттилооти як истифодабаранда мебошад, ки тамоми додаҳои маҷозии ӯ дар он ҷамоварӣ мешавад. </a:t>
            </a:r>
            <a:r>
              <a:rPr lang="ru-RU" dirty="0">
                <a:latin typeface="+mj-lt"/>
              </a:rPr>
              <a:t/>
            </a:r>
            <a:br>
              <a:rPr lang="ru-RU" dirty="0">
                <a:latin typeface="+mj-lt"/>
              </a:rPr>
            </a:br>
            <a:r>
              <a:rPr lang="ru-RU" dirty="0" smtClean="0">
                <a:latin typeface="+mj-lt"/>
              </a:rPr>
              <a:t/>
            </a:r>
            <a:br>
              <a:rPr lang="ru-RU" dirty="0" smtClean="0">
                <a:latin typeface="+mj-lt"/>
              </a:rPr>
            </a:br>
            <a:r>
              <a:rPr lang="ru-RU" dirty="0">
                <a:latin typeface="+mj-lt"/>
              </a:rPr>
              <a:t> </a:t>
            </a:r>
            <a:r>
              <a:rPr lang="ru-RU" dirty="0" err="1" smtClean="0">
                <a:latin typeface="+mj-lt"/>
              </a:rPr>
              <a:t>Ваыте</a:t>
            </a:r>
            <a:r>
              <a:rPr lang="ru-RU" dirty="0" smtClean="0">
                <a:latin typeface="+mj-lt"/>
              </a:rPr>
              <a:t> </a:t>
            </a:r>
            <a:r>
              <a:rPr lang="ru-RU" dirty="0" err="1" smtClean="0">
                <a:latin typeface="+mj-lt"/>
              </a:rPr>
              <a:t>шумо</a:t>
            </a:r>
            <a:r>
              <a:rPr lang="ru-RU" dirty="0" smtClean="0">
                <a:latin typeface="+mj-lt"/>
              </a:rPr>
              <a:t> дар </a:t>
            </a:r>
            <a:r>
              <a:rPr lang="ru-RU" dirty="0" err="1" smtClean="0">
                <a:latin typeface="+mj-lt"/>
              </a:rPr>
              <a:t>Google</a:t>
            </a:r>
            <a:r>
              <a:rPr lang="ru-RU" dirty="0" smtClean="0">
                <a:latin typeface="+mj-lt"/>
              </a:rPr>
              <a:t> </a:t>
            </a:r>
            <a:r>
              <a:rPr lang="ru-RU" dirty="0" err="1" smtClean="0">
                <a:latin typeface="+mj-lt"/>
              </a:rPr>
              <a:t>аккаунти</a:t>
            </a:r>
            <a:r>
              <a:rPr lang="ru-RU" dirty="0" smtClean="0">
                <a:latin typeface="+mj-lt"/>
              </a:rPr>
              <a:t> </a:t>
            </a:r>
            <a:r>
              <a:rPr lang="ru-RU" dirty="0" err="1" smtClean="0">
                <a:latin typeface="+mj-lt"/>
              </a:rPr>
              <a:t>худро</a:t>
            </a:r>
            <a:r>
              <a:rPr lang="ru-RU" dirty="0" smtClean="0">
                <a:latin typeface="+mj-lt"/>
              </a:rPr>
              <a:t> </a:t>
            </a:r>
            <a:r>
              <a:rPr lang="ru-RU" dirty="0" err="1" smtClean="0">
                <a:latin typeface="+mj-lt"/>
              </a:rPr>
              <a:t>мекушоед</a:t>
            </a:r>
            <a:r>
              <a:rPr lang="ru-RU" dirty="0" smtClean="0">
                <a:latin typeface="+mj-lt"/>
              </a:rPr>
              <a:t> </a:t>
            </a:r>
            <a:r>
              <a:rPr lang="ru-RU" dirty="0" err="1" smtClean="0">
                <a:latin typeface="+mj-lt"/>
              </a:rPr>
              <a:t>шумо</a:t>
            </a:r>
            <a:r>
              <a:rPr lang="ru-RU" dirty="0" smtClean="0">
                <a:latin typeface="+mj-lt"/>
              </a:rPr>
              <a:t> </a:t>
            </a:r>
            <a:r>
              <a:rPr lang="ru-RU" dirty="0" err="1" smtClean="0">
                <a:latin typeface="+mj-lt"/>
              </a:rPr>
              <a:t>ҳамзамон</a:t>
            </a:r>
            <a:r>
              <a:rPr lang="ru-RU" dirty="0" smtClean="0">
                <a:latin typeface="+mj-lt"/>
              </a:rPr>
              <a:t> аз</a:t>
            </a:r>
            <a:r>
              <a:rPr lang="tg-Cyrl-TJ" dirty="0" smtClean="0">
                <a:latin typeface="+mj-lt"/>
              </a:rPr>
              <a:t> ди</a:t>
            </a:r>
            <a:r>
              <a:rPr lang="ru-RU" dirty="0" err="1" smtClean="0">
                <a:latin typeface="+mj-lt"/>
              </a:rPr>
              <a:t>гар</a:t>
            </a:r>
            <a:r>
              <a:rPr lang="ru-RU" dirty="0" smtClean="0">
                <a:latin typeface="+mj-lt"/>
              </a:rPr>
              <a:t> </a:t>
            </a:r>
            <a:r>
              <a:rPr lang="ru-RU" dirty="0" err="1" smtClean="0">
                <a:latin typeface="+mj-lt"/>
              </a:rPr>
              <a:t>хизматрасонищои</a:t>
            </a:r>
            <a:r>
              <a:rPr lang="ru-RU" dirty="0" smtClean="0">
                <a:latin typeface="+mj-lt"/>
              </a:rPr>
              <a:t> ин </a:t>
            </a:r>
            <a:r>
              <a:rPr lang="ru-RU" dirty="0" err="1" smtClean="0">
                <a:latin typeface="+mj-lt"/>
              </a:rPr>
              <a:t>ширкат</a:t>
            </a:r>
            <a:r>
              <a:rPr lang="ru-RU" dirty="0" smtClean="0">
                <a:latin typeface="+mj-lt"/>
              </a:rPr>
              <a:t> </a:t>
            </a:r>
            <a:r>
              <a:rPr lang="ru-RU" dirty="0" err="1" smtClean="0">
                <a:latin typeface="+mj-lt"/>
              </a:rPr>
              <a:t>метавонед</a:t>
            </a:r>
            <a:r>
              <a:rPr lang="ru-RU" dirty="0" smtClean="0">
                <a:latin typeface="+mj-lt"/>
              </a:rPr>
              <a:t> </a:t>
            </a:r>
            <a:r>
              <a:rPr lang="ru-RU" dirty="0" err="1" smtClean="0">
                <a:latin typeface="+mj-lt"/>
              </a:rPr>
              <a:t>истифода</a:t>
            </a:r>
            <a:r>
              <a:rPr lang="ru-RU" dirty="0" smtClean="0">
                <a:latin typeface="+mj-lt"/>
              </a:rPr>
              <a:t> </a:t>
            </a:r>
            <a:r>
              <a:rPr lang="ru-RU" dirty="0" err="1" smtClean="0">
                <a:latin typeface="+mj-lt"/>
              </a:rPr>
              <a:t>баред</a:t>
            </a:r>
            <a:r>
              <a:rPr lang="ru-RU" dirty="0" smtClean="0">
                <a:latin typeface="+mj-lt"/>
              </a:rPr>
              <a:t>. </a:t>
            </a:r>
            <a:br>
              <a:rPr lang="ru-RU" dirty="0" smtClean="0">
                <a:latin typeface="+mj-lt"/>
              </a:rPr>
            </a:br>
            <a:r>
              <a:rPr lang="ru-RU" dirty="0" smtClean="0">
                <a:latin typeface="+mj-lt"/>
              </a:rPr>
              <a:t/>
            </a:r>
            <a:br>
              <a:rPr lang="ru-RU" dirty="0" smtClean="0">
                <a:latin typeface="+mj-lt"/>
              </a:rPr>
            </a:br>
            <a:r>
              <a:rPr lang="tg-Cyrl-TJ" dirty="0" smtClean="0">
                <a:latin typeface="+mj-lt"/>
              </a:rPr>
              <a:t>Масалан, вақте мехоҳед соҳиби почтаи эллектронии </a:t>
            </a:r>
            <a:r>
              <a:rPr lang="tg-Cyrl-TJ" dirty="0" smtClean="0">
                <a:latin typeface="+mj-lt"/>
              </a:rPr>
              <a:t>Gmail </a:t>
            </a:r>
            <a:r>
              <a:rPr lang="tg-Cyrl-TJ" dirty="0" smtClean="0">
                <a:latin typeface="+mj-lt"/>
              </a:rPr>
              <a:t>шавед ва ё саҳифаи хусусии худрожар  YouTube доштабошед пас дар ҳамаи ин барномаҳо ҳамон логин ва  рамз (паролӣ) истифода мешавад. Зарур нестбарои ҳар кадоме аз онҳо логину паролҳои ҷудогона таъсис бидиҳед. </a:t>
            </a:r>
            <a:endParaRPr lang="tg-Cyrl-TJ" dirty="0">
              <a:latin typeface="+mj-lt"/>
            </a:endParaRPr>
          </a:p>
        </p:txBody>
      </p:sp>
      <p:pic>
        <p:nvPicPr>
          <p:cNvPr id="1026" name="Picture 2" descr="Difference Between Gmail Account and Google Account | Compare the  Difference Between Similar 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575480"/>
            <a:ext cx="4185373" cy="571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3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Рисунок 52"/>
          <p:cNvPicPr/>
          <p:nvPr/>
        </p:nvPicPr>
        <p:blipFill>
          <a:blip r:embed="rId2"/>
          <a:stretch/>
        </p:blipFill>
        <p:spPr>
          <a:xfrm>
            <a:off x="1623919" y="1095159"/>
            <a:ext cx="8568000" cy="6408000"/>
          </a:xfrm>
          <a:prstGeom prst="rect">
            <a:avLst/>
          </a:prstGeom>
          <a:ln>
            <a:noFill/>
          </a:ln>
        </p:spPr>
      </p:pic>
      <p:sp>
        <p:nvSpPr>
          <p:cNvPr id="54" name="TextShape 1"/>
          <p:cNvSpPr txBox="1"/>
          <p:nvPr/>
        </p:nvSpPr>
        <p:spPr>
          <a:xfrm>
            <a:off x="1008000" y="148680"/>
            <a:ext cx="8136000" cy="1027800"/>
          </a:xfrm>
          <a:prstGeom prst="rect">
            <a:avLst/>
          </a:prstGeom>
          <a:noFill/>
          <a:ln>
            <a:noFill/>
          </a:ln>
        </p:spPr>
        <p:txBody>
          <a:bodyPr lIns="90000" tIns="45000" rIns="90000" bIns="45000">
            <a:noAutofit/>
          </a:bodyPr>
          <a:lstStyle/>
          <a:p>
            <a:r>
              <a:rPr lang="tg-Cyrl-TJ" sz="2200" b="0" strike="noStrike" spc="-1" dirty="0">
                <a:latin typeface="Arial"/>
              </a:rPr>
              <a:t>Қадами 3. Дар ин ҷо бояд </a:t>
            </a:r>
            <a:r>
              <a:rPr lang="tg-Cyrl-TJ" sz="2200" b="0" strike="noStrike" spc="-1" dirty="0" smtClean="0">
                <a:latin typeface="Arial"/>
              </a:rPr>
              <a:t>рақамҳои мобилии шахсӣ</a:t>
            </a:r>
            <a:r>
              <a:rPr lang="tg-Cyrl-TJ" sz="2200" b="0" strike="noStrike" spc="-1" dirty="0">
                <a:latin typeface="Arial"/>
              </a:rPr>
              <a:t>, почтаи электронӣ, </a:t>
            </a:r>
            <a:r>
              <a:rPr lang="tg-Cyrl-TJ" sz="2200" b="0" strike="noStrike" spc="-1" dirty="0" smtClean="0">
                <a:latin typeface="Arial"/>
              </a:rPr>
              <a:t>рӯз</a:t>
            </a:r>
            <a:r>
              <a:rPr lang="tg-Cyrl-TJ" sz="2200" b="0" strike="noStrike" spc="-1" dirty="0">
                <a:latin typeface="Arial"/>
              </a:rPr>
              <a:t>, моҳ, соли </a:t>
            </a:r>
            <a:r>
              <a:rPr lang="tg-Cyrl-TJ" sz="2200" b="0" strike="noStrike" spc="-1" dirty="0" smtClean="0">
                <a:latin typeface="Arial"/>
              </a:rPr>
              <a:t>таваллуд  </a:t>
            </a:r>
            <a:r>
              <a:rPr lang="tg-Cyrl-TJ" sz="2200" b="0" strike="noStrike" spc="-1" dirty="0">
                <a:latin typeface="Arial"/>
              </a:rPr>
              <a:t>ва ҷинси </a:t>
            </a:r>
            <a:r>
              <a:rPr lang="tg-Cyrl-TJ" sz="2200" b="0" strike="noStrike" spc="-1" dirty="0" smtClean="0">
                <a:latin typeface="Arial"/>
              </a:rPr>
              <a:t>худро гузоред</a:t>
            </a:r>
            <a:r>
              <a:rPr lang="tg-Cyrl-TJ" sz="2200" b="0" strike="noStrike" spc="-1" dirty="0">
                <a:latin typeface="Arial"/>
              </a:rPr>
              <a:t>. Баъдан тугмаи </a:t>
            </a:r>
            <a:r>
              <a:rPr lang="tg-Cyrl-TJ" sz="2200" spc="-1" dirty="0" smtClean="0">
                <a:latin typeface="Arial"/>
              </a:rPr>
              <a:t>Баъд</a:t>
            </a:r>
            <a:r>
              <a:rPr lang="tg-Cyrl-TJ" sz="2200" b="0" strike="noStrike" spc="-1" dirty="0" smtClean="0">
                <a:latin typeface="Arial"/>
              </a:rPr>
              <a:t> </a:t>
            </a:r>
            <a:r>
              <a:rPr lang="tg-Cyrl-TJ" sz="2200" b="0" strike="noStrike" spc="-1" dirty="0" smtClean="0">
                <a:latin typeface="Arial"/>
              </a:rPr>
              <a:t>(Далее)-ро </a:t>
            </a:r>
            <a:r>
              <a:rPr lang="tg-Cyrl-TJ" sz="2200" b="0" strike="noStrike" spc="-1" dirty="0">
                <a:latin typeface="Arial"/>
              </a:rPr>
              <a:t>пахш намоед.</a:t>
            </a:r>
          </a:p>
        </p:txBody>
      </p:sp>
      <p:sp>
        <p:nvSpPr>
          <p:cNvPr id="55" name="CustomShape 2"/>
          <p:cNvSpPr/>
          <p:nvPr/>
        </p:nvSpPr>
        <p:spPr>
          <a:xfrm>
            <a:off x="2592000" y="2756841"/>
            <a:ext cx="4032000" cy="64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6" name="CustomShape 3"/>
          <p:cNvSpPr/>
          <p:nvPr/>
        </p:nvSpPr>
        <p:spPr>
          <a:xfrm>
            <a:off x="2052000" y="3844390"/>
            <a:ext cx="4320000" cy="43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7" name="CustomShape 4"/>
          <p:cNvSpPr/>
          <p:nvPr/>
        </p:nvSpPr>
        <p:spPr>
          <a:xfrm>
            <a:off x="2179326" y="4706476"/>
            <a:ext cx="1080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8" name="CustomShape 5"/>
          <p:cNvSpPr/>
          <p:nvPr/>
        </p:nvSpPr>
        <p:spPr>
          <a:xfrm>
            <a:off x="3530898" y="4676225"/>
            <a:ext cx="1224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59" name="CustomShape 6"/>
          <p:cNvSpPr/>
          <p:nvPr/>
        </p:nvSpPr>
        <p:spPr>
          <a:xfrm>
            <a:off x="5062857" y="4658225"/>
            <a:ext cx="1008000" cy="360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60" name="CustomShape 7"/>
          <p:cNvSpPr/>
          <p:nvPr/>
        </p:nvSpPr>
        <p:spPr>
          <a:xfrm>
            <a:off x="2150478" y="5385774"/>
            <a:ext cx="864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61" name="CustomShape 8"/>
          <p:cNvSpPr/>
          <p:nvPr/>
        </p:nvSpPr>
        <p:spPr>
          <a:xfrm>
            <a:off x="5076000" y="6656300"/>
            <a:ext cx="136800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TextBox 1"/>
          <p:cNvSpPr txBox="1"/>
          <p:nvPr/>
        </p:nvSpPr>
        <p:spPr>
          <a:xfrm>
            <a:off x="5949" y="1654203"/>
            <a:ext cx="1815800" cy="3754874"/>
          </a:xfrm>
          <a:prstGeom prst="rect">
            <a:avLst/>
          </a:prstGeom>
          <a:noFill/>
          <a:ln>
            <a:solidFill>
              <a:schemeClr val="tx1"/>
            </a:solidFill>
          </a:ln>
        </p:spPr>
        <p:txBody>
          <a:bodyPr wrap="square" rtlCol="1">
            <a:spAutoFit/>
          </a:bodyPr>
          <a:lstStyle/>
          <a:p>
            <a:r>
              <a:rPr lang="tg-Cyrl-TJ" sz="1400" dirty="0" smtClean="0"/>
              <a:t>“Резервн</a:t>
            </a:r>
            <a:r>
              <a:rPr lang="ru-RU" sz="1400" dirty="0" smtClean="0"/>
              <a:t>ы</a:t>
            </a:r>
            <a:r>
              <a:rPr lang="tg-Cyrl-TJ" sz="1400" dirty="0" smtClean="0"/>
              <a:t>й адрес”, манзур аз ин нишонаи почтаи электронии захиравӣ мебошад. Мабодо агар ба почтаи асосиатон ворид шуда натавонистед ва ё рамзашро фаромуш кардедпас тариҷи ин почтаи захиравӣ метавонедрамзи постаи асосиатонробарҷарор созед. </a:t>
            </a:r>
            <a:endParaRPr lang="fa-IR" sz="1400" dirty="0"/>
          </a:p>
        </p:txBody>
      </p:sp>
      <p:cxnSp>
        <p:nvCxnSpPr>
          <p:cNvPr id="4" name="Прямая со стрелкой 3"/>
          <p:cNvCxnSpPr/>
          <p:nvPr/>
        </p:nvCxnSpPr>
        <p:spPr>
          <a:xfrm flipH="1" flipV="1">
            <a:off x="1836126" y="4276390"/>
            <a:ext cx="1178352" cy="2276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40512" y="5409077"/>
            <a:ext cx="2664296" cy="1600438"/>
          </a:xfrm>
          <a:prstGeom prst="rect">
            <a:avLst/>
          </a:prstGeom>
          <a:noFill/>
          <a:ln>
            <a:solidFill>
              <a:schemeClr val="tx1"/>
            </a:solidFill>
          </a:ln>
        </p:spPr>
        <p:txBody>
          <a:bodyPr wrap="square" rtlCol="1">
            <a:spAutoFit/>
          </a:bodyPr>
          <a:lstStyle/>
          <a:p>
            <a:r>
              <a:rPr lang="tg-Cyrl-TJ" sz="1400" dirty="0" smtClean="0"/>
              <a:t>Тамоми иттилооте, кидар ин ҷо навишта мешавад махфӣ аст. Касе онро намебинад ғайр аз худи шумо. Бинобар ин рамзи онро махфи нигоҳдоредва ба касе надиҳед. </a:t>
            </a:r>
            <a:endParaRPr lang="fa-IR"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Рисунок 61"/>
          <p:cNvPicPr/>
          <p:nvPr/>
        </p:nvPicPr>
        <p:blipFill>
          <a:blip r:embed="rId2"/>
          <a:stretch/>
        </p:blipFill>
        <p:spPr>
          <a:xfrm>
            <a:off x="178020" y="395461"/>
            <a:ext cx="6771960" cy="5800320"/>
          </a:xfrm>
          <a:prstGeom prst="rect">
            <a:avLst/>
          </a:prstGeom>
          <a:ln>
            <a:noFill/>
          </a:ln>
        </p:spPr>
      </p:pic>
      <p:sp>
        <p:nvSpPr>
          <p:cNvPr id="63" name="TextShape 1"/>
          <p:cNvSpPr txBox="1"/>
          <p:nvPr/>
        </p:nvSpPr>
        <p:spPr>
          <a:xfrm>
            <a:off x="4840082" y="683493"/>
            <a:ext cx="5256000" cy="5741280"/>
          </a:xfrm>
          <a:prstGeom prst="rect">
            <a:avLst/>
          </a:prstGeom>
          <a:noFill/>
          <a:ln>
            <a:noFill/>
          </a:ln>
        </p:spPr>
        <p:txBody>
          <a:bodyPr lIns="90000" tIns="45000" rIns="90000" bIns="45000">
            <a:noAutofit/>
          </a:bodyPr>
          <a:lstStyle/>
          <a:p>
            <a:r>
              <a:rPr lang="tg-Cyrl-TJ" sz="2800" b="0" strike="noStrike" spc="-1" dirty="0">
                <a:latin typeface="Ubuntu"/>
              </a:rPr>
              <a:t>Қадами 4. Баъдан саҳифаи </a:t>
            </a:r>
            <a:r>
              <a:rPr lang="tg-Cyrl-TJ" sz="2800" b="0" strike="noStrike" spc="-1" dirty="0" smtClean="0">
                <a:latin typeface="Ubuntu"/>
              </a:rPr>
              <a:t>навбатӣ </a:t>
            </a:r>
            <a:r>
              <a:rPr lang="tg-Cyrl-TJ" sz="2800" b="0" strike="noStrike" spc="-1" dirty="0">
                <a:latin typeface="Ubuntu"/>
              </a:rPr>
              <a:t>пайдо </a:t>
            </a:r>
            <a:r>
              <a:rPr lang="tg-Cyrl-TJ" sz="2800" b="0" strike="noStrike" spc="-1" dirty="0" smtClean="0">
                <a:latin typeface="Ubuntu"/>
              </a:rPr>
              <a:t>мешавад, </a:t>
            </a:r>
            <a:r>
              <a:rPr lang="tg-Cyrl-TJ" sz="2800" b="0" strike="noStrike" spc="-1" dirty="0">
                <a:latin typeface="Ubuntu"/>
              </a:rPr>
              <a:t>мо бояд онро хонем ва ба шартҳои гуфтаи он </a:t>
            </a:r>
            <a:r>
              <a:rPr lang="tg-Cyrl-TJ" sz="2800" b="0" strike="noStrike" spc="-1" dirty="0" smtClean="0">
                <a:latin typeface="Ubuntu"/>
              </a:rPr>
              <a:t>розӣ шавем </a:t>
            </a:r>
            <a:r>
              <a:rPr lang="tg-Cyrl-TJ" sz="2800" b="0" strike="noStrike" spc="-1" dirty="0">
                <a:latin typeface="Ubuntu"/>
              </a:rPr>
              <a:t>ё </a:t>
            </a:r>
            <a:r>
              <a:rPr lang="tg-Cyrl-TJ" sz="2800" b="0" strike="noStrike" spc="-1" dirty="0" smtClean="0">
                <a:latin typeface="Ubuntu"/>
              </a:rPr>
              <a:t>не. Баъдан тугмаи Қабул мекунам [Принимаю</a:t>
            </a:r>
            <a:r>
              <a:rPr lang="tg-Cyrl-TJ" sz="2800" b="0" strike="noStrike" spc="-1" dirty="0">
                <a:latin typeface="Ubuntu"/>
              </a:rPr>
              <a:t>] ё </a:t>
            </a:r>
            <a:r>
              <a:rPr lang="tg-Cyrl-TJ" sz="2800" b="0" strike="noStrike" spc="-1" dirty="0" smtClean="0">
                <a:latin typeface="Ubuntu"/>
              </a:rPr>
              <a:t>Қабул намекунам [Отмена</a:t>
            </a:r>
            <a:r>
              <a:rPr lang="tg-Cyrl-TJ" sz="2800" b="0" strike="noStrike" spc="-1" dirty="0">
                <a:latin typeface="Ubuntu"/>
              </a:rPr>
              <a:t>] -ро </a:t>
            </a:r>
            <a:r>
              <a:rPr lang="tg-Cyrl-TJ" sz="2800" b="0" strike="noStrike" spc="-1" dirty="0" smtClean="0">
                <a:latin typeface="Ubuntu"/>
              </a:rPr>
              <a:t>пахш мекунем. Дар сурати қабул кардан, ба </a:t>
            </a:r>
            <a:r>
              <a:rPr lang="tg-Cyrl-TJ" sz="2800" b="0" strike="noStrike" spc="-1" dirty="0">
                <a:latin typeface="Ubuntu"/>
              </a:rPr>
              <a:t>Youtube ворид </a:t>
            </a:r>
            <a:r>
              <a:rPr lang="tg-Cyrl-TJ" sz="2800" b="0" strike="noStrike" spc="-1" dirty="0" smtClean="0">
                <a:latin typeface="Ubuntu"/>
              </a:rPr>
              <a:t>хоҳем шуд</a:t>
            </a:r>
            <a:r>
              <a:rPr lang="tg-Cyrl-TJ" sz="2800" b="0" strike="noStrike" spc="-1" dirty="0" smtClean="0">
                <a:latin typeface="Ubuntu"/>
              </a:rPr>
              <a:t>. Бинобар </a:t>
            </a:r>
            <a:r>
              <a:rPr lang="tg-Cyrl-TJ" sz="2800" spc="-1" dirty="0">
                <a:latin typeface="Ubuntu"/>
              </a:rPr>
              <a:t>ин бояд тугмаи [Принимаю] </a:t>
            </a:r>
            <a:r>
              <a:rPr lang="tg-Cyrl-TJ" sz="2800" spc="-1" dirty="0" smtClean="0">
                <a:latin typeface="Ubuntu"/>
              </a:rPr>
              <a:t>ро пахш кунед.</a:t>
            </a:r>
            <a:endParaRPr lang="tg-Cyrl-TJ" sz="2800" b="0" strike="noStrike" spc="-1" dirty="0">
              <a:latin typeface="Arial"/>
            </a:endParaRPr>
          </a:p>
        </p:txBody>
      </p:sp>
      <p:sp>
        <p:nvSpPr>
          <p:cNvPr id="64" name="CustomShape 2"/>
          <p:cNvSpPr/>
          <p:nvPr/>
        </p:nvSpPr>
        <p:spPr>
          <a:xfrm>
            <a:off x="2736000" y="5256000"/>
            <a:ext cx="1656000" cy="576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65" name="CustomShape 3"/>
          <p:cNvSpPr/>
          <p:nvPr/>
        </p:nvSpPr>
        <p:spPr>
          <a:xfrm>
            <a:off x="504000" y="5256000"/>
            <a:ext cx="936000" cy="504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Фигура, имеющая форму буквы L 1"/>
          <p:cNvSpPr/>
          <p:nvPr/>
        </p:nvSpPr>
        <p:spPr>
          <a:xfrm rot="19134331">
            <a:off x="2440909" y="5500926"/>
            <a:ext cx="504056" cy="396101"/>
          </a:xfrm>
          <a:prstGeom prst="corner">
            <a:avLst>
              <a:gd name="adj1" fmla="val 41364"/>
              <a:gd name="adj2" fmla="val 2767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Рисунок 65"/>
          <p:cNvPicPr/>
          <p:nvPr/>
        </p:nvPicPr>
        <p:blipFill>
          <a:blip r:embed="rId2"/>
          <a:stretch/>
        </p:blipFill>
        <p:spPr>
          <a:xfrm>
            <a:off x="287784" y="1979637"/>
            <a:ext cx="9288000" cy="5436000"/>
          </a:xfrm>
          <a:prstGeom prst="rect">
            <a:avLst/>
          </a:prstGeom>
          <a:ln>
            <a:noFill/>
          </a:ln>
        </p:spPr>
      </p:pic>
      <p:sp>
        <p:nvSpPr>
          <p:cNvPr id="67" name="TextShape 1"/>
          <p:cNvSpPr txBox="1"/>
          <p:nvPr/>
        </p:nvSpPr>
        <p:spPr>
          <a:xfrm>
            <a:off x="396842" y="279374"/>
            <a:ext cx="9358378" cy="772185"/>
          </a:xfrm>
          <a:prstGeom prst="rect">
            <a:avLst/>
          </a:prstGeom>
          <a:noFill/>
          <a:ln>
            <a:noFill/>
          </a:ln>
        </p:spPr>
        <p:txBody>
          <a:bodyPr lIns="90000" tIns="45000" rIns="90000" bIns="45000">
            <a:noAutofit/>
          </a:bodyPr>
          <a:lstStyle/>
          <a:p>
            <a:r>
              <a:rPr lang="tg-Cyrl-TJ" b="0" strike="noStrike" spc="-1" dirty="0" smtClean="0">
                <a:latin typeface="Ubuntu"/>
              </a:rPr>
              <a:t>Пас аз иҷрои ин амалҳо мо ба </a:t>
            </a:r>
            <a:r>
              <a:rPr lang="tg-Cyrl-TJ" b="0" strike="noStrike" spc="-1" dirty="0">
                <a:latin typeface="Ubuntu"/>
              </a:rPr>
              <a:t>Youtube </a:t>
            </a:r>
            <a:r>
              <a:rPr lang="tg-Cyrl-TJ" b="0" strike="noStrike" spc="-1" dirty="0" smtClean="0">
                <a:latin typeface="Ubuntu"/>
              </a:rPr>
              <a:t>ворид хоҳем шуд</a:t>
            </a:r>
            <a:r>
              <a:rPr lang="tg-Cyrl-TJ" b="0" strike="noStrike" spc="-1" dirty="0" smtClean="0">
                <a:latin typeface="Ubuntu"/>
              </a:rPr>
              <a:t>.</a:t>
            </a:r>
          </a:p>
          <a:p>
            <a:endParaRPr lang="tg-Cyrl-TJ" b="0" strike="noStrike" spc="-1" dirty="0" smtClean="0">
              <a:latin typeface="Ubuntu"/>
            </a:endParaRPr>
          </a:p>
          <a:p>
            <a:r>
              <a:rPr lang="tg-Cyrl-TJ" spc="-1" dirty="0" smtClean="0">
                <a:latin typeface="Ubuntu"/>
              </a:rPr>
              <a:t>Дар сафҳаи асоси алгоритмҳои Youtube худаш мутобиқи додаҳои шумо бароятон видеоҳоро гулчин мекунад. Аммо, агра шумо ягон видеои хосро дидан мехоҳед, пас дар равзанаи “Ведите запрос” номи видеои дилхоҳатонро ҳуруфчинӣ кунед. </a:t>
            </a:r>
            <a:endParaRPr lang="tg-Cyrl-TJ"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Рисунок 67"/>
          <p:cNvPicPr/>
          <p:nvPr/>
        </p:nvPicPr>
        <p:blipFill>
          <a:blip r:embed="rId2"/>
          <a:stretch/>
        </p:blipFill>
        <p:spPr>
          <a:xfrm>
            <a:off x="303120" y="1180440"/>
            <a:ext cx="9000000" cy="5155560"/>
          </a:xfrm>
          <a:prstGeom prst="rect">
            <a:avLst/>
          </a:prstGeom>
          <a:ln>
            <a:noFill/>
          </a:ln>
        </p:spPr>
      </p:pic>
      <p:sp>
        <p:nvSpPr>
          <p:cNvPr id="69" name="TextShape 1"/>
          <p:cNvSpPr txBox="1"/>
          <p:nvPr/>
        </p:nvSpPr>
        <p:spPr>
          <a:xfrm>
            <a:off x="288000" y="288000"/>
            <a:ext cx="9576000" cy="892440"/>
          </a:xfrm>
          <a:prstGeom prst="rect">
            <a:avLst/>
          </a:prstGeom>
          <a:noFill/>
          <a:ln>
            <a:noFill/>
          </a:ln>
        </p:spPr>
        <p:txBody>
          <a:bodyPr lIns="90000" tIns="45000" rIns="90000" bIns="45000">
            <a:noAutofit/>
          </a:bodyPr>
          <a:lstStyle/>
          <a:p>
            <a:r>
              <a:rPr lang="tg-Cyrl-TJ" sz="1600" b="0" strike="noStrike" spc="-1" dirty="0" smtClean="0">
                <a:latin typeface="Ubuntu"/>
              </a:rPr>
              <a:t>Ва аммо агар мехоҳед худатон видеоро дар он ҷой кунед, пас амалҳои зеринро бояд иҷро кунед. </a:t>
            </a:r>
          </a:p>
          <a:p>
            <a:r>
              <a:rPr lang="tg-Cyrl-TJ" sz="1600" b="0" strike="noStrike" spc="-1" dirty="0" smtClean="0">
                <a:latin typeface="Ubuntu"/>
              </a:rPr>
              <a:t>Қадами </a:t>
            </a:r>
            <a:r>
              <a:rPr lang="tg-Cyrl-TJ" sz="1600" b="0" strike="noStrike" spc="-1" dirty="0">
                <a:latin typeface="Ubuntu"/>
              </a:rPr>
              <a:t>1. Аз ин ҷо мо </a:t>
            </a:r>
            <a:r>
              <a:rPr lang="tg-Cyrl-TJ" sz="1600" b="0" strike="noStrike" spc="-1" dirty="0" smtClean="0">
                <a:latin typeface="Ubuntu"/>
              </a:rPr>
              <a:t>Таъсис додан [Создать] ё </a:t>
            </a:r>
            <a:r>
              <a:rPr lang="tg-Cyrl-TJ" sz="1600" spc="-1" dirty="0" smtClean="0">
                <a:latin typeface="Ubuntu"/>
              </a:rPr>
              <a:t>Бор кардани </a:t>
            </a:r>
            <a:r>
              <a:rPr lang="tg-Cyrl-TJ" sz="1600" b="0" strike="noStrike" spc="-1" dirty="0" smtClean="0">
                <a:latin typeface="Ubuntu"/>
              </a:rPr>
              <a:t>видео </a:t>
            </a:r>
            <a:r>
              <a:rPr lang="tg-Cyrl-TJ" sz="1600" b="0" strike="noStrike" spc="-1" dirty="0">
                <a:latin typeface="Ubuntu"/>
              </a:rPr>
              <a:t>[Добавить видео] –ро интихоб мекунем</a:t>
            </a:r>
            <a:r>
              <a:rPr lang="tg-Cyrl-TJ" b="0" strike="noStrike" spc="-1" dirty="0" smtClean="0">
                <a:latin typeface="Ubuntu"/>
              </a:rPr>
              <a:t>. Яъне рӯи он тугмача пахш мекунем. </a:t>
            </a:r>
            <a:endParaRPr lang="tg-Cyrl-TJ" b="0" strike="noStrike" spc="-1" dirty="0">
              <a:latin typeface="Arial"/>
            </a:endParaRPr>
          </a:p>
        </p:txBody>
      </p:sp>
      <p:sp>
        <p:nvSpPr>
          <p:cNvPr id="70" name="CustomShape 2"/>
          <p:cNvSpPr/>
          <p:nvPr/>
        </p:nvSpPr>
        <p:spPr>
          <a:xfrm>
            <a:off x="7647120" y="1584000"/>
            <a:ext cx="1656000" cy="28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71" name="CustomShape 3"/>
          <p:cNvSpPr/>
          <p:nvPr/>
        </p:nvSpPr>
        <p:spPr>
          <a:xfrm>
            <a:off x="7740000" y="1224000"/>
            <a:ext cx="360000" cy="288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p:cNvPicPr/>
          <p:nvPr/>
        </p:nvPicPr>
        <p:blipFill>
          <a:blip r:embed="rId2"/>
          <a:stretch/>
        </p:blipFill>
        <p:spPr>
          <a:xfrm>
            <a:off x="357201" y="1835621"/>
            <a:ext cx="9229320" cy="5543280"/>
          </a:xfrm>
          <a:prstGeom prst="rect">
            <a:avLst/>
          </a:prstGeom>
          <a:ln>
            <a:noFill/>
          </a:ln>
        </p:spPr>
      </p:pic>
      <p:sp>
        <p:nvSpPr>
          <p:cNvPr id="73" name="TextShape 1"/>
          <p:cNvSpPr txBox="1"/>
          <p:nvPr/>
        </p:nvSpPr>
        <p:spPr>
          <a:xfrm>
            <a:off x="576000" y="144000"/>
            <a:ext cx="9000000" cy="1210320"/>
          </a:xfrm>
          <a:prstGeom prst="rect">
            <a:avLst/>
          </a:prstGeom>
          <a:noFill/>
          <a:ln>
            <a:noFill/>
          </a:ln>
        </p:spPr>
        <p:txBody>
          <a:bodyPr lIns="90000" tIns="45000" rIns="90000" bIns="45000">
            <a:noAutofit/>
          </a:bodyPr>
          <a:lstStyle/>
          <a:p>
            <a:r>
              <a:rPr lang="tg-Cyrl-TJ" b="0" strike="noStrike" spc="-1" dirty="0">
                <a:latin typeface="Ubuntu"/>
              </a:rPr>
              <a:t>Қадами 2</a:t>
            </a:r>
            <a:r>
              <a:rPr lang="tg-Cyrl-TJ" b="0" strike="noStrike" spc="-1" dirty="0" smtClean="0">
                <a:latin typeface="Ubuntu"/>
              </a:rPr>
              <a:t>. Пас азпахш кардани он равзанаи дигар пайдо мешавад.     </a:t>
            </a:r>
          </a:p>
          <a:p>
            <a:endParaRPr lang="tg-Cyrl-TJ" spc="-1" dirty="0">
              <a:latin typeface="Ubuntu"/>
            </a:endParaRPr>
          </a:p>
          <a:p>
            <a:r>
              <a:rPr lang="tg-Cyrl-TJ" b="0" strike="noStrike" spc="-1" dirty="0" smtClean="0">
                <a:latin typeface="Ubuntu"/>
              </a:rPr>
              <a:t>Дар ин </a:t>
            </a:r>
            <a:r>
              <a:rPr lang="tg-Cyrl-TJ" b="0" strike="noStrike" spc="-1" dirty="0">
                <a:latin typeface="Ubuntu"/>
              </a:rPr>
              <a:t>равзанае, </a:t>
            </a:r>
            <a:r>
              <a:rPr lang="tg-Cyrl-TJ" b="0" strike="noStrike" spc="-1" dirty="0" smtClean="0">
                <a:latin typeface="Ubuntu"/>
              </a:rPr>
              <a:t>бояд тугмаи [Выбрать </a:t>
            </a:r>
            <a:r>
              <a:rPr lang="tg-Cyrl-TJ" b="0" strike="noStrike" spc="-1" dirty="0">
                <a:latin typeface="Ubuntu"/>
              </a:rPr>
              <a:t>файлы</a:t>
            </a:r>
            <a:r>
              <a:rPr lang="tg-Cyrl-TJ" b="0" strike="noStrike" spc="-1" dirty="0" smtClean="0">
                <a:latin typeface="Ubuntu"/>
              </a:rPr>
              <a:t>] ро пахш кунем. Пас аз пахши он папкаҳои дохили копӣютер/телефони мобоз мешавад. Аз миёни онҳо видеои дилхоҳамонро интихоб мекунем.  </a:t>
            </a:r>
            <a:endParaRPr lang="tg-Cyrl-TJ" b="0" strike="noStrike" spc="-1" dirty="0">
              <a:latin typeface="Arial"/>
            </a:endParaRPr>
          </a:p>
        </p:txBody>
      </p:sp>
      <p:sp>
        <p:nvSpPr>
          <p:cNvPr id="74" name="CustomShape 2"/>
          <p:cNvSpPr/>
          <p:nvPr/>
        </p:nvSpPr>
        <p:spPr>
          <a:xfrm>
            <a:off x="4107861" y="5508029"/>
            <a:ext cx="1728000" cy="612000"/>
          </a:xfrm>
          <a:prstGeom prst="ellipse">
            <a:avLst/>
          </a:prstGeom>
          <a:noFill/>
          <a:ln w="38160">
            <a:solidFill>
              <a:srgbClr val="FF3333"/>
            </a:solidFill>
            <a:round/>
          </a:ln>
        </p:spPr>
        <p:style>
          <a:lnRef idx="0">
            <a:scrgbClr r="0" g="0" b="0"/>
          </a:lnRef>
          <a:fillRef idx="0">
            <a:scrgbClr r="0" g="0" b="0"/>
          </a:fillRef>
          <a:effectRef idx="0">
            <a:scrgbClr r="0" g="0" b="0"/>
          </a:effectRef>
          <a:fontRef idx="minor"/>
        </p:style>
      </p:sp>
      <p:sp>
        <p:nvSpPr>
          <p:cNvPr id="2" name="Стрелка вниз 1"/>
          <p:cNvSpPr/>
          <p:nvPr/>
        </p:nvSpPr>
        <p:spPr>
          <a:xfrm>
            <a:off x="7776616" y="251445"/>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1077</TotalTime>
  <Words>673</Words>
  <Application>Microsoft Office PowerPoint</Application>
  <PresentationFormat>Произвольный</PresentationFormat>
  <Paragraphs>37</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DejaVu Sans</vt:lpstr>
      <vt:lpstr>Symbol</vt:lpstr>
      <vt:lpstr>Times New Roman</vt:lpstr>
      <vt:lpstr>Ubuntu</vt:lpstr>
      <vt:lpstr>Wingdings</vt:lpstr>
      <vt:lpstr>Office Theme</vt:lpstr>
      <vt:lpstr>«Ютуб» яке аз  бузургтарин  бойгонии видеои тамоми ҷаҳон мебошад. Ҳар одаме метавонад соҳиби саҳифаи худ дар  ин шабака бошад. Барои ворид шуданба он бояд чанд амалро анҷом дод.    Дар забони тоҷикӣ он ба гунаи «Ютуб» талафуз мешавад. </vt:lpstr>
      <vt:lpstr>Презентация PowerPoint</vt:lpstr>
      <vt:lpstr>Презентация PowerPoint</vt:lpstr>
      <vt:lpstr>  Аккаунт Google  - ин низоми умумии акаунтҳо мебошад, ки барои истифодаи тамоми хизматрасонии  ширкати лозим аст.   Худи Аккаунт -  маҷмуии иттилооти як истифодабаранда мебошад, ки тамоми додаҳои маҷозии ӯ дар он ҷамоварӣ мешавад.    Ваыте шумо дар Google аккаунти худро мекушоед шумо ҳамзамон аз дигар хизматрасонищои ин ширкат метавонед истифода баред.   Масалан, вақте мехоҳед соҳиби почтаи эллектронии Gmail шавед ва ё саҳифаи хусусии худрожар  YouTube доштабошед пас дар ҳамаи ин барномаҳо ҳамон логин ва  рамз (паролӣ) истифода мешавад. Зарур нестбарои ҳар кадоме аз онҳо логину паролҳои ҷудогона таъсис бидиҳед.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
  <dc:description/>
  <cp:lastModifiedBy>Admin</cp:lastModifiedBy>
  <cp:revision>38</cp:revision>
  <dcterms:created xsi:type="dcterms:W3CDTF">2020-08-26T11:25:14Z</dcterms:created>
  <dcterms:modified xsi:type="dcterms:W3CDTF">2021-04-21T19:46:54Z</dcterms:modified>
  <dc:language>ru-RU</dc:language>
</cp:coreProperties>
</file>