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17"/>
  </p:notesMasterIdLst>
  <p:sldIdLst>
    <p:sldId id="306" r:id="rId2"/>
    <p:sldId id="383" r:id="rId3"/>
    <p:sldId id="384" r:id="rId4"/>
    <p:sldId id="367" r:id="rId5"/>
    <p:sldId id="368" r:id="rId6"/>
    <p:sldId id="369" r:id="rId7"/>
    <p:sldId id="370" r:id="rId8"/>
    <p:sldId id="371" r:id="rId9"/>
    <p:sldId id="377" r:id="rId10"/>
    <p:sldId id="372" r:id="rId11"/>
    <p:sldId id="373" r:id="rId12"/>
    <p:sldId id="374" r:id="rId13"/>
    <p:sldId id="375" r:id="rId14"/>
    <p:sldId id="376" r:id="rId15"/>
    <p:sldId id="285" r:id="rId1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99"/>
    <a:srgbClr val="CCFF33"/>
    <a:srgbClr val="FFFF00"/>
    <a:srgbClr val="A1D260"/>
    <a:srgbClr val="FF3300"/>
    <a:srgbClr val="0099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3344" autoAdjust="0"/>
  </p:normalViewPr>
  <p:slideViewPr>
    <p:cSldViewPr>
      <p:cViewPr>
        <p:scale>
          <a:sx n="78" d="100"/>
          <a:sy n="78" d="100"/>
        </p:scale>
        <p:origin x="-9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1D301-C7C8-4341-86D5-DF893BDBE70D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723658-55ED-4B56-8584-87F17C92B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0676A4-C1CD-48D2-ACB8-82C547840BD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0D3BBB-E49A-447F-ACB7-21AA3590F855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2F2481-D33F-4CD3-A54A-D4FCF161D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BE94-2F3A-48D6-B818-004F6D74F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C5CE-0A89-4CF0-A6E8-A708EE5A3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088B-D574-47D4-A906-D3AA54BD4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D38349-B60E-4FE1-A950-9A8037C3B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D90C-D9CF-415A-9951-181468D1E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7B93-E407-4AC2-88A6-62FC06EF6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52CD-09A4-4037-8CF8-6BFEEE818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EFEE95-56A7-4B89-BCF8-642DADCE3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A32C-3B71-40B3-9006-7C556A264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60A0A4-8FCC-447E-8697-FDF5DD9E5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723B303-C144-4870-A8F9-83E9CBC65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05" r:id="rId2"/>
    <p:sldLayoutId id="2147484613" r:id="rId3"/>
    <p:sldLayoutId id="2147484606" r:id="rId4"/>
    <p:sldLayoutId id="2147484607" r:id="rId5"/>
    <p:sldLayoutId id="2147484608" r:id="rId6"/>
    <p:sldLayoutId id="2147484614" r:id="rId7"/>
    <p:sldLayoutId id="2147484609" r:id="rId8"/>
    <p:sldLayoutId id="2147484615" r:id="rId9"/>
    <p:sldLayoutId id="2147484610" r:id="rId10"/>
    <p:sldLayoutId id="2147484611" r:id="rId11"/>
  </p:sldLayoutIdLst>
  <p:transition>
    <p:cover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D:\ГЭС-ы Таджикистана\150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87852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827088" y="404813"/>
            <a:ext cx="7921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adjik" pitchFamily="18" charset="-52"/>
              </a:rPr>
              <a:t>Донишгоыи давлатии Хоруц ба номи М. Назаршоев</a:t>
            </a:r>
          </a:p>
          <a:p>
            <a:r>
              <a:rPr lang="ru-RU" sz="2400" b="1">
                <a:solidFill>
                  <a:srgbClr val="002060"/>
                </a:solidFill>
                <a:latin typeface="Tadjik" pitchFamily="18" charset="-52"/>
              </a:rPr>
              <a:t>Кафедраи фаныои муыандис=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971550" y="2636838"/>
            <a:ext cx="77771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adjik" pitchFamily="18" charset="-52"/>
              </a:rPr>
              <a:t>НЕР/ГОЫИ  БАРЩИИ  ОБ+   (НБО)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adjik" pitchFamily="18" charset="-52"/>
              </a:rPr>
              <a:t>ЩИСМИ  </a:t>
            </a:r>
            <a:r>
              <a:rPr lang="ru-RU" sz="2800" b="1" dirty="0" smtClean="0">
                <a:solidFill>
                  <a:srgbClr val="FF0000"/>
                </a:solidFill>
                <a:latin typeface="Tadjik" pitchFamily="18" charset="-52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adjik" pitchFamily="18" charset="-52"/>
              </a:rPr>
              <a:t> </a:t>
            </a:r>
            <a:endParaRPr lang="ru-RU" sz="4000" b="1" dirty="0">
              <a:solidFill>
                <a:srgbClr val="FF0000"/>
              </a:solidFill>
              <a:latin typeface="Tadjik" pitchFamily="18" charset="-52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68313" y="4365625"/>
            <a:ext cx="3887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>
                <a:solidFill>
                  <a:srgbClr val="002060"/>
                </a:solidFill>
                <a:latin typeface="Tadjik" pitchFamily="18" charset="-52"/>
              </a:rPr>
              <a:t>Муаллими калон</a:t>
            </a:r>
          </a:p>
          <a:p>
            <a:pPr algn="l"/>
            <a:r>
              <a:rPr lang="ru-RU" sz="2000" b="1">
                <a:solidFill>
                  <a:srgbClr val="002060"/>
                </a:solidFill>
                <a:latin typeface="Tadjik" pitchFamily="18" charset="-52"/>
              </a:rPr>
              <a:t>САРАДБЕКОВ </a:t>
            </a:r>
            <a:r>
              <a:rPr lang="en-US" sz="2000" b="1">
                <a:solidFill>
                  <a:srgbClr val="002060"/>
                </a:solidFill>
                <a:latin typeface="Tadjik" pitchFamily="18" charset="-52"/>
              </a:rPr>
              <a:t>  </a:t>
            </a:r>
            <a:r>
              <a:rPr lang="ru-RU" sz="2000" b="1">
                <a:solidFill>
                  <a:srgbClr val="002060"/>
                </a:solidFill>
                <a:latin typeface="Tadjik" pitchFamily="18" charset="-52"/>
              </a:rPr>
              <a:t>Р</a:t>
            </a:r>
            <a:r>
              <a:rPr lang="ru-RU" sz="2000">
                <a:latin typeface="Tadjik" pitchFamily="18" charset="-52"/>
              </a:rPr>
              <a:t>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04825"/>
            <a:ext cx="8183563" cy="1052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         НБО-и Саяно- Шушенский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 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ба номи  П.С. Непорожн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  (Россия)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  <a:latin typeface="Tadjik" pitchFamily="18" charset="-52"/>
            </a:endParaRPr>
          </a:p>
        </p:txBody>
      </p:sp>
      <p:pic>
        <p:nvPicPr>
          <p:cNvPr id="32771" name="Рисунок 2" descr="Саяно-Шушенская гидроэлектростан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50403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5724525" y="1557338"/>
            <a:ext cx="273526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100" b="1">
                <a:solidFill>
                  <a:srgbClr val="FF0000"/>
                </a:solidFill>
                <a:latin typeface="Tadjik" pitchFamily="18" charset="-52"/>
              </a:rPr>
              <a:t>Тавоноии нер\гоыи  мазкур 6,4 Гвт- ро ташкил медиыад. 75%-и щувваи барщро корхонаи алюминии Саяно-горск истеымол мекунад. Моыи август соли 2009 дар нер\гоы садама рух дод, ки бар асари он 75 нафар ыалок шуданд.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6392862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НБО-и Красноярск  (Россия)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  <a:latin typeface="Tadjik" pitchFamily="18" charset="-52"/>
            </a:endParaRPr>
          </a:p>
        </p:txBody>
      </p:sp>
      <p:pic>
        <p:nvPicPr>
          <p:cNvPr id="33795" name="Рисунок 2" descr="Красноярская гидроэлектростан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95425"/>
            <a:ext cx="52387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980113" y="1495425"/>
            <a:ext cx="25923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</a:t>
            </a:r>
            <a:r>
              <a:rPr lang="ru-RU" sz="2000" b="1">
                <a:solidFill>
                  <a:srgbClr val="FF0000"/>
                </a:solidFill>
                <a:latin typeface="Tadjik" pitchFamily="18" charset="-52"/>
              </a:rPr>
              <a:t>Тавоноии нер\гоы  6,0 Гвт- ро ташкил медиыад. Дар ващти тайёр намудани лоиыаи нер\гоы ба хатогии дацали эколог= роы дода шудааст, ки дар натиьаи он ыудуди хеле зиёд дар зери обанбор монда ба ищлими маыал таъ-сири зиёд расонда шуд.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5313362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НБО-и Братск  (Россия)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  <a:latin typeface="Tadjik" pitchFamily="18" charset="-52"/>
            </a:endParaRPr>
          </a:p>
        </p:txBody>
      </p:sp>
      <p:pic>
        <p:nvPicPr>
          <p:cNvPr id="34819" name="Рисунок 2" descr="Братская гидроэлектростанция им. 50 летия Великого Октяб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44675"/>
            <a:ext cx="50403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580063" y="1773238"/>
            <a:ext cx="29273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FF0000"/>
                </a:solidFill>
                <a:latin typeface="Tadjik" pitchFamily="18" charset="-52"/>
              </a:rPr>
              <a:t>Тавоноии нер\гоы- 4,52 Гвт. Дар ващти сохтмони ин нер\гоы заминыои зиёд, зиёда аз 100 нущтаыои аыолини-шин ва 70 хоьагиыои ьазираыои азхудшуда дар зери об монданд ва инро «Атлантидаи Ангарск» номида буданд.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608762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НБО-и Уст- Илимск   (Россия)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  <a:latin typeface="Tadjik" pitchFamily="18" charset="-52"/>
            </a:endParaRPr>
          </a:p>
        </p:txBody>
      </p:sp>
      <p:pic>
        <p:nvPicPr>
          <p:cNvPr id="35843" name="Рисунок 2" descr="Усть-Илимская гидроэлектростан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12875"/>
            <a:ext cx="6624638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767013" y="5895975"/>
            <a:ext cx="3313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  </a:t>
            </a:r>
            <a:r>
              <a:rPr lang="ru-RU" b="1">
                <a:solidFill>
                  <a:srgbClr val="FF0000"/>
                </a:solidFill>
                <a:latin typeface="Tadjik" pitchFamily="18" charset="-52"/>
              </a:rPr>
              <a:t>Тавоноии </a:t>
            </a:r>
            <a:r>
              <a:rPr lang="ru-RU" sz="2000" b="1">
                <a:solidFill>
                  <a:srgbClr val="FF0000"/>
                </a:solidFill>
                <a:latin typeface="Tadjik" pitchFamily="18" charset="-52"/>
              </a:rPr>
              <a:t>нер\гоы-</a:t>
            </a:r>
            <a:r>
              <a:rPr lang="ru-RU" b="1">
                <a:solidFill>
                  <a:srgbClr val="FF0000"/>
                </a:solidFill>
                <a:latin typeface="Tadjik" pitchFamily="18" charset="-52"/>
              </a:rPr>
              <a:t> 3,84 Гвт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6176963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НБО-и Богучанск   (Россия)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  <a:latin typeface="Tadjik" pitchFamily="18" charset="-52"/>
            </a:endParaRPr>
          </a:p>
        </p:txBody>
      </p:sp>
      <p:pic>
        <p:nvPicPr>
          <p:cNvPr id="36867" name="Рисунок 2" descr="Богучанская гидроэлектростан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466850"/>
            <a:ext cx="557212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082925" y="5807075"/>
            <a:ext cx="331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>
                <a:solidFill>
                  <a:srgbClr val="FF0000"/>
                </a:solidFill>
                <a:latin typeface="Tadjik" pitchFamily="18" charset="-52"/>
              </a:rPr>
              <a:t>Тавоноии нер\гоы- 3,0 Гвт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446088"/>
            <a:ext cx="8183562" cy="446087"/>
          </a:xfrm>
        </p:spPr>
        <p:txBody>
          <a:bodyPr>
            <a:normAutofit fontScale="90000"/>
          </a:bodyPr>
          <a:lstStyle/>
          <a:p>
            <a:pPr indent="354013"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Адабиёти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 </a:t>
            </a:r>
            <a:r>
              <a:rPr lang="ru-RU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истифодашуда</a:t>
            </a: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  <a:latin typeface="Tadjik" pitchFamily="18" charset="-52"/>
            </a:endParaRPr>
          </a:p>
        </p:txBody>
      </p:sp>
      <p:pic>
        <p:nvPicPr>
          <p:cNvPr id="1034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1263" y="3860800"/>
            <a:ext cx="1095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11" descr="BOOK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46088"/>
            <a:ext cx="122396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27088" y="1268413"/>
            <a:ext cx="7561262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Обрезков В.И., Малинин Н.К. и др.     Гидроэнергетика,</a:t>
            </a:r>
          </a:p>
          <a:p>
            <a:pPr algn="l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Москва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Энергоиздат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»- 1981 г.</a:t>
            </a:r>
          </a:p>
          <a:p>
            <a:pPr marL="457200" indent="-457200" algn="l">
              <a:buFontTx/>
              <a:buAutoNum type="arabicPeriod" startAt="2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Ильиных И.И.   Гидроэлектростанция,  Москва     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Энергоиздат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»- 1988 г.</a:t>
            </a:r>
          </a:p>
          <a:p>
            <a:pPr marL="457200" indent="-457200" algn="l">
              <a:buFontTx/>
              <a:buAutoNum type="arabicPeriod" startAt="2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Кривченко Г.И.     Гидравлические машины,  Москва «Энергия»- 1978 г.</a:t>
            </a:r>
          </a:p>
          <a:p>
            <a:pPr marL="457200" indent="-457200" algn="l">
              <a:buFontTx/>
              <a:buAutoNum type="arabicPeriod" startAt="2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Кравцов А.М.,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Лахмаков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В.С. Гидравлика- гидравлика открытых русел и сооружений,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Беларусский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государствен-ный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аграрный технический университет. Минск- 2009 г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AutoNum type="arabicPeriod" startAt="2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Михайлов Л.П., Малая гидроэнергетика, Москва                       «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Энергоатомиздат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»- 1989 г. </a:t>
            </a:r>
          </a:p>
          <a:p>
            <a:pPr marL="457200" indent="-457200" algn="l">
              <a:buFontTx/>
              <a:buAutoNum type="arabicPeriod" startAt="2"/>
              <a:defRPr/>
            </a:pPr>
            <a:r>
              <a:rPr lang="ru-RU" sz="2000" b="1" dirty="0" err="1">
                <a:solidFill>
                  <a:srgbClr val="002060"/>
                </a:solidFill>
                <a:latin typeface="Tadjik" pitchFamily="18" charset="-52"/>
                <a:cs typeface="Times New Roman" pitchFamily="18" charset="0"/>
              </a:rPr>
              <a:t>Гидроэнергетикаи</a:t>
            </a:r>
            <a:r>
              <a:rPr lang="ru-RU" sz="2000" b="1" dirty="0">
                <a:solidFill>
                  <a:srgbClr val="002060"/>
                </a:solidFill>
                <a:latin typeface="Tadjik" pitchFamily="18" charset="-52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adjik" pitchFamily="18" charset="-52"/>
                <a:cs typeface="Times New Roman" pitchFamily="18" charset="0"/>
              </a:rPr>
              <a:t>ьаыон</a:t>
            </a:r>
            <a:r>
              <a:rPr lang="ru-RU" sz="2000" b="1" dirty="0">
                <a:solidFill>
                  <a:srgbClr val="002060"/>
                </a:solidFill>
                <a:latin typeface="Tadjik" pitchFamily="18" charset="-52"/>
                <a:cs typeface="Times New Roman" pitchFamily="18" charset="0"/>
              </a:rPr>
              <a:t> ( </a:t>
            </a:r>
            <a:r>
              <a:rPr lang="ru-RU" sz="2000" b="1" dirty="0" err="1">
                <a:solidFill>
                  <a:srgbClr val="002060"/>
                </a:solidFill>
                <a:latin typeface="Tadjik" pitchFamily="18" charset="-52"/>
                <a:cs typeface="Times New Roman" pitchFamily="18" charset="0"/>
              </a:rPr>
              <a:t>Маводыои</a:t>
            </a:r>
            <a:r>
              <a:rPr lang="ru-RU" sz="2000" b="1" dirty="0">
                <a:solidFill>
                  <a:srgbClr val="002060"/>
                </a:solidFill>
                <a:latin typeface="Tadjik" pitchFamily="18" charset="-52"/>
                <a:cs typeface="Times New Roman" pitchFamily="18" charset="0"/>
              </a:rPr>
              <a:t> Интернет)</a:t>
            </a:r>
          </a:p>
          <a:p>
            <a:pPr marL="457200" indent="-457200" algn="l">
              <a:buFontTx/>
              <a:buAutoNum type="arabicPeriod" startAt="2"/>
              <a:defRPr/>
            </a:pPr>
            <a:r>
              <a:rPr lang="ru-RU" sz="2000" b="1" dirty="0" err="1">
                <a:solidFill>
                  <a:srgbClr val="002060"/>
                </a:solidFill>
                <a:latin typeface="Tadjik" pitchFamily="18" charset="-52"/>
                <a:cs typeface="Times New Roman" pitchFamily="18" charset="0"/>
              </a:rPr>
              <a:t>Гидроэнергетикаи</a:t>
            </a:r>
            <a:r>
              <a:rPr lang="ru-RU" sz="2000" b="1" dirty="0">
                <a:solidFill>
                  <a:srgbClr val="002060"/>
                </a:solidFill>
                <a:latin typeface="Tadjik" pitchFamily="18" charset="-52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adjik" pitchFamily="18" charset="-52"/>
                <a:cs typeface="Times New Roman" pitchFamily="18" charset="0"/>
              </a:rPr>
              <a:t>Тоьикистон</a:t>
            </a:r>
            <a:r>
              <a:rPr lang="ru-RU" sz="2000" b="1" dirty="0">
                <a:solidFill>
                  <a:srgbClr val="002060"/>
                </a:solidFill>
                <a:latin typeface="Tadjik" pitchFamily="18" charset="-52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002060"/>
                </a:solidFill>
                <a:latin typeface="Tadjik" pitchFamily="18" charset="-52"/>
                <a:cs typeface="Times New Roman" pitchFamily="18" charset="0"/>
              </a:rPr>
              <a:t>Маводыои</a:t>
            </a:r>
            <a:r>
              <a:rPr lang="ru-RU" sz="2000" b="1" dirty="0">
                <a:solidFill>
                  <a:srgbClr val="002060"/>
                </a:solidFill>
                <a:latin typeface="Tadjik" pitchFamily="18" charset="-52"/>
                <a:cs typeface="Times New Roman" pitchFamily="18" charset="0"/>
              </a:rPr>
              <a:t> Интернет)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504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Мавщеи</a:t>
            </a: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 НБО дар </a:t>
            </a:r>
            <a:r>
              <a:rPr lang="ru-RU" sz="3000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энергетикаи</a:t>
            </a: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 </a:t>
            </a:r>
            <a:r>
              <a:rPr lang="ru-RU" sz="3000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ьаыони</a:t>
            </a: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 </a:t>
            </a:r>
            <a:r>
              <a:rPr lang="ru-RU" sz="3000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муосир</a:t>
            </a:r>
            <a:endParaRPr lang="ru-RU" sz="3000" dirty="0">
              <a:solidFill>
                <a:schemeClr val="accent1">
                  <a:tint val="88000"/>
                  <a:satMod val="150000"/>
                </a:schemeClr>
              </a:solidFill>
              <a:latin typeface="Tadjik" pitchFamily="18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1052513"/>
          <a:ext cx="8064500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27"/>
                <a:gridCol w="2232138"/>
                <a:gridCol w="1512094"/>
                <a:gridCol w="1368085"/>
                <a:gridCol w="1152071"/>
                <a:gridCol w="13680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djik" pitchFamily="18" charset="-52"/>
                        </a:rPr>
                        <a:t>№ </a:t>
                      </a:r>
                      <a:r>
                        <a:rPr lang="ru-RU" sz="1400" dirty="0" err="1" smtClean="0">
                          <a:latin typeface="Tadjik" pitchFamily="18" charset="-52"/>
                        </a:rPr>
                        <a:t>т.т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adjik" pitchFamily="18" charset="-52"/>
                        </a:rPr>
                        <a:t>Мамлакат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adjik" pitchFamily="18" charset="-52"/>
                        </a:rPr>
                        <a:t>Ищтидори</a:t>
                      </a:r>
                      <a:r>
                        <a:rPr lang="ru-RU" sz="1400" dirty="0" smtClean="0">
                          <a:latin typeface="Tadjik" pitchFamily="18" charset="-52"/>
                        </a:rPr>
                        <a:t>  </a:t>
                      </a:r>
                      <a:r>
                        <a:rPr lang="ru-RU" sz="1400" dirty="0" err="1" smtClean="0">
                          <a:latin typeface="Tadjik" pitchFamily="18" charset="-52"/>
                        </a:rPr>
                        <a:t>муайяншуда</a:t>
                      </a:r>
                      <a:r>
                        <a:rPr lang="ru-RU" sz="1400" dirty="0" smtClean="0">
                          <a:latin typeface="Tadjik" pitchFamily="18" charset="-52"/>
                        </a:rPr>
                        <a:t> Мвт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adjik" pitchFamily="18" charset="-52"/>
                        </a:rPr>
                        <a:t>Истеысоли</a:t>
                      </a:r>
                      <a:r>
                        <a:rPr lang="ru-RU" sz="1400" dirty="0" smtClean="0">
                          <a:latin typeface="Tadjik" pitchFamily="18" charset="-52"/>
                        </a:rPr>
                        <a:t> </a:t>
                      </a:r>
                      <a:r>
                        <a:rPr lang="ru-RU" sz="1400" dirty="0" err="1" smtClean="0">
                          <a:latin typeface="Tadjik" pitchFamily="18" charset="-52"/>
                        </a:rPr>
                        <a:t>барщ</a:t>
                      </a:r>
                      <a:r>
                        <a:rPr lang="ru-RU" sz="1400" baseline="0" dirty="0" smtClean="0">
                          <a:latin typeface="Tadjik" pitchFamily="18" charset="-52"/>
                        </a:rPr>
                        <a:t> дар НБО  млрд. </a:t>
                      </a:r>
                      <a:r>
                        <a:rPr lang="ru-RU" sz="1400" baseline="0" dirty="0" err="1" smtClean="0">
                          <a:latin typeface="Tadjik" pitchFamily="18" charset="-52"/>
                        </a:rPr>
                        <a:t>кВт.с</a:t>
                      </a:r>
                      <a:r>
                        <a:rPr lang="ru-RU" sz="1400" baseline="0" dirty="0" smtClean="0">
                          <a:latin typeface="Tadjik" pitchFamily="18" charset="-52"/>
                        </a:rPr>
                        <a:t> 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adjik" pitchFamily="18" charset="-52"/>
                        </a:rPr>
                        <a:t>Потенсиалиищтисод</a:t>
                      </a:r>
                      <a:r>
                        <a:rPr lang="ru-RU" sz="1400" dirty="0" smtClean="0">
                          <a:latin typeface="Tadjik" pitchFamily="18" charset="-52"/>
                        </a:rPr>
                        <a:t>=, </a:t>
                      </a:r>
                      <a:r>
                        <a:rPr lang="ru-RU" sz="1400" dirty="0" err="1" smtClean="0">
                          <a:latin typeface="Tadjik" pitchFamily="18" charset="-52"/>
                        </a:rPr>
                        <a:t>млрд.кВт.с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adjik" pitchFamily="18" charset="-52"/>
                        </a:rPr>
                        <a:t>Фоизи</a:t>
                      </a:r>
                      <a:r>
                        <a:rPr lang="ru-RU" sz="1400" dirty="0" smtClean="0">
                          <a:latin typeface="Tadjik" pitchFamily="18" charset="-52"/>
                        </a:rPr>
                        <a:t> </a:t>
                      </a:r>
                      <a:r>
                        <a:rPr lang="ru-RU" sz="1400" dirty="0" err="1" smtClean="0">
                          <a:latin typeface="Tadjik" pitchFamily="18" charset="-52"/>
                        </a:rPr>
                        <a:t>гидроэнерге</a:t>
                      </a:r>
                      <a:r>
                        <a:rPr lang="ru-RU" sz="1400" dirty="0" smtClean="0">
                          <a:latin typeface="Tadjik" pitchFamily="18" charset="-52"/>
                        </a:rPr>
                        <a:t>-тика,  %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</a:tr>
              <a:tr h="2045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djik" pitchFamily="18" charset="-52"/>
                        </a:rPr>
                        <a:t>ШМА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75525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308800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376000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adjik" pitchFamily="18" charset="-52"/>
                        </a:rPr>
                        <a:t>Хитой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72900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212900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1260000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171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djik" pitchFamily="18" charset="-52"/>
                        </a:rPr>
                        <a:t>Канада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65726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350000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536000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djik" pitchFamily="18" charset="-52"/>
                        </a:rPr>
                        <a:t>Бразилия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56481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301198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736500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2815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djik" pitchFamily="18" charset="-52"/>
                        </a:rPr>
                        <a:t>Россия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43940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852000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2647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djik" pitchFamily="18" charset="-52"/>
                        </a:rPr>
                        <a:t>Норвегия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27410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116259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179600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2479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adjik" pitchFamily="18" charset="-52"/>
                        </a:rPr>
                        <a:t>Франсия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2312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adjik" pitchFamily="18" charset="-52"/>
                        </a:rPr>
                        <a:t>Ыиндустон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21963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74338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--------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2144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djik" pitchFamily="18" charset="-52"/>
                        </a:rPr>
                        <a:t>Япония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21389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102587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114267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2696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djik" pitchFamily="18" charset="-52"/>
                        </a:rPr>
                        <a:t>Испания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2529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adjik" pitchFamily="18" charset="-52"/>
                        </a:rPr>
                        <a:t>Шветсия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16204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djik" pitchFamily="18" charset="-52"/>
                        </a:rPr>
                        <a:t>Италия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15267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51636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djik" pitchFamily="18" charset="-52"/>
                        </a:rPr>
                        <a:t>Венесуэла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13224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57923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  <a:tr h="2865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adjik" pitchFamily="18" charset="-52"/>
                        </a:rPr>
                        <a:t>Турсия</a:t>
                      </a:r>
                      <a:endParaRPr lang="ru-RU" sz="1400" dirty="0">
                        <a:latin typeface="Tadjik" pitchFamily="18" charset="-52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10215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42229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123040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183562" cy="14398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70C0"/>
                </a:solidFill>
                <a:latin typeface="Tadjik" pitchFamily="18" charset="-52"/>
              </a:rPr>
              <a:t>Нер\гоыыои барщии обии </a:t>
            </a:r>
            <a:r>
              <a:rPr lang="ru-RU" sz="4400" dirty="0" err="1" smtClean="0">
                <a:solidFill>
                  <a:srgbClr val="0070C0"/>
                </a:solidFill>
                <a:latin typeface="Tadjik" pitchFamily="18" charset="-52"/>
              </a:rPr>
              <a:t>калонтарини</a:t>
            </a:r>
            <a:r>
              <a:rPr lang="ru-RU" sz="4400" dirty="0" smtClean="0">
                <a:solidFill>
                  <a:srgbClr val="0070C0"/>
                </a:solidFill>
                <a:latin typeface="Tadjik" pitchFamily="18" charset="-52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adjik" pitchFamily="18" charset="-52"/>
              </a:rPr>
              <a:t>ьаыон</a:t>
            </a:r>
            <a:endParaRPr lang="ru-RU" sz="4400" dirty="0">
              <a:solidFill>
                <a:srgbClr val="0070C0"/>
              </a:solidFill>
              <a:latin typeface="Tadjik" pitchFamily="18" charset="-52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60400" y="765175"/>
            <a:ext cx="7727950" cy="719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      НБО-и Се дара (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ущелье)</a:t>
            </a: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  <a:latin typeface="Tadjik" pitchFamily="18" charset="-52"/>
            </a:endParaRPr>
          </a:p>
        </p:txBody>
      </p:sp>
      <p:pic>
        <p:nvPicPr>
          <p:cNvPr id="26627" name="Рисунок 2" descr="Три ущел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685925"/>
            <a:ext cx="6048375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476375" y="5897563"/>
            <a:ext cx="6551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FF0000"/>
                </a:solidFill>
                <a:latin typeface="Tadjik" pitchFamily="18" charset="-52"/>
              </a:rPr>
              <a:t>НБО-и Се дара (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ущелье</a:t>
            </a:r>
            <a:r>
              <a:rPr lang="ru-RU" b="1">
                <a:solidFill>
                  <a:srgbClr val="FF0000"/>
                </a:solidFill>
                <a:latin typeface="Tadjik" pitchFamily="18" charset="-52"/>
              </a:rPr>
              <a:t>) дар Хитой. Тавоно= - 22,4 Гвт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682625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       НОБ-и Итайпу (Бразилия)</a:t>
            </a:r>
          </a:p>
        </p:txBody>
      </p:sp>
      <p:pic>
        <p:nvPicPr>
          <p:cNvPr id="27651" name="Рисунок 2" descr="Итайп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466850"/>
            <a:ext cx="5238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116013" y="5516563"/>
            <a:ext cx="669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FF0000"/>
                </a:solidFill>
                <a:latin typeface="Tadjik" pitchFamily="18" charset="-52"/>
              </a:rPr>
              <a:t>Тавоно=- 14 Гвт.   Дорои 20 агрегати тавоноиашон 700 Мвт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НОБ-и «Гури» ё Симон Боливар (Венесуэл)</a:t>
            </a: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203575" y="5942013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FF0000"/>
                </a:solidFill>
                <a:latin typeface="Tadjik" pitchFamily="18" charset="-52"/>
              </a:rPr>
              <a:t>Тавоно=- 10,3  Гвт.  </a:t>
            </a:r>
          </a:p>
        </p:txBody>
      </p:sp>
      <p:pic>
        <p:nvPicPr>
          <p:cNvPr id="5" name="Рисунок 4" descr="ГЭС имени Симона Боливара или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52625" y="1466850"/>
            <a:ext cx="5238750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7848600" cy="719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НБО-и Черчилл-Фолс  (Канада)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067175" y="1628775"/>
            <a:ext cx="41767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FF0000"/>
                </a:solidFill>
                <a:latin typeface="Tadjik" pitchFamily="18" charset="-52"/>
              </a:rPr>
              <a:t>Ноб-и Черчилл- Фолс дар ьои шаршараи Черчилл сохта шудааст. Ин нер\гоы калонтарин нер\гоыи дериватсион= мебошад . Ба цайр аз ин бинои нер\гоы зеризамин= буда дар он 11 агрегати тавоноиашон 493,5 Мвт ьой дода шудаааст. Тавоноии умум=- 5,43 Гвт. Агарчанде, ки тавоноиаш аз НБО-ыои ьои 5 ва 6 гирифта камтар бошад ыам лекин дар истеысоли солонаи щувваи барщ аз оныо дар пеш аст.</a:t>
            </a:r>
          </a:p>
        </p:txBody>
      </p:sp>
      <p:pic>
        <p:nvPicPr>
          <p:cNvPr id="29700" name="Рисунок 4" descr="Черчилл-Фол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27368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64643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НБО-и  Тукуруй  (Бразилия)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  <a:latin typeface="Tadjik" pitchFamily="18" charset="-52"/>
            </a:endParaRPr>
          </a:p>
        </p:txBody>
      </p:sp>
      <p:pic>
        <p:nvPicPr>
          <p:cNvPr id="30723" name="Рисунок 2" descr="Тукуруйская ГЭ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66850"/>
            <a:ext cx="5238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084888" y="1466850"/>
            <a:ext cx="24479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</a:t>
            </a:r>
            <a:r>
              <a:rPr lang="ru-RU" sz="2200" b="1">
                <a:solidFill>
                  <a:srgbClr val="FF0000"/>
                </a:solidFill>
                <a:latin typeface="Tadjik" pitchFamily="18" charset="-52"/>
              </a:rPr>
              <a:t>Тавоноии нер\гоы- 8,3 Гвт мебошад. Дар ьои обанбори ин нер\гоы шаыри Тукуруи вуьуд дошт, ки дар зери об монд ва барои ин нер\гоы номи Тукуруйро гирифт.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632142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djik" pitchFamily="18" charset="-52"/>
              </a:rPr>
              <a:t>НБО-и  Гранд- Кули ( ИМА)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  <a:latin typeface="Tadjik" pitchFamily="18" charset="-52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4910137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5867400" y="1260475"/>
            <a:ext cx="273685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FF0000"/>
                </a:solidFill>
                <a:latin typeface="Tadjik" pitchFamily="18" charset="-52"/>
              </a:rPr>
              <a:t>Нер\гоыи барщии Гранд- Кули соли 1942 ба истифода дода шудааст. Таво-ноиаш 6,8 Гвт буда аз 4 толори мошинаыо ва 33 агрегат иборат аст. Аз обанбори нер\гоы тавасути на-сосыои обкаш ва каналыои ирригат-сион= 2000 км2 заминыо обёр= карда мешаванд.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7368</TotalTime>
  <Words>603</Words>
  <Application>Microsoft Office PowerPoint</Application>
  <PresentationFormat>Экран (4:3)</PresentationFormat>
  <Paragraphs>131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Verdana</vt:lpstr>
      <vt:lpstr>Wingdings 2</vt:lpstr>
      <vt:lpstr>Calibri</vt:lpstr>
      <vt:lpstr>Tadjik</vt:lpstr>
      <vt:lpstr>Wingdings</vt:lpstr>
      <vt:lpstr>Times New Roman</vt:lpstr>
      <vt:lpstr>Аспект</vt:lpstr>
      <vt:lpstr>Слайд 1</vt:lpstr>
      <vt:lpstr>Мавщеи НБО дар энергетикаи ьаыони муосир</vt:lpstr>
      <vt:lpstr>Нер\гоыыои барщии обии калонтарини ьаыон</vt:lpstr>
      <vt:lpstr>      НБО-и Се дара (Три ущелье)</vt:lpstr>
      <vt:lpstr>       НОБ-и Итайпу (Бразилия)</vt:lpstr>
      <vt:lpstr>НОБ-и «Гури» ё Симон Боливар (Венесуэл)</vt:lpstr>
      <vt:lpstr>НБО-и Черчилл-Фолс  (Канада)</vt:lpstr>
      <vt:lpstr>НБО-и  Тукуруй  (Бразилия)</vt:lpstr>
      <vt:lpstr>НБО-и  Гранд- Кули ( ИМА)</vt:lpstr>
      <vt:lpstr>         НБО-и Саяно- Шушенский  ба номи  П.С. Непорожный  (Россия)</vt:lpstr>
      <vt:lpstr>НБО-и Красноярск  (Россия)</vt:lpstr>
      <vt:lpstr>НБО-и Братск  (Россия)</vt:lpstr>
      <vt:lpstr>НБО-и Уст- Илимск   (Россия)</vt:lpstr>
      <vt:lpstr>НБО-и Богучанск   (Россия)</vt:lpstr>
      <vt:lpstr>Адабиёти истифодашуда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Гидроэлектростанции</dc:title>
  <dc:subject>Производство электроэнергии (физика)</dc:subject>
  <dc:creator>Валентина Карпачева</dc:creator>
  <cp:lastModifiedBy>User</cp:lastModifiedBy>
  <cp:revision>422</cp:revision>
  <dcterms:created xsi:type="dcterms:W3CDTF">2009-02-03T05:43:51Z</dcterms:created>
  <dcterms:modified xsi:type="dcterms:W3CDTF">2016-10-14T14:41:48Z</dcterms:modified>
</cp:coreProperties>
</file>