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3" r:id="rId5"/>
    <p:sldId id="262" r:id="rId6"/>
    <p:sldId id="264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96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4/17/2009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0"/>
            <a:ext cx="7772400" cy="1828800"/>
          </a:xfrm>
        </p:spPr>
        <p:txBody>
          <a:bodyPr>
            <a:normAutofit/>
          </a:bodyPr>
          <a:lstStyle/>
          <a:p>
            <a:r>
              <a:rPr lang="ru-RU" dirty="0" smtClean="0"/>
              <a:t>Внешняя </a:t>
            </a:r>
            <a:r>
              <a:rPr lang="ru-RU" dirty="0" smtClean="0"/>
              <a:t>и внутренняя среда </a:t>
            </a:r>
            <a:r>
              <a:rPr lang="ru-RU" dirty="0" smtClean="0"/>
              <a:t>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90600" y="5334000"/>
            <a:ext cx="7772400" cy="9144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Модель влияния внешней среды на организацию</a:t>
            </a:r>
            <a:endParaRPr lang="ru-RU" sz="3600" dirty="0"/>
          </a:p>
        </p:txBody>
      </p:sp>
      <p:pic>
        <p:nvPicPr>
          <p:cNvPr id="1027" name="Picture 3" descr="D:\клип арт\люди\AbleStock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14600"/>
            <a:ext cx="37719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83880" cy="1051560"/>
          </a:xfrm>
        </p:spPr>
        <p:txBody>
          <a:bodyPr/>
          <a:lstStyle/>
          <a:p>
            <a:r>
              <a:rPr lang="ru-RU" dirty="0" smtClean="0"/>
              <a:t>План лекции: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1295400"/>
            <a:ext cx="4191000" cy="4876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1. Внешняя среда воздействия: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/>
              <a:t>Среда </a:t>
            </a:r>
            <a:r>
              <a:rPr lang="ru-RU" dirty="0" smtClean="0"/>
              <a:t>прямого </a:t>
            </a:r>
            <a:r>
              <a:rPr lang="ru-RU" dirty="0" smtClean="0"/>
              <a:t>воздействия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/>
              <a:t>Среда </a:t>
            </a:r>
            <a:r>
              <a:rPr lang="ru-RU" dirty="0" smtClean="0"/>
              <a:t>косвенного воздействия</a:t>
            </a:r>
          </a:p>
          <a:p>
            <a:pPr marL="0" indent="0">
              <a:buFont typeface="Wingdings" pitchFamily="2" charset="2"/>
              <a:buChar char="ü"/>
            </a:pPr>
            <a:r>
              <a:rPr lang="ru-RU" dirty="0" smtClean="0"/>
              <a:t> Характеристики </a:t>
            </a:r>
            <a:r>
              <a:rPr lang="ru-RU" dirty="0" smtClean="0"/>
              <a:t>внешней среды организации</a:t>
            </a:r>
          </a:p>
          <a:p>
            <a:pPr marL="0" indent="0">
              <a:buFont typeface="Wingdings" pitchFamily="2" charset="2"/>
              <a:buChar char="ü"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Внутренняя среда организации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Модель </a:t>
            </a:r>
            <a:r>
              <a:rPr lang="ru-RU" dirty="0" smtClean="0"/>
              <a:t>влияния внешней  среды на </a:t>
            </a:r>
            <a:r>
              <a:rPr lang="ru-RU" dirty="0" smtClean="0"/>
              <a:t>организацию</a:t>
            </a:r>
            <a:endParaRPr lang="ru-RU" dirty="0" smtClean="0"/>
          </a:p>
        </p:txBody>
      </p:sp>
      <p:pic>
        <p:nvPicPr>
          <p:cNvPr id="2050" name="Picture 2" descr="D:\клип арт\люди\AbleStock0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1126" y="1524000"/>
            <a:ext cx="2901274" cy="4352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83880" cy="1051560"/>
          </a:xfrm>
        </p:spPr>
        <p:txBody>
          <a:bodyPr>
            <a:noAutofit/>
          </a:bodyPr>
          <a:lstStyle/>
          <a:p>
            <a:r>
              <a:rPr lang="ru-RU" dirty="0" smtClean="0"/>
              <a:t>Среда прямого </a:t>
            </a:r>
            <a:r>
              <a:rPr lang="ru-RU" dirty="0" smtClean="0"/>
              <a:t>воздействия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124200" y="2743200"/>
            <a:ext cx="2667000" cy="2362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конкуренты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29000" y="15240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потребители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53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поставщики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219200" y="5257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профсоюзы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43600" y="51054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з</a:t>
            </a:r>
            <a:r>
              <a:rPr lang="ru-RU" dirty="0" err="1" smtClean="0">
                <a:solidFill>
                  <a:schemeClr val="tx1"/>
                </a:solidFill>
              </a:rPr>
              <a:t>аконода-тельств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5" name="Прямая со стрелкой 14"/>
          <p:cNvCxnSpPr>
            <a:stCxn id="9" idx="2"/>
            <a:endCxn id="7" idx="0"/>
          </p:cNvCxnSpPr>
          <p:nvPr/>
        </p:nvCxnSpPr>
        <p:spPr>
          <a:xfrm rot="16200000" flipH="1">
            <a:off x="4248150" y="25336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8" idx="3"/>
            <a:endCxn id="7" idx="2"/>
          </p:cNvCxnSpPr>
          <p:nvPr/>
        </p:nvCxnSpPr>
        <p:spPr>
          <a:xfrm>
            <a:off x="2438400" y="33909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2" idx="0"/>
            <a:endCxn id="7" idx="3"/>
          </p:cNvCxnSpPr>
          <p:nvPr/>
        </p:nvCxnSpPr>
        <p:spPr>
          <a:xfrm rot="5400000" flipH="1" flipV="1">
            <a:off x="2613118" y="4356146"/>
            <a:ext cx="498336" cy="1304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0" idx="1"/>
            <a:endCxn id="7" idx="6"/>
          </p:cNvCxnSpPr>
          <p:nvPr/>
        </p:nvCxnSpPr>
        <p:spPr>
          <a:xfrm rot="10800000" flipV="1">
            <a:off x="5791200" y="33909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3" idx="0"/>
            <a:endCxn id="7" idx="5"/>
          </p:cNvCxnSpPr>
          <p:nvPr/>
        </p:nvCxnSpPr>
        <p:spPr>
          <a:xfrm rot="16200000" flipV="1">
            <a:off x="5994446" y="4165645"/>
            <a:ext cx="345936" cy="15335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Среда косвенного  воздействия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419600" y="152400"/>
            <a:ext cx="3931920" cy="438912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dirty="0" smtClean="0"/>
          </a:p>
          <a:p>
            <a:pPr algn="r">
              <a:buFont typeface="Wingdings" pitchFamily="2" charset="2"/>
              <a:buChar char="§"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124200" y="2743200"/>
            <a:ext cx="2667000" cy="23622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29000" y="15240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политика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53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НТП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7200" y="29718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экономика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219200" y="5257800"/>
            <a:ext cx="20574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социо-культурная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среда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43600" y="5105400"/>
            <a:ext cx="1981200" cy="8382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международные события</a:t>
            </a:r>
            <a:endParaRPr lang="ru-RU" dirty="0" smtClean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7" idx="2"/>
            <a:endCxn id="6" idx="0"/>
          </p:cNvCxnSpPr>
          <p:nvPr/>
        </p:nvCxnSpPr>
        <p:spPr>
          <a:xfrm rot="16200000" flipH="1">
            <a:off x="4248150" y="2533650"/>
            <a:ext cx="381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9" idx="3"/>
            <a:endCxn id="6" idx="2"/>
          </p:cNvCxnSpPr>
          <p:nvPr/>
        </p:nvCxnSpPr>
        <p:spPr>
          <a:xfrm>
            <a:off x="2438400" y="3390900"/>
            <a:ext cx="6858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8" idx="1"/>
            <a:endCxn id="6" idx="6"/>
          </p:cNvCxnSpPr>
          <p:nvPr/>
        </p:nvCxnSpPr>
        <p:spPr>
          <a:xfrm rot="10800000" flipV="1">
            <a:off x="5791200" y="33909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0" idx="0"/>
            <a:endCxn id="6" idx="3"/>
          </p:cNvCxnSpPr>
          <p:nvPr/>
        </p:nvCxnSpPr>
        <p:spPr>
          <a:xfrm rot="5400000" flipH="1" flipV="1">
            <a:off x="2632168" y="4375196"/>
            <a:ext cx="498336" cy="1266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1" idx="0"/>
            <a:endCxn id="6" idx="5"/>
          </p:cNvCxnSpPr>
          <p:nvPr/>
        </p:nvCxnSpPr>
        <p:spPr>
          <a:xfrm rot="16200000" flipV="1">
            <a:off x="5994446" y="4165645"/>
            <a:ext cx="345936" cy="15335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D:\клип арт\люди\AbleStock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447800"/>
            <a:ext cx="3124200" cy="46482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048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Характеристики внешней среды организации: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47800"/>
            <a:ext cx="8458200" cy="55626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sz="2400" dirty="0" smtClean="0"/>
              <a:t>взаимосвязанность                                          факторов – </a:t>
            </a:r>
            <a:r>
              <a:rPr lang="ru-RU" sz="2000" dirty="0" smtClean="0"/>
              <a:t>сила, с                                                   которой изменение                                                       одного фактора                                                 воздействует на другие</a:t>
            </a:r>
          </a:p>
          <a:p>
            <a:pPr marL="0" indent="0">
              <a:buFont typeface="Wingdings" pitchFamily="2" charset="2"/>
              <a:buChar char="v"/>
            </a:pPr>
            <a:r>
              <a:rPr lang="ru-RU" sz="2400" dirty="0" smtClean="0"/>
              <a:t> сложность – </a:t>
            </a:r>
            <a:r>
              <a:rPr lang="ru-RU" sz="2000" dirty="0" smtClean="0"/>
              <a:t>число                                              факторов значительным                                             образом влияющих на                                          организацию</a:t>
            </a:r>
          </a:p>
          <a:p>
            <a:pPr marL="0" indent="0">
              <a:buFont typeface="Wingdings" pitchFamily="2" charset="2"/>
              <a:buChar char="v"/>
            </a:pPr>
            <a:r>
              <a:rPr lang="ru-RU" sz="2400" dirty="0" smtClean="0"/>
              <a:t> подвижность – </a:t>
            </a:r>
            <a:r>
              <a:rPr lang="ru-RU" sz="2000" dirty="0" smtClean="0"/>
              <a:t>относительная                           скорость изменения среды</a:t>
            </a:r>
          </a:p>
          <a:p>
            <a:pPr marL="0" indent="0">
              <a:buFont typeface="Wingdings" pitchFamily="2" charset="2"/>
              <a:buChar char="v"/>
            </a:pPr>
            <a:r>
              <a:rPr lang="ru-RU" sz="2400" dirty="0" smtClean="0"/>
              <a:t> неопределенность – </a:t>
            </a:r>
            <a:r>
              <a:rPr lang="ru-RU" sz="2000" dirty="0" smtClean="0"/>
              <a:t>относительное количество информации о среде и уверенность в ее релевантности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762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Внутренняя среда организации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19200" y="12954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19200" y="23622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задачи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9200" y="34290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с</a:t>
            </a:r>
            <a:r>
              <a:rPr lang="ru-RU" dirty="0" err="1" smtClean="0">
                <a:solidFill>
                  <a:schemeClr val="tx1"/>
                </a:solidFill>
              </a:rPr>
              <a:t>трук-тура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19200" y="44958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т</a:t>
            </a:r>
            <a:r>
              <a:rPr lang="ru-RU" dirty="0" err="1" smtClean="0">
                <a:solidFill>
                  <a:schemeClr val="tx1"/>
                </a:solidFill>
              </a:rPr>
              <a:t>ехно-логии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219200" y="5562600"/>
            <a:ext cx="12954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люди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76600" y="12954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Конкретное конечное состояние, ожидаемый результат, который стремится достичь организация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6600" y="23622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Предписанная работа, которая должна быть выполнена установленным способом в определенный срок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76600" y="3276600"/>
            <a:ext cx="4953000" cy="9906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Взаимоотношение уровней управления и функциональных областей, позволяющее наиболее эффективно достигать целей организации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76600" y="44958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Средство преобразования вводимых ресурсов в конечные искомые продукты или услуги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76600" y="5562600"/>
            <a:ext cx="4953000" cy="762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Люди являются основой любой </a:t>
            </a:r>
            <a:r>
              <a:rPr lang="ru-RU" sz="1600" dirty="0" smtClean="0">
                <a:solidFill>
                  <a:schemeClr val="tx1"/>
                </a:solidFill>
              </a:rPr>
              <a:t>организации, создают </a:t>
            </a:r>
            <a:r>
              <a:rPr lang="ru-RU" sz="1600" dirty="0" smtClean="0">
                <a:solidFill>
                  <a:schemeClr val="tx1"/>
                </a:solidFill>
              </a:rPr>
              <a:t>ее продукт, </a:t>
            </a:r>
            <a:r>
              <a:rPr lang="ru-RU" sz="1600" dirty="0" smtClean="0">
                <a:solidFill>
                  <a:schemeClr val="tx1"/>
                </a:solidFill>
              </a:rPr>
              <a:t>формируют </a:t>
            </a:r>
            <a:r>
              <a:rPr lang="ru-RU" sz="1600" dirty="0" smtClean="0">
                <a:solidFill>
                  <a:schemeClr val="tx1"/>
                </a:solidFill>
              </a:rPr>
              <a:t>культуру </a:t>
            </a:r>
            <a:r>
              <a:rPr lang="ru-RU" sz="1600" dirty="0" smtClean="0">
                <a:solidFill>
                  <a:schemeClr val="tx1"/>
                </a:solidFill>
              </a:rPr>
              <a:t>организации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-1637506" y="3619500"/>
            <a:ext cx="46482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4" idx="1"/>
          </p:cNvCxnSpPr>
          <p:nvPr/>
        </p:nvCxnSpPr>
        <p:spPr>
          <a:xfrm>
            <a:off x="685800" y="16764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85800" y="274161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85800" y="3810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85800" y="48768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685800" y="5943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1"/>
          </p:cNvCxnSpPr>
          <p:nvPr/>
        </p:nvCxnSpPr>
        <p:spPr>
          <a:xfrm>
            <a:off x="2514600" y="16764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514600" y="27432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514600" y="3810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2514600" y="4876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514600" y="5943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Прямая соединительная линия 39"/>
          <p:cNvCxnSpPr>
            <a:stCxn id="13" idx="3"/>
            <a:endCxn id="12" idx="1"/>
          </p:cNvCxnSpPr>
          <p:nvPr/>
        </p:nvCxnSpPr>
        <p:spPr>
          <a:xfrm>
            <a:off x="3429000" y="3771900"/>
            <a:ext cx="2057400" cy="3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83880" cy="13563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Модель влияния внешней среды на организацию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Блок-схема: узел 6"/>
          <p:cNvSpPr/>
          <p:nvPr/>
        </p:nvSpPr>
        <p:spPr>
          <a:xfrm>
            <a:off x="3962400" y="3276600"/>
            <a:ext cx="990600" cy="914400"/>
          </a:xfrm>
          <a:prstGeom prst="flowChartConnec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81400" y="3376136"/>
            <a:ext cx="1752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Цель</a:t>
            </a:r>
            <a:r>
              <a:rPr lang="ru-RU" sz="1400" dirty="0" smtClean="0"/>
              <a:t>        органи-                 зации</a:t>
            </a:r>
            <a:endParaRPr lang="ru-RU" sz="1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57600" y="2590800"/>
            <a:ext cx="1600200" cy="381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технологии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5486400" y="3587496"/>
            <a:ext cx="1219200" cy="3749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кадры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828800" y="3581400"/>
            <a:ext cx="1600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структура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657600" y="4495800"/>
            <a:ext cx="1600200" cy="381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задачи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6" name="Прямая соединительная линия 15"/>
          <p:cNvCxnSpPr>
            <a:stCxn id="9" idx="2"/>
            <a:endCxn id="7" idx="0"/>
          </p:cNvCxnSpPr>
          <p:nvPr/>
        </p:nvCxnSpPr>
        <p:spPr>
          <a:xfrm rot="5400000">
            <a:off x="4305300" y="3124200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14" idx="0"/>
            <a:endCxn id="7" idx="4"/>
          </p:cNvCxnSpPr>
          <p:nvPr/>
        </p:nvCxnSpPr>
        <p:spPr>
          <a:xfrm rot="5400000" flipH="1" flipV="1">
            <a:off x="4305300" y="4343400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stCxn id="13" idx="0"/>
            <a:endCxn id="9" idx="1"/>
          </p:cNvCxnSpPr>
          <p:nvPr/>
        </p:nvCxnSpPr>
        <p:spPr>
          <a:xfrm rot="5400000" flipH="1" flipV="1">
            <a:off x="2743200" y="2667000"/>
            <a:ext cx="800100" cy="10287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stCxn id="9" idx="3"/>
            <a:endCxn id="12" idx="0"/>
          </p:cNvCxnSpPr>
          <p:nvPr/>
        </p:nvCxnSpPr>
        <p:spPr>
          <a:xfrm>
            <a:off x="5257800" y="2781300"/>
            <a:ext cx="838200" cy="8061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2" idx="2"/>
            <a:endCxn id="14" idx="3"/>
          </p:cNvCxnSpPr>
          <p:nvPr/>
        </p:nvCxnSpPr>
        <p:spPr>
          <a:xfrm rot="5400000">
            <a:off x="5314950" y="3905250"/>
            <a:ext cx="7239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4" idx="1"/>
            <a:endCxn id="13" idx="2"/>
          </p:cNvCxnSpPr>
          <p:nvPr/>
        </p:nvCxnSpPr>
        <p:spPr>
          <a:xfrm rot="10800000">
            <a:off x="2628900" y="3962400"/>
            <a:ext cx="1028700" cy="723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685800" y="16764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поставщиков и технологий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6324600" y="16764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социо- культурной сферы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85800" y="45720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 экономики и конкурентов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6324600" y="4572000"/>
            <a:ext cx="2057400" cy="1143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воздействие </a:t>
            </a:r>
            <a:r>
              <a:rPr lang="ru-RU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законодатель-ства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и политики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8" name="Левая круглая скобка 47"/>
          <p:cNvSpPr/>
          <p:nvPr/>
        </p:nvSpPr>
        <p:spPr>
          <a:xfrm>
            <a:off x="533400" y="2209800"/>
            <a:ext cx="152400" cy="29718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авая круглая скобка 48"/>
          <p:cNvSpPr/>
          <p:nvPr/>
        </p:nvSpPr>
        <p:spPr>
          <a:xfrm>
            <a:off x="8382000" y="2286000"/>
            <a:ext cx="152400" cy="289560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TextBox 50"/>
          <p:cNvSpPr txBox="1"/>
          <p:nvPr/>
        </p:nvSpPr>
        <p:spPr>
          <a:xfrm>
            <a:off x="304800" y="3124200"/>
            <a:ext cx="1447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Вводимые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ресурсы</a:t>
            </a:r>
            <a:endParaRPr lang="ru-RU" dirty="0"/>
          </a:p>
        </p:txBody>
      </p:sp>
      <p:sp>
        <p:nvSpPr>
          <p:cNvPr id="50" name="Стрелка вверх 49"/>
          <p:cNvSpPr/>
          <p:nvPr/>
        </p:nvSpPr>
        <p:spPr>
          <a:xfrm rot="5400000">
            <a:off x="571500" y="3467100"/>
            <a:ext cx="381000" cy="6096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>
            <a:stCxn id="44" idx="3"/>
            <a:endCxn id="45" idx="1"/>
          </p:cNvCxnSpPr>
          <p:nvPr/>
        </p:nvCxnSpPr>
        <p:spPr>
          <a:xfrm>
            <a:off x="2743200" y="2247900"/>
            <a:ext cx="3581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stCxn id="46" idx="3"/>
            <a:endCxn id="47" idx="1"/>
          </p:cNvCxnSpPr>
          <p:nvPr/>
        </p:nvCxnSpPr>
        <p:spPr>
          <a:xfrm>
            <a:off x="2743200" y="5143500"/>
            <a:ext cx="3581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Стрелка вверх 55"/>
          <p:cNvSpPr/>
          <p:nvPr/>
        </p:nvSpPr>
        <p:spPr>
          <a:xfrm rot="5400000">
            <a:off x="8115300" y="3467100"/>
            <a:ext cx="381000" cy="609600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7391400" y="3276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  <p:bldP spid="9" grpId="0" animBg="1"/>
      <p:bldP spid="12" grpId="0" build="p" animBg="1"/>
      <p:bldP spid="13" grpId="0" animBg="1"/>
      <p:bldP spid="14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/>
      <p:bldP spid="50" grpId="0" animBg="1"/>
      <p:bldP spid="56" grpId="0" animBg="1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667000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Благодарим за 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343434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126</TotalTime>
  <Words>216</Words>
  <PresentationFormat>Экран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Внешняя и внутренняя среда организации</vt:lpstr>
      <vt:lpstr>План лекции:</vt:lpstr>
      <vt:lpstr>Среда прямого воздействия</vt:lpstr>
      <vt:lpstr>Среда косвенного  воздействия</vt:lpstr>
      <vt:lpstr>Характеристики внешней среды организации:</vt:lpstr>
      <vt:lpstr>Внутренняя среда организации</vt:lpstr>
      <vt:lpstr>Модель влияния внешней среды на организацию </vt:lpstr>
      <vt:lpstr>Благодарим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Внешняя среда организации</dc:title>
  <cp:lastModifiedBy>XTreme</cp:lastModifiedBy>
  <cp:revision>19</cp:revision>
  <dcterms:modified xsi:type="dcterms:W3CDTF">2009-04-17T17:42:31Z</dcterms:modified>
</cp:coreProperties>
</file>