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68" r:id="rId2"/>
    <p:sldId id="369" r:id="rId3"/>
    <p:sldId id="370" r:id="rId4"/>
    <p:sldId id="371" r:id="rId5"/>
    <p:sldId id="372" r:id="rId6"/>
    <p:sldId id="373" r:id="rId7"/>
    <p:sldId id="374" r:id="rId8"/>
    <p:sldId id="375" r:id="rId9"/>
    <p:sldId id="376" r:id="rId10"/>
    <p:sldId id="377" r:id="rId11"/>
    <p:sldId id="378" r:id="rId12"/>
    <p:sldId id="379" r:id="rId13"/>
    <p:sldId id="380" r:id="rId14"/>
    <p:sldId id="381" r:id="rId15"/>
    <p:sldId id="382" r:id="rId16"/>
    <p:sldId id="383" r:id="rId17"/>
    <p:sldId id="38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4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BD87D-43A0-4428-B75F-61F649B6CB59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7F5CF-7B6B-41F4-A037-16AD6739EE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16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584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80633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3812"/>
            <a:ext cx="4972051" cy="1438275"/>
          </a:xfrm>
          <a:prstGeom prst="rect">
            <a:avLst/>
          </a:prstGeom>
        </p:spPr>
      </p:pic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685800" y="3602038"/>
            <a:ext cx="7772400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2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08029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44313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252594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92094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33621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4" name="Straight Connector 13"/>
          <p:cNvCxnSpPr>
            <a:cxnSpLocks/>
            <a:stCxn id="13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54993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0" name="Straight Connector 9"/>
          <p:cNvCxnSpPr>
            <a:cxnSpLocks/>
            <a:stCxn id="9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991555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9" name="Straight Connector 8"/>
          <p:cNvCxnSpPr>
            <a:cxnSpLocks/>
            <a:stCxn id="8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48970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0630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15289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75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guide.fiscaltransparency.net/" TargetMode="External"/><Relationship Id="rId2" Type="http://schemas.openxmlformats.org/officeDocument/2006/relationships/hyperlink" Target="http://www.fiscaltransparency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ransparency.org/" TargetMode="External"/><Relationship Id="rId5" Type="http://schemas.openxmlformats.org/officeDocument/2006/relationships/hyperlink" Target="https://www.opengovpartnership.org/" TargetMode="External"/><Relationship Id="rId4" Type="http://schemas.openxmlformats.org/officeDocument/2006/relationships/hyperlink" Target="http://www.internationalbudget.org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infin.tj/downloads/instruc_2017-2019.pdf" TargetMode="External"/><Relationship Id="rId2" Type="http://schemas.openxmlformats.org/officeDocument/2006/relationships/hyperlink" Target="http://minfin.tj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infin.tj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160" y="1416203"/>
            <a:ext cx="6858000" cy="1790700"/>
          </a:xfrm>
        </p:spPr>
        <p:txBody>
          <a:bodyPr>
            <a:noAutofit/>
          </a:bodyPr>
          <a:lstStyle/>
          <a:p>
            <a:r>
              <a:rPr lang="tg-Cyrl-TJ" sz="3000" b="1" dirty="0">
                <a:solidFill>
                  <a:srgbClr val="002060"/>
                </a:solidFill>
              </a:rPr>
              <a:t>Нақши расмӣ ва ғайрасмии созмонҳои ҷамъиятӣ дар раванди буҷет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3615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791" y="1682981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Нақши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созмонҳои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ҷамъиятӣ</a:t>
            </a:r>
            <a:endParaRPr lang="ru-RU" sz="21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98445" y="2602006"/>
            <a:ext cx="7100047" cy="168424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err="1">
                <a:solidFill>
                  <a:schemeClr val="bg1"/>
                </a:solidFill>
              </a:rPr>
              <a:t>Онҳое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ба </a:t>
            </a:r>
            <a:r>
              <a:rPr lang="ru-RU" dirty="0" err="1">
                <a:solidFill>
                  <a:schemeClr val="bg1"/>
                </a:solidFill>
              </a:rPr>
              <a:t>ҳисоботи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пешакии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дастрасӣ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надоранд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бояд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бидонанд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хеле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нодир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аст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   аз  </a:t>
            </a:r>
            <a:r>
              <a:rPr lang="ru-RU" dirty="0" err="1">
                <a:solidFill>
                  <a:schemeClr val="bg1"/>
                </a:solidFill>
              </a:rPr>
              <a:t>сифр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сохта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шавад</a:t>
            </a:r>
            <a:r>
              <a:rPr lang="ru-RU" dirty="0">
                <a:solidFill>
                  <a:schemeClr val="bg1"/>
                </a:solidFill>
              </a:rPr>
              <a:t>.  </a:t>
            </a:r>
            <a:r>
              <a:rPr lang="ru-RU" dirty="0" err="1">
                <a:solidFill>
                  <a:schemeClr val="bg1"/>
                </a:solidFill>
              </a:rPr>
              <a:t>Ҳиссаи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бузурги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буҷетро</a:t>
            </a:r>
            <a:r>
              <a:rPr lang="ru-RU" dirty="0">
                <a:solidFill>
                  <a:schemeClr val="bg1"/>
                </a:solidFill>
              </a:rPr>
              <a:t> дар </a:t>
            </a:r>
            <a:r>
              <a:rPr lang="ru-RU" dirty="0" err="1">
                <a:solidFill>
                  <a:schemeClr val="bg1"/>
                </a:solidFill>
              </a:rPr>
              <a:t>такя</a:t>
            </a:r>
            <a:r>
              <a:rPr lang="ru-RU" dirty="0">
                <a:solidFill>
                  <a:schemeClr val="bg1"/>
                </a:solidFill>
              </a:rPr>
              <a:t> ба </a:t>
            </a:r>
            <a:r>
              <a:rPr lang="ru-RU" dirty="0" err="1">
                <a:solidFill>
                  <a:schemeClr val="bg1"/>
                </a:solidFill>
              </a:rPr>
              <a:t>маълумоти</a:t>
            </a:r>
            <a:r>
              <a:rPr lang="ru-RU" dirty="0">
                <a:solidFill>
                  <a:schemeClr val="bg1"/>
                </a:solidFill>
              </a:rPr>
              <a:t> аз </a:t>
            </a:r>
            <a:r>
              <a:rPr lang="ru-RU" dirty="0" err="1">
                <a:solidFill>
                  <a:schemeClr val="bg1"/>
                </a:solidFill>
              </a:rPr>
              <a:t>натиҷаи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таҳлили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қаблӣ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гирифташуда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метавон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пешгуйӣ</a:t>
            </a:r>
            <a:r>
              <a:rPr lang="ru-RU" dirty="0">
                <a:solidFill>
                  <a:schemeClr val="bg1"/>
                </a:solidFill>
              </a:rPr>
              <a:t> кард. </a:t>
            </a:r>
          </a:p>
        </p:txBody>
      </p:sp>
    </p:spTree>
    <p:extLst>
      <p:ext uri="{BB962C8B-B14F-4D97-AF65-F5344CB8AC3E}">
        <p14:creationId xmlns:p14="http://schemas.microsoft.com/office/powerpoint/2010/main" val="732859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Нақши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созмонҳои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ҷамъиятӣ</a:t>
            </a:r>
            <a:endParaRPr lang="ru-RU" sz="21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21976" y="2434478"/>
            <a:ext cx="7100047" cy="187586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err="1">
                <a:solidFill>
                  <a:schemeClr val="bg1"/>
                </a:solidFill>
              </a:rPr>
              <a:t>Ҳамчунин</a:t>
            </a:r>
            <a:r>
              <a:rPr lang="ru-RU" dirty="0">
                <a:solidFill>
                  <a:schemeClr val="bg1"/>
                </a:solidFill>
              </a:rPr>
              <a:t> СҶ </a:t>
            </a:r>
            <a:r>
              <a:rPr lang="ru-RU" dirty="0" err="1">
                <a:solidFill>
                  <a:schemeClr val="bg1"/>
                </a:solidFill>
              </a:rPr>
              <a:t>метавонад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афкори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оммаро</a:t>
            </a:r>
            <a:r>
              <a:rPr lang="ru-RU" dirty="0">
                <a:solidFill>
                  <a:schemeClr val="bg1"/>
                </a:solidFill>
              </a:rPr>
              <a:t> дар </a:t>
            </a:r>
            <a:r>
              <a:rPr lang="ru-RU" dirty="0" err="1">
                <a:solidFill>
                  <a:schemeClr val="bg1"/>
                </a:solidFill>
              </a:rPr>
              <a:t>хусуси</a:t>
            </a:r>
            <a:r>
              <a:rPr lang="ru-RU" dirty="0">
                <a:solidFill>
                  <a:schemeClr val="bg1"/>
                </a:solidFill>
              </a:rPr>
              <a:t> он,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чӣ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бояд</a:t>
            </a:r>
            <a:r>
              <a:rPr lang="ru-RU" dirty="0">
                <a:solidFill>
                  <a:schemeClr val="bg1"/>
                </a:solidFill>
              </a:rPr>
              <a:t> дар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бошад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арзёбӣ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намоянд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</a:t>
            </a:r>
            <a:r>
              <a:rPr lang="ru-RU" dirty="0">
                <a:solidFill>
                  <a:schemeClr val="bg1"/>
                </a:solidFill>
              </a:rPr>
              <a:t> ин </a:t>
            </a:r>
            <a:r>
              <a:rPr lang="ru-RU" dirty="0" err="1">
                <a:solidFill>
                  <a:schemeClr val="bg1"/>
                </a:solidFill>
              </a:rPr>
              <a:t>маълумотро</a:t>
            </a:r>
            <a:r>
              <a:rPr lang="ru-RU" dirty="0">
                <a:solidFill>
                  <a:schemeClr val="bg1"/>
                </a:solidFill>
              </a:rPr>
              <a:t> дар </a:t>
            </a:r>
            <a:r>
              <a:rPr lang="ru-RU" dirty="0" err="1">
                <a:solidFill>
                  <a:schemeClr val="bg1"/>
                </a:solidFill>
              </a:rPr>
              <a:t>қатори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таҳлилҳо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назорати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буҷетии</a:t>
            </a: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худашон</a:t>
            </a:r>
            <a:r>
              <a:rPr lang="ru-RU" dirty="0">
                <a:solidFill>
                  <a:schemeClr val="bg1"/>
                </a:solidFill>
              </a:rPr>
              <a:t>  ба </a:t>
            </a:r>
            <a:r>
              <a:rPr lang="ru-RU" dirty="0" err="1">
                <a:solidFill>
                  <a:schemeClr val="bg1"/>
                </a:solidFill>
              </a:rPr>
              <a:t>мақсади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интиқоли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маълумот</a:t>
            </a:r>
            <a:r>
              <a:rPr lang="ru-RU" dirty="0">
                <a:solidFill>
                  <a:schemeClr val="bg1"/>
                </a:solidFill>
              </a:rPr>
              <a:t>  ба </a:t>
            </a:r>
            <a:r>
              <a:rPr lang="ru-RU" dirty="0" err="1">
                <a:solidFill>
                  <a:schemeClr val="bg1"/>
                </a:solidFill>
              </a:rPr>
              <a:t>ҳокимияти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иҷроия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оид</a:t>
            </a:r>
            <a:r>
              <a:rPr lang="ru-RU" dirty="0">
                <a:solidFill>
                  <a:schemeClr val="bg1"/>
                </a:solidFill>
              </a:rPr>
              <a:t> ба </a:t>
            </a:r>
            <a:r>
              <a:rPr lang="ru-RU" dirty="0" err="1">
                <a:solidFill>
                  <a:schemeClr val="bg1"/>
                </a:solidFill>
              </a:rPr>
              <a:t>ниёзҳо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</a:t>
            </a: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афзалиятҳо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истифода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баранд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21977" y="4348723"/>
            <a:ext cx="7100047" cy="10769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err="1">
                <a:solidFill>
                  <a:schemeClr val="bg1"/>
                </a:solidFill>
              </a:rPr>
              <a:t>Барои</a:t>
            </a:r>
            <a:r>
              <a:rPr lang="ru-RU" dirty="0">
                <a:solidFill>
                  <a:schemeClr val="bg1"/>
                </a:solidFill>
              </a:rPr>
              <a:t> СҶ </a:t>
            </a:r>
            <a:r>
              <a:rPr lang="ru-RU" dirty="0" err="1">
                <a:solidFill>
                  <a:schemeClr val="bg1"/>
                </a:solidFill>
              </a:rPr>
              <a:t>ҳамчунин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метавонад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имкони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барқарор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намудани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иртиботот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мансабдорони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ҳокимияти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иҷроия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гардад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9654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Мисолҳо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21976" y="2434477"/>
            <a:ext cx="7100047" cy="278970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bg1"/>
                </a:solidFill>
              </a:rPr>
              <a:t>Дар </a:t>
            </a:r>
            <a:r>
              <a:rPr lang="ru-RU" dirty="0" err="1">
                <a:solidFill>
                  <a:schemeClr val="bg1"/>
                </a:solidFill>
              </a:rPr>
              <a:t>Кореяи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ҷанубӣ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ҳар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вазорату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оҷонсӣ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кумитаи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мушовара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таъсис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медиҳад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аъзои</a:t>
            </a:r>
            <a:r>
              <a:rPr lang="ru-RU" dirty="0">
                <a:solidFill>
                  <a:schemeClr val="bg1"/>
                </a:solidFill>
              </a:rPr>
              <a:t> он аз </a:t>
            </a:r>
            <a:r>
              <a:rPr lang="ru-RU" dirty="0" err="1">
                <a:solidFill>
                  <a:schemeClr val="bg1"/>
                </a:solidFill>
              </a:rPr>
              <a:t>ҳисоби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доираҳои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илмӣ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расонаҳо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бахши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хусусӣ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гуруҳҳои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шаҳрвандӣ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интихоб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мешаванд</a:t>
            </a:r>
            <a:r>
              <a:rPr lang="ru-RU" dirty="0">
                <a:solidFill>
                  <a:schemeClr val="bg1"/>
                </a:solidFill>
              </a:rPr>
              <a:t>. </a:t>
            </a:r>
            <a:r>
              <a:rPr lang="ru-RU" dirty="0" err="1">
                <a:solidFill>
                  <a:schemeClr val="bg1"/>
                </a:solidFill>
              </a:rPr>
              <a:t>Кумитаҳо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ваколат</a:t>
            </a: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доранд</a:t>
            </a:r>
            <a:r>
              <a:rPr lang="ru-RU" dirty="0">
                <a:solidFill>
                  <a:schemeClr val="bg1"/>
                </a:solidFill>
              </a:rPr>
              <a:t>,  аз </a:t>
            </a:r>
            <a:r>
              <a:rPr lang="ru-RU" dirty="0" err="1">
                <a:solidFill>
                  <a:schemeClr val="bg1"/>
                </a:solidFill>
              </a:rPr>
              <a:t>ҷонибҳои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васеи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манфиатдор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дархост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ибрози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андеша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бипурсанд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метавонанд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таклиф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пешниҳод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кунанд</a:t>
            </a:r>
            <a:r>
              <a:rPr lang="ru-RU" dirty="0">
                <a:solidFill>
                  <a:schemeClr val="bg1"/>
                </a:solidFill>
              </a:rPr>
              <a:t>,  </a:t>
            </a:r>
            <a:r>
              <a:rPr lang="ru-RU" dirty="0" err="1">
                <a:solidFill>
                  <a:schemeClr val="bg1"/>
                </a:solidFill>
              </a:rPr>
              <a:t>оид</a:t>
            </a:r>
            <a:r>
              <a:rPr lang="ru-RU" dirty="0">
                <a:solidFill>
                  <a:schemeClr val="bg1"/>
                </a:solidFill>
              </a:rPr>
              <a:t> ба </a:t>
            </a:r>
            <a:r>
              <a:rPr lang="ru-RU" dirty="0" err="1">
                <a:solidFill>
                  <a:schemeClr val="bg1"/>
                </a:solidFill>
              </a:rPr>
              <a:t>бисёр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масоили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гуногуни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андоз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тавсия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диҳанд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ҳамчунин</a:t>
            </a:r>
            <a:r>
              <a:rPr lang="ru-RU" dirty="0">
                <a:solidFill>
                  <a:schemeClr val="bg1"/>
                </a:solidFill>
              </a:rPr>
              <a:t> ба </a:t>
            </a:r>
            <a:r>
              <a:rPr lang="ru-RU" dirty="0" err="1">
                <a:solidFill>
                  <a:schemeClr val="bg1"/>
                </a:solidFill>
              </a:rPr>
              <a:t>пешниҳодҳои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 вето </a:t>
            </a:r>
            <a:r>
              <a:rPr lang="ru-RU" dirty="0" err="1">
                <a:solidFill>
                  <a:schemeClr val="bg1"/>
                </a:solidFill>
              </a:rPr>
              <a:t>гузоранд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73519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Мисолҳо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21976" y="3398497"/>
            <a:ext cx="7100047" cy="183895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bg1"/>
                </a:solidFill>
              </a:rPr>
              <a:t>Ботсвана </a:t>
            </a:r>
            <a:r>
              <a:rPr lang="ru-RU" dirty="0" err="1">
                <a:solidFill>
                  <a:schemeClr val="bg1"/>
                </a:solidFill>
              </a:rPr>
              <a:t>ташаббусеро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ҷорӣ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намуд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дар он </a:t>
            </a:r>
            <a:r>
              <a:rPr lang="ru-RU" dirty="0" err="1">
                <a:solidFill>
                  <a:schemeClr val="bg1"/>
                </a:solidFill>
              </a:rPr>
              <a:t>низоми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навгонии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форуми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мушовара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истифода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мешавад</a:t>
            </a:r>
            <a:r>
              <a:rPr lang="ru-RU" dirty="0">
                <a:solidFill>
                  <a:schemeClr val="bg1"/>
                </a:solidFill>
              </a:rPr>
              <a:t>, то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ҷомеа</a:t>
            </a:r>
            <a:r>
              <a:rPr lang="ru-RU" dirty="0">
                <a:solidFill>
                  <a:schemeClr val="bg1"/>
                </a:solidFill>
              </a:rPr>
              <a:t> дар </a:t>
            </a:r>
            <a:r>
              <a:rPr lang="ru-RU" dirty="0" err="1">
                <a:solidFill>
                  <a:schemeClr val="bg1"/>
                </a:solidFill>
              </a:rPr>
              <a:t>сохтани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иштирок</a:t>
            </a:r>
            <a:r>
              <a:rPr lang="ru-RU" dirty="0">
                <a:solidFill>
                  <a:schemeClr val="bg1"/>
                </a:solidFill>
              </a:rPr>
              <a:t> кардан </a:t>
            </a:r>
            <a:r>
              <a:rPr lang="ru-RU" dirty="0" err="1">
                <a:solidFill>
                  <a:schemeClr val="bg1"/>
                </a:solidFill>
              </a:rPr>
              <a:t>тавонад</a:t>
            </a:r>
            <a:r>
              <a:rPr lang="ru-RU" dirty="0">
                <a:solidFill>
                  <a:schemeClr val="bg1"/>
                </a:solidFill>
              </a:rPr>
              <a:t>. Ин </a:t>
            </a:r>
            <a:r>
              <a:rPr lang="ru-RU" dirty="0" err="1">
                <a:solidFill>
                  <a:schemeClr val="bg1"/>
                </a:solidFill>
              </a:rPr>
              <a:t>шакл</a:t>
            </a:r>
            <a:r>
              <a:rPr lang="ru-RU" dirty="0">
                <a:solidFill>
                  <a:schemeClr val="bg1"/>
                </a:solidFill>
              </a:rPr>
              <a:t>  «</a:t>
            </a:r>
            <a:r>
              <a:rPr lang="ru-RU" dirty="0" err="1">
                <a:solidFill>
                  <a:schemeClr val="bg1"/>
                </a:solidFill>
              </a:rPr>
              <a:t>шурои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куҳансолон</a:t>
            </a:r>
            <a:r>
              <a:rPr lang="ru-RU" dirty="0">
                <a:solidFill>
                  <a:schemeClr val="bg1"/>
                </a:solidFill>
              </a:rPr>
              <a:t>» </a:t>
            </a:r>
            <a:r>
              <a:rPr lang="ru-RU" dirty="0" err="1">
                <a:solidFill>
                  <a:schemeClr val="bg1"/>
                </a:solidFill>
              </a:rPr>
              <a:t>ҳисобида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мешавад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21975" y="2472858"/>
            <a:ext cx="6905066" cy="8149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bg1"/>
                </a:solidFill>
              </a:rPr>
              <a:t>Шунидҳои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ҷамъиятӣ</a:t>
            </a:r>
            <a:r>
              <a:rPr lang="ru-RU" dirty="0">
                <a:solidFill>
                  <a:schemeClr val="bg1"/>
                </a:solidFill>
              </a:rPr>
              <a:t> низ яке аз </a:t>
            </a:r>
            <a:r>
              <a:rPr lang="ru-RU" dirty="0" err="1">
                <a:solidFill>
                  <a:schemeClr val="bg1"/>
                </a:solidFill>
              </a:rPr>
              <a:t>воситаҳои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ҳиссагузорӣ</a:t>
            </a:r>
            <a:r>
              <a:rPr lang="ru-RU" dirty="0">
                <a:solidFill>
                  <a:schemeClr val="bg1"/>
                </a:solidFill>
              </a:rPr>
              <a:t> дар </a:t>
            </a:r>
            <a:r>
              <a:rPr lang="ru-RU" dirty="0" err="1">
                <a:solidFill>
                  <a:schemeClr val="bg1"/>
                </a:solidFill>
              </a:rPr>
              <a:t>пешниҳоди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буҷетии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ҳукумат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аст</a:t>
            </a:r>
            <a:r>
              <a:rPr lang="ru-RU" dirty="0">
                <a:solidFill>
                  <a:schemeClr val="bg1"/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0127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Мисолҳо</a:t>
            </a:r>
            <a:endParaRPr lang="ru-RU" sz="21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21975" y="2472858"/>
            <a:ext cx="6905066" cy="1621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bg1"/>
                </a:solidFill>
              </a:rPr>
              <a:t>Дар Кения </a:t>
            </a:r>
            <a:r>
              <a:rPr lang="ru-RU" dirty="0" err="1">
                <a:solidFill>
                  <a:schemeClr val="bg1"/>
                </a:solidFill>
              </a:rPr>
              <a:t>гуруҳе</a:t>
            </a:r>
            <a:r>
              <a:rPr lang="ru-RU" dirty="0">
                <a:solidFill>
                  <a:schemeClr val="bg1"/>
                </a:solidFill>
              </a:rPr>
              <a:t> аз </a:t>
            </a:r>
            <a:r>
              <a:rPr lang="ru-RU" dirty="0" err="1">
                <a:solidFill>
                  <a:schemeClr val="bg1"/>
                </a:solidFill>
              </a:rPr>
              <a:t>бахши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хусусӣ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</a:t>
            </a:r>
            <a:r>
              <a:rPr lang="ru-RU" dirty="0">
                <a:solidFill>
                  <a:schemeClr val="bg1"/>
                </a:solidFill>
              </a:rPr>
              <a:t> СҶ дар </a:t>
            </a:r>
            <a:r>
              <a:rPr lang="ru-RU" dirty="0" err="1">
                <a:solidFill>
                  <a:schemeClr val="bg1"/>
                </a:solidFill>
              </a:rPr>
              <a:t>шунидҳои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ҷамъиятӣ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тули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чанд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руз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мегузаранд</a:t>
            </a:r>
            <a:r>
              <a:rPr lang="ru-RU" dirty="0">
                <a:solidFill>
                  <a:schemeClr val="bg1"/>
                </a:solidFill>
              </a:rPr>
              <a:t>, аз </a:t>
            </a:r>
            <a:r>
              <a:rPr lang="ru-RU" dirty="0" err="1">
                <a:solidFill>
                  <a:schemeClr val="bg1"/>
                </a:solidFill>
              </a:rPr>
              <a:t>шаҳрвандон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намояндагӣ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мекунанд</a:t>
            </a:r>
            <a:r>
              <a:rPr lang="ru-RU" dirty="0">
                <a:solidFill>
                  <a:schemeClr val="bg1"/>
                </a:solidFill>
              </a:rPr>
              <a:t>. </a:t>
            </a:r>
            <a:r>
              <a:rPr lang="ru-RU" dirty="0" err="1">
                <a:solidFill>
                  <a:schemeClr val="bg1"/>
                </a:solidFill>
              </a:rPr>
              <a:t>Барои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омма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ҳамчунин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гуфта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мешавад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таклифу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пешниҳодҳояшонро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поча</a:t>
            </a:r>
            <a:r>
              <a:rPr lang="ru-RU" dirty="0">
                <a:solidFill>
                  <a:schemeClr val="bg1"/>
                </a:solidFill>
              </a:rPr>
              <a:t> ё </a:t>
            </a:r>
            <a:r>
              <a:rPr lang="ru-RU" dirty="0" err="1">
                <a:solidFill>
                  <a:schemeClr val="bg1"/>
                </a:solidFill>
              </a:rPr>
              <a:t>почтаи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эектронӣ</a:t>
            </a:r>
            <a:r>
              <a:rPr lang="ru-RU" dirty="0">
                <a:solidFill>
                  <a:schemeClr val="bg1"/>
                </a:solidFill>
              </a:rPr>
              <a:t>  ба </a:t>
            </a:r>
            <a:r>
              <a:rPr lang="ru-RU" dirty="0" err="1">
                <a:solidFill>
                  <a:schemeClr val="bg1"/>
                </a:solidFill>
              </a:rPr>
              <a:t>сифати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воситаи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таъсир</a:t>
            </a:r>
            <a:r>
              <a:rPr lang="ru-RU" dirty="0">
                <a:solidFill>
                  <a:schemeClr val="bg1"/>
                </a:solidFill>
              </a:rPr>
              <a:t> ба </a:t>
            </a:r>
            <a:r>
              <a:rPr lang="ru-RU" dirty="0" err="1">
                <a:solidFill>
                  <a:schemeClr val="bg1"/>
                </a:solidFill>
              </a:rPr>
              <a:t>афзалиятҳои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бифиристанд</a:t>
            </a:r>
            <a:r>
              <a:rPr lang="ru-RU" dirty="0">
                <a:solidFill>
                  <a:schemeClr val="bg1"/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761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Мисолҳо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21975" y="2472858"/>
            <a:ext cx="6905066" cy="162177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err="1">
                <a:solidFill>
                  <a:schemeClr val="bg1"/>
                </a:solidFill>
              </a:rPr>
              <a:t>Иштироки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ҷомеа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ҳузури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ҳокимияти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иҷроия</a:t>
            </a:r>
            <a:r>
              <a:rPr lang="ru-RU" dirty="0">
                <a:solidFill>
                  <a:schemeClr val="bg1"/>
                </a:solidFill>
              </a:rPr>
              <a:t> низ </a:t>
            </a:r>
            <a:r>
              <a:rPr lang="ru-RU" dirty="0" err="1">
                <a:solidFill>
                  <a:schemeClr val="bg1"/>
                </a:solidFill>
              </a:rPr>
              <a:t>вуҷуд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дорад</a:t>
            </a:r>
            <a:r>
              <a:rPr lang="ru-RU" dirty="0">
                <a:solidFill>
                  <a:schemeClr val="bg1"/>
                </a:solidFill>
              </a:rPr>
              <a:t>. Дар </a:t>
            </a:r>
            <a:r>
              <a:rPr lang="ru-RU" dirty="0" err="1">
                <a:solidFill>
                  <a:schemeClr val="bg1"/>
                </a:solidFill>
              </a:rPr>
              <a:t>Олмон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кумитаи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буҷети</a:t>
            </a:r>
            <a:r>
              <a:rPr lang="ru-RU" dirty="0">
                <a:solidFill>
                  <a:schemeClr val="bg1"/>
                </a:solidFill>
              </a:rPr>
              <a:t> парламент </a:t>
            </a:r>
            <a:r>
              <a:rPr lang="ru-RU" dirty="0" err="1">
                <a:solidFill>
                  <a:schemeClr val="bg1"/>
                </a:solidFill>
              </a:rPr>
              <a:t>нишаст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шунидҳои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кушода</a:t>
            </a: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мегузаронад</a:t>
            </a:r>
            <a:r>
              <a:rPr lang="ru-RU" dirty="0">
                <a:solidFill>
                  <a:schemeClr val="bg1"/>
                </a:solidFill>
              </a:rPr>
              <a:t>, то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ояндаи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ҷомеаро</a:t>
            </a:r>
            <a:r>
              <a:rPr lang="ru-RU" dirty="0">
                <a:solidFill>
                  <a:schemeClr val="bg1"/>
                </a:solidFill>
              </a:rPr>
              <a:t> дар </a:t>
            </a:r>
            <a:r>
              <a:rPr lang="ru-RU" dirty="0" err="1">
                <a:solidFill>
                  <a:schemeClr val="bg1"/>
                </a:solidFill>
              </a:rPr>
              <a:t>арафаи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қабули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пешниҳодоти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муайян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намояд</a:t>
            </a:r>
            <a:r>
              <a:rPr lang="ru-RU" dirty="0">
                <a:solidFill>
                  <a:schemeClr val="bg1"/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893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21476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Манбаъҳо</a:t>
            </a:r>
            <a:endParaRPr lang="ru-RU" sz="21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338471"/>
            <a:ext cx="7886700" cy="401540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800" dirty="0" err="1"/>
              <a:t>Ташаббуси</a:t>
            </a:r>
            <a:r>
              <a:rPr lang="ru-RU" sz="1800" dirty="0"/>
              <a:t> </a:t>
            </a:r>
            <a:r>
              <a:rPr lang="ru-RU" sz="1800" dirty="0" err="1"/>
              <a:t>глобалӣ</a:t>
            </a:r>
            <a:r>
              <a:rPr lang="ru-RU" sz="1800" dirty="0"/>
              <a:t> </a:t>
            </a:r>
            <a:r>
              <a:rPr lang="ru-RU" sz="1800" dirty="0" err="1"/>
              <a:t>оид</a:t>
            </a:r>
            <a:r>
              <a:rPr lang="ru-RU" sz="1800" dirty="0"/>
              <a:t> ба </a:t>
            </a:r>
            <a:r>
              <a:rPr lang="ru-RU" sz="1800" dirty="0" err="1"/>
              <a:t>шаффофияти</a:t>
            </a:r>
            <a:r>
              <a:rPr lang="ru-RU" sz="1800" dirty="0"/>
              <a:t> </a:t>
            </a:r>
            <a:r>
              <a:rPr lang="ru-RU" sz="1800" dirty="0" err="1"/>
              <a:t>молия</a:t>
            </a:r>
            <a:r>
              <a:rPr lang="ru-RU" sz="1800" dirty="0"/>
              <a:t>  </a:t>
            </a:r>
            <a:r>
              <a:rPr lang="en-US" sz="1800" dirty="0"/>
              <a:t> (GIFT)</a:t>
            </a:r>
            <a:br>
              <a:rPr lang="en-US" sz="1800" dirty="0"/>
            </a:br>
            <a:r>
              <a:rPr lang="en-US" sz="1800" dirty="0">
                <a:hlinkClick r:id="rId2"/>
              </a:rPr>
              <a:t>http://www.fiscaltransparency.net</a:t>
            </a:r>
            <a:endParaRPr lang="ru-RU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1800" cap="all" dirty="0" err="1"/>
              <a:t>Дастурамал</a:t>
            </a:r>
            <a:r>
              <a:rPr lang="ru-RU" sz="1800" cap="all" dirty="0"/>
              <a:t> </a:t>
            </a:r>
            <a:r>
              <a:rPr lang="ru-RU" sz="1800" cap="all" dirty="0" err="1"/>
              <a:t>оид</a:t>
            </a:r>
            <a:r>
              <a:rPr lang="ru-RU" sz="1800" cap="all" dirty="0"/>
              <a:t> ба </a:t>
            </a:r>
            <a:r>
              <a:rPr lang="ru-RU" sz="1800" cap="all" dirty="0" err="1"/>
              <a:t>қоидаҳо</a:t>
            </a:r>
            <a:r>
              <a:rPr lang="ru-RU" sz="1800" cap="all" dirty="0"/>
              <a:t> </a:t>
            </a:r>
            <a:r>
              <a:rPr lang="ru-RU" sz="1800" cap="all" dirty="0" err="1"/>
              <a:t>ва</a:t>
            </a:r>
            <a:r>
              <a:rPr lang="ru-RU" sz="1800" cap="all" dirty="0"/>
              <a:t> </a:t>
            </a:r>
            <a:r>
              <a:rPr lang="ru-RU" sz="1800" cap="all" dirty="0" err="1"/>
              <a:t>механизмҳои</a:t>
            </a:r>
            <a:r>
              <a:rPr lang="ru-RU" sz="1800" cap="all" dirty="0"/>
              <a:t> </a:t>
            </a:r>
            <a:r>
              <a:rPr lang="ru-RU" sz="1800" cap="all" dirty="0" err="1"/>
              <a:t>иштироки</a:t>
            </a:r>
            <a:r>
              <a:rPr lang="ru-RU" sz="1800" cap="all" dirty="0"/>
              <a:t> </a:t>
            </a:r>
            <a:r>
              <a:rPr lang="ru-RU" sz="1800" cap="all" dirty="0" err="1"/>
              <a:t>ҷомеа</a:t>
            </a:r>
            <a:r>
              <a:rPr lang="ru-RU" sz="1800" cap="all" dirty="0"/>
              <a:t> дар </a:t>
            </a:r>
            <a:r>
              <a:rPr lang="ru-RU" sz="1800" cap="all" dirty="0" err="1"/>
              <a:t>сиёсати</a:t>
            </a:r>
            <a:r>
              <a:rPr lang="ru-RU" sz="1800" cap="all" dirty="0"/>
              <a:t> </a:t>
            </a:r>
            <a:r>
              <a:rPr lang="ru-RU" sz="1800" cap="all" dirty="0" err="1"/>
              <a:t>буҷетӣ</a:t>
            </a:r>
            <a:r>
              <a:rPr lang="ru-RU" sz="1800" cap="all" dirty="0"/>
              <a:t> </a:t>
            </a:r>
            <a:br>
              <a:rPr lang="ru-RU" sz="1800" cap="all" dirty="0"/>
            </a:br>
            <a:r>
              <a:rPr lang="en-US" sz="1800" cap="all" dirty="0">
                <a:hlinkClick r:id="rId3"/>
              </a:rPr>
              <a:t>http://guide.fiscaltransparency.net</a:t>
            </a:r>
            <a:endParaRPr lang="ru-RU" sz="1800" cap="all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err="1">
                <a:solidFill>
                  <a:srgbClr val="002060"/>
                </a:solidFill>
              </a:rPr>
              <a:t>Ҳаракати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глобалии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ҷомеаи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шаҳрвандӣ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барои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шаффофияти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буҷет,зерҳисобият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ва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иштрок</a:t>
            </a:r>
            <a:r>
              <a:rPr lang="ru-RU" sz="1800" dirty="0">
                <a:solidFill>
                  <a:srgbClr val="002060"/>
                </a:solidFill>
              </a:rPr>
              <a:t>  </a:t>
            </a:r>
            <a:r>
              <a:rPr lang="en-US" sz="1800" dirty="0">
                <a:solidFill>
                  <a:srgbClr val="002060"/>
                </a:solidFill>
                <a:hlinkClick r:id="rId4"/>
              </a:rPr>
              <a:t>http://www.internationalbudget.org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err="1">
                <a:solidFill>
                  <a:srgbClr val="002060"/>
                </a:solidFill>
              </a:rPr>
              <a:t>Шарикии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ҳукумати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кушода</a:t>
            </a:r>
            <a:r>
              <a:rPr lang="ru-RU" sz="1800" dirty="0">
                <a:solidFill>
                  <a:srgbClr val="002060"/>
                </a:solidFill>
              </a:rPr>
              <a:t>  </a:t>
            </a:r>
            <a:br>
              <a:rPr lang="ru-RU" sz="1800" dirty="0">
                <a:solidFill>
                  <a:srgbClr val="002060"/>
                </a:solidFill>
              </a:rPr>
            </a:br>
            <a:r>
              <a:rPr lang="en-US" sz="1800" dirty="0">
                <a:solidFill>
                  <a:srgbClr val="002060"/>
                </a:solidFill>
                <a:hlinkClick r:id="rId5"/>
              </a:rPr>
              <a:t>https://www.opengovpartnership.org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002060"/>
                </a:solidFill>
              </a:rPr>
              <a:t>TRANSPARENSY INTERNATIONAL (</a:t>
            </a:r>
            <a:r>
              <a:rPr lang="tg-Cyrl-TJ" sz="1800" dirty="0">
                <a:solidFill>
                  <a:srgbClr val="002060"/>
                </a:solidFill>
              </a:rPr>
              <a:t>Ҳаракате оид ба мубориза бо фасод)</a:t>
            </a:r>
            <a:r>
              <a:rPr lang="ru-RU" sz="1800" dirty="0">
                <a:solidFill>
                  <a:srgbClr val="002060"/>
                </a:solidFill>
              </a:rPr>
              <a:t/>
            </a:r>
            <a:br>
              <a:rPr lang="ru-RU" sz="1800" dirty="0">
                <a:solidFill>
                  <a:srgbClr val="002060"/>
                </a:solidFill>
              </a:rPr>
            </a:br>
            <a:r>
              <a:rPr lang="en-US" sz="1800" dirty="0">
                <a:solidFill>
                  <a:srgbClr val="002060"/>
                </a:solidFill>
                <a:hlinkClick r:id="rId6"/>
              </a:rPr>
              <a:t>https://www.transparency.org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83371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8FF9906-91FB-4E4A-873F-90AFCBBF1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5099EB0-21BB-46A6-98B6-96762313F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918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0098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Муҳлатҳо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ва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сиёсат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603513"/>
            <a:ext cx="7886700" cy="388645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3200" dirty="0"/>
              <a:t>  </a:t>
            </a:r>
            <a:r>
              <a:rPr lang="ru-RU" sz="3200" dirty="0" err="1"/>
              <a:t>Вақ</a:t>
            </a:r>
            <a:r>
              <a:rPr lang="tg-Cyrl-TJ" sz="3200" dirty="0"/>
              <a:t>т</a:t>
            </a:r>
            <a:r>
              <a:rPr lang="ru-RU" sz="3200" dirty="0"/>
              <a:t>е  </a:t>
            </a:r>
            <a:r>
              <a:rPr lang="ru-RU" sz="3200" dirty="0" err="1"/>
              <a:t>кор</a:t>
            </a:r>
            <a:r>
              <a:rPr lang="ru-RU" sz="3200" dirty="0"/>
              <a:t> то ба  </a:t>
            </a:r>
            <a:r>
              <a:rPr lang="ru-RU" sz="3200" dirty="0" err="1"/>
              <a:t>таъсиррасонӣ</a:t>
            </a:r>
            <a:r>
              <a:rPr lang="ru-RU" sz="3200" dirty="0"/>
              <a:t>  дар </a:t>
            </a:r>
            <a:r>
              <a:rPr lang="ru-RU" sz="3200" dirty="0" err="1"/>
              <a:t>тасмими</a:t>
            </a:r>
            <a:r>
              <a:rPr lang="ru-RU" sz="3200" dirty="0"/>
              <a:t> </a:t>
            </a:r>
            <a:r>
              <a:rPr lang="ru-RU" sz="3200" dirty="0" err="1"/>
              <a:t>ҳукумат</a:t>
            </a:r>
            <a:r>
              <a:rPr lang="ru-RU" sz="3200" dirty="0"/>
              <a:t> </a:t>
            </a:r>
            <a:r>
              <a:rPr lang="ru-RU" sz="3200" dirty="0" err="1"/>
              <a:t>мерасад</a:t>
            </a:r>
            <a:r>
              <a:rPr lang="ru-RU" sz="3200" dirty="0"/>
              <a:t>,  </a:t>
            </a:r>
            <a:r>
              <a:rPr lang="ru-RU" sz="3200" dirty="0" err="1"/>
              <a:t>муҳлатҳо</a:t>
            </a:r>
            <a:r>
              <a:rPr lang="ru-RU" sz="3200" dirty="0"/>
              <a:t> </a:t>
            </a:r>
            <a:r>
              <a:rPr lang="ru-RU" sz="3200" dirty="0" err="1"/>
              <a:t>хеле</a:t>
            </a:r>
            <a:r>
              <a:rPr lang="ru-RU" sz="3200" dirty="0"/>
              <a:t> </a:t>
            </a:r>
            <a:r>
              <a:rPr lang="ru-RU" sz="3200" dirty="0" err="1"/>
              <a:t>муҳиманд</a:t>
            </a:r>
            <a:r>
              <a:rPr lang="ru-RU" sz="3200" dirty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/>
              <a:t> </a:t>
            </a:r>
            <a:r>
              <a:rPr lang="ru-RU" sz="3200" dirty="0" err="1"/>
              <a:t>Хушбахтона</a:t>
            </a:r>
            <a:r>
              <a:rPr lang="ru-RU" sz="3200" dirty="0"/>
              <a:t>, </a:t>
            </a:r>
            <a:r>
              <a:rPr lang="ru-RU" sz="3200" dirty="0" err="1"/>
              <a:t>буҷетсозӣ</a:t>
            </a:r>
            <a:r>
              <a:rPr lang="ru-RU" sz="3200" dirty="0"/>
              <a:t> </a:t>
            </a:r>
            <a:r>
              <a:rPr lang="ru-RU" sz="3200" dirty="0" err="1"/>
              <a:t>каму</a:t>
            </a:r>
            <a:r>
              <a:rPr lang="ru-RU" sz="3200" dirty="0"/>
              <a:t> </a:t>
            </a:r>
            <a:r>
              <a:rPr lang="ru-RU" sz="3200" dirty="0" err="1"/>
              <a:t>беш</a:t>
            </a:r>
            <a:r>
              <a:rPr lang="ru-RU" sz="3200" dirty="0"/>
              <a:t> дар </a:t>
            </a:r>
            <a:r>
              <a:rPr lang="ru-RU" sz="3200" dirty="0" err="1"/>
              <a:t>тули</a:t>
            </a:r>
            <a:r>
              <a:rPr lang="ru-RU" sz="3200" dirty="0"/>
              <a:t> соли </a:t>
            </a:r>
            <a:r>
              <a:rPr lang="ru-RU" sz="3200" dirty="0" err="1"/>
              <a:t>молиявӣ</a:t>
            </a:r>
            <a:r>
              <a:rPr lang="ru-RU" sz="3200" dirty="0"/>
              <a:t> </a:t>
            </a:r>
            <a:r>
              <a:rPr lang="ru-RU" sz="3200" dirty="0" err="1"/>
              <a:t>даври</a:t>
            </a:r>
            <a:r>
              <a:rPr lang="ru-RU" sz="3200" dirty="0"/>
              <a:t> </a:t>
            </a:r>
            <a:r>
              <a:rPr lang="ru-RU" sz="3200" dirty="0" err="1"/>
              <a:t>мунтазамро</a:t>
            </a:r>
            <a:r>
              <a:rPr lang="ru-RU" sz="3200" dirty="0"/>
              <a:t> </a:t>
            </a:r>
            <a:r>
              <a:rPr lang="ru-RU" sz="3200" dirty="0" err="1"/>
              <a:t>риоя</a:t>
            </a:r>
            <a:r>
              <a:rPr lang="ru-RU" sz="3200" dirty="0"/>
              <a:t>  </a:t>
            </a:r>
            <a:r>
              <a:rPr lang="ru-RU" sz="3200" dirty="0" err="1"/>
              <a:t>мекунад</a:t>
            </a:r>
            <a:r>
              <a:rPr lang="ru-RU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8348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Муҳлатҳо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ва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сиёсат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400" dirty="0"/>
              <a:t> </a:t>
            </a:r>
            <a:r>
              <a:rPr lang="ru-RU" sz="2400" dirty="0" err="1"/>
              <a:t>Тақвими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 </a:t>
            </a:r>
            <a:r>
              <a:rPr lang="en-US" sz="2400" dirty="0">
                <a:hlinkClick r:id="rId2"/>
              </a:rPr>
              <a:t>http://minfin.tj</a:t>
            </a:r>
            <a:r>
              <a:rPr lang="ru-RU" sz="2400" dirty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/>
              <a:t> </a:t>
            </a:r>
            <a:r>
              <a:rPr lang="ru-RU" sz="2400" dirty="0" err="1"/>
              <a:t>Фазаи</a:t>
            </a:r>
            <a:r>
              <a:rPr lang="ru-RU" sz="2400" dirty="0"/>
              <a:t> -1: ДАСТУРАМАЛ </a:t>
            </a:r>
            <a:r>
              <a:rPr lang="ru-RU" sz="2400" dirty="0" err="1"/>
              <a:t>оид</a:t>
            </a:r>
            <a:r>
              <a:rPr lang="ru-RU" sz="2400" dirty="0"/>
              <a:t> ба </a:t>
            </a:r>
            <a:r>
              <a:rPr lang="ru-RU" sz="2400" dirty="0" err="1"/>
              <a:t>сохтани</a:t>
            </a:r>
            <a:r>
              <a:rPr lang="ru-RU" sz="2400" dirty="0"/>
              <a:t> </a:t>
            </a:r>
            <a:r>
              <a:rPr lang="ru-RU" sz="2400" dirty="0" err="1"/>
              <a:t>нишондиҳандаҳои</a:t>
            </a:r>
            <a:r>
              <a:rPr lang="ru-RU" sz="2400" dirty="0"/>
              <a:t> </a:t>
            </a:r>
            <a:r>
              <a:rPr lang="ru-RU" sz="2400" dirty="0" err="1"/>
              <a:t>буҷети</a:t>
            </a:r>
            <a:r>
              <a:rPr lang="ru-RU" sz="2400" dirty="0"/>
              <a:t> ҶТ </a:t>
            </a:r>
            <a:r>
              <a:rPr lang="ru-RU" sz="2400" dirty="0" err="1"/>
              <a:t>барои</a:t>
            </a:r>
            <a:r>
              <a:rPr lang="ru-RU" sz="2400" dirty="0"/>
              <a:t> </a:t>
            </a:r>
            <a:r>
              <a:rPr lang="ru-RU" sz="2400" dirty="0" err="1"/>
              <a:t>солҳои</a:t>
            </a:r>
            <a:r>
              <a:rPr lang="ru-RU" dirty="0"/>
              <a:t> 2017-2019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err="1"/>
              <a:t>Фазаи</a:t>
            </a:r>
            <a:r>
              <a:rPr lang="ru-RU" dirty="0"/>
              <a:t> -2: ДАСТУРАМАЛ  </a:t>
            </a:r>
            <a:r>
              <a:rPr lang="ru-RU" dirty="0" err="1"/>
              <a:t>оид</a:t>
            </a:r>
            <a:r>
              <a:rPr lang="ru-RU" dirty="0"/>
              <a:t> ба </a:t>
            </a:r>
            <a:r>
              <a:rPr lang="ru-RU" dirty="0" err="1"/>
              <a:t>ташаккули</a:t>
            </a:r>
            <a:r>
              <a:rPr lang="ru-RU" dirty="0"/>
              <a:t> </a:t>
            </a:r>
            <a:r>
              <a:rPr lang="ru-RU" dirty="0" err="1"/>
              <a:t>лоиҳаи</a:t>
            </a:r>
            <a:r>
              <a:rPr lang="ru-RU" dirty="0"/>
              <a:t> </a:t>
            </a:r>
            <a:r>
              <a:rPr lang="ru-RU" dirty="0" err="1"/>
              <a:t>Буҷети</a:t>
            </a:r>
            <a:r>
              <a:rPr lang="ru-RU" dirty="0"/>
              <a:t> </a:t>
            </a:r>
            <a:r>
              <a:rPr lang="ru-RU" dirty="0" err="1"/>
              <a:t>давлатӣ</a:t>
            </a:r>
            <a:r>
              <a:rPr lang="ru-RU" dirty="0"/>
              <a:t> </a:t>
            </a:r>
            <a:r>
              <a:rPr lang="ru-RU" dirty="0" err="1"/>
              <a:t>барои</a:t>
            </a:r>
            <a:r>
              <a:rPr lang="ru-RU" dirty="0"/>
              <a:t> соли  2017 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пешгуйи</a:t>
            </a:r>
            <a:r>
              <a:rPr lang="ru-RU" dirty="0"/>
              <a:t> </a:t>
            </a:r>
            <a:r>
              <a:rPr lang="ru-RU" dirty="0" err="1"/>
              <a:t>нишондиҳандаҳои</a:t>
            </a:r>
            <a:r>
              <a:rPr lang="ru-RU" dirty="0"/>
              <a:t>  </a:t>
            </a:r>
            <a:r>
              <a:rPr lang="ru-RU" dirty="0" err="1"/>
              <a:t>Буҷети</a:t>
            </a:r>
            <a:r>
              <a:rPr lang="ru-RU" dirty="0"/>
              <a:t> </a:t>
            </a:r>
            <a:r>
              <a:rPr lang="ru-RU" dirty="0" err="1"/>
              <a:t>давлатӣ</a:t>
            </a:r>
            <a:r>
              <a:rPr lang="ru-RU" dirty="0"/>
              <a:t> </a:t>
            </a:r>
            <a:r>
              <a:rPr lang="ru-RU" dirty="0" err="1"/>
              <a:t>барои</a:t>
            </a:r>
            <a:r>
              <a:rPr lang="ru-RU" dirty="0"/>
              <a:t> </a:t>
            </a:r>
            <a:r>
              <a:rPr lang="ru-RU" dirty="0" err="1"/>
              <a:t>солҳои</a:t>
            </a:r>
            <a:r>
              <a:rPr lang="ru-RU" dirty="0"/>
              <a:t>  2018 - 2019  ( </a:t>
            </a:r>
            <a:r>
              <a:rPr lang="ru-RU" dirty="0" err="1"/>
              <a:t>фазаи</a:t>
            </a:r>
            <a:r>
              <a:rPr lang="ru-RU" dirty="0"/>
              <a:t> 2</a:t>
            </a:r>
            <a:r>
              <a:rPr lang="ru-RU" dirty="0">
                <a:hlinkClick r:id="rId3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547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41062"/>
            <a:ext cx="7886700" cy="35101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rgbClr val="002060"/>
                </a:solidFill>
              </a:rPr>
              <a:t>Бюджетный календарь </a:t>
            </a:r>
            <a:r>
              <a:rPr lang="en-US" sz="1800" dirty="0">
                <a:solidFill>
                  <a:srgbClr val="002060"/>
                </a:solidFill>
                <a:hlinkClick r:id="rId2"/>
              </a:rPr>
              <a:t>http://minfin.tj</a:t>
            </a:r>
            <a:r>
              <a:rPr lang="ru-RU" sz="1800" dirty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7" name="Объект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67408" y="1362819"/>
            <a:ext cx="7447721" cy="401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013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67250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Муҳлатҳо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ва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сиёсат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1416" y="1484907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err="1"/>
              <a:t>Созмонҳои</a:t>
            </a:r>
            <a:r>
              <a:rPr lang="ru-RU" sz="2400" dirty="0"/>
              <a:t> </a:t>
            </a:r>
            <a:r>
              <a:rPr lang="ru-RU" sz="2400" dirty="0" err="1"/>
              <a:t>ҷамъиятие</a:t>
            </a:r>
            <a:r>
              <a:rPr lang="ru-RU" sz="2400" dirty="0"/>
              <a:t>, </a:t>
            </a:r>
            <a:r>
              <a:rPr lang="ru-RU" sz="2400" dirty="0" err="1"/>
              <a:t>ки</a:t>
            </a:r>
            <a:r>
              <a:rPr lang="ru-RU" sz="2400" dirty="0"/>
              <a:t> </a:t>
            </a:r>
            <a:r>
              <a:rPr lang="ru-RU" sz="2400" dirty="0" err="1"/>
              <a:t>хоҳиши</a:t>
            </a:r>
            <a:r>
              <a:rPr lang="ru-RU" sz="2400" dirty="0"/>
              <a:t> </a:t>
            </a:r>
            <a:r>
              <a:rPr lang="ru-RU" sz="2400" dirty="0" err="1"/>
              <a:t>ҷалб</a:t>
            </a:r>
            <a:r>
              <a:rPr lang="ru-RU" sz="2400" dirty="0"/>
              <a:t> </a:t>
            </a:r>
            <a:r>
              <a:rPr lang="ru-RU" sz="2400" dirty="0" err="1"/>
              <a:t>шудан</a:t>
            </a:r>
            <a:r>
              <a:rPr lang="ru-RU" sz="2400" dirty="0"/>
              <a:t> ба </a:t>
            </a:r>
            <a:r>
              <a:rPr lang="ru-RU" sz="2400" dirty="0" err="1"/>
              <a:t>раванди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 </a:t>
            </a:r>
            <a:r>
              <a:rPr lang="ru-RU" sz="2400" dirty="0" err="1"/>
              <a:t>доранд</a:t>
            </a:r>
            <a:r>
              <a:rPr lang="ru-RU" sz="2400" dirty="0"/>
              <a:t>, </a:t>
            </a:r>
            <a:r>
              <a:rPr lang="ru-RU" sz="2400" dirty="0" err="1"/>
              <a:t>бояд</a:t>
            </a:r>
            <a:r>
              <a:rPr lang="ru-RU" sz="2400" dirty="0"/>
              <a:t>  аз </a:t>
            </a:r>
            <a:r>
              <a:rPr lang="ru-RU" sz="2400" dirty="0" err="1"/>
              <a:t>дониши</a:t>
            </a:r>
            <a:r>
              <a:rPr lang="ru-RU" sz="2400" dirty="0"/>
              <a:t> </a:t>
            </a:r>
            <a:r>
              <a:rPr lang="ru-RU" sz="2400" dirty="0" err="1"/>
              <a:t>давраҳои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 </a:t>
            </a:r>
            <a:r>
              <a:rPr lang="ru-RU" sz="2400" dirty="0" err="1"/>
              <a:t>бархурдор</a:t>
            </a:r>
            <a:r>
              <a:rPr lang="ru-RU" sz="2400" dirty="0"/>
              <a:t> </a:t>
            </a:r>
            <a:r>
              <a:rPr lang="ru-RU" sz="2400" dirty="0" err="1"/>
              <a:t>бошанд</a:t>
            </a:r>
            <a:r>
              <a:rPr lang="ru-RU" sz="2400" dirty="0"/>
              <a:t>, то </a:t>
            </a:r>
            <a:r>
              <a:rPr lang="ru-RU" sz="2400" dirty="0" err="1"/>
              <a:t>ки</a:t>
            </a:r>
            <a:r>
              <a:rPr lang="ru-RU" sz="2400" dirty="0"/>
              <a:t> </a:t>
            </a:r>
            <a:r>
              <a:rPr lang="ru-RU" sz="2400" dirty="0" err="1"/>
              <a:t>муҳлат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ҳадафи</a:t>
            </a:r>
            <a:r>
              <a:rPr lang="ru-RU" sz="2400" dirty="0"/>
              <a:t> </a:t>
            </a:r>
            <a:r>
              <a:rPr lang="ru-RU" sz="2400" dirty="0" err="1"/>
              <a:t>иштирокашонро</a:t>
            </a:r>
            <a:r>
              <a:rPr lang="ru-RU" sz="2400" dirty="0"/>
              <a:t> </a:t>
            </a:r>
            <a:r>
              <a:rPr lang="ru-RU" sz="2400" dirty="0" err="1"/>
              <a:t>муайян</a:t>
            </a:r>
            <a:r>
              <a:rPr lang="ru-RU" sz="2400" dirty="0"/>
              <a:t> </a:t>
            </a:r>
            <a:r>
              <a:rPr lang="ru-RU" sz="2400" dirty="0" err="1"/>
              <a:t>намоянд</a:t>
            </a:r>
            <a:r>
              <a:rPr lang="ru-RU" dirty="0"/>
              <a:t> </a:t>
            </a:r>
            <a:endParaRPr lang="ru-RU" sz="18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161" y="3063921"/>
            <a:ext cx="3586844" cy="249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480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>
                <a:solidFill>
                  <a:srgbClr val="002060"/>
                </a:solidFill>
              </a:rPr>
              <a:t>Дар </a:t>
            </a:r>
            <a:r>
              <a:rPr lang="ru-RU" sz="2100" dirty="0" err="1">
                <a:solidFill>
                  <a:srgbClr val="002060"/>
                </a:solidFill>
              </a:rPr>
              <a:t>марҳилаи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ташакулёбии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буҷет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чи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рух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медиҳад</a:t>
            </a:r>
            <a:r>
              <a:rPr lang="ru-RU" sz="2100" dirty="0">
                <a:solidFill>
                  <a:srgbClr val="002060"/>
                </a:solidFill>
              </a:rPr>
              <a:t>  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98445" y="2602006"/>
            <a:ext cx="7100047" cy="71343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err="1">
                <a:solidFill>
                  <a:schemeClr val="bg1"/>
                </a:solidFill>
              </a:rPr>
              <a:t>Марҳилаи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аввали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раванди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 ба таври </a:t>
            </a:r>
            <a:r>
              <a:rPr lang="ru-RU" dirty="0" err="1">
                <a:solidFill>
                  <a:schemeClr val="bg1"/>
                </a:solidFill>
              </a:rPr>
              <a:t>истисно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пурра</a:t>
            </a:r>
            <a:r>
              <a:rPr lang="ru-RU" dirty="0">
                <a:solidFill>
                  <a:schemeClr val="bg1"/>
                </a:solidFill>
              </a:rPr>
              <a:t> дар </a:t>
            </a:r>
            <a:r>
              <a:rPr lang="ru-RU" dirty="0" err="1">
                <a:solidFill>
                  <a:schemeClr val="bg1"/>
                </a:solidFill>
              </a:rPr>
              <a:t>шохаҳои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ҳокимияти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иҷроия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мегузарад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98445" y="3522114"/>
            <a:ext cx="7100047" cy="18652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bg1"/>
                </a:solidFill>
              </a:rPr>
              <a:t>Саридораи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 дар </a:t>
            </a:r>
            <a:r>
              <a:rPr lang="ru-RU" dirty="0" err="1">
                <a:solidFill>
                  <a:schemeClr val="bg1"/>
                </a:solidFill>
              </a:rPr>
              <a:t>Вазорати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молия</a:t>
            </a:r>
            <a:r>
              <a:rPr lang="ru-RU" dirty="0">
                <a:solidFill>
                  <a:schemeClr val="bg1"/>
                </a:solidFill>
              </a:rPr>
              <a:t> ин </a:t>
            </a:r>
            <a:r>
              <a:rPr lang="ru-RU" dirty="0" err="1">
                <a:solidFill>
                  <a:schemeClr val="bg1"/>
                </a:solidFill>
              </a:rPr>
              <a:t>равандро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ҳамоҳанг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месозад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дар </a:t>
            </a:r>
            <a:r>
              <a:rPr lang="ru-RU" dirty="0" err="1">
                <a:solidFill>
                  <a:schemeClr val="bg1"/>
                </a:solidFill>
              </a:rPr>
              <a:t>рафти</a:t>
            </a:r>
            <a:r>
              <a:rPr lang="ru-RU" dirty="0">
                <a:solidFill>
                  <a:schemeClr val="bg1"/>
                </a:solidFill>
              </a:rPr>
              <a:t> он </a:t>
            </a:r>
            <a:r>
              <a:rPr lang="ru-RU" dirty="0" err="1">
                <a:solidFill>
                  <a:schemeClr val="bg1"/>
                </a:solidFill>
              </a:rPr>
              <a:t>ҳокимияти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иҷроия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параметрҳои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роҳҳои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гирифтани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даромад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тақсими</a:t>
            </a:r>
            <a:r>
              <a:rPr lang="ru-RU" dirty="0">
                <a:solidFill>
                  <a:schemeClr val="bg1"/>
                </a:solidFill>
              </a:rPr>
              <a:t> ин </a:t>
            </a:r>
            <a:r>
              <a:rPr lang="ru-RU" dirty="0" err="1">
                <a:solidFill>
                  <a:schemeClr val="bg1"/>
                </a:solidFill>
              </a:rPr>
              <a:t>сарчашмаҳоро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пешниҳод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менамояд</a:t>
            </a:r>
            <a:r>
              <a:rPr lang="ru-RU" dirty="0">
                <a:solidFill>
                  <a:schemeClr val="bg1"/>
                </a:solidFill>
              </a:rPr>
              <a:t> . </a:t>
            </a:r>
          </a:p>
          <a:p>
            <a:pPr marL="257175" indent="-257175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bg1"/>
                </a:solidFill>
              </a:rPr>
              <a:t>Натиҷаи</a:t>
            </a:r>
            <a:r>
              <a:rPr lang="ru-RU" dirty="0">
                <a:solidFill>
                  <a:schemeClr val="bg1"/>
                </a:solidFill>
              </a:rPr>
              <a:t> ин </a:t>
            </a:r>
            <a:r>
              <a:rPr lang="ru-RU" dirty="0" err="1">
                <a:solidFill>
                  <a:schemeClr val="bg1"/>
                </a:solidFill>
              </a:rPr>
              <a:t>раванд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лоиҳаи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пешакии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аст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795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>
                <a:solidFill>
                  <a:srgbClr val="002060"/>
                </a:solidFill>
              </a:rPr>
              <a:t>Дар </a:t>
            </a:r>
            <a:r>
              <a:rPr lang="ru-RU" sz="2100" dirty="0" err="1">
                <a:solidFill>
                  <a:srgbClr val="002060"/>
                </a:solidFill>
              </a:rPr>
              <a:t>марҳилаи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ташакулёбии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буҷет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чи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рух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медиҳад</a:t>
            </a:r>
            <a:r>
              <a:rPr lang="ru-RU" sz="2100" dirty="0">
                <a:solidFill>
                  <a:srgbClr val="002060"/>
                </a:solidFill>
              </a:rPr>
              <a:t> 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21977" y="2975161"/>
            <a:ext cx="7100047" cy="17044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100" dirty="0" err="1">
                <a:solidFill>
                  <a:schemeClr val="bg1"/>
                </a:solidFill>
              </a:rPr>
              <a:t>Барои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созмонҳои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ҷомеаи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шаҳрвандӣ</a:t>
            </a:r>
            <a:r>
              <a:rPr lang="ru-RU" sz="2100" dirty="0">
                <a:solidFill>
                  <a:schemeClr val="bg1"/>
                </a:solidFill>
              </a:rPr>
              <a:t> дар </a:t>
            </a:r>
            <a:r>
              <a:rPr lang="ru-RU" sz="2100" dirty="0" err="1">
                <a:solidFill>
                  <a:schemeClr val="bg1"/>
                </a:solidFill>
              </a:rPr>
              <a:t>кишварҳое</a:t>
            </a:r>
            <a:r>
              <a:rPr lang="ru-RU" sz="2100" dirty="0">
                <a:solidFill>
                  <a:schemeClr val="bg1"/>
                </a:solidFill>
              </a:rPr>
              <a:t>, </a:t>
            </a:r>
            <a:r>
              <a:rPr lang="ru-RU" sz="2100" dirty="0" err="1">
                <a:solidFill>
                  <a:schemeClr val="bg1"/>
                </a:solidFill>
              </a:rPr>
              <a:t>ки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ҳукумат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дархости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возеҳи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қабл</a:t>
            </a:r>
            <a:r>
              <a:rPr lang="ru-RU" sz="2100" dirty="0">
                <a:solidFill>
                  <a:schemeClr val="bg1"/>
                </a:solidFill>
              </a:rPr>
              <a:t> аз </a:t>
            </a:r>
            <a:r>
              <a:rPr lang="ru-RU" sz="2100" dirty="0" err="1">
                <a:solidFill>
                  <a:schemeClr val="bg1"/>
                </a:solidFill>
              </a:rPr>
              <a:t>буҷет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нашр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мекунад</a:t>
            </a:r>
            <a:r>
              <a:rPr lang="ru-RU" sz="2100" dirty="0">
                <a:solidFill>
                  <a:schemeClr val="bg1"/>
                </a:solidFill>
              </a:rPr>
              <a:t>, </a:t>
            </a:r>
            <a:r>
              <a:rPr lang="ru-RU" sz="2100" dirty="0" err="1">
                <a:solidFill>
                  <a:schemeClr val="bg1"/>
                </a:solidFill>
              </a:rPr>
              <a:t>имкони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ҳаётан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муҳим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барои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таъсиррасонӣ</a:t>
            </a:r>
            <a:r>
              <a:rPr lang="ru-RU" sz="2100" dirty="0">
                <a:solidFill>
                  <a:schemeClr val="bg1"/>
                </a:solidFill>
              </a:rPr>
              <a:t> ба </a:t>
            </a:r>
            <a:r>
              <a:rPr lang="ru-RU" sz="2100" dirty="0" err="1">
                <a:solidFill>
                  <a:schemeClr val="bg1"/>
                </a:solidFill>
              </a:rPr>
              <a:t>сиёсати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ҳукумат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ва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тасмимҳои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буҷет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вуҷуд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  <a:r>
              <a:rPr lang="ru-RU" sz="2100" dirty="0" err="1">
                <a:solidFill>
                  <a:schemeClr val="bg1"/>
                </a:solidFill>
              </a:rPr>
              <a:t>дорад</a:t>
            </a:r>
            <a:r>
              <a:rPr lang="ru-RU" sz="21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484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Мисолҳо</a:t>
            </a:r>
            <a:endParaRPr lang="ru-RU" sz="21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98445" y="2602006"/>
            <a:ext cx="7100047" cy="168424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bg1"/>
                </a:solidFill>
              </a:rPr>
              <a:t>Дар </a:t>
            </a:r>
            <a:r>
              <a:rPr lang="ru-RU" dirty="0" err="1">
                <a:solidFill>
                  <a:schemeClr val="bg1"/>
                </a:solidFill>
              </a:rPr>
              <a:t>Шоҳигарии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Муттаҳида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донишкадаи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тадқиқоти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фискалӣ</a:t>
            </a:r>
            <a:r>
              <a:rPr lang="ru-RU" dirty="0">
                <a:solidFill>
                  <a:schemeClr val="bg1"/>
                </a:solidFill>
              </a:rPr>
              <a:t> ,</a:t>
            </a:r>
            <a:r>
              <a:rPr lang="ru-RU" dirty="0" err="1">
                <a:solidFill>
                  <a:schemeClr val="bg1"/>
                </a:solidFill>
              </a:rPr>
              <a:t>ҳисоботи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буҷетиии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пешакии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ҳукуматро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таҳлил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намуда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тавсияҳои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худро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нашр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менамояд</a:t>
            </a:r>
            <a:r>
              <a:rPr lang="ru-RU" dirty="0">
                <a:solidFill>
                  <a:schemeClr val="bg1"/>
                </a:solidFill>
              </a:rPr>
              <a:t>, то </a:t>
            </a:r>
            <a:r>
              <a:rPr lang="ru-RU" dirty="0" err="1">
                <a:solidFill>
                  <a:schemeClr val="bg1"/>
                </a:solidFill>
              </a:rPr>
              <a:t>кушиш</a:t>
            </a:r>
            <a:r>
              <a:rPr lang="ru-RU" dirty="0">
                <a:solidFill>
                  <a:schemeClr val="bg1"/>
                </a:solidFill>
              </a:rPr>
              <a:t> ба </a:t>
            </a:r>
            <a:r>
              <a:rPr lang="ru-RU" dirty="0" err="1">
                <a:solidFill>
                  <a:schemeClr val="bg1"/>
                </a:solidFill>
              </a:rPr>
              <a:t>харҷ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диҳад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қабл</a:t>
            </a:r>
            <a:r>
              <a:rPr lang="ru-RU" dirty="0">
                <a:solidFill>
                  <a:schemeClr val="bg1"/>
                </a:solidFill>
              </a:rPr>
              <a:t> аз </a:t>
            </a:r>
            <a:r>
              <a:rPr lang="ru-RU" dirty="0" err="1">
                <a:solidFill>
                  <a:schemeClr val="bg1"/>
                </a:solidFill>
              </a:rPr>
              <a:t>қабули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қарорҳои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ниҳоӣ</a:t>
            </a:r>
            <a:r>
              <a:rPr lang="ru-RU" dirty="0">
                <a:solidFill>
                  <a:schemeClr val="bg1"/>
                </a:solidFill>
              </a:rPr>
              <a:t> ба </a:t>
            </a:r>
            <a:r>
              <a:rPr lang="ru-RU" dirty="0" err="1">
                <a:solidFill>
                  <a:schemeClr val="bg1"/>
                </a:solidFill>
              </a:rPr>
              <a:t>ҳукумат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таъсир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расонад</a:t>
            </a:r>
            <a:r>
              <a:rPr lang="ru-RU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91992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Мисолҳо</a:t>
            </a:r>
            <a:endParaRPr lang="ru-RU" sz="21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98445" y="2602006"/>
            <a:ext cx="7100047" cy="168424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bg1"/>
                </a:solidFill>
              </a:rPr>
              <a:t>Дар Бразилия </a:t>
            </a:r>
            <a:r>
              <a:rPr lang="ru-RU" dirty="0" err="1">
                <a:solidFill>
                  <a:schemeClr val="bg1"/>
                </a:solidFill>
              </a:rPr>
              <a:t>дархости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пешакии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буҷет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бояд</a:t>
            </a:r>
            <a:r>
              <a:rPr lang="ru-RU" dirty="0">
                <a:solidFill>
                  <a:schemeClr val="bg1"/>
                </a:solidFill>
              </a:rPr>
              <a:t> аз </a:t>
            </a:r>
            <a:r>
              <a:rPr lang="ru-RU" dirty="0" err="1">
                <a:solidFill>
                  <a:schemeClr val="bg1"/>
                </a:solidFill>
              </a:rPr>
              <a:t>ҷониби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мақомоти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қонунгузор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маъқул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дониста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шавад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ки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барои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созмонҳо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шаҳрвандӣ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имкони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таъсиррасонӣ</a:t>
            </a:r>
            <a:r>
              <a:rPr lang="ru-RU" dirty="0">
                <a:solidFill>
                  <a:schemeClr val="bg1"/>
                </a:solidFill>
              </a:rPr>
              <a:t> ба </a:t>
            </a:r>
            <a:r>
              <a:rPr lang="ru-RU" dirty="0" err="1">
                <a:solidFill>
                  <a:schemeClr val="bg1"/>
                </a:solidFill>
              </a:rPr>
              <a:t>муҳтавои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онро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медиҳад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987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593</Words>
  <Application>Microsoft Office PowerPoint</Application>
  <PresentationFormat>Экран (4:3)</PresentationFormat>
  <Paragraphs>41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Нақши расмӣ ва ғайрасмии созмонҳои ҷамъиятӣ дар раванди буҷет </vt:lpstr>
      <vt:lpstr>Муҳлатҳо ва сиёсат</vt:lpstr>
      <vt:lpstr>Муҳлатҳо ва сиёсат</vt:lpstr>
      <vt:lpstr>Бюджетный календарь http://minfin.tj </vt:lpstr>
      <vt:lpstr>Муҳлатҳо ва сиёсат</vt:lpstr>
      <vt:lpstr>Дар марҳилаи ташакулёбии буҷет чи рух медиҳад  ?</vt:lpstr>
      <vt:lpstr>Дар марҳилаи ташакулёбии буҷет чи рух медиҳад ?</vt:lpstr>
      <vt:lpstr>Мисолҳо</vt:lpstr>
      <vt:lpstr>Мисолҳо</vt:lpstr>
      <vt:lpstr> Нақши созмонҳои ҷамъиятӣ</vt:lpstr>
      <vt:lpstr>Нақши созмонҳои ҷамъиятӣ</vt:lpstr>
      <vt:lpstr>Мисолҳо </vt:lpstr>
      <vt:lpstr> Мисолҳо </vt:lpstr>
      <vt:lpstr>Мисолҳо</vt:lpstr>
      <vt:lpstr>Мисолҳо </vt:lpstr>
      <vt:lpstr>Манбаъҳо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Ilhom Abdulloev</dc:creator>
  <cp:lastModifiedBy>Uktam Dzhumaev</cp:lastModifiedBy>
  <cp:revision>9</cp:revision>
  <dcterms:created xsi:type="dcterms:W3CDTF">2017-04-12T06:17:06Z</dcterms:created>
  <dcterms:modified xsi:type="dcterms:W3CDTF">2019-02-10T16:05:56Z</dcterms:modified>
</cp:coreProperties>
</file>