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4" r:id="rId1"/>
  </p:sldMasterIdLst>
  <p:notesMasterIdLst>
    <p:notesMasterId r:id="rId14"/>
  </p:notesMasterIdLst>
  <p:sldIdLst>
    <p:sldId id="306" r:id="rId2"/>
    <p:sldId id="350" r:id="rId3"/>
    <p:sldId id="323" r:id="rId4"/>
    <p:sldId id="334" r:id="rId5"/>
    <p:sldId id="378" r:id="rId6"/>
    <p:sldId id="389" r:id="rId7"/>
    <p:sldId id="380" r:id="rId8"/>
    <p:sldId id="407" r:id="rId9"/>
    <p:sldId id="335" r:id="rId10"/>
    <p:sldId id="354" r:id="rId11"/>
    <p:sldId id="365" r:id="rId12"/>
    <p:sldId id="285" r:id="rId13"/>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99"/>
    <a:srgbClr val="CCFF33"/>
    <a:srgbClr val="FFFF00"/>
    <a:srgbClr val="A1D260"/>
    <a:srgbClr val="FF3300"/>
    <a:srgbClr val="009900"/>
    <a:srgbClr val="FF9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3344" autoAdjust="0"/>
  </p:normalViewPr>
  <p:slideViewPr>
    <p:cSldViewPr>
      <p:cViewPr>
        <p:scale>
          <a:sx n="78" d="100"/>
          <a:sy n="78" d="100"/>
        </p:scale>
        <p:origin x="-918" y="12"/>
      </p:cViewPr>
      <p:guideLst>
        <p:guide orient="horz" pos="2160"/>
        <p:guide pos="2880"/>
      </p:guideLst>
    </p:cSldViewPr>
  </p:slideViewPr>
  <p:outlineViewPr>
    <p:cViewPr>
      <p:scale>
        <a:sx n="33" d="100"/>
        <a:sy n="33" d="100"/>
      </p:scale>
      <p:origin x="0" y="11274"/>
    </p:cViewPr>
  </p:outlineViewPr>
  <p:notesTextViewPr>
    <p:cViewPr>
      <p:scale>
        <a:sx n="100" d="100"/>
        <a:sy n="100" d="100"/>
      </p:scale>
      <p:origin x="0" y="0"/>
    </p:cViewPr>
  </p:notesTextViewPr>
  <p:sorterViewPr>
    <p:cViewPr>
      <p:scale>
        <a:sx n="66" d="100"/>
        <a:sy n="66" d="100"/>
      </p:scale>
      <p:origin x="0" y="17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82A66F2-F7CB-4E2E-996F-01E4661E5BDF}" type="datetimeFigureOut">
              <a:rPr lang="ru-RU"/>
              <a:pPr>
                <a:defRPr/>
              </a:pPr>
              <a:t>14.10.2016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64BA96E-C4B3-4D64-AF41-C72E22C6F47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8B036C-FAA0-4B63-90CF-2938D60D5420}"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65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774EB6-C5C8-462E-89D4-9BC437CAC506}" type="slidenum">
              <a:rPr lang="ru-RU" smtClean="0"/>
              <a:pPr/>
              <a:t>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26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8EF216-AE32-484D-A06B-DF8E4A67A0CB}" type="slidenum">
              <a:rPr lang="ru-RU" smtClean="0"/>
              <a:pPr/>
              <a:t>12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F534BB6E-7748-488A-9300-AF9E797EB3E5}" type="slidenum">
              <a:rPr lang="ru-RU"/>
              <a:pPr>
                <a:defRPr/>
              </a:pPr>
              <a:t>‹#›</a:t>
            </a:fld>
            <a:endParaRPr lang="ru-RU"/>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E6A7FBF-3EE0-42EE-899F-AFDAC6BCCEA5}" type="slidenum">
              <a:rPr lang="ru-RU"/>
              <a:pPr>
                <a:defRPr/>
              </a:pPr>
              <a:t>‹#›</a:t>
            </a:fld>
            <a:endParaRPr lang="ru-RU"/>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0056EDF-5F1D-4DED-A149-B8E811B67DCA}" type="slidenum">
              <a:rPr lang="ru-RU"/>
              <a:pPr>
                <a:defRPr/>
              </a:pPr>
              <a:t>‹#›</a:t>
            </a:fld>
            <a:endParaRPr lang="ru-RU"/>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Объект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C99018EC-73F6-4B20-914C-714B2050658C}" type="slidenum">
              <a:rPr lang="ru-RU"/>
              <a:pPr>
                <a:defRPr/>
              </a:pPr>
              <a:t>‹#›</a:t>
            </a:fld>
            <a:endParaRPr lang="ru-RU"/>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E42D7DBC-5436-45F5-B2CD-6DC0EF75FF27}" type="slidenum">
              <a:rPr lang="ru-RU"/>
              <a:pPr>
                <a:defRPr/>
              </a:pPr>
              <a:t>‹#›</a:t>
            </a:fld>
            <a:endParaRPr lang="ru-RU"/>
          </a:p>
        </p:txBody>
      </p:sp>
    </p:spTree>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BF569727-2A6B-4BB3-A068-66BA3CF15CA4}" type="slidenum">
              <a:rPr lang="ru-RU"/>
              <a:pPr>
                <a:defRPr/>
              </a:pPr>
              <a:t>‹#›</a:t>
            </a:fld>
            <a:endParaRPr lang="ru-RU"/>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7330FA52-87E4-45E1-8576-5F306C83DC94}" type="slidenum">
              <a:rPr lang="ru-RU"/>
              <a:pPr>
                <a:defRPr/>
              </a:pPr>
              <a:t>‹#›</a:t>
            </a:fld>
            <a:endParaRPr lang="ru-RU"/>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B76597B3-2939-433E-BFD0-AAF09F61A032}" type="slidenum">
              <a:rPr lang="ru-RU"/>
              <a:pPr>
                <a:defRPr/>
              </a:pPr>
              <a:t>‹#›</a:t>
            </a:fld>
            <a:endParaRPr lang="ru-RU"/>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3" name="Дата 1"/>
          <p:cNvSpPr>
            <a:spLocks noGrp="1"/>
          </p:cNvSpPr>
          <p:nvPr>
            <p:ph type="dt" sz="half" idx="10"/>
          </p:nvPr>
        </p:nvSpPr>
        <p:spPr/>
        <p:txBody>
          <a:bodyPr/>
          <a:lstStyle>
            <a:lvl1pPr>
              <a:defRPr/>
            </a:lvl1pPr>
            <a:extLst/>
          </a:lstStyle>
          <a:p>
            <a:pPr>
              <a:defRPr/>
            </a:pPr>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D7771618-1858-48C5-9D84-8023C4763DE8}" type="slidenum">
              <a:rPr lang="ru-RU"/>
              <a:pPr>
                <a:defRPr/>
              </a:pPr>
              <a:t>‹#›</a:t>
            </a:fld>
            <a:endParaRPr lang="ru-RU"/>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AD36581-6F24-429D-8AD7-4DD0E541FB9F}" type="slidenum">
              <a:rPr lang="ru-RU"/>
              <a:pPr>
                <a:defRPr/>
              </a:pPr>
              <a:t>‹#›</a:t>
            </a:fld>
            <a:endParaRPr lang="ru-RU"/>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AC1A385D-1465-4DFB-8F80-A476CC48B66E}" type="slidenum">
              <a:rPr lang="ru-RU"/>
              <a:pPr>
                <a:defRPr/>
              </a:pPr>
              <a:t>‹#›</a:t>
            </a:fld>
            <a:endParaRPr lang="ru-RU"/>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2055"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ED85C0C-379D-4699-9275-59518C6D733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12" r:id="rId1"/>
    <p:sldLayoutId id="2147484605" r:id="rId2"/>
    <p:sldLayoutId id="2147484613" r:id="rId3"/>
    <p:sldLayoutId id="2147484606" r:id="rId4"/>
    <p:sldLayoutId id="2147484607" r:id="rId5"/>
    <p:sldLayoutId id="2147484608" r:id="rId6"/>
    <p:sldLayoutId id="2147484614" r:id="rId7"/>
    <p:sldLayoutId id="2147484609" r:id="rId8"/>
    <p:sldLayoutId id="2147484615" r:id="rId9"/>
    <p:sldLayoutId id="2147484610" r:id="rId10"/>
    <p:sldLayoutId id="2147484611" r:id="rId11"/>
  </p:sldLayoutIdLst>
  <p:transition>
    <p:cover dir="u"/>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3CC33"/>
        </a:solidFill>
        <a:effectLst/>
      </p:bgPr>
    </p:bg>
    <p:spTree>
      <p:nvGrpSpPr>
        <p:cNvPr id="1" name=""/>
        <p:cNvGrpSpPr/>
        <p:nvPr/>
      </p:nvGrpSpPr>
      <p:grpSpPr>
        <a:xfrm>
          <a:off x="0" y="0"/>
          <a:ext cx="0" cy="0"/>
          <a:chOff x="0" y="0"/>
          <a:chExt cx="0" cy="0"/>
        </a:xfrm>
      </p:grpSpPr>
      <p:pic>
        <p:nvPicPr>
          <p:cNvPr id="7170" name="Picture 7" descr="D:\ГЭС-ы Таджикистана\150_img.jpg"/>
          <p:cNvPicPr>
            <a:picLocks noChangeAspect="1" noChangeArrowheads="1"/>
          </p:cNvPicPr>
          <p:nvPr/>
        </p:nvPicPr>
        <p:blipFill>
          <a:blip r:embed="rId3"/>
          <a:srcRect/>
          <a:stretch>
            <a:fillRect/>
          </a:stretch>
        </p:blipFill>
        <p:spPr bwMode="auto">
          <a:xfrm>
            <a:off x="179388" y="115888"/>
            <a:ext cx="8785225" cy="6553200"/>
          </a:xfrm>
          <a:prstGeom prst="rect">
            <a:avLst/>
          </a:prstGeom>
          <a:noFill/>
          <a:ln w="9525">
            <a:noFill/>
            <a:miter lim="800000"/>
            <a:headEnd/>
            <a:tailEnd/>
          </a:ln>
        </p:spPr>
      </p:pic>
      <p:sp>
        <p:nvSpPr>
          <p:cNvPr id="7171" name="TextBox 2"/>
          <p:cNvSpPr txBox="1">
            <a:spLocks noChangeArrowheads="1"/>
          </p:cNvSpPr>
          <p:nvPr/>
        </p:nvSpPr>
        <p:spPr bwMode="auto">
          <a:xfrm>
            <a:off x="827088" y="404813"/>
            <a:ext cx="7921625" cy="830262"/>
          </a:xfrm>
          <a:prstGeom prst="rect">
            <a:avLst/>
          </a:prstGeom>
          <a:noFill/>
          <a:ln w="9525">
            <a:noFill/>
            <a:miter lim="800000"/>
            <a:headEnd/>
            <a:tailEnd/>
          </a:ln>
        </p:spPr>
        <p:txBody>
          <a:bodyPr>
            <a:spAutoFit/>
          </a:bodyPr>
          <a:lstStyle/>
          <a:p>
            <a:r>
              <a:rPr lang="ru-RU" sz="2400" b="1">
                <a:solidFill>
                  <a:srgbClr val="002060"/>
                </a:solidFill>
                <a:latin typeface="Tadjik" pitchFamily="18" charset="-52"/>
              </a:rPr>
              <a:t>Донишгоыи давлатии Хоруц ба номи М. Назаршоев</a:t>
            </a:r>
          </a:p>
          <a:p>
            <a:r>
              <a:rPr lang="ru-RU" sz="2400" b="1">
                <a:solidFill>
                  <a:srgbClr val="002060"/>
                </a:solidFill>
                <a:latin typeface="Tadjik" pitchFamily="18" charset="-52"/>
              </a:rPr>
              <a:t>Кафедраи фаныои муыандис=</a:t>
            </a:r>
          </a:p>
        </p:txBody>
      </p:sp>
      <p:sp>
        <p:nvSpPr>
          <p:cNvPr id="7172" name="TextBox 3"/>
          <p:cNvSpPr txBox="1">
            <a:spLocks noChangeArrowheads="1"/>
          </p:cNvSpPr>
          <p:nvPr/>
        </p:nvSpPr>
        <p:spPr bwMode="auto">
          <a:xfrm>
            <a:off x="971550" y="2636838"/>
            <a:ext cx="7777163" cy="1938337"/>
          </a:xfrm>
          <a:prstGeom prst="rect">
            <a:avLst/>
          </a:prstGeom>
          <a:noFill/>
          <a:ln w="9525">
            <a:noFill/>
            <a:miter lim="800000"/>
            <a:headEnd/>
            <a:tailEnd/>
          </a:ln>
        </p:spPr>
        <p:txBody>
          <a:bodyPr>
            <a:spAutoFit/>
          </a:bodyPr>
          <a:lstStyle/>
          <a:p>
            <a:r>
              <a:rPr lang="ru-RU" sz="4000" b="1" dirty="0">
                <a:solidFill>
                  <a:srgbClr val="FF0000"/>
                </a:solidFill>
                <a:latin typeface="Tadjik" pitchFamily="18" charset="-52"/>
              </a:rPr>
              <a:t>НЕР/ГОЫИ  БАРЩИИ  ОБ+   (НБО) </a:t>
            </a:r>
          </a:p>
          <a:p>
            <a:r>
              <a:rPr lang="ru-RU" sz="2800" b="1" dirty="0">
                <a:solidFill>
                  <a:srgbClr val="FF0000"/>
                </a:solidFill>
                <a:latin typeface="Tadjik" pitchFamily="18" charset="-52"/>
              </a:rPr>
              <a:t>ЩИСМИ  1</a:t>
            </a:r>
            <a:r>
              <a:rPr lang="ru-RU" sz="4000" b="1" dirty="0">
                <a:solidFill>
                  <a:srgbClr val="FF0000"/>
                </a:solidFill>
                <a:latin typeface="Tadjik" pitchFamily="18" charset="-52"/>
              </a:rPr>
              <a:t> </a:t>
            </a:r>
          </a:p>
        </p:txBody>
      </p:sp>
      <p:sp>
        <p:nvSpPr>
          <p:cNvPr id="7173" name="TextBox 4"/>
          <p:cNvSpPr txBox="1">
            <a:spLocks noChangeArrowheads="1"/>
          </p:cNvSpPr>
          <p:nvPr/>
        </p:nvSpPr>
        <p:spPr bwMode="auto">
          <a:xfrm>
            <a:off x="468313" y="4365625"/>
            <a:ext cx="3887787" cy="708025"/>
          </a:xfrm>
          <a:prstGeom prst="rect">
            <a:avLst/>
          </a:prstGeom>
          <a:noFill/>
          <a:ln w="9525">
            <a:noFill/>
            <a:miter lim="800000"/>
            <a:headEnd/>
            <a:tailEnd/>
          </a:ln>
        </p:spPr>
        <p:txBody>
          <a:bodyPr>
            <a:spAutoFit/>
          </a:bodyPr>
          <a:lstStyle/>
          <a:p>
            <a:pPr algn="l"/>
            <a:r>
              <a:rPr lang="ru-RU" sz="2000" b="1">
                <a:solidFill>
                  <a:srgbClr val="002060"/>
                </a:solidFill>
                <a:latin typeface="Tadjik" pitchFamily="18" charset="-52"/>
              </a:rPr>
              <a:t>Муаллими калон</a:t>
            </a:r>
          </a:p>
          <a:p>
            <a:pPr algn="l"/>
            <a:r>
              <a:rPr lang="ru-RU" sz="2000" b="1">
                <a:solidFill>
                  <a:srgbClr val="002060"/>
                </a:solidFill>
                <a:latin typeface="Tadjik" pitchFamily="18" charset="-52"/>
              </a:rPr>
              <a:t>САРАДБЕКОВ </a:t>
            </a:r>
            <a:r>
              <a:rPr lang="en-US" sz="2000" b="1">
                <a:solidFill>
                  <a:srgbClr val="002060"/>
                </a:solidFill>
                <a:latin typeface="Tadjik" pitchFamily="18" charset="-52"/>
              </a:rPr>
              <a:t>  </a:t>
            </a:r>
            <a:r>
              <a:rPr lang="ru-RU" sz="2000" b="1">
                <a:solidFill>
                  <a:srgbClr val="002060"/>
                </a:solidFill>
                <a:latin typeface="Tadjik" pitchFamily="18" charset="-52"/>
              </a:rPr>
              <a:t>Р</a:t>
            </a:r>
            <a:r>
              <a:rPr lang="ru-RU" sz="2000">
                <a:latin typeface="Tadjik" pitchFamily="18" charset="-52"/>
              </a:rPr>
              <a:t>.</a:t>
            </a:r>
          </a:p>
        </p:txBody>
      </p:sp>
    </p:spTree>
  </p:cSld>
  <p:clrMapOvr>
    <a:masterClrMapping/>
  </p:clrMapOvr>
  <p:transition>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Изображение “http://upload.wikimedia.org/wikipedia/commons/6/63/Rance_tidal_power_plant.JPG” не может быть показано, так как содержит ошибки."/>
          <p:cNvPicPr>
            <a:picLocks noChangeAspect="1" noChangeArrowheads="1"/>
          </p:cNvPicPr>
          <p:nvPr/>
        </p:nvPicPr>
        <p:blipFill>
          <a:blip r:embed="rId2"/>
          <a:srcRect/>
          <a:stretch>
            <a:fillRect/>
          </a:stretch>
        </p:blipFill>
        <p:spPr bwMode="auto">
          <a:xfrm>
            <a:off x="539750" y="1052513"/>
            <a:ext cx="7993063" cy="4165600"/>
          </a:xfrm>
          <a:prstGeom prst="rect">
            <a:avLst/>
          </a:prstGeom>
          <a:noFill/>
          <a:ln w="9525">
            <a:noFill/>
            <a:miter lim="800000"/>
            <a:headEnd/>
            <a:tailEnd/>
          </a:ln>
        </p:spPr>
      </p:pic>
      <p:sp>
        <p:nvSpPr>
          <p:cNvPr id="12291" name="Rectangle 2"/>
          <p:cNvSpPr>
            <a:spLocks noGrp="1" noChangeArrowheads="1"/>
          </p:cNvSpPr>
          <p:nvPr>
            <p:ph type="title"/>
          </p:nvPr>
        </p:nvSpPr>
        <p:spPr>
          <a:xfrm>
            <a:off x="341313" y="549275"/>
            <a:ext cx="8461375" cy="576263"/>
          </a:xfrm>
        </p:spPr>
        <p:txBody>
          <a:bodyPr>
            <a:normAutofit fontScale="90000"/>
          </a:bodyPr>
          <a:lstStyle/>
          <a:p>
            <a:pPr algn="ctr" eaLnBrk="1" fontAlgn="auto" hangingPunct="1">
              <a:spcAft>
                <a:spcPts val="0"/>
              </a:spcAft>
              <a:defRPr/>
            </a:pPr>
            <a:r>
              <a:rPr lang="ru-RU" sz="3800" dirty="0" smtClean="0">
                <a:solidFill>
                  <a:schemeClr val="accent1">
                    <a:tint val="88000"/>
                    <a:satMod val="150000"/>
                  </a:schemeClr>
                </a:solidFill>
                <a:latin typeface="Tadjik" pitchFamily="18" charset="-52"/>
              </a:rPr>
              <a:t>Нер\гоыи мадду ьазр=</a:t>
            </a:r>
          </a:p>
        </p:txBody>
      </p:sp>
      <p:sp>
        <p:nvSpPr>
          <p:cNvPr id="3" name="TextBox 2"/>
          <p:cNvSpPr txBox="1">
            <a:spLocks noChangeArrowheads="1"/>
          </p:cNvSpPr>
          <p:nvPr/>
        </p:nvSpPr>
        <p:spPr bwMode="auto">
          <a:xfrm>
            <a:off x="468313" y="5218113"/>
            <a:ext cx="8207375" cy="1200150"/>
          </a:xfrm>
          <a:prstGeom prst="rect">
            <a:avLst/>
          </a:prstGeom>
          <a:noFill/>
          <a:ln w="9525">
            <a:noFill/>
            <a:miter lim="800000"/>
            <a:headEnd/>
            <a:tailEnd/>
          </a:ln>
        </p:spPr>
        <p:txBody>
          <a:bodyPr>
            <a:spAutoFit/>
          </a:bodyPr>
          <a:lstStyle/>
          <a:p>
            <a:pPr algn="just"/>
            <a:r>
              <a:rPr lang="ru-RU" b="1">
                <a:solidFill>
                  <a:srgbClr val="0070C0"/>
                </a:solidFill>
                <a:latin typeface="Tadjik" pitchFamily="18" charset="-52"/>
              </a:rPr>
              <a:t>Ин нер\гоы щувваи мадду ьазрро истифода мебарад. Нер\гоы дар соыили баырыое, ки щувваи гравитатсионии Моы ва Офтоб дар як шабонар\з ду маротиба сатыи обро тацйир медиыад, сохта мешавад. Фарщияти сатыи об дар соыил то 13 метр мерасад.</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68313" y="476250"/>
            <a:ext cx="8183562" cy="576263"/>
          </a:xfrm>
        </p:spPr>
        <p:txBody>
          <a:bodyPr>
            <a:normAutofit fontScale="90000"/>
          </a:bodyPr>
          <a:lstStyle/>
          <a:p>
            <a:pPr algn="ctr" eaLnBrk="1" fontAlgn="auto" hangingPunct="1">
              <a:spcAft>
                <a:spcPts val="0"/>
              </a:spcAft>
              <a:defRPr/>
            </a:pPr>
            <a:r>
              <a:rPr lang="ru-RU" sz="3800" dirty="0" err="1" smtClean="0">
                <a:solidFill>
                  <a:schemeClr val="accent1">
                    <a:tint val="88000"/>
                    <a:satMod val="150000"/>
                  </a:schemeClr>
                </a:solidFill>
                <a:latin typeface="Tadjik" pitchFamily="18" charset="-52"/>
              </a:rPr>
              <a:t>Усули</a:t>
            </a:r>
            <a:r>
              <a:rPr lang="ru-RU" sz="3800" dirty="0" smtClean="0">
                <a:solidFill>
                  <a:schemeClr val="accent1">
                    <a:tint val="88000"/>
                    <a:satMod val="150000"/>
                  </a:schemeClr>
                </a:solidFill>
                <a:latin typeface="Tadjik" pitchFamily="18" charset="-52"/>
              </a:rPr>
              <a:t> кори нер\гоыи барщии </a:t>
            </a:r>
            <a:r>
              <a:rPr lang="ru-RU" sz="3800" dirty="0" err="1" smtClean="0">
                <a:solidFill>
                  <a:schemeClr val="accent1">
                    <a:tint val="88000"/>
                    <a:satMod val="150000"/>
                  </a:schemeClr>
                </a:solidFill>
                <a:latin typeface="Tadjik" pitchFamily="18" charset="-52"/>
              </a:rPr>
              <a:t>мавь</a:t>
            </a:r>
            <a:r>
              <a:rPr lang="ru-RU" sz="3800" dirty="0" smtClean="0">
                <a:solidFill>
                  <a:schemeClr val="accent1">
                    <a:tint val="88000"/>
                    <a:satMod val="150000"/>
                  </a:schemeClr>
                </a:solidFill>
                <a:latin typeface="Tadjik" pitchFamily="18" charset="-52"/>
              </a:rPr>
              <a:t>=</a:t>
            </a:r>
          </a:p>
        </p:txBody>
      </p:sp>
      <p:graphicFrame>
        <p:nvGraphicFramePr>
          <p:cNvPr id="211983" name="Group 15"/>
          <p:cNvGraphicFramePr>
            <a:graphicFrameLocks noGrp="1"/>
          </p:cNvGraphicFramePr>
          <p:nvPr/>
        </p:nvGraphicFramePr>
        <p:xfrm>
          <a:off x="2232025" y="1920875"/>
          <a:ext cx="3017838" cy="3017838"/>
        </p:xfrm>
        <a:graphic>
          <a:graphicData uri="http://schemas.openxmlformats.org/drawingml/2006/table">
            <a:tbl>
              <a:tblPr/>
              <a:tblGrid>
                <a:gridCol w="3017838"/>
              </a:tblGrid>
              <a:tr h="301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dirty="0" smtClean="0">
                          <a:ln>
                            <a:noFill/>
                          </a:ln>
                          <a:solidFill>
                            <a:schemeClr val="tx1"/>
                          </a:solidFill>
                          <a:effectLst/>
                          <a:latin typeface="Arial" charset="0"/>
                          <a:cs typeface="Arial" charset="0"/>
                        </a:rPr>
                        <a:t>  </a:t>
                      </a:r>
                      <a:r>
                        <a:rPr kumimoji="0" lang="ru-RU" sz="17100" b="0" i="0" u="none" strike="noStrike" cap="none" normalizeH="0" baseline="0" dirty="0" smtClean="0">
                          <a:ln>
                            <a:noFill/>
                          </a:ln>
                          <a:solidFill>
                            <a:schemeClr val="tx1"/>
                          </a:solidFill>
                          <a:effectLst/>
                          <a:latin typeface="Arial" charset="0"/>
                          <a:cs typeface="Arial" charset="0"/>
                        </a:rPr>
                        <a:t> </a:t>
                      </a:r>
                      <a:r>
                        <a:rPr kumimoji="0" lang="ru-RU" sz="700" b="0" i="0" u="none" strike="noStrike" cap="none" normalizeH="0" baseline="0" dirty="0" smtClean="0">
                          <a:ln>
                            <a:noFill/>
                          </a:ln>
                          <a:solidFill>
                            <a:schemeClr val="tx1"/>
                          </a:solidFill>
                          <a:effectLst/>
                          <a:latin typeface="Arial" charset="0"/>
                          <a:cs typeface="Arial" charset="0"/>
                        </a:rPr>
                        <a:t>                                                                                                                                                                                                                                                                                                                                                                     </a:t>
                      </a:r>
                    </a:p>
                  </a:txBody>
                  <a:tcPr marT="45725" marB="45725" anchor="ctr" horzOverflow="overflow">
                    <a:lnL cap="flat">
                      <a:noFill/>
                    </a:lnL>
                    <a:lnR cap="flat">
                      <a:noFill/>
                    </a:lnR>
                    <a:lnT cap="flat">
                      <a:noFill/>
                    </a:lnT>
                    <a:lnB cap="flat">
                      <a:noFill/>
                    </a:lnB>
                    <a:lnTlToBr>
                      <a:noFill/>
                    </a:lnTlToBr>
                    <a:lnBlToTr>
                      <a:noFill/>
                    </a:lnBlToTr>
                    <a:noFill/>
                  </a:tcPr>
                </a:tc>
              </a:tr>
            </a:tbl>
          </a:graphicData>
        </a:graphic>
      </p:graphicFrame>
      <p:pic>
        <p:nvPicPr>
          <p:cNvPr id="22533" name="Picture 6" descr="Схема Searaser. Коллектор на дне нужен, чтобы соединять шланги от нескольких таких поплавков в единую трубу, идущую уже к водоёму в горах (иллюстрация Dartmouth Wave Energy/Alvin Smith)."/>
          <p:cNvPicPr>
            <a:picLocks noChangeAspect="1" noChangeArrowheads="1"/>
          </p:cNvPicPr>
          <p:nvPr/>
        </p:nvPicPr>
        <p:blipFill>
          <a:blip r:embed="rId2"/>
          <a:srcRect/>
          <a:stretch>
            <a:fillRect/>
          </a:stretch>
        </p:blipFill>
        <p:spPr bwMode="auto">
          <a:xfrm>
            <a:off x="525463" y="1196975"/>
            <a:ext cx="8064500" cy="467995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2438" y="446088"/>
            <a:ext cx="8183562" cy="446087"/>
          </a:xfrm>
        </p:spPr>
        <p:txBody>
          <a:bodyPr>
            <a:normAutofit fontScale="90000"/>
          </a:bodyPr>
          <a:lstStyle/>
          <a:p>
            <a:pPr indent="354013" algn="ctr" eaLnBrk="1" fontAlgn="auto" hangingPunct="1">
              <a:spcAft>
                <a:spcPts val="0"/>
              </a:spcAft>
              <a:defRPr/>
            </a:pPr>
            <a:r>
              <a:rPr lang="ru-RU" dirty="0" err="1" smtClean="0">
                <a:solidFill>
                  <a:schemeClr val="accent1">
                    <a:tint val="88000"/>
                    <a:satMod val="150000"/>
                  </a:schemeClr>
                </a:solidFill>
                <a:latin typeface="Tadjik" pitchFamily="18" charset="-52"/>
              </a:rPr>
              <a:t>Адабиёти</a:t>
            </a:r>
            <a:r>
              <a:rPr lang="ru-RU" dirty="0" smtClean="0">
                <a:solidFill>
                  <a:schemeClr val="accent1">
                    <a:tint val="88000"/>
                    <a:satMod val="150000"/>
                  </a:schemeClr>
                </a:solidFill>
                <a:latin typeface="Tadjik" pitchFamily="18" charset="-52"/>
              </a:rPr>
              <a:t> </a:t>
            </a:r>
            <a:r>
              <a:rPr lang="ru-RU" dirty="0" err="1" smtClean="0">
                <a:solidFill>
                  <a:schemeClr val="accent1">
                    <a:tint val="88000"/>
                    <a:satMod val="150000"/>
                  </a:schemeClr>
                </a:solidFill>
                <a:latin typeface="Tadjik" pitchFamily="18" charset="-52"/>
              </a:rPr>
              <a:t>истифодашуда</a:t>
            </a:r>
            <a:endParaRPr lang="ru-RU" dirty="0" smtClean="0">
              <a:solidFill>
                <a:schemeClr val="accent1">
                  <a:tint val="88000"/>
                  <a:satMod val="150000"/>
                </a:schemeClr>
              </a:solidFill>
              <a:latin typeface="Tadjik" pitchFamily="18" charset="-52"/>
            </a:endParaRPr>
          </a:p>
        </p:txBody>
      </p:sp>
      <p:pic>
        <p:nvPicPr>
          <p:cNvPr id="103427" name="Picture 5"/>
          <p:cNvPicPr>
            <a:picLocks noChangeAspect="1" noChangeArrowheads="1"/>
          </p:cNvPicPr>
          <p:nvPr/>
        </p:nvPicPr>
        <p:blipFill>
          <a:blip r:embed="rId3"/>
          <a:srcRect/>
          <a:stretch>
            <a:fillRect/>
          </a:stretch>
        </p:blipFill>
        <p:spPr bwMode="auto">
          <a:xfrm>
            <a:off x="7561263" y="3860800"/>
            <a:ext cx="1095375" cy="1962150"/>
          </a:xfrm>
          <a:prstGeom prst="rect">
            <a:avLst/>
          </a:prstGeom>
          <a:noFill/>
          <a:ln w="9525">
            <a:noFill/>
            <a:miter lim="800000"/>
            <a:headEnd/>
            <a:tailEnd/>
          </a:ln>
        </p:spPr>
      </p:pic>
      <p:pic>
        <p:nvPicPr>
          <p:cNvPr id="103428" name="Picture 11" descr="BOOK9"/>
          <p:cNvPicPr>
            <a:picLocks noChangeAspect="1" noChangeArrowheads="1" noCrop="1"/>
          </p:cNvPicPr>
          <p:nvPr/>
        </p:nvPicPr>
        <p:blipFill>
          <a:blip r:embed="rId4"/>
          <a:srcRect/>
          <a:stretch>
            <a:fillRect/>
          </a:stretch>
        </p:blipFill>
        <p:spPr bwMode="auto">
          <a:xfrm>
            <a:off x="468313" y="446088"/>
            <a:ext cx="1223962" cy="727075"/>
          </a:xfrm>
          <a:prstGeom prst="rect">
            <a:avLst/>
          </a:prstGeom>
          <a:noFill/>
          <a:ln w="9525">
            <a:noFill/>
            <a:miter lim="800000"/>
            <a:headEnd/>
            <a:tailEnd/>
          </a:ln>
        </p:spPr>
      </p:pic>
      <p:sp>
        <p:nvSpPr>
          <p:cNvPr id="2" name="TextBox 1"/>
          <p:cNvSpPr txBox="1"/>
          <p:nvPr/>
        </p:nvSpPr>
        <p:spPr>
          <a:xfrm>
            <a:off x="827088" y="1268413"/>
            <a:ext cx="7561262" cy="4094162"/>
          </a:xfrm>
          <a:prstGeom prst="rect">
            <a:avLst/>
          </a:prstGeom>
          <a:noFill/>
        </p:spPr>
        <p:txBody>
          <a:bodyPr>
            <a:spAutoFit/>
          </a:bodyPr>
          <a:lstStyle/>
          <a:p>
            <a:pPr marL="457200" indent="-457200" algn="l">
              <a:buFontTx/>
              <a:buAutoNum type="arabicPeriod"/>
              <a:defRPr/>
            </a:pPr>
            <a:r>
              <a:rPr lang="ru-RU" sz="2000" b="1" dirty="0">
                <a:solidFill>
                  <a:srgbClr val="002060"/>
                </a:solidFill>
                <a:latin typeface="Times New Roman" pitchFamily="18" charset="0"/>
                <a:cs typeface="Times New Roman" pitchFamily="18" charset="0"/>
              </a:rPr>
              <a:t>Обрезков В.И., Малинин Н.К. и др.     Гидроэнергетика,</a:t>
            </a:r>
          </a:p>
          <a:p>
            <a:pPr algn="l">
              <a:defRPr/>
            </a:pPr>
            <a:r>
              <a:rPr lang="ru-RU" sz="2000" b="1" dirty="0">
                <a:solidFill>
                  <a:srgbClr val="002060"/>
                </a:solidFill>
                <a:latin typeface="Times New Roman" pitchFamily="18" charset="0"/>
                <a:cs typeface="Times New Roman" pitchFamily="18" charset="0"/>
              </a:rPr>
              <a:t>                                                             Москва «</a:t>
            </a:r>
            <a:r>
              <a:rPr lang="ru-RU" sz="2000" b="1" dirty="0" err="1">
                <a:solidFill>
                  <a:srgbClr val="002060"/>
                </a:solidFill>
                <a:latin typeface="Times New Roman" pitchFamily="18" charset="0"/>
                <a:cs typeface="Times New Roman" pitchFamily="18" charset="0"/>
              </a:rPr>
              <a:t>Энергоиздат</a:t>
            </a:r>
            <a:r>
              <a:rPr lang="ru-RU" sz="2000" b="1" dirty="0">
                <a:solidFill>
                  <a:srgbClr val="002060"/>
                </a:solidFill>
                <a:latin typeface="Times New Roman" pitchFamily="18" charset="0"/>
                <a:cs typeface="Times New Roman" pitchFamily="18" charset="0"/>
              </a:rPr>
              <a:t>»- 1981 г.</a:t>
            </a:r>
          </a:p>
          <a:p>
            <a:pPr marL="457200" indent="-457200" algn="l">
              <a:buFontTx/>
              <a:buAutoNum type="arabicPeriod" startAt="2"/>
              <a:defRPr/>
            </a:pPr>
            <a:r>
              <a:rPr lang="ru-RU" sz="2000" b="1" dirty="0">
                <a:solidFill>
                  <a:srgbClr val="002060"/>
                </a:solidFill>
                <a:latin typeface="Times New Roman" pitchFamily="18" charset="0"/>
                <a:cs typeface="Times New Roman" pitchFamily="18" charset="0"/>
              </a:rPr>
              <a:t>Ильиных И.И.   Гидроэлектростанция,  Москва      «</a:t>
            </a:r>
            <a:r>
              <a:rPr lang="ru-RU" sz="2000" b="1" dirty="0" err="1">
                <a:solidFill>
                  <a:srgbClr val="002060"/>
                </a:solidFill>
                <a:latin typeface="Times New Roman" pitchFamily="18" charset="0"/>
                <a:cs typeface="Times New Roman" pitchFamily="18" charset="0"/>
              </a:rPr>
              <a:t>Энергоиздат</a:t>
            </a:r>
            <a:r>
              <a:rPr lang="ru-RU" sz="2000" b="1" dirty="0">
                <a:solidFill>
                  <a:srgbClr val="002060"/>
                </a:solidFill>
                <a:latin typeface="Times New Roman" pitchFamily="18" charset="0"/>
                <a:cs typeface="Times New Roman" pitchFamily="18" charset="0"/>
              </a:rPr>
              <a:t>»- 1988 г.</a:t>
            </a:r>
          </a:p>
          <a:p>
            <a:pPr marL="457200" indent="-457200" algn="l">
              <a:buFontTx/>
              <a:buAutoNum type="arabicPeriod" startAt="2"/>
              <a:defRPr/>
            </a:pPr>
            <a:r>
              <a:rPr lang="ru-RU" sz="2000" b="1" dirty="0">
                <a:solidFill>
                  <a:srgbClr val="002060"/>
                </a:solidFill>
                <a:latin typeface="Times New Roman" pitchFamily="18" charset="0"/>
                <a:cs typeface="Times New Roman" pitchFamily="18" charset="0"/>
              </a:rPr>
              <a:t> Кривченко Г.И.     Гидравлические машины,  Москва «Энергия»- 1978 г.</a:t>
            </a:r>
          </a:p>
          <a:p>
            <a:pPr marL="457200" indent="-457200" algn="l">
              <a:buFontTx/>
              <a:buAutoNum type="arabicPeriod" startAt="2"/>
              <a:defRPr/>
            </a:pPr>
            <a:r>
              <a:rPr lang="ru-RU" sz="2000" b="1" dirty="0">
                <a:solidFill>
                  <a:srgbClr val="002060"/>
                </a:solidFill>
                <a:latin typeface="Times New Roman" pitchFamily="18" charset="0"/>
                <a:cs typeface="Times New Roman" pitchFamily="18" charset="0"/>
              </a:rPr>
              <a:t>Кравцов А.М., </a:t>
            </a:r>
            <a:r>
              <a:rPr lang="ru-RU" sz="2000" b="1" dirty="0" err="1">
                <a:solidFill>
                  <a:srgbClr val="002060"/>
                </a:solidFill>
                <a:latin typeface="Times New Roman" pitchFamily="18" charset="0"/>
                <a:cs typeface="Times New Roman" pitchFamily="18" charset="0"/>
              </a:rPr>
              <a:t>Лахмаков</a:t>
            </a:r>
            <a:r>
              <a:rPr lang="ru-RU" sz="2000" b="1" dirty="0">
                <a:solidFill>
                  <a:srgbClr val="002060"/>
                </a:solidFill>
                <a:latin typeface="Times New Roman" pitchFamily="18" charset="0"/>
                <a:cs typeface="Times New Roman" pitchFamily="18" charset="0"/>
              </a:rPr>
              <a:t> В.С. Гидравлика- гидравлика открытых русел и сооружений, </a:t>
            </a:r>
            <a:r>
              <a:rPr lang="ru-RU" sz="2000" b="1" dirty="0" err="1">
                <a:solidFill>
                  <a:srgbClr val="002060"/>
                </a:solidFill>
                <a:latin typeface="Times New Roman" pitchFamily="18" charset="0"/>
                <a:cs typeface="Times New Roman" pitchFamily="18" charset="0"/>
              </a:rPr>
              <a:t>Беларусский</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государствен-ный</a:t>
            </a:r>
            <a:r>
              <a:rPr lang="ru-RU" sz="2000" b="1" dirty="0">
                <a:solidFill>
                  <a:srgbClr val="002060"/>
                </a:solidFill>
                <a:latin typeface="Times New Roman" pitchFamily="18" charset="0"/>
                <a:cs typeface="Times New Roman" pitchFamily="18" charset="0"/>
              </a:rPr>
              <a:t> аграрный технический университет. Минск- 2009 г</a:t>
            </a:r>
            <a:endParaRPr lang="en-US" sz="2000" b="1" dirty="0">
              <a:solidFill>
                <a:srgbClr val="002060"/>
              </a:solidFill>
              <a:latin typeface="Times New Roman" pitchFamily="18" charset="0"/>
              <a:cs typeface="Times New Roman" pitchFamily="18" charset="0"/>
            </a:endParaRPr>
          </a:p>
          <a:p>
            <a:pPr marL="457200" indent="-457200" algn="l">
              <a:buFontTx/>
              <a:buAutoNum type="arabicPeriod" startAt="2"/>
              <a:defRPr/>
            </a:pPr>
            <a:r>
              <a:rPr lang="ru-RU" sz="2000" b="1" dirty="0">
                <a:solidFill>
                  <a:srgbClr val="002060"/>
                </a:solidFill>
                <a:latin typeface="Times New Roman" pitchFamily="18" charset="0"/>
                <a:cs typeface="Times New Roman" pitchFamily="18" charset="0"/>
              </a:rPr>
              <a:t>Михайлов Л.П., Малая гидроэнергетика, Москва                       « </a:t>
            </a:r>
            <a:r>
              <a:rPr lang="ru-RU" sz="2000" b="1" dirty="0" err="1">
                <a:solidFill>
                  <a:srgbClr val="002060"/>
                </a:solidFill>
                <a:latin typeface="Times New Roman" pitchFamily="18" charset="0"/>
                <a:cs typeface="Times New Roman" pitchFamily="18" charset="0"/>
              </a:rPr>
              <a:t>Энергоатомиздат</a:t>
            </a:r>
            <a:r>
              <a:rPr lang="ru-RU" sz="2000" b="1" dirty="0">
                <a:solidFill>
                  <a:srgbClr val="002060"/>
                </a:solidFill>
                <a:latin typeface="Times New Roman" pitchFamily="18" charset="0"/>
                <a:cs typeface="Times New Roman" pitchFamily="18" charset="0"/>
              </a:rPr>
              <a:t>»- 1989 г. </a:t>
            </a:r>
          </a:p>
          <a:p>
            <a:pPr marL="457200" indent="-457200" algn="l">
              <a:buFontTx/>
              <a:buAutoNum type="arabicPeriod" startAt="2"/>
              <a:defRPr/>
            </a:pPr>
            <a:r>
              <a:rPr lang="ru-RU" sz="2000" b="1" dirty="0" err="1">
                <a:solidFill>
                  <a:srgbClr val="002060"/>
                </a:solidFill>
                <a:latin typeface="Tadjik" pitchFamily="18" charset="-52"/>
                <a:cs typeface="Times New Roman" pitchFamily="18" charset="0"/>
              </a:rPr>
              <a:t>Гидроэнергетикаи</a:t>
            </a:r>
            <a:r>
              <a:rPr lang="ru-RU" sz="2000" b="1" dirty="0">
                <a:solidFill>
                  <a:srgbClr val="002060"/>
                </a:solidFill>
                <a:latin typeface="Tadjik" pitchFamily="18" charset="-52"/>
                <a:cs typeface="Times New Roman" pitchFamily="18" charset="0"/>
              </a:rPr>
              <a:t> </a:t>
            </a:r>
            <a:r>
              <a:rPr lang="ru-RU" sz="2000" b="1" dirty="0" err="1">
                <a:solidFill>
                  <a:srgbClr val="002060"/>
                </a:solidFill>
                <a:latin typeface="Tadjik" pitchFamily="18" charset="-52"/>
                <a:cs typeface="Times New Roman" pitchFamily="18" charset="0"/>
              </a:rPr>
              <a:t>ьаыон</a:t>
            </a:r>
            <a:r>
              <a:rPr lang="ru-RU" sz="2000" b="1" dirty="0">
                <a:solidFill>
                  <a:srgbClr val="002060"/>
                </a:solidFill>
                <a:latin typeface="Tadjik" pitchFamily="18" charset="-52"/>
                <a:cs typeface="Times New Roman" pitchFamily="18" charset="0"/>
              </a:rPr>
              <a:t> ( </a:t>
            </a:r>
            <a:r>
              <a:rPr lang="ru-RU" sz="2000" b="1" dirty="0" err="1">
                <a:solidFill>
                  <a:srgbClr val="002060"/>
                </a:solidFill>
                <a:latin typeface="Tadjik" pitchFamily="18" charset="-52"/>
                <a:cs typeface="Times New Roman" pitchFamily="18" charset="0"/>
              </a:rPr>
              <a:t>Маводыои</a:t>
            </a:r>
            <a:r>
              <a:rPr lang="ru-RU" sz="2000" b="1" dirty="0">
                <a:solidFill>
                  <a:srgbClr val="002060"/>
                </a:solidFill>
                <a:latin typeface="Tadjik" pitchFamily="18" charset="-52"/>
                <a:cs typeface="Times New Roman" pitchFamily="18" charset="0"/>
              </a:rPr>
              <a:t> Интернет)</a:t>
            </a:r>
          </a:p>
          <a:p>
            <a:pPr marL="457200" indent="-457200" algn="l">
              <a:buFontTx/>
              <a:buAutoNum type="arabicPeriod" startAt="2"/>
              <a:defRPr/>
            </a:pPr>
            <a:r>
              <a:rPr lang="ru-RU" sz="2000" b="1" dirty="0" err="1">
                <a:solidFill>
                  <a:srgbClr val="002060"/>
                </a:solidFill>
                <a:latin typeface="Tadjik" pitchFamily="18" charset="-52"/>
                <a:cs typeface="Times New Roman" pitchFamily="18" charset="0"/>
              </a:rPr>
              <a:t>Гидроэнергетикаи</a:t>
            </a:r>
            <a:r>
              <a:rPr lang="ru-RU" sz="2000" b="1" dirty="0">
                <a:solidFill>
                  <a:srgbClr val="002060"/>
                </a:solidFill>
                <a:latin typeface="Tadjik" pitchFamily="18" charset="-52"/>
                <a:cs typeface="Times New Roman" pitchFamily="18" charset="0"/>
              </a:rPr>
              <a:t> </a:t>
            </a:r>
            <a:r>
              <a:rPr lang="ru-RU" sz="2000" b="1" dirty="0" err="1">
                <a:solidFill>
                  <a:srgbClr val="002060"/>
                </a:solidFill>
                <a:latin typeface="Tadjik" pitchFamily="18" charset="-52"/>
                <a:cs typeface="Times New Roman" pitchFamily="18" charset="0"/>
              </a:rPr>
              <a:t>Тоьикистон</a:t>
            </a:r>
            <a:r>
              <a:rPr lang="ru-RU" sz="2000" b="1" dirty="0">
                <a:solidFill>
                  <a:srgbClr val="002060"/>
                </a:solidFill>
                <a:latin typeface="Tadjik" pitchFamily="18" charset="-52"/>
                <a:cs typeface="Times New Roman" pitchFamily="18" charset="0"/>
              </a:rPr>
              <a:t> (</a:t>
            </a:r>
            <a:r>
              <a:rPr lang="ru-RU" sz="2000" b="1" dirty="0" err="1">
                <a:solidFill>
                  <a:srgbClr val="002060"/>
                </a:solidFill>
                <a:latin typeface="Tadjik" pitchFamily="18" charset="-52"/>
                <a:cs typeface="Times New Roman" pitchFamily="18" charset="0"/>
              </a:rPr>
              <a:t>Маводыои</a:t>
            </a:r>
            <a:r>
              <a:rPr lang="ru-RU" sz="2000" b="1" dirty="0">
                <a:solidFill>
                  <a:srgbClr val="002060"/>
                </a:solidFill>
                <a:latin typeface="Tadjik" pitchFamily="18" charset="-52"/>
                <a:cs typeface="Times New Roman" pitchFamily="18" charset="0"/>
              </a:rPr>
              <a:t> Интернет)</a:t>
            </a:r>
            <a:r>
              <a:rPr lang="ru-RU" sz="2000" b="1" dirty="0">
                <a:solidFill>
                  <a:srgbClr val="002060"/>
                </a:solidFill>
                <a:latin typeface="Times New Roman" pitchFamily="18" charset="0"/>
                <a:cs typeface="Times New Roman" pitchFamily="18" charset="0"/>
              </a:rPr>
              <a:t>    </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27088" y="333375"/>
            <a:ext cx="8185150" cy="1050925"/>
          </a:xfrm>
        </p:spPr>
        <p:txBody>
          <a:bodyPr/>
          <a:lstStyle/>
          <a:p>
            <a:pPr algn="ctr" eaLnBrk="1" fontAlgn="auto" hangingPunct="1">
              <a:spcAft>
                <a:spcPts val="0"/>
              </a:spcAft>
              <a:defRPr/>
            </a:pPr>
            <a:r>
              <a:rPr lang="ru-RU" dirty="0" smtClean="0">
                <a:solidFill>
                  <a:schemeClr val="accent1">
                    <a:tint val="88000"/>
                    <a:satMod val="150000"/>
                  </a:schemeClr>
                </a:solidFill>
                <a:latin typeface="Tadjik" pitchFamily="18" charset="-52"/>
              </a:rPr>
              <a:t>Нер\гоыи барщии об=  (НБО)</a:t>
            </a:r>
          </a:p>
        </p:txBody>
      </p:sp>
      <p:sp>
        <p:nvSpPr>
          <p:cNvPr id="7171" name="Rectangle 3"/>
          <p:cNvSpPr>
            <a:spLocks noGrp="1" noChangeArrowheads="1"/>
          </p:cNvSpPr>
          <p:nvPr>
            <p:ph idx="1"/>
          </p:nvPr>
        </p:nvSpPr>
        <p:spPr>
          <a:xfrm>
            <a:off x="468313" y="1700213"/>
            <a:ext cx="8183562" cy="4187825"/>
          </a:xfrm>
        </p:spPr>
        <p:txBody>
          <a:bodyPr/>
          <a:lstStyle/>
          <a:p>
            <a:pPr algn="just" eaLnBrk="1" hangingPunct="1">
              <a:lnSpc>
                <a:spcPct val="90000"/>
              </a:lnSpc>
            </a:pPr>
            <a:r>
              <a:rPr lang="ru-RU" smtClean="0">
                <a:solidFill>
                  <a:srgbClr val="FF0000"/>
                </a:solidFill>
                <a:latin typeface="Tadjik" pitchFamily="18" charset="-52"/>
              </a:rPr>
              <a:t>Щариб 23%-и  щувваи барщро дар ьаыони муосир тавассути нер\гоыыои барщии об= истеысол менамоянд. Ин нер\гоыыо энергияи потенсиалии обро ба ыаракати чархзанандаи турбина мубаддал менамоянд. Дар навбати худ ыаракати чархзананда ротори генераторро ба ыаракат медарорад ва щувваи барщ ыосил мешавад.</a:t>
            </a:r>
          </a:p>
          <a:p>
            <a:pPr algn="just" eaLnBrk="1" hangingPunct="1">
              <a:lnSpc>
                <a:spcPct val="90000"/>
              </a:lnSpc>
            </a:pPr>
            <a:r>
              <a:rPr lang="ru-RU" smtClean="0">
                <a:solidFill>
                  <a:srgbClr val="0033CC"/>
                </a:solidFill>
                <a:latin typeface="Tadjik" pitchFamily="18" charset="-52"/>
              </a:rPr>
              <a:t>Барои кори м\ытадили НБО мищдори ыаьми лозимии об ва нишебии маыал лозим аст.</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8950" y="404813"/>
            <a:ext cx="8185150" cy="1050925"/>
          </a:xfrm>
        </p:spPr>
        <p:txBody>
          <a:bodyPr/>
          <a:lstStyle/>
          <a:p>
            <a:pPr algn="ctr" eaLnBrk="1" fontAlgn="auto" hangingPunct="1">
              <a:spcAft>
                <a:spcPts val="0"/>
              </a:spcAft>
              <a:defRPr/>
            </a:pPr>
            <a:r>
              <a:rPr lang="ru-RU" dirty="0" smtClean="0">
                <a:solidFill>
                  <a:schemeClr val="accent1">
                    <a:tint val="88000"/>
                    <a:satMod val="150000"/>
                  </a:schemeClr>
                </a:solidFill>
                <a:latin typeface="Tadjik" pitchFamily="18" charset="-52"/>
              </a:rPr>
              <a:t>Намудыои НБО</a:t>
            </a:r>
          </a:p>
        </p:txBody>
      </p:sp>
      <p:sp>
        <p:nvSpPr>
          <p:cNvPr id="8195" name="Rectangle 3"/>
          <p:cNvSpPr>
            <a:spLocks noGrp="1" noChangeArrowheads="1"/>
          </p:cNvSpPr>
          <p:nvPr>
            <p:ph idx="1"/>
          </p:nvPr>
        </p:nvSpPr>
        <p:spPr>
          <a:xfrm>
            <a:off x="468313" y="1592263"/>
            <a:ext cx="8183562" cy="4187825"/>
          </a:xfrm>
        </p:spPr>
        <p:txBody>
          <a:bodyPr/>
          <a:lstStyle/>
          <a:p>
            <a:pPr eaLnBrk="1" hangingPunct="1">
              <a:lnSpc>
                <a:spcPct val="90000"/>
              </a:lnSpc>
              <a:buFont typeface="Wingdings" pitchFamily="2" charset="2"/>
              <a:buNone/>
            </a:pPr>
            <a:r>
              <a:rPr lang="ru-RU" smtClean="0">
                <a:latin typeface="Tadjik" pitchFamily="18" charset="-52"/>
              </a:rPr>
              <a:t>           </a:t>
            </a:r>
            <a:r>
              <a:rPr lang="ru-RU" b="1" u="sng" smtClean="0">
                <a:latin typeface="Tadjik" pitchFamily="18" charset="-52"/>
              </a:rPr>
              <a:t>Нер\гоыи барщии об= (НБО)</a:t>
            </a:r>
          </a:p>
          <a:p>
            <a:pPr lvl="1" eaLnBrk="1" hangingPunct="1">
              <a:lnSpc>
                <a:spcPct val="90000"/>
              </a:lnSpc>
              <a:buFont typeface="Wingdings" pitchFamily="2" charset="2"/>
              <a:buNone/>
            </a:pPr>
            <a:r>
              <a:rPr lang="ru-RU" smtClean="0">
                <a:latin typeface="Tadjik" pitchFamily="18" charset="-52"/>
              </a:rPr>
              <a:t>  </a:t>
            </a:r>
            <a:r>
              <a:rPr lang="ru-RU" sz="2800" smtClean="0">
                <a:solidFill>
                  <a:srgbClr val="FF0000"/>
                </a:solidFill>
                <a:latin typeface="Tadjik" pitchFamily="18" charset="-52"/>
              </a:rPr>
              <a:t>Нер\гоыи сарбанд= </a:t>
            </a:r>
          </a:p>
          <a:p>
            <a:pPr lvl="1" eaLnBrk="1" hangingPunct="1">
              <a:lnSpc>
                <a:spcPct val="90000"/>
              </a:lnSpc>
              <a:buFont typeface="Wingdings" pitchFamily="2" charset="2"/>
              <a:buNone/>
            </a:pPr>
            <a:r>
              <a:rPr lang="ru-RU" sz="2800" smtClean="0">
                <a:solidFill>
                  <a:srgbClr val="FF0000"/>
                </a:solidFill>
                <a:latin typeface="Tadjik" pitchFamily="18" charset="-52"/>
              </a:rPr>
              <a:t>  Нер\гоыи маьро=</a:t>
            </a:r>
          </a:p>
          <a:p>
            <a:pPr lvl="1" eaLnBrk="1" hangingPunct="1">
              <a:lnSpc>
                <a:spcPct val="90000"/>
              </a:lnSpc>
              <a:buFont typeface="Wingdings" pitchFamily="2" charset="2"/>
              <a:buNone/>
            </a:pPr>
            <a:r>
              <a:rPr lang="ru-RU" sz="2800" smtClean="0">
                <a:solidFill>
                  <a:srgbClr val="FF0000"/>
                </a:solidFill>
                <a:latin typeface="Tadjik" pitchFamily="18" charset="-52"/>
              </a:rPr>
              <a:t>  Нер\гоыи дериватсион= </a:t>
            </a:r>
          </a:p>
          <a:p>
            <a:pPr lvl="1" eaLnBrk="1" hangingPunct="1">
              <a:lnSpc>
                <a:spcPct val="90000"/>
              </a:lnSpc>
              <a:buFont typeface="Wingdings" pitchFamily="2" charset="2"/>
              <a:buNone/>
            </a:pPr>
            <a:r>
              <a:rPr lang="ru-RU" sz="2800" smtClean="0">
                <a:solidFill>
                  <a:srgbClr val="FF0000"/>
                </a:solidFill>
                <a:latin typeface="Tadjik" pitchFamily="18" charset="-52"/>
              </a:rPr>
              <a:t>  Нер\гоыи бедериватсия</a:t>
            </a:r>
          </a:p>
          <a:p>
            <a:pPr lvl="1" eaLnBrk="1" hangingPunct="1">
              <a:lnSpc>
                <a:spcPct val="90000"/>
              </a:lnSpc>
              <a:buFont typeface="Wingdings" pitchFamily="2" charset="2"/>
              <a:buNone/>
            </a:pPr>
            <a:r>
              <a:rPr lang="ru-RU" sz="2800" smtClean="0">
                <a:solidFill>
                  <a:srgbClr val="FF0000"/>
                </a:solidFill>
                <a:latin typeface="Tadjik" pitchFamily="18" charset="-52"/>
              </a:rPr>
              <a:t>  Нер\гоыи гидроаккумулятив= </a:t>
            </a:r>
          </a:p>
          <a:p>
            <a:pPr lvl="1" eaLnBrk="1" hangingPunct="1">
              <a:lnSpc>
                <a:spcPct val="90000"/>
              </a:lnSpc>
              <a:buFont typeface="Wingdings" pitchFamily="2" charset="2"/>
              <a:buNone/>
            </a:pPr>
            <a:r>
              <a:rPr lang="ru-RU" sz="2800" smtClean="0">
                <a:solidFill>
                  <a:srgbClr val="FF0000"/>
                </a:solidFill>
                <a:latin typeface="Tadjik" pitchFamily="18" charset="-52"/>
              </a:rPr>
              <a:t>  Нер\гоыи маду ьазр=</a:t>
            </a:r>
          </a:p>
          <a:p>
            <a:pPr lvl="1" eaLnBrk="1" hangingPunct="1">
              <a:lnSpc>
                <a:spcPct val="90000"/>
              </a:lnSpc>
              <a:buFont typeface="Wingdings" pitchFamily="2" charset="2"/>
              <a:buNone/>
            </a:pPr>
            <a:r>
              <a:rPr lang="ru-RU" sz="2800" smtClean="0">
                <a:solidFill>
                  <a:srgbClr val="FF0000"/>
                </a:solidFill>
                <a:latin typeface="Tadjik" pitchFamily="18" charset="-52"/>
              </a:rPr>
              <a:t>  Нер\гоыи мавь= дар мавьыои ыаракаткунандаи баырыо.</a:t>
            </a:r>
          </a:p>
        </p:txBody>
      </p:sp>
      <p:sp>
        <p:nvSpPr>
          <p:cNvPr id="9220" name="AutoShape 5">
            <a:hlinkClick r:id="rId3" action="ppaction://hlinksldjump"/>
          </p:cNvPr>
          <p:cNvSpPr>
            <a:spLocks noChangeArrowheads="1"/>
          </p:cNvSpPr>
          <p:nvPr/>
        </p:nvSpPr>
        <p:spPr bwMode="auto">
          <a:xfrm>
            <a:off x="514350" y="2205038"/>
            <a:ext cx="503238" cy="215900"/>
          </a:xfrm>
          <a:prstGeom prst="leftArrow">
            <a:avLst>
              <a:gd name="adj1" fmla="val 50000"/>
              <a:gd name="adj2" fmla="val 58272"/>
            </a:avLst>
          </a:prstGeom>
          <a:solidFill>
            <a:schemeClr val="hlink"/>
          </a:solidFill>
          <a:ln w="9525">
            <a:solidFill>
              <a:schemeClr val="tx1"/>
            </a:solidFill>
            <a:miter lim="800000"/>
            <a:headEnd/>
            <a:tailEnd/>
          </a:ln>
        </p:spPr>
        <p:txBody>
          <a:bodyPr wrap="none" anchor="ctr"/>
          <a:lstStyle/>
          <a:p>
            <a:endParaRPr lang="ru-RU"/>
          </a:p>
        </p:txBody>
      </p:sp>
      <p:sp>
        <p:nvSpPr>
          <p:cNvPr id="9221" name="AutoShape 6">
            <a:hlinkClick r:id="rId4" action="ppaction://hlinksldjump"/>
          </p:cNvPr>
          <p:cNvSpPr>
            <a:spLocks noChangeArrowheads="1"/>
          </p:cNvSpPr>
          <p:nvPr/>
        </p:nvSpPr>
        <p:spPr bwMode="auto">
          <a:xfrm>
            <a:off x="488950" y="2668588"/>
            <a:ext cx="503238" cy="215900"/>
          </a:xfrm>
          <a:prstGeom prst="leftArrow">
            <a:avLst>
              <a:gd name="adj1" fmla="val 50000"/>
              <a:gd name="adj2" fmla="val 58272"/>
            </a:avLst>
          </a:prstGeom>
          <a:solidFill>
            <a:srgbClr val="CD1603"/>
          </a:solidFill>
          <a:ln w="9525">
            <a:solidFill>
              <a:schemeClr val="tx1"/>
            </a:solidFill>
            <a:miter lim="800000"/>
            <a:headEnd/>
            <a:tailEnd/>
          </a:ln>
        </p:spPr>
        <p:txBody>
          <a:bodyPr wrap="none" anchor="ctr"/>
          <a:lstStyle/>
          <a:p>
            <a:endParaRPr lang="ru-RU"/>
          </a:p>
        </p:txBody>
      </p:sp>
      <p:sp>
        <p:nvSpPr>
          <p:cNvPr id="9222" name="AutoShape 7"/>
          <p:cNvSpPr>
            <a:spLocks noChangeArrowheads="1"/>
          </p:cNvSpPr>
          <p:nvPr/>
        </p:nvSpPr>
        <p:spPr bwMode="auto">
          <a:xfrm>
            <a:off x="538163" y="3032125"/>
            <a:ext cx="503237" cy="215900"/>
          </a:xfrm>
          <a:prstGeom prst="leftArrow">
            <a:avLst>
              <a:gd name="adj1" fmla="val 50000"/>
              <a:gd name="adj2" fmla="val 58272"/>
            </a:avLst>
          </a:prstGeom>
          <a:solidFill>
            <a:srgbClr val="FF9900"/>
          </a:solidFill>
          <a:ln w="9525">
            <a:solidFill>
              <a:schemeClr val="tx1"/>
            </a:solidFill>
            <a:miter lim="800000"/>
            <a:headEnd/>
            <a:tailEnd/>
          </a:ln>
        </p:spPr>
        <p:txBody>
          <a:bodyPr wrap="none" anchor="ctr"/>
          <a:lstStyle/>
          <a:p>
            <a:endParaRPr lang="ru-RU"/>
          </a:p>
        </p:txBody>
      </p:sp>
      <p:sp>
        <p:nvSpPr>
          <p:cNvPr id="9223" name="AutoShape 8">
            <a:hlinkClick r:id="rId5" action="ppaction://hlinksldjump"/>
          </p:cNvPr>
          <p:cNvSpPr>
            <a:spLocks noChangeArrowheads="1"/>
          </p:cNvSpPr>
          <p:nvPr/>
        </p:nvSpPr>
        <p:spPr bwMode="auto">
          <a:xfrm>
            <a:off x="538163" y="3394075"/>
            <a:ext cx="503237" cy="215900"/>
          </a:xfrm>
          <a:prstGeom prst="leftArrow">
            <a:avLst>
              <a:gd name="adj1" fmla="val 50000"/>
              <a:gd name="adj2" fmla="val 58272"/>
            </a:avLst>
          </a:prstGeom>
          <a:solidFill>
            <a:srgbClr val="FFFF00"/>
          </a:solidFill>
          <a:ln w="9525">
            <a:solidFill>
              <a:schemeClr val="tx1"/>
            </a:solidFill>
            <a:miter lim="800000"/>
            <a:headEnd/>
            <a:tailEnd/>
          </a:ln>
        </p:spPr>
        <p:txBody>
          <a:bodyPr wrap="none" anchor="ctr"/>
          <a:lstStyle/>
          <a:p>
            <a:endParaRPr lang="ru-RU"/>
          </a:p>
        </p:txBody>
      </p:sp>
      <p:sp>
        <p:nvSpPr>
          <p:cNvPr id="9224" name="AutoShape 9">
            <a:hlinkClick r:id="rId6" action="ppaction://hlinksldjump"/>
          </p:cNvPr>
          <p:cNvSpPr>
            <a:spLocks noChangeArrowheads="1"/>
          </p:cNvSpPr>
          <p:nvPr/>
        </p:nvSpPr>
        <p:spPr bwMode="auto">
          <a:xfrm>
            <a:off x="514350" y="3860800"/>
            <a:ext cx="503238" cy="215900"/>
          </a:xfrm>
          <a:prstGeom prst="leftArrow">
            <a:avLst>
              <a:gd name="adj1" fmla="val 50000"/>
              <a:gd name="adj2" fmla="val 58272"/>
            </a:avLst>
          </a:prstGeom>
          <a:solidFill>
            <a:srgbClr val="009900"/>
          </a:solidFill>
          <a:ln w="9525">
            <a:solidFill>
              <a:schemeClr val="tx1"/>
            </a:solidFill>
            <a:miter lim="800000"/>
            <a:headEnd/>
            <a:tailEnd/>
          </a:ln>
        </p:spPr>
        <p:txBody>
          <a:bodyPr wrap="none" anchor="ctr"/>
          <a:lstStyle/>
          <a:p>
            <a:endParaRPr lang="ru-RU"/>
          </a:p>
        </p:txBody>
      </p:sp>
      <p:sp>
        <p:nvSpPr>
          <p:cNvPr id="9225" name="AutoShape 10">
            <a:hlinkClick r:id="rId7" action="ppaction://hlinksldjump"/>
          </p:cNvPr>
          <p:cNvSpPr>
            <a:spLocks noChangeArrowheads="1"/>
          </p:cNvSpPr>
          <p:nvPr/>
        </p:nvSpPr>
        <p:spPr bwMode="auto">
          <a:xfrm>
            <a:off x="488950" y="4292600"/>
            <a:ext cx="503238" cy="215900"/>
          </a:xfrm>
          <a:prstGeom prst="leftArrow">
            <a:avLst>
              <a:gd name="adj1" fmla="val 50000"/>
              <a:gd name="adj2" fmla="val 58272"/>
            </a:avLst>
          </a:prstGeom>
          <a:solidFill>
            <a:schemeClr val="accent1"/>
          </a:solidFill>
          <a:ln w="9525">
            <a:solidFill>
              <a:schemeClr val="tx1"/>
            </a:solidFill>
            <a:miter lim="800000"/>
            <a:headEnd/>
            <a:tailEnd/>
          </a:ln>
        </p:spPr>
        <p:txBody>
          <a:bodyPr wrap="none" anchor="ctr"/>
          <a:lstStyle/>
          <a:p>
            <a:endParaRPr lang="ru-RU"/>
          </a:p>
        </p:txBody>
      </p:sp>
      <p:sp>
        <p:nvSpPr>
          <p:cNvPr id="9226" name="AutoShape 11">
            <a:hlinkClick r:id="" action="ppaction://noaction"/>
          </p:cNvPr>
          <p:cNvSpPr>
            <a:spLocks noChangeArrowheads="1"/>
          </p:cNvSpPr>
          <p:nvPr/>
        </p:nvSpPr>
        <p:spPr bwMode="auto">
          <a:xfrm>
            <a:off x="533400" y="4724400"/>
            <a:ext cx="503238" cy="215900"/>
          </a:xfrm>
          <a:prstGeom prst="leftArrow">
            <a:avLst>
              <a:gd name="adj1" fmla="val 50000"/>
              <a:gd name="adj2" fmla="val 58272"/>
            </a:avLst>
          </a:prstGeom>
          <a:solidFill>
            <a:srgbClr val="0033CC"/>
          </a:solidFill>
          <a:ln w="9525">
            <a:solidFill>
              <a:schemeClr val="tx1"/>
            </a:solidFill>
            <a:miter lim="800000"/>
            <a:headEnd/>
            <a:tailEnd/>
          </a:ln>
        </p:spPr>
        <p:txBody>
          <a:bodyPr wrap="none" anchor="ctr"/>
          <a:lstStyle/>
          <a:p>
            <a:endParaRPr lang="ru-RU"/>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1000"/>
                                        <p:tgtEl>
                                          <p:spTgt spid="8195">
                                            <p:txEl>
                                              <p:pRg st="3" end="3"/>
                                            </p:txEl>
                                          </p:spTgt>
                                        </p:tgtEl>
                                      </p:cBhvr>
                                    </p:animEffect>
                                    <p:anim calcmode="lin" valueType="num">
                                      <p:cBhvr>
                                        <p:cTn id="2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Effect transition="in" filter="fade">
                                      <p:cBhvr>
                                        <p:cTn id="28" dur="1000"/>
                                        <p:tgtEl>
                                          <p:spTgt spid="8195">
                                            <p:txEl>
                                              <p:pRg st="4" end="4"/>
                                            </p:txEl>
                                          </p:spTgt>
                                        </p:tgtEl>
                                      </p:cBhvr>
                                    </p:animEffect>
                                    <p:anim calcmode="lin" valueType="num">
                                      <p:cBhvr>
                                        <p:cTn id="29"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5" end="5"/>
                                            </p:txEl>
                                          </p:spTgt>
                                        </p:tgtEl>
                                        <p:attrNameLst>
                                          <p:attrName>style.visibility</p:attrName>
                                        </p:attrNameLst>
                                      </p:cBhvr>
                                      <p:to>
                                        <p:strVal val="visible"/>
                                      </p:to>
                                    </p:set>
                                    <p:animEffect transition="in" filter="fade">
                                      <p:cBhvr>
                                        <p:cTn id="35" dur="1000"/>
                                        <p:tgtEl>
                                          <p:spTgt spid="8195">
                                            <p:txEl>
                                              <p:pRg st="5" end="5"/>
                                            </p:txEl>
                                          </p:spTgt>
                                        </p:tgtEl>
                                      </p:cBhvr>
                                    </p:animEffect>
                                    <p:anim calcmode="lin" valueType="num">
                                      <p:cBhvr>
                                        <p:cTn id="36"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8195">
                                            <p:txEl>
                                              <p:pRg st="6" end="6"/>
                                            </p:txEl>
                                          </p:spTgt>
                                        </p:tgtEl>
                                        <p:attrNameLst>
                                          <p:attrName>style.visibility</p:attrName>
                                        </p:attrNameLst>
                                      </p:cBhvr>
                                      <p:to>
                                        <p:strVal val="visible"/>
                                      </p:to>
                                    </p:set>
                                    <p:animEffect transition="in" filter="fade">
                                      <p:cBhvr>
                                        <p:cTn id="42" dur="1000"/>
                                        <p:tgtEl>
                                          <p:spTgt spid="8195">
                                            <p:txEl>
                                              <p:pRg st="6" end="6"/>
                                            </p:txEl>
                                          </p:spTgt>
                                        </p:tgtEl>
                                      </p:cBhvr>
                                    </p:animEffect>
                                    <p:anim calcmode="lin" valueType="num">
                                      <p:cBhvr>
                                        <p:cTn id="43"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8195">
                                            <p:txEl>
                                              <p:pRg st="7" end="7"/>
                                            </p:txEl>
                                          </p:spTgt>
                                        </p:tgtEl>
                                        <p:attrNameLst>
                                          <p:attrName>style.visibility</p:attrName>
                                        </p:attrNameLst>
                                      </p:cBhvr>
                                      <p:to>
                                        <p:strVal val="visible"/>
                                      </p:to>
                                    </p:set>
                                    <p:animEffect transition="in" filter="fade">
                                      <p:cBhvr>
                                        <p:cTn id="49" dur="1000"/>
                                        <p:tgtEl>
                                          <p:spTgt spid="8195">
                                            <p:txEl>
                                              <p:pRg st="7" end="7"/>
                                            </p:txEl>
                                          </p:spTgt>
                                        </p:tgtEl>
                                      </p:cBhvr>
                                    </p:animEffect>
                                    <p:anim calcmode="lin" valueType="num">
                                      <p:cBhvr>
                                        <p:cTn id="50"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476250"/>
            <a:ext cx="8183563" cy="661988"/>
          </a:xfrm>
        </p:spPr>
        <p:txBody>
          <a:bodyPr/>
          <a:lstStyle/>
          <a:p>
            <a:pPr algn="ctr" eaLnBrk="1" fontAlgn="auto" hangingPunct="1">
              <a:spcAft>
                <a:spcPts val="0"/>
              </a:spcAft>
              <a:defRPr/>
            </a:pPr>
            <a:r>
              <a:rPr lang="ru-RU" dirty="0" smtClean="0">
                <a:solidFill>
                  <a:schemeClr val="accent1">
                    <a:tint val="88000"/>
                    <a:satMod val="150000"/>
                  </a:schemeClr>
                </a:solidFill>
                <a:latin typeface="Tadjik" pitchFamily="18" charset="-52"/>
              </a:rPr>
              <a:t>Гидроузели нер\гоыи барщии об=</a:t>
            </a:r>
            <a:endParaRPr lang="ru-RU" dirty="0" smtClean="0">
              <a:solidFill>
                <a:schemeClr val="accent1">
                  <a:tint val="88000"/>
                  <a:satMod val="150000"/>
                </a:schemeClr>
              </a:solidFill>
            </a:endParaRPr>
          </a:p>
        </p:txBody>
      </p:sp>
      <p:sp>
        <p:nvSpPr>
          <p:cNvPr id="7171" name="Rectangle 3"/>
          <p:cNvSpPr>
            <a:spLocks noGrp="1" noChangeArrowheads="1"/>
          </p:cNvSpPr>
          <p:nvPr>
            <p:ph idx="1"/>
          </p:nvPr>
        </p:nvSpPr>
        <p:spPr>
          <a:xfrm>
            <a:off x="468313" y="1412875"/>
            <a:ext cx="8183562" cy="4187825"/>
          </a:xfrm>
        </p:spPr>
        <p:txBody>
          <a:bodyPr>
            <a:normAutofit fontScale="92500" lnSpcReduction="20000"/>
          </a:bodyPr>
          <a:lstStyle/>
          <a:p>
            <a:pPr marL="0" indent="628650" algn="just" eaLnBrk="1" fontAlgn="auto" hangingPunct="1">
              <a:spcBef>
                <a:spcPct val="0"/>
              </a:spcBef>
              <a:spcAft>
                <a:spcPts val="0"/>
              </a:spcAft>
              <a:buClrTx/>
              <a:buSzTx/>
              <a:buFontTx/>
              <a:buNone/>
              <a:defRPr/>
            </a:pPr>
            <a:r>
              <a:rPr lang="ru-RU" dirty="0" smtClean="0">
                <a:solidFill>
                  <a:srgbClr val="003399"/>
                </a:solidFill>
                <a:latin typeface="Tadjik" pitchFamily="18" charset="-52"/>
              </a:rPr>
              <a:t>Нер\гоыи барщии об= иншооти мураккаби гидротехник= мебошад, ки  якчанд иншоотыои ьудогонаи гидротехникиро дар бар мегирад. Ыамаи иншоотыои нер\гоыро дар якчояг= гидроузел меноманд. Щисми гидроузеле, ки дар сарбанд ьой гирифтааст, гиреыи асосии общабулкун= меноманд. Щисми гидроузел аз ыавзи фишор то бефи поён= гиреыи фишорию истгоыи барщ= меноманд. Гиреыи асосии общабулкун= бо гиреыи фишорию истгоыи барщ= бо нащб, канал ё щубур пайваст карда мешаванд. Дар НБО-и наздисарбанд ыар ду гиреы якьоя карда мешаванд.  </a:t>
            </a:r>
            <a:endParaRPr lang="ru-RU" dirty="0" smtClean="0">
              <a:latin typeface="Tadjik" pitchFamily="18" charset="-52"/>
            </a:endParaRPr>
          </a:p>
        </p:txBody>
      </p:sp>
    </p:spTree>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404813"/>
            <a:ext cx="8112125" cy="647700"/>
          </a:xfrm>
        </p:spPr>
        <p:txBody>
          <a:bodyPr/>
          <a:lstStyle/>
          <a:p>
            <a:pPr eaLnBrk="1" fontAlgn="auto" hangingPunct="1">
              <a:spcAft>
                <a:spcPts val="0"/>
              </a:spcAft>
              <a:defRPr/>
            </a:pPr>
            <a:r>
              <a:rPr lang="ru-RU" dirty="0" smtClean="0">
                <a:solidFill>
                  <a:schemeClr val="accent1">
                    <a:tint val="88000"/>
                    <a:satMod val="150000"/>
                  </a:schemeClr>
                </a:solidFill>
                <a:latin typeface="Tadjik" pitchFamily="18" charset="-52"/>
              </a:rPr>
              <a:t>            Нер\гоыи наздисарбанд</a:t>
            </a:r>
            <a:endParaRPr lang="ru-RU" dirty="0">
              <a:solidFill>
                <a:schemeClr val="accent1">
                  <a:tint val="88000"/>
                  <a:satMod val="150000"/>
                </a:schemeClr>
              </a:solidFill>
              <a:latin typeface="Tadjik" pitchFamily="18" charset="-52"/>
            </a:endParaRPr>
          </a:p>
        </p:txBody>
      </p:sp>
      <p:pic>
        <p:nvPicPr>
          <p:cNvPr id="12291" name="Picture 4" descr="D:\ГЭС-ы Таджикистана\150_img.jpg"/>
          <p:cNvPicPr>
            <a:picLocks noGrp="1" noChangeAspect="1" noChangeArrowheads="1"/>
          </p:cNvPicPr>
          <p:nvPr>
            <p:ph idx="1"/>
          </p:nvPr>
        </p:nvPicPr>
        <p:blipFill>
          <a:blip r:embed="rId2"/>
          <a:srcRect/>
          <a:stretch>
            <a:fillRect/>
          </a:stretch>
        </p:blipFill>
        <p:spPr>
          <a:xfrm>
            <a:off x="755650" y="1557338"/>
            <a:ext cx="5111750" cy="3833812"/>
          </a:xfrm>
          <a:noFill/>
        </p:spPr>
      </p:pic>
      <p:sp>
        <p:nvSpPr>
          <p:cNvPr id="11268" name="TextBox 2"/>
          <p:cNvSpPr txBox="1">
            <a:spLocks noChangeArrowheads="1"/>
          </p:cNvSpPr>
          <p:nvPr/>
        </p:nvSpPr>
        <p:spPr bwMode="auto">
          <a:xfrm>
            <a:off x="6156325" y="1557338"/>
            <a:ext cx="2447925" cy="3970337"/>
          </a:xfrm>
          <a:prstGeom prst="rect">
            <a:avLst/>
          </a:prstGeom>
          <a:noFill/>
          <a:ln w="9525">
            <a:noFill/>
            <a:miter lim="800000"/>
            <a:headEnd/>
            <a:tailEnd/>
          </a:ln>
        </p:spPr>
        <p:txBody>
          <a:bodyPr>
            <a:spAutoFit/>
          </a:bodyPr>
          <a:lstStyle/>
          <a:p>
            <a:pPr algn="just"/>
            <a:r>
              <a:rPr lang="ru-RU" b="1">
                <a:solidFill>
                  <a:srgbClr val="002060"/>
                </a:solidFill>
                <a:latin typeface="Tadjik" pitchFamily="18" charset="-52"/>
              </a:rPr>
              <a:t>НБО-ыои назди-сарбанд дар он ьое сохта мешавад, пеши маьрои дарё бо сарбанд баста шуда обанбор ба вуьуд оварда мешавад. Бинои нер\гоы дар назди сарбанд сохта шуда об аз обанбар ба турбинаыо тарищи нащб ё щубурыои зеризамин= ворид мегардад. </a:t>
            </a:r>
          </a:p>
        </p:txBody>
      </p:sp>
      <p:sp>
        <p:nvSpPr>
          <p:cNvPr id="11269" name="TextBox 3"/>
          <p:cNvSpPr txBox="1">
            <a:spLocks noChangeArrowheads="1"/>
          </p:cNvSpPr>
          <p:nvPr/>
        </p:nvSpPr>
        <p:spPr bwMode="auto">
          <a:xfrm>
            <a:off x="611188" y="5527675"/>
            <a:ext cx="8064500" cy="1200150"/>
          </a:xfrm>
          <a:prstGeom prst="rect">
            <a:avLst/>
          </a:prstGeom>
          <a:noFill/>
          <a:ln w="9525">
            <a:noFill/>
            <a:miter lim="800000"/>
            <a:headEnd/>
            <a:tailEnd/>
          </a:ln>
        </p:spPr>
        <p:txBody>
          <a:bodyPr>
            <a:spAutoFit/>
          </a:bodyPr>
          <a:lstStyle/>
          <a:p>
            <a:pPr algn="just"/>
            <a:r>
              <a:rPr lang="ru-RU" b="1">
                <a:solidFill>
                  <a:srgbClr val="002060"/>
                </a:solidFill>
                <a:latin typeface="Tadjik" pitchFamily="18" charset="-52"/>
              </a:rPr>
              <a:t>Дар Ьумыурии Тоьикистон Нер\гоыыои барщии обии Норак,  Бойцоз=, Сангтуда-1 ва нер\гоыи сохташудаистодаи Роцун нер\гоыыои  наздисарбандиянд. Дар оянда НБО-ыои Ш\роб ва Даштиьум низ ба ыамин тарищи  сохта мешаванд.</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9"/>
                                        </p:tgtEl>
                                        <p:attrNameLst>
                                          <p:attrName>style.visibility</p:attrName>
                                        </p:attrNameLst>
                                      </p:cBhvr>
                                      <p:to>
                                        <p:strVal val="visible"/>
                                      </p:to>
                                    </p:set>
                                    <p:animEffect transition="in" filter="fade">
                                      <p:cBhvr>
                                        <p:cTn id="14" dur="1000"/>
                                        <p:tgtEl>
                                          <p:spTgt spid="11269"/>
                                        </p:tgtEl>
                                      </p:cBhvr>
                                    </p:animEffect>
                                    <p:anim calcmode="lin" valueType="num">
                                      <p:cBhvr>
                                        <p:cTn id="15" dur="1000" fill="hold"/>
                                        <p:tgtEl>
                                          <p:spTgt spid="11269"/>
                                        </p:tgtEl>
                                        <p:attrNameLst>
                                          <p:attrName>ppt_x</p:attrName>
                                        </p:attrNameLst>
                                      </p:cBhvr>
                                      <p:tavLst>
                                        <p:tav tm="0">
                                          <p:val>
                                            <p:strVal val="#ppt_x"/>
                                          </p:val>
                                        </p:tav>
                                        <p:tav tm="100000">
                                          <p:val>
                                            <p:strVal val="#ppt_x"/>
                                          </p:val>
                                        </p:tav>
                                      </p:tavLst>
                                    </p:anim>
                                    <p:anim calcmode="lin" valueType="num">
                                      <p:cBhvr>
                                        <p:cTn id="16"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8183562" cy="792162"/>
          </a:xfrm>
        </p:spPr>
        <p:txBody>
          <a:bodyPr/>
          <a:lstStyle/>
          <a:p>
            <a:pPr algn="ctr" eaLnBrk="1" fontAlgn="auto" hangingPunct="1">
              <a:spcAft>
                <a:spcPts val="0"/>
              </a:spcAft>
              <a:defRPr/>
            </a:pPr>
            <a:r>
              <a:rPr lang="ru-RU" dirty="0" smtClean="0">
                <a:solidFill>
                  <a:schemeClr val="accent1">
                    <a:tint val="88000"/>
                    <a:satMod val="150000"/>
                  </a:schemeClr>
                </a:solidFill>
                <a:latin typeface="Tadjik" pitchFamily="18" charset="-52"/>
              </a:rPr>
              <a:t>Нащшаи нер\гоыи маьро=</a:t>
            </a:r>
            <a:endParaRPr lang="ru-RU" dirty="0">
              <a:solidFill>
                <a:schemeClr val="accent1">
                  <a:tint val="88000"/>
                  <a:satMod val="150000"/>
                </a:schemeClr>
              </a:solidFill>
              <a:latin typeface="Tadjik" pitchFamily="18" charset="-52"/>
            </a:endParaRPr>
          </a:p>
        </p:txBody>
      </p:sp>
      <p:pic>
        <p:nvPicPr>
          <p:cNvPr id="15363" name="Picture 2"/>
          <p:cNvPicPr>
            <a:picLocks noChangeAspect="1" noChangeArrowheads="1"/>
          </p:cNvPicPr>
          <p:nvPr/>
        </p:nvPicPr>
        <p:blipFill>
          <a:blip r:embed="rId2"/>
          <a:srcRect/>
          <a:stretch>
            <a:fillRect/>
          </a:stretch>
        </p:blipFill>
        <p:spPr bwMode="auto">
          <a:xfrm>
            <a:off x="395288" y="1484313"/>
            <a:ext cx="8280400" cy="4392612"/>
          </a:xfrm>
          <a:prstGeom prst="rect">
            <a:avLst/>
          </a:prstGeom>
          <a:noFill/>
          <a:ln w="9525">
            <a:noFill/>
            <a:miter lim="800000"/>
            <a:headEnd/>
            <a:tailEnd/>
          </a:ln>
        </p:spPr>
      </p:pic>
      <p:sp>
        <p:nvSpPr>
          <p:cNvPr id="4" name="TextBox 3"/>
          <p:cNvSpPr txBox="1">
            <a:spLocks noChangeArrowheads="1"/>
          </p:cNvSpPr>
          <p:nvPr/>
        </p:nvSpPr>
        <p:spPr bwMode="auto">
          <a:xfrm>
            <a:off x="395288" y="5876925"/>
            <a:ext cx="8353425" cy="369888"/>
          </a:xfrm>
          <a:prstGeom prst="rect">
            <a:avLst/>
          </a:prstGeom>
          <a:noFill/>
          <a:ln w="9525">
            <a:noFill/>
            <a:miter lim="800000"/>
            <a:headEnd/>
            <a:tailEnd/>
          </a:ln>
        </p:spPr>
        <p:txBody>
          <a:bodyPr>
            <a:spAutoFit/>
          </a:bodyPr>
          <a:lstStyle/>
          <a:p>
            <a:r>
              <a:rPr lang="ru-RU" b="1">
                <a:solidFill>
                  <a:srgbClr val="FF0000"/>
                </a:solidFill>
                <a:latin typeface="Tadjik" pitchFamily="18" charset="-52"/>
              </a:rPr>
              <a:t>1. Бинои нер\гоы;    2. Сарбанди обпарто;   3. Сарбанди яклухт;</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8183562" cy="720725"/>
          </a:xfrm>
        </p:spPr>
        <p:txBody>
          <a:bodyPr/>
          <a:lstStyle/>
          <a:p>
            <a:pPr algn="ctr" eaLnBrk="1" fontAlgn="auto" hangingPunct="1">
              <a:spcAft>
                <a:spcPts val="0"/>
              </a:spcAft>
              <a:defRPr/>
            </a:pPr>
            <a:r>
              <a:rPr lang="ru-RU" dirty="0" smtClean="0">
                <a:solidFill>
                  <a:schemeClr val="accent1">
                    <a:tint val="88000"/>
                    <a:satMod val="150000"/>
                  </a:schemeClr>
                </a:solidFill>
                <a:latin typeface="Tadjik" pitchFamily="18" charset="-52"/>
              </a:rPr>
              <a:t>Нер\гоыи дериватсион=</a:t>
            </a:r>
            <a:endParaRPr lang="ru-RU" dirty="0">
              <a:solidFill>
                <a:schemeClr val="accent1">
                  <a:tint val="88000"/>
                  <a:satMod val="150000"/>
                </a:schemeClr>
              </a:solidFill>
              <a:latin typeface="Tadjik" pitchFamily="18" charset="-52"/>
            </a:endParaRPr>
          </a:p>
        </p:txBody>
      </p:sp>
      <p:pic>
        <p:nvPicPr>
          <p:cNvPr id="16387" name="Picture 2" descr="D:\ГЭС-расмхо\сканирование0007.jpg"/>
          <p:cNvPicPr>
            <a:picLocks noChangeAspect="1" noChangeArrowheads="1"/>
          </p:cNvPicPr>
          <p:nvPr/>
        </p:nvPicPr>
        <p:blipFill>
          <a:blip r:embed="rId2"/>
          <a:srcRect/>
          <a:stretch>
            <a:fillRect/>
          </a:stretch>
        </p:blipFill>
        <p:spPr bwMode="auto">
          <a:xfrm>
            <a:off x="395288" y="1125538"/>
            <a:ext cx="5741987" cy="5289550"/>
          </a:xfrm>
          <a:prstGeom prst="rect">
            <a:avLst/>
          </a:prstGeom>
          <a:noFill/>
          <a:ln w="9525">
            <a:noFill/>
            <a:miter lim="800000"/>
            <a:headEnd/>
            <a:tailEnd/>
          </a:ln>
        </p:spPr>
      </p:pic>
      <p:sp>
        <p:nvSpPr>
          <p:cNvPr id="16388" name="TextBox 2"/>
          <p:cNvSpPr txBox="1">
            <a:spLocks noChangeArrowheads="1"/>
          </p:cNvSpPr>
          <p:nvPr/>
        </p:nvSpPr>
        <p:spPr bwMode="auto">
          <a:xfrm>
            <a:off x="5867400" y="1125538"/>
            <a:ext cx="2952750" cy="5262562"/>
          </a:xfrm>
          <a:prstGeom prst="rect">
            <a:avLst/>
          </a:prstGeom>
          <a:noFill/>
          <a:ln w="9525">
            <a:noFill/>
            <a:miter lim="800000"/>
            <a:headEnd/>
            <a:tailEnd/>
          </a:ln>
        </p:spPr>
        <p:txBody>
          <a:bodyPr>
            <a:spAutoFit/>
          </a:bodyPr>
          <a:lstStyle/>
          <a:p>
            <a:pPr marL="342900" indent="-342900" algn="l">
              <a:buFontTx/>
              <a:buAutoNum type="arabicPeriod"/>
            </a:pPr>
            <a:r>
              <a:rPr lang="ru-RU" sz="1600" b="1">
                <a:solidFill>
                  <a:srgbClr val="FF0000"/>
                </a:solidFill>
                <a:latin typeface="Tadjik" pitchFamily="18" charset="-52"/>
              </a:rPr>
              <a:t>Бинои нер\гоы</a:t>
            </a:r>
          </a:p>
          <a:p>
            <a:pPr marL="342900" indent="-342900" algn="l">
              <a:buFontTx/>
              <a:buAutoNum type="arabicPeriod"/>
            </a:pPr>
            <a:r>
              <a:rPr lang="ru-RU" sz="1600" b="1">
                <a:solidFill>
                  <a:srgbClr val="FF0000"/>
                </a:solidFill>
                <a:latin typeface="Tadjik" pitchFamily="18" charset="-52"/>
              </a:rPr>
              <a:t>Зеристгоыи барщ=</a:t>
            </a:r>
          </a:p>
          <a:p>
            <a:pPr marL="342900" indent="-342900" algn="l">
              <a:buFontTx/>
              <a:buAutoNum type="arabicPeriod"/>
            </a:pPr>
            <a:r>
              <a:rPr lang="ru-RU" sz="1600" b="1">
                <a:solidFill>
                  <a:srgbClr val="FF0000"/>
                </a:solidFill>
                <a:latin typeface="Tadjik" pitchFamily="18" charset="-52"/>
              </a:rPr>
              <a:t>Щубурыои турбинаг=</a:t>
            </a:r>
          </a:p>
          <a:p>
            <a:pPr marL="342900" indent="-342900" algn="l">
              <a:buFontTx/>
              <a:buAutoNum type="arabicPeriod"/>
            </a:pPr>
            <a:r>
              <a:rPr lang="ru-RU" sz="1600" b="1">
                <a:solidFill>
                  <a:srgbClr val="FF0000"/>
                </a:solidFill>
                <a:latin typeface="Tadjik" pitchFamily="18" charset="-52"/>
              </a:rPr>
              <a:t>Обпартои ыавзи фишор</a:t>
            </a:r>
          </a:p>
          <a:p>
            <a:pPr marL="342900" indent="-342900" algn="l">
              <a:buFontTx/>
              <a:buAutoNum type="arabicPeriod"/>
            </a:pPr>
            <a:r>
              <a:rPr lang="ru-RU" sz="1600" b="1">
                <a:solidFill>
                  <a:srgbClr val="FF0000"/>
                </a:solidFill>
                <a:latin typeface="Tadjik" pitchFamily="18" charset="-52"/>
              </a:rPr>
              <a:t>Шохоби рост</a:t>
            </a:r>
          </a:p>
          <a:p>
            <a:pPr marL="342900" indent="-342900" algn="l">
              <a:buFontTx/>
              <a:buAutoNum type="arabicPeriod"/>
            </a:pPr>
            <a:r>
              <a:rPr lang="ru-RU" sz="1600" b="1">
                <a:solidFill>
                  <a:srgbClr val="FF0000"/>
                </a:solidFill>
                <a:latin typeface="Tadjik" pitchFamily="18" charset="-52"/>
              </a:rPr>
              <a:t>Шохоби чап</a:t>
            </a:r>
          </a:p>
          <a:p>
            <a:pPr marL="342900" indent="-342900" algn="l">
              <a:buFontTx/>
              <a:buAutoNum type="arabicPeriod"/>
            </a:pPr>
            <a:r>
              <a:rPr lang="ru-RU" sz="1600" b="1">
                <a:solidFill>
                  <a:srgbClr val="FF0000"/>
                </a:solidFill>
                <a:latin typeface="Tadjik" pitchFamily="18" charset="-52"/>
              </a:rPr>
              <a:t>Дарё</a:t>
            </a:r>
          </a:p>
          <a:p>
            <a:pPr marL="342900" indent="-342900" algn="l">
              <a:buFontTx/>
              <a:buAutoNum type="arabicPeriod"/>
            </a:pPr>
            <a:r>
              <a:rPr lang="ru-RU" sz="1600" b="1">
                <a:solidFill>
                  <a:srgbClr val="FF0000"/>
                </a:solidFill>
                <a:latin typeface="Tadjik" pitchFamily="18" charset="-52"/>
              </a:rPr>
              <a:t>Водобой</a:t>
            </a:r>
          </a:p>
          <a:p>
            <a:pPr marL="342900" indent="-342900" algn="l">
              <a:buFontTx/>
              <a:buAutoNum type="arabicPeriod"/>
            </a:pPr>
            <a:r>
              <a:rPr lang="ru-RU" sz="1600" b="1">
                <a:solidFill>
                  <a:srgbClr val="FF0000"/>
                </a:solidFill>
                <a:latin typeface="Tadjik" pitchFamily="18" charset="-52"/>
              </a:rPr>
              <a:t>Сарбанд</a:t>
            </a:r>
          </a:p>
          <a:p>
            <a:pPr marL="342900" indent="-342900" algn="l">
              <a:buFontTx/>
              <a:buAutoNum type="arabicPeriod"/>
            </a:pPr>
            <a:r>
              <a:rPr lang="ru-RU" sz="1600" b="1">
                <a:solidFill>
                  <a:srgbClr val="FF0000"/>
                </a:solidFill>
                <a:latin typeface="Tadjik" pitchFamily="18" charset="-52"/>
              </a:rPr>
              <a:t>Обпартои иншооти тозакунии щум ва шацал</a:t>
            </a:r>
          </a:p>
          <a:p>
            <a:pPr marL="342900" indent="-342900" algn="l">
              <a:buFontTx/>
              <a:buAutoNum type="arabicPeriod"/>
            </a:pPr>
            <a:r>
              <a:rPr lang="ru-RU" sz="1600" b="1">
                <a:solidFill>
                  <a:srgbClr val="FF0000"/>
                </a:solidFill>
                <a:latin typeface="Tadjik" pitchFamily="18" charset="-52"/>
              </a:rPr>
              <a:t>Ыавзи назди сарбанд</a:t>
            </a:r>
          </a:p>
          <a:p>
            <a:pPr marL="342900" indent="-342900" algn="l">
              <a:buFontTx/>
              <a:buAutoNum type="arabicPeriod"/>
            </a:pPr>
            <a:r>
              <a:rPr lang="ru-RU" sz="1600" b="1">
                <a:solidFill>
                  <a:srgbClr val="FF0000"/>
                </a:solidFill>
                <a:latin typeface="Tadjik" pitchFamily="18" charset="-52"/>
              </a:rPr>
              <a:t>Общабулкунак</a:t>
            </a:r>
          </a:p>
          <a:p>
            <a:pPr marL="342900" indent="-342900" algn="l">
              <a:buFontTx/>
              <a:buAutoNum type="arabicPeriod"/>
            </a:pPr>
            <a:r>
              <a:rPr lang="ru-RU" sz="1600" b="1">
                <a:solidFill>
                  <a:srgbClr val="FF0000"/>
                </a:solidFill>
                <a:latin typeface="Tadjik" pitchFamily="18" charset="-52"/>
              </a:rPr>
              <a:t>Иншооти тозакунии щум ва шацал</a:t>
            </a:r>
          </a:p>
          <a:p>
            <a:pPr marL="342900" indent="-342900" algn="l">
              <a:buFontTx/>
              <a:buAutoNum type="arabicPeriod"/>
            </a:pPr>
            <a:r>
              <a:rPr lang="ru-RU" sz="1600" b="1">
                <a:solidFill>
                  <a:srgbClr val="FF0000"/>
                </a:solidFill>
                <a:latin typeface="Tadjik" pitchFamily="18" charset="-52"/>
              </a:rPr>
              <a:t>Акведук</a:t>
            </a:r>
          </a:p>
          <a:p>
            <a:pPr marL="342900" indent="-342900" algn="l">
              <a:buFontTx/>
              <a:buAutoNum type="arabicPeriod"/>
            </a:pPr>
            <a:r>
              <a:rPr lang="ru-RU" sz="1600" b="1">
                <a:solidFill>
                  <a:srgbClr val="FF0000"/>
                </a:solidFill>
                <a:latin typeface="Tadjik" pitchFamily="18" charset="-52"/>
              </a:rPr>
              <a:t>Канали дериватсион=</a:t>
            </a:r>
          </a:p>
          <a:p>
            <a:pPr marL="342900" indent="-342900" algn="l">
              <a:buFontTx/>
              <a:buAutoNum type="arabicPeriod"/>
            </a:pPr>
            <a:r>
              <a:rPr lang="ru-RU" sz="1600" b="1">
                <a:solidFill>
                  <a:srgbClr val="FF0000"/>
                </a:solidFill>
                <a:latin typeface="Tadjik" pitchFamily="18" charset="-52"/>
              </a:rPr>
              <a:t>Ыавзи фишор</a:t>
            </a:r>
          </a:p>
          <a:p>
            <a:pPr marL="342900" indent="-342900" algn="l">
              <a:buFontTx/>
              <a:buAutoNum type="arabicPeriod"/>
            </a:pPr>
            <a:r>
              <a:rPr lang="ru-RU" sz="1600" b="1">
                <a:solidFill>
                  <a:srgbClr val="FF0000"/>
                </a:solidFill>
                <a:latin typeface="Tadjik" pitchFamily="18" charset="-52"/>
              </a:rPr>
              <a:t>Ыавзи танзими шабонар\за</a:t>
            </a:r>
          </a:p>
          <a:p>
            <a:pPr marL="342900" indent="-342900" algn="l">
              <a:buFontTx/>
              <a:buAutoNum type="arabicPeriod"/>
            </a:pPr>
            <a:r>
              <a:rPr lang="ru-RU" sz="1600" b="1">
                <a:solidFill>
                  <a:srgbClr val="FF0000"/>
                </a:solidFill>
                <a:latin typeface="Tadjik" pitchFamily="18" charset="-52"/>
              </a:rPr>
              <a:t>Шабакаи барщ=</a:t>
            </a:r>
          </a:p>
        </p:txBody>
      </p:sp>
    </p:spTree>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575" y="333375"/>
            <a:ext cx="8183563" cy="541338"/>
          </a:xfrm>
        </p:spPr>
        <p:txBody>
          <a:bodyPr>
            <a:normAutofit fontScale="90000"/>
          </a:bodyPr>
          <a:lstStyle/>
          <a:p>
            <a:pPr algn="ctr" eaLnBrk="1" fontAlgn="auto" hangingPunct="1">
              <a:spcAft>
                <a:spcPts val="0"/>
              </a:spcAft>
              <a:defRPr/>
            </a:pPr>
            <a:r>
              <a:rPr lang="ru-RU" dirty="0" smtClean="0">
                <a:solidFill>
                  <a:schemeClr val="accent1">
                    <a:tint val="88000"/>
                    <a:satMod val="150000"/>
                  </a:schemeClr>
                </a:solidFill>
                <a:latin typeface="Tadjik" pitchFamily="18" charset="-52"/>
              </a:rPr>
              <a:t>Нер\</a:t>
            </a:r>
            <a:r>
              <a:rPr lang="ru-RU" dirty="0" err="1" smtClean="0">
                <a:solidFill>
                  <a:schemeClr val="accent1">
                    <a:tint val="88000"/>
                    <a:satMod val="150000"/>
                  </a:schemeClr>
                </a:solidFill>
                <a:latin typeface="Tadjik" pitchFamily="18" charset="-52"/>
              </a:rPr>
              <a:t>гоыи</a:t>
            </a:r>
            <a:r>
              <a:rPr lang="ru-RU" dirty="0" smtClean="0">
                <a:solidFill>
                  <a:schemeClr val="accent1">
                    <a:tint val="88000"/>
                    <a:satMod val="150000"/>
                  </a:schemeClr>
                </a:solidFill>
                <a:latin typeface="Tadjik" pitchFamily="18" charset="-52"/>
              </a:rPr>
              <a:t> барщии обии </a:t>
            </a:r>
            <a:r>
              <a:rPr lang="ru-RU" dirty="0" err="1" smtClean="0">
                <a:solidFill>
                  <a:schemeClr val="accent1">
                    <a:tint val="88000"/>
                    <a:satMod val="150000"/>
                  </a:schemeClr>
                </a:solidFill>
                <a:latin typeface="Tadjik" pitchFamily="18" charset="-52"/>
              </a:rPr>
              <a:t>Хоруц</a:t>
            </a:r>
            <a:endParaRPr lang="ru-RU" dirty="0">
              <a:solidFill>
                <a:schemeClr val="accent1">
                  <a:tint val="88000"/>
                  <a:satMod val="150000"/>
                </a:schemeClr>
              </a:solidFill>
              <a:latin typeface="Tadjik" pitchFamily="18" charset="-52"/>
            </a:endParaRPr>
          </a:p>
        </p:txBody>
      </p:sp>
      <p:pic>
        <p:nvPicPr>
          <p:cNvPr id="72706" name="Picture 2" descr="C:\Documents and Settings\Ravsh\Рабочий стол\вв\CIMG8696.JPG"/>
          <p:cNvPicPr>
            <a:picLocks noChangeAspect="1" noChangeArrowheads="1"/>
          </p:cNvPicPr>
          <p:nvPr/>
        </p:nvPicPr>
        <p:blipFill>
          <a:blip r:embed="rId2"/>
          <a:srcRect/>
          <a:stretch>
            <a:fillRect/>
          </a:stretch>
        </p:blipFill>
        <p:spPr bwMode="auto">
          <a:xfrm>
            <a:off x="611188" y="939800"/>
            <a:ext cx="7923212" cy="522605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circle(in)">
                                      <p:cBhvr>
                                        <p:cTn id="7"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Zagaes1"/>
          <p:cNvPicPr>
            <a:picLocks noChangeAspect="1" noChangeArrowheads="1"/>
          </p:cNvPicPr>
          <p:nvPr/>
        </p:nvPicPr>
        <p:blipFill>
          <a:blip r:embed="rId2"/>
          <a:srcRect t="14764"/>
          <a:stretch>
            <a:fillRect/>
          </a:stretch>
        </p:blipFill>
        <p:spPr bwMode="auto">
          <a:xfrm>
            <a:off x="395288" y="908050"/>
            <a:ext cx="6670675" cy="4078288"/>
          </a:xfrm>
          <a:prstGeom prst="rect">
            <a:avLst/>
          </a:prstGeom>
          <a:noFill/>
          <a:ln w="9525">
            <a:noFill/>
            <a:miter lim="800000"/>
            <a:headEnd/>
            <a:tailEnd/>
          </a:ln>
        </p:spPr>
      </p:pic>
      <p:sp>
        <p:nvSpPr>
          <p:cNvPr id="10243" name="Rectangle 5"/>
          <p:cNvSpPr>
            <a:spLocks noGrp="1" noChangeArrowheads="1"/>
          </p:cNvSpPr>
          <p:nvPr>
            <p:ph type="title"/>
          </p:nvPr>
        </p:nvSpPr>
        <p:spPr>
          <a:xfrm>
            <a:off x="471488" y="404813"/>
            <a:ext cx="8181975" cy="576262"/>
          </a:xfrm>
        </p:spPr>
        <p:txBody>
          <a:bodyPr>
            <a:normAutofit fontScale="90000"/>
          </a:bodyPr>
          <a:lstStyle/>
          <a:p>
            <a:pPr algn="ctr" eaLnBrk="1" fontAlgn="auto" hangingPunct="1">
              <a:spcAft>
                <a:spcPts val="0"/>
              </a:spcAft>
              <a:defRPr/>
            </a:pPr>
            <a:r>
              <a:rPr lang="ru-RU" sz="3800" dirty="0" smtClean="0">
                <a:solidFill>
                  <a:schemeClr val="accent1">
                    <a:tint val="88000"/>
                    <a:satMod val="150000"/>
                  </a:schemeClr>
                </a:solidFill>
                <a:latin typeface="Tadjik" pitchFamily="18" charset="-52"/>
              </a:rPr>
              <a:t>Нер\гоыи гидроаккумулятив=  (ГАЭС)</a:t>
            </a:r>
          </a:p>
        </p:txBody>
      </p:sp>
      <p:sp>
        <p:nvSpPr>
          <p:cNvPr id="20484" name="Rectangle 6"/>
          <p:cNvSpPr>
            <a:spLocks noGrp="1" noChangeArrowheads="1"/>
          </p:cNvSpPr>
          <p:nvPr>
            <p:ph idx="1"/>
          </p:nvPr>
        </p:nvSpPr>
        <p:spPr>
          <a:xfrm>
            <a:off x="10117138" y="1557338"/>
            <a:ext cx="939800" cy="539750"/>
          </a:xfrm>
        </p:spPr>
        <p:txBody>
          <a:bodyPr/>
          <a:lstStyle/>
          <a:p>
            <a:pPr marL="0" indent="354013" eaLnBrk="1" hangingPunct="1">
              <a:lnSpc>
                <a:spcPct val="80000"/>
              </a:lnSpc>
              <a:buFont typeface="Wingdings 2" pitchFamily="18" charset="2"/>
              <a:buNone/>
            </a:pPr>
            <a:endParaRPr lang="ru-RU" smtClean="0">
              <a:solidFill>
                <a:srgbClr val="E9D249"/>
              </a:solidFill>
            </a:endParaRPr>
          </a:p>
          <a:p>
            <a:pPr marL="0" indent="354013" eaLnBrk="1" hangingPunct="1">
              <a:lnSpc>
                <a:spcPct val="80000"/>
              </a:lnSpc>
              <a:buFont typeface="Wingdings" pitchFamily="2" charset="2"/>
              <a:buNone/>
            </a:pPr>
            <a:endParaRPr lang="ru-RU" smtClean="0">
              <a:solidFill>
                <a:srgbClr val="E9D249"/>
              </a:solidFill>
            </a:endParaRPr>
          </a:p>
        </p:txBody>
      </p:sp>
      <p:sp>
        <p:nvSpPr>
          <p:cNvPr id="2" name="TextBox 1"/>
          <p:cNvSpPr txBox="1">
            <a:spLocks noChangeArrowheads="1"/>
          </p:cNvSpPr>
          <p:nvPr/>
        </p:nvSpPr>
        <p:spPr bwMode="auto">
          <a:xfrm>
            <a:off x="7065963" y="1516063"/>
            <a:ext cx="1754187" cy="3140075"/>
          </a:xfrm>
          <a:prstGeom prst="rect">
            <a:avLst/>
          </a:prstGeom>
          <a:noFill/>
          <a:ln w="9525">
            <a:noFill/>
            <a:miter lim="800000"/>
            <a:headEnd/>
            <a:tailEnd/>
          </a:ln>
        </p:spPr>
        <p:txBody>
          <a:bodyPr>
            <a:spAutoFit/>
          </a:bodyPr>
          <a:lstStyle/>
          <a:p>
            <a:pPr algn="l"/>
            <a:r>
              <a:rPr lang="ru-RU" b="1">
                <a:solidFill>
                  <a:srgbClr val="FF0000"/>
                </a:solidFill>
                <a:latin typeface="Tadjik" pitchFamily="18" charset="-52"/>
              </a:rPr>
              <a:t>ГАЭС барои дар мувозинат нигоы доштани тацйироти графики шабонар\зии шиддати барщ истифода бурда мешавад. </a:t>
            </a:r>
          </a:p>
        </p:txBody>
      </p:sp>
      <p:sp>
        <p:nvSpPr>
          <p:cNvPr id="3" name="TextBox 2"/>
          <p:cNvSpPr txBox="1">
            <a:spLocks noChangeArrowheads="1"/>
          </p:cNvSpPr>
          <p:nvPr/>
        </p:nvSpPr>
        <p:spPr bwMode="auto">
          <a:xfrm>
            <a:off x="395288" y="4986338"/>
            <a:ext cx="8280400" cy="1200150"/>
          </a:xfrm>
          <a:prstGeom prst="rect">
            <a:avLst/>
          </a:prstGeom>
          <a:noFill/>
          <a:ln w="9525">
            <a:noFill/>
            <a:miter lim="800000"/>
            <a:headEnd/>
            <a:tailEnd/>
          </a:ln>
        </p:spPr>
        <p:txBody>
          <a:bodyPr>
            <a:spAutoFit/>
          </a:bodyPr>
          <a:lstStyle/>
          <a:p>
            <a:pPr algn="just"/>
            <a:r>
              <a:rPr lang="ru-RU" b="1">
                <a:solidFill>
                  <a:srgbClr val="0070C0"/>
                </a:solidFill>
                <a:latin typeface="Tadjik" pitchFamily="18" charset="-52"/>
              </a:rPr>
              <a:t>ГАЭС дар соатыои кам шудани талабот ба щувваи барщ, щувваи барщро истифода бурда обро аз ыавзи поён= ба ыавзи боло= мепартояд. Дар соатыои зиёд шудани талабот ба щувваи барщ оби дар ыавзи боло= захирашуда барои истеысоли щувваи барщ истифода бурда мешавад.</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7366</TotalTime>
  <Words>594</Words>
  <Application>Microsoft Office PowerPoint</Application>
  <PresentationFormat>Экран (4:3)</PresentationFormat>
  <Paragraphs>64</Paragraphs>
  <Slides>12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Аспект</vt:lpstr>
      <vt:lpstr>Слайд 1</vt:lpstr>
      <vt:lpstr>Нер\гоыи барщии об=  (НБО)</vt:lpstr>
      <vt:lpstr>Намудыои НБО</vt:lpstr>
      <vt:lpstr>Гидроузели нер\гоыи барщии об=</vt:lpstr>
      <vt:lpstr>            Нер\гоыи наздисарбанд</vt:lpstr>
      <vt:lpstr>Нащшаи нер\гоыи маьро=</vt:lpstr>
      <vt:lpstr>Нер\гоыи дериватсион=</vt:lpstr>
      <vt:lpstr>Нер\гоыи барщии обии Хоруц</vt:lpstr>
      <vt:lpstr>Нер\гоыи гидроаккумулятив=  (ГАЭС)</vt:lpstr>
      <vt:lpstr>Нер\гоыи мадду ьазр=</vt:lpstr>
      <vt:lpstr>Усули кори нер\гоыи барщии мавь=</vt:lpstr>
      <vt:lpstr>Адабиёти истифодашуда</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Гидроэлектростанции</dc:title>
  <dc:subject>Производство электроэнергии (физика)</dc:subject>
  <dc:creator>Валентина Карпачева</dc:creator>
  <cp:lastModifiedBy>User</cp:lastModifiedBy>
  <cp:revision>423</cp:revision>
  <dcterms:created xsi:type="dcterms:W3CDTF">2009-02-03T05:43:51Z</dcterms:created>
  <dcterms:modified xsi:type="dcterms:W3CDTF">2016-10-14T15:43:53Z</dcterms:modified>
</cp:coreProperties>
</file>