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65" r:id="rId4"/>
    <p:sldId id="262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22.01.2017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22.01.2017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 spd="slow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22.01.2017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22.01.2017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22.01.2017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 spd="slow"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22.01.2017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ransition spd="slow">
    <p:cover/>
  </p:transition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132856"/>
            <a:ext cx="8458200" cy="1222375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ТЕМА: ВВЕДЕНИЕ В ПРЕДМЕТ. КЛАССИФИКАЦИЯ ЯЗЫКОВ ПРОГРАММИРОВАНИЯ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786408"/>
            <a:ext cx="8458200" cy="914400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ЛЕКЦИЯ 1</a:t>
            </a:r>
            <a:endParaRPr lang="ru-RU" sz="4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5494376"/>
            <a:ext cx="584493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Составитель: ассистент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Исмоилов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Ш.М.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1026" name="Picture 2" descr="C:\Users\Shuhratjon\Desktop\Основные части ПК\Намудхои компютер ва кисмхои он\ПК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501707"/>
            <a:ext cx="2520280" cy="1951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879853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5576" y="519063"/>
            <a:ext cx="78917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Все языки программирования делятся  на 5 поколении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55041" y="1340768"/>
            <a:ext cx="78917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400" b="1" i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55041" y="1344058"/>
            <a:ext cx="7891177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i="1" u="sng" dirty="0">
                <a:latin typeface="Times New Roman" pitchFamily="18" charset="0"/>
                <a:cs typeface="Times New Roman" pitchFamily="18" charset="0"/>
              </a:rPr>
              <a:t>Четвёртое поколение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Термин языки программирования четвёртого поколения (4GL) лучше представлять как среды разработки четвёртого поколения. Они относятся к временному периоду с 1970-х по начало 1990-х.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Языки этого поколения предназначены для реализации крупных проектов, повышают их надежность и скорость создания, ориентированы на специализированные области применения, и используют не универсальные, а проблемно-ориентированные языки, оперирующие конкретными понятиями узкой предметной области. В эти языки встраиваются мощные операторы, позволяющие одной строкой описать такую функциональность, для реализации которой на языках младших поколений потребовались бы тысячи строк исходного кода.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551288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5576" y="519063"/>
            <a:ext cx="78917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Все языки программирования делятся  на 5 поколении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55041" y="1340768"/>
            <a:ext cx="78917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400" b="1" i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55041" y="1344058"/>
            <a:ext cx="7891177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i="1" u="sng" dirty="0">
                <a:latin typeface="Times New Roman" pitchFamily="18" charset="0"/>
                <a:cs typeface="Times New Roman" pitchFamily="18" charset="0"/>
              </a:rPr>
              <a:t>Пятое поколение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Рождение языков пятого поколения произошло в середине 90-х годов. К ним относятся также системы автоматического создания прикладных программ с помощью визуальных средств разработки, без знания программирования. Основная идея была заключена в возможности автоматического формирования результирующего текста на универсальных языках программирования (который необходимо откомпилировать). Инструкции же вводятся в компьютер в максимально наглядном виде с помощью методов, наиболее удобных для человека, не знакомого с программированием.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95274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51520" y="2636912"/>
            <a:ext cx="8686800" cy="838200"/>
          </a:xfrm>
        </p:spPr>
        <p:txBody>
          <a:bodyPr/>
          <a:lstStyle/>
          <a:p>
            <a:pPr algn="ctr"/>
            <a:r>
              <a:rPr lang="ru-RU" dirty="0" smtClean="0"/>
              <a:t>Спасибо за внимание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855473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699792" y="447055"/>
            <a:ext cx="431829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Цель и задачи дисциплины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3144" y="1700808"/>
            <a:ext cx="8262664" cy="33499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 smtClean="0"/>
              <a:t>	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Целью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преподавания дисциплины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«Основы программирования»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является ознакомление студентов с практическими задачами, созданию проектов, программных модулей и базы данных с помощью языка высокого уровня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Visual Basic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развитие способности программирования для управления современными компьютерами.</a:t>
            </a:r>
          </a:p>
        </p:txBody>
      </p:sp>
    </p:spTree>
    <p:extLst>
      <p:ext uri="{BB962C8B-B14F-4D97-AF65-F5344CB8AC3E}">
        <p14:creationId xmlns:p14="http://schemas.microsoft.com/office/powerpoint/2010/main" val="101751189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88996" y="1124744"/>
            <a:ext cx="842493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Wingdings" pitchFamily="2" charset="2"/>
              <a:buChar char="§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Сформировать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 студентов понимание основ теории визуального программирования и сущности используемых ныне языков программирования высокого уровня.</a:t>
            </a: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Обучение алгоритмического языка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Visual Basic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Изучить основные операторы языка при решении задач, создание программ и модулей, использование в программах анимации и графических возможностей языка; </a:t>
            </a: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Работа в интегрированной среде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IDE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дополнительные возможности языка, настройка и изменение параметров, работа с библиотекой и базой данных.  </a:t>
            </a: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Научиться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работать с типами переменных, использовать формы, разрабатывать проекты, создавать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EXE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приложения.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Освоить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процесс создания программных комплексов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887134" y="476672"/>
            <a:ext cx="14286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800" b="1" dirty="0">
                <a:latin typeface="Times New Roman"/>
              </a:rPr>
              <a:t>Задачи:</a:t>
            </a:r>
            <a:endParaRPr lang="ru-RU" sz="28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5604088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170637"/>
            <a:ext cx="799288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уществует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разделение всех языков программирования на две большие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группы.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Прямая со стрелкой 13"/>
          <p:cNvCxnSpPr>
            <a:stCxn id="3" idx="2"/>
            <a:endCxn id="12" idx="0"/>
          </p:cNvCxnSpPr>
          <p:nvPr/>
        </p:nvCxnSpPr>
        <p:spPr>
          <a:xfrm>
            <a:off x="2411760" y="3861048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7" name="Группа 16"/>
          <p:cNvGrpSpPr/>
          <p:nvPr/>
        </p:nvGrpSpPr>
        <p:grpSpPr>
          <a:xfrm>
            <a:off x="755576" y="1340768"/>
            <a:ext cx="7704856" cy="5040560"/>
            <a:chOff x="755576" y="1340768"/>
            <a:chExt cx="7704856" cy="5040560"/>
          </a:xfrm>
        </p:grpSpPr>
        <p:grpSp>
          <p:nvGrpSpPr>
            <p:cNvPr id="16" name="Группа 15"/>
            <p:cNvGrpSpPr/>
            <p:nvPr/>
          </p:nvGrpSpPr>
          <p:grpSpPr>
            <a:xfrm>
              <a:off x="755576" y="1340768"/>
              <a:ext cx="7704856" cy="5040560"/>
              <a:chOff x="467544" y="1268760"/>
              <a:chExt cx="7704856" cy="5040560"/>
            </a:xfrm>
          </p:grpSpPr>
          <p:sp>
            <p:nvSpPr>
              <p:cNvPr id="2" name="Скругленный прямоугольник 1"/>
              <p:cNvSpPr/>
              <p:nvPr/>
            </p:nvSpPr>
            <p:spPr>
              <a:xfrm>
                <a:off x="2123728" y="1268760"/>
                <a:ext cx="4896544" cy="720080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b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Языки программирования</a:t>
                </a:r>
                <a:endParaRPr lang="ru-RU" sz="2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" name="Скругленный прямоугольник 2"/>
              <p:cNvSpPr/>
              <p:nvPr/>
            </p:nvSpPr>
            <p:spPr>
              <a:xfrm>
                <a:off x="467544" y="2708920"/>
                <a:ext cx="3312368" cy="1080120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2000" b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Языки высокого уровня </a:t>
                </a:r>
                <a:endParaRPr lang="ru-RU" sz="20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" name="Скругленный прямоугольник 5"/>
              <p:cNvSpPr/>
              <p:nvPr/>
            </p:nvSpPr>
            <p:spPr>
              <a:xfrm>
                <a:off x="4860032" y="2708920"/>
                <a:ext cx="3312368" cy="1080120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2000" b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Языки низкого уровня</a:t>
                </a:r>
                <a:endParaRPr lang="ru-RU" sz="20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8" name="Прямая со стрелкой 7"/>
              <p:cNvCxnSpPr/>
              <p:nvPr/>
            </p:nvCxnSpPr>
            <p:spPr>
              <a:xfrm flipH="1">
                <a:off x="2555776" y="1988840"/>
                <a:ext cx="1872208" cy="72008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" name="Прямая со стрелкой 8"/>
              <p:cNvCxnSpPr/>
              <p:nvPr/>
            </p:nvCxnSpPr>
            <p:spPr>
              <a:xfrm>
                <a:off x="4458607" y="1988840"/>
                <a:ext cx="1625561" cy="72008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1" name="Прямоугольник 10"/>
              <p:cNvSpPr/>
              <p:nvPr/>
            </p:nvSpPr>
            <p:spPr>
              <a:xfrm>
                <a:off x="4860032" y="4149080"/>
                <a:ext cx="3312368" cy="21602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20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Я</a:t>
                </a:r>
                <a:r>
                  <a:rPr lang="ru-RU" sz="2000" b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зыки </a:t>
                </a:r>
                <a:r>
                  <a:rPr lang="ru-RU" sz="20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семейства ассемблеров</a:t>
                </a:r>
              </a:p>
            </p:txBody>
          </p:sp>
          <p:sp>
            <p:nvSpPr>
              <p:cNvPr id="12" name="Прямоугольник 11"/>
              <p:cNvSpPr/>
              <p:nvPr/>
            </p:nvSpPr>
            <p:spPr>
              <a:xfrm>
                <a:off x="467544" y="4149080"/>
                <a:ext cx="3312368" cy="21602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20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Фортран, </a:t>
                </a:r>
                <a:r>
                  <a:rPr lang="ru-RU" sz="2000" b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Паскаль</a:t>
                </a:r>
                <a:r>
                  <a:rPr lang="ru-RU" sz="20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:endParaRPr lang="en-US" sz="20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/>
                <a:r>
                  <a:rPr lang="ru-RU" sz="2000" b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Си, </a:t>
                </a:r>
                <a:r>
                  <a:rPr lang="en-US" sz="2000" b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Basic</a:t>
                </a:r>
                <a:endParaRPr lang="ru-RU" sz="20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5" name="Прямая со стрелкой 14"/>
            <p:cNvCxnSpPr/>
            <p:nvPr/>
          </p:nvCxnSpPr>
          <p:spPr>
            <a:xfrm>
              <a:off x="6804248" y="3861048"/>
              <a:ext cx="0" cy="36004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3905818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189220"/>
            <a:ext cx="784887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u="sng" dirty="0">
                <a:latin typeface="Times New Roman" pitchFamily="18" charset="0"/>
                <a:cs typeface="Times New Roman" pitchFamily="18" charset="0"/>
              </a:rPr>
              <a:t>История появления языка программирования </a:t>
            </a:r>
            <a:r>
              <a:rPr lang="en-US" sz="2200" b="1" u="sng" dirty="0">
                <a:latin typeface="Times New Roman" pitchFamily="18" charset="0"/>
                <a:cs typeface="Times New Roman" pitchFamily="18" charset="0"/>
              </a:rPr>
              <a:t>Visual Basic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44876" y="1124744"/>
            <a:ext cx="8496944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Язык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Basic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был разработан преподавателями Дартмутского колледжа (США) Джоном Кемени и Томасом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Куртцом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 1964 году как средство обучения и работы начинающих программистов.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Обычно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Basic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ассоциируется с каким-то очень простым в освоении и использовании средством программирования. Это действительно так. На заре компьютерных технологий язык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Basic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был создан для создания простых программ и использовался в качестве учебного языка для первых шагов при изучении основ программирования с последующим переходом на более сложные и универсальные языки. Это было заложено в название языка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BASIC —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Beginners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All-purpose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Symbolic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Instructional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Code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то есть многоцелевой код символьных инструкций для начинающих. С прогрессом компьютерных технологий развивался и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Basic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В настоящее время версия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Visual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Basic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6 дает возможность решать любые современные задачи разработки приложений. При этом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Visual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Basic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6 остался достаточно простым в освоении, став в то же время одним из мощных современных языков программирования.</a:t>
            </a:r>
          </a:p>
        </p:txBody>
      </p:sp>
    </p:spTree>
    <p:extLst>
      <p:ext uri="{BB962C8B-B14F-4D97-AF65-F5344CB8AC3E}">
        <p14:creationId xmlns:p14="http://schemas.microsoft.com/office/powerpoint/2010/main" val="330404094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1169904"/>
            <a:ext cx="820891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помощью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Visual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Basic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6 можно создавать приложения практически для любой области современных компьютерных технологий: бизнес-приложения, игры, мультимедиа, базы данных. При этом приложения могут быть как простыми, так и очень сложными, в зависимости от поставленной задачи. 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Простота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 мощность языка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Visual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Basic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6 позволили сделать его встроенным языком для приложений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Microsoft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Office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Многие независимые разработчики, как например известная своими программами в области бухгалтерского учета фирма "1С", приобретают лицензии на использование языка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9552" y="533871"/>
            <a:ext cx="80644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Возможности языка  программирования 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Visual Basic 6.0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751259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5576" y="519063"/>
            <a:ext cx="78917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Все языки программирования делятся  на 5 поколении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55041" y="1340768"/>
            <a:ext cx="78917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400" b="1" i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55041" y="1344058"/>
            <a:ext cx="7891177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i="1" u="sng" dirty="0">
                <a:latin typeface="Times New Roman" pitchFamily="18" charset="0"/>
                <a:cs typeface="Times New Roman" pitchFamily="18" charset="0"/>
              </a:rPr>
              <a:t>Первое поколение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К первому поколению (англ. 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first-generation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programming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language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1GL) относят машинные языки — языки программирования на уровне команд процессора конкретной машины. Для программирования не использовался транслятор, команды программы вводились непосредственно в машинном коде переключателями на передней панели машины. Такие языки были хороши для детального понимания функционирования конкретной машины, но сложны для изучения и решения прикладных задач.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Термины «первое поколение» и «второе поколение» были введены одновременно с термином «третье поколение». Фактически, эти термины в то время не использовались. С появлением языков высокого уровня, языки ассемблера стали относить к первому поколению языков.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377299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5576" y="519063"/>
            <a:ext cx="78917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Все языки программирования делятся  на 5 поколении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55041" y="1340768"/>
            <a:ext cx="78917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400" b="1" i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55041" y="1344058"/>
            <a:ext cx="789117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Второе поколение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Языки второго поколения (2GL) создавались для того, чтобы облегчить тяжёлую работу по программированию, перейдя в выражениях языка от низкоуровневых машинных понятий ближе к тому как обычно мыслит программист. Эти языки появились в 1950-е годы, в частности, такие языки как Фортран и Алгол. Наиболее важной проблемой, с которыми столкнулись разработчики языков второго поколения, стала задача убедить клиентов в том, что созданный компилятором код выполняется достаточно хорошо, чтобы оправдать отказ от программирования на ассемблере. Скептицизм по поводу возможности создания эффективных программ с помощью автоматических компиляторов был довольно распространён, поэтому разработчикам таких систем должны были продемонстрировать, что они действительно могут генерировать почти такой же эффективный код, как и при ручном кодировании, причём практически для любой исходной задачи.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375617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5576" y="519063"/>
            <a:ext cx="78917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Все языки программирования делятся  на 5 поколении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55041" y="1340768"/>
            <a:ext cx="78917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400" b="1" i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55041" y="1344058"/>
            <a:ext cx="7891177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i="1" u="sng" dirty="0">
                <a:latin typeface="Times New Roman" pitchFamily="18" charset="0"/>
                <a:cs typeface="Times New Roman" pitchFamily="18" charset="0"/>
              </a:rPr>
              <a:t>Третье поколение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Под третьим поколением (3GL) первоначально понимались все языки более высокого уровня, чем ассемблер. Главной отличительной чертой языков третьего поколения стала независимость от аппаратного обеспечения, то есть выражение алгоритма в форме, не зависящей от конкретных характеристик машины, на которой он будет исполняться. Код, написанный на языке третьего поколения, перед исполнением транслируется либо непосредственно в машинные команды, либо в код на ассемблере и затем уже ассемблируется. При компиляции, в отличие от предыдущих поколений, уже нет соответствия один-к-одному между инструкциями программы и генерируемым кодом.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109057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113</TotalTime>
  <Words>504</Words>
  <Application>Microsoft Office PowerPoint</Application>
  <PresentationFormat>Экран (4:3)</PresentationFormat>
  <Paragraphs>44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Трек</vt:lpstr>
      <vt:lpstr>ТЕМА: ВВЕДЕНИЕ В ПРЕДМЕТ. КЛАССИФИКАЦИЯ ЯЗЫКОВ ПРОГРАММИРОВАНИЯ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История возникновения и развития языка высокого уровня QBasic</dc:title>
  <dc:creator>shuhrat</dc:creator>
  <cp:lastModifiedBy>Shuhratjon</cp:lastModifiedBy>
  <cp:revision>18</cp:revision>
  <dcterms:created xsi:type="dcterms:W3CDTF">2016-08-31T08:28:57Z</dcterms:created>
  <dcterms:modified xsi:type="dcterms:W3CDTF">2017-01-22T12:51:20Z</dcterms:modified>
</cp:coreProperties>
</file>