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8" y="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g-Cyrl-TJ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g-Cyrl-TJ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tg-Cyrl-TJ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tg-Cyrl-TJ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3844A290-451B-4DEA-87ED-68A9520F7BB8}" type="slidenum">
              <a:rPr lang="tg-Cyrl-TJ" sz="1400" b="0" strike="noStrike" spc="-1">
                <a:latin typeface="Times New Roman"/>
              </a:rPr>
              <a:pPr algn="r"/>
              <a:t>‹#›</a:t>
            </a:fld>
            <a:endParaRPr lang="tg-Cyrl-TJ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31800" y="395461"/>
            <a:ext cx="9505056" cy="1440160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+mn-lt"/>
              </a:rPr>
              <a:t>Wi-Fi</a:t>
            </a:r>
            <a:r>
              <a:rPr lang="ru-RU" dirty="0">
                <a:latin typeface="+mn-lt"/>
              </a:rPr>
              <a:t> — технология </a:t>
            </a:r>
            <a:r>
              <a:rPr lang="ru-RU" dirty="0" err="1">
                <a:latin typeface="+mn-lt"/>
              </a:rPr>
              <a:t>шабакаи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биесими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дастраскунандаи</a:t>
            </a:r>
            <a:r>
              <a:rPr lang="ru-RU" dirty="0">
                <a:latin typeface="+mn-lt"/>
              </a:rPr>
              <a:t> Интернет </a:t>
            </a:r>
            <a:r>
              <a:rPr lang="ru-RU" dirty="0" err="1">
                <a:latin typeface="+mn-lt"/>
              </a:rPr>
              <a:t>мебошад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Мавҷи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Wi-Fi</a:t>
            </a:r>
            <a:r>
              <a:rPr lang="ru-RU" dirty="0">
                <a:latin typeface="+mn-lt"/>
              </a:rPr>
              <a:t> </a:t>
            </a:r>
            <a:r>
              <a:rPr lang="tg-Cyrl-TJ" dirty="0">
                <a:latin typeface="+mn-lt"/>
              </a:rPr>
              <a:t>ҳои хонагӣ дар м</a:t>
            </a:r>
            <a:r>
              <a:rPr lang="ru-RU" dirty="0" err="1">
                <a:latin typeface="+mn-lt"/>
              </a:rPr>
              <a:t>асофаи</a:t>
            </a:r>
            <a:r>
              <a:rPr lang="ru-RU" dirty="0">
                <a:latin typeface="+mn-lt"/>
              </a:rPr>
              <a:t> 10-20 метр </a:t>
            </a:r>
            <a:r>
              <a:rPr lang="ru-RU" dirty="0" err="1">
                <a:latin typeface="+mn-lt"/>
              </a:rPr>
              <a:t>кор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мекунад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Вобаста</a:t>
            </a:r>
            <a:r>
              <a:rPr lang="ru-RU" dirty="0">
                <a:latin typeface="+mn-lt"/>
              </a:rPr>
              <a:t> ба и</a:t>
            </a:r>
            <a:r>
              <a:rPr lang="tg-Cyrl-TJ" dirty="0">
                <a:latin typeface="+mn-lt"/>
              </a:rPr>
              <a:t>қ</a:t>
            </a:r>
            <a:r>
              <a:rPr lang="ru-RU" dirty="0" err="1">
                <a:latin typeface="+mn-lt"/>
              </a:rPr>
              <a:t>тидори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суръат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мавҷпахшкун</a:t>
            </a:r>
            <a:r>
              <a:rPr lang="tg-Cyrl-TJ" dirty="0">
                <a:latin typeface="+mn-lt"/>
              </a:rPr>
              <a:t>ӣ ба як 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Wi-Fi</a:t>
            </a:r>
            <a:r>
              <a:rPr lang="ru-RU" dirty="0">
                <a:latin typeface="+mn-lt"/>
              </a:rPr>
              <a:t> аз 2 то 9 компьютеру телефон </a:t>
            </a:r>
            <a:r>
              <a:rPr lang="ru-RU" dirty="0" err="1">
                <a:latin typeface="+mn-lt"/>
              </a:rPr>
              <a:t>пайваст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шуда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метавоаннад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Аммо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пайвастшавии</a:t>
            </a:r>
            <a:r>
              <a:rPr lang="ru-RU" dirty="0">
                <a:latin typeface="+mn-lt"/>
              </a:rPr>
              <a:t> </a:t>
            </a:r>
            <a:r>
              <a:rPr lang="tg-Cyrl-TJ" dirty="0">
                <a:latin typeface="+mn-lt"/>
              </a:rPr>
              <a:t>ҳ</a:t>
            </a:r>
            <a:r>
              <a:rPr lang="ru-RU" dirty="0">
                <a:latin typeface="+mn-lt"/>
              </a:rPr>
              <a:t>ар та</a:t>
            </a:r>
            <a:r>
              <a:rPr lang="tg-Cyrl-TJ" dirty="0">
                <a:latin typeface="+mn-lt"/>
              </a:rPr>
              <a:t>ҷҳ</a:t>
            </a:r>
            <a:r>
              <a:rPr lang="ru-RU" dirty="0" err="1">
                <a:latin typeface="+mn-lt"/>
              </a:rPr>
              <a:t>изот</a:t>
            </a:r>
            <a:r>
              <a:rPr lang="ru-RU" dirty="0">
                <a:latin typeface="+mn-lt"/>
              </a:rPr>
              <a:t> и</a:t>
            </a:r>
            <a:r>
              <a:rPr lang="tg-Cyrl-TJ" dirty="0">
                <a:latin typeface="+mn-lt"/>
              </a:rPr>
              <a:t>қ</a:t>
            </a:r>
            <a:r>
              <a:rPr lang="ru-RU" dirty="0" err="1">
                <a:latin typeface="+mn-lt"/>
              </a:rPr>
              <a:t>тидори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мав</a:t>
            </a:r>
            <a:r>
              <a:rPr lang="tg-Cyrl-TJ" dirty="0">
                <a:latin typeface="+mn-lt"/>
              </a:rPr>
              <a:t>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сустар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мешавад</a:t>
            </a:r>
            <a:r>
              <a:rPr lang="ru-RU" dirty="0">
                <a:latin typeface="+mn-lt"/>
              </a:rPr>
              <a:t>. </a:t>
            </a:r>
          </a:p>
          <a:p>
            <a:endParaRPr lang="ru-RU" dirty="0"/>
          </a:p>
          <a:p>
            <a:endParaRPr lang="ru-RU" dirty="0"/>
          </a:p>
          <a:p>
            <a:endParaRPr lang="fa-IR" dirty="0"/>
          </a:p>
        </p:txBody>
      </p:sp>
      <p:pic>
        <p:nvPicPr>
          <p:cNvPr id="3076" name="Picture 4" descr="Краткая история WiFi, возможности и перспективы беспроводной передачи  данных в ближайшем будущем / Блог компании ZYXEL в России / Хаб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1979637"/>
            <a:ext cx="7481367" cy="37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7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2088360" y="104400"/>
            <a:ext cx="5543640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tg-Cyrl-TJ" sz="2800" b="0" strike="noStrike" spc="-1" dirty="0">
              <a:latin typeface="Ubuntu"/>
            </a:endParaRPr>
          </a:p>
          <a:p>
            <a:pPr algn="ctr"/>
            <a:r>
              <a:rPr lang="tg-Cyrl-TJ" sz="2800" b="0" strike="noStrike" spc="-1" dirty="0">
                <a:latin typeface="Ubuntu"/>
              </a:rPr>
              <a:t>Пайвастшавии бесим</a:t>
            </a:r>
          </a:p>
          <a:p>
            <a:pPr algn="ctr"/>
            <a:endParaRPr lang="tg-Cyrl-TJ" sz="2800" b="0" strike="noStrike" spc="-1" dirty="0"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118080" y="536400"/>
            <a:ext cx="9601920" cy="161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endParaRPr lang="tg-Cyrl-TJ" sz="2400" b="0" strike="noStrike" spc="-1" dirty="0">
              <a:latin typeface="Arial"/>
            </a:endParaRPr>
          </a:p>
          <a:p>
            <a:r>
              <a:rPr lang="tg-Cyrl-TJ" sz="2400" b="0" strike="noStrike" spc="-1" dirty="0">
                <a:latin typeface="Arial"/>
              </a:rPr>
              <a:t>8) Дар равзанаи кушодашуда нишони Пайвастшавӣ ба шабакаи бесим [Беспроводное сетевое подключение] - ро бо тугмаи рости муш зер кунед ва Васлшавӣ [Подключение] - ро интихоб кунед:</a:t>
            </a:r>
          </a:p>
        </p:txBody>
      </p:sp>
      <p:pic>
        <p:nvPicPr>
          <p:cNvPr id="72" name="Рисунок 71"/>
          <p:cNvPicPr/>
          <p:nvPr/>
        </p:nvPicPr>
        <p:blipFill>
          <a:blip r:embed="rId2"/>
          <a:stretch/>
        </p:blipFill>
        <p:spPr>
          <a:xfrm>
            <a:off x="2016000" y="2114640"/>
            <a:ext cx="6269040" cy="4905360"/>
          </a:xfrm>
          <a:prstGeom prst="rect">
            <a:avLst/>
          </a:prstGeom>
          <a:ln>
            <a:noFill/>
          </a:ln>
        </p:spPr>
      </p:pic>
      <p:sp>
        <p:nvSpPr>
          <p:cNvPr id="73" name="CustomShape 3"/>
          <p:cNvSpPr/>
          <p:nvPr/>
        </p:nvSpPr>
        <p:spPr>
          <a:xfrm>
            <a:off x="2556000" y="2916000"/>
            <a:ext cx="288000" cy="936000"/>
          </a:xfrm>
          <a:custGeom>
            <a:avLst/>
            <a:gdLst/>
            <a:ahLst/>
            <a:cxnLst/>
            <a:rect l="0" t="0" r="r" b="b"/>
            <a:pathLst>
              <a:path w="802" h="2602">
                <a:moveTo>
                  <a:pt x="200" y="2601"/>
                </a:moveTo>
                <a:lnTo>
                  <a:pt x="200" y="650"/>
                </a:lnTo>
                <a:lnTo>
                  <a:pt x="0" y="650"/>
                </a:lnTo>
                <a:lnTo>
                  <a:pt x="400" y="0"/>
                </a:lnTo>
                <a:lnTo>
                  <a:pt x="801" y="650"/>
                </a:lnTo>
                <a:lnTo>
                  <a:pt x="600" y="650"/>
                </a:lnTo>
                <a:lnTo>
                  <a:pt x="600" y="2601"/>
                </a:lnTo>
                <a:lnTo>
                  <a:pt x="200" y="2601"/>
                </a:lnTo>
              </a:path>
            </a:pathLst>
          </a:custGeom>
          <a:noFill/>
          <a:ln w="29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4"/>
          <p:cNvSpPr/>
          <p:nvPr/>
        </p:nvSpPr>
        <p:spPr>
          <a:xfrm>
            <a:off x="5724000" y="3132000"/>
            <a:ext cx="936000" cy="144000"/>
          </a:xfrm>
          <a:custGeom>
            <a:avLst/>
            <a:gdLst/>
            <a:ahLst/>
            <a:cxnLst/>
            <a:rect l="0" t="0" r="r" b="b"/>
            <a:pathLst>
              <a:path w="2602" h="402">
                <a:moveTo>
                  <a:pt x="2601" y="58"/>
                </a:moveTo>
                <a:lnTo>
                  <a:pt x="870" y="58"/>
                </a:lnTo>
                <a:lnTo>
                  <a:pt x="870" y="0"/>
                </a:lnTo>
                <a:lnTo>
                  <a:pt x="0" y="200"/>
                </a:lnTo>
                <a:lnTo>
                  <a:pt x="870" y="401"/>
                </a:lnTo>
                <a:lnTo>
                  <a:pt x="870" y="342"/>
                </a:lnTo>
                <a:lnTo>
                  <a:pt x="2601" y="342"/>
                </a:lnTo>
                <a:lnTo>
                  <a:pt x="2601" y="58"/>
                </a:lnTo>
              </a:path>
            </a:pathLst>
          </a:custGeom>
          <a:noFill/>
          <a:ln w="29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248040"/>
            <a:ext cx="9071640" cy="102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b="0" strike="noStrike" spc="-1" dirty="0">
                <a:latin typeface="Ubuntu"/>
              </a:rPr>
              <a:t>9) Шабакаи бесими худро интихоб кунед, дар мисоли мо ин шабакаи CICT_LOCAL омадааст ва тугмаи Васлшавӣ [Подключиться] - ро пахш намоед</a:t>
            </a:r>
            <a:r>
              <a:rPr lang="tg-Cyrl-TJ" spc="-1" dirty="0">
                <a:latin typeface="Ubuntu"/>
              </a:rPr>
              <a:t>. Агар номи шабакаи худро надонед, пас ба зери </a:t>
            </a:r>
            <a:r>
              <a:rPr lang="en-US" dirty="0"/>
              <a:t>Wi-Fi</a:t>
            </a:r>
            <a:r>
              <a:rPr lang="tg-Cyrl-TJ" dirty="0"/>
              <a:t> роутератон нигоҳ кунед. Онҷо номи шабака навишта шудааст. </a:t>
            </a:r>
            <a:endParaRPr lang="tg-Cyrl-TJ" b="0" strike="noStrike" spc="-1" dirty="0"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664000" y="1368000"/>
            <a:ext cx="4824000" cy="5877360"/>
          </a:xfrm>
          <a:prstGeom prst="rect">
            <a:avLst/>
          </a:prstGeom>
          <a:ln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4032000" y="3096000"/>
            <a:ext cx="1152000" cy="288000"/>
          </a:xfrm>
          <a:custGeom>
            <a:avLst/>
            <a:gdLst/>
            <a:ahLst/>
            <a:cxnLst/>
            <a:rect l="0" t="0" r="r" b="b"/>
            <a:pathLst>
              <a:path w="3202" h="802">
                <a:moveTo>
                  <a:pt x="0" y="200"/>
                </a:moveTo>
                <a:lnTo>
                  <a:pt x="2400" y="200"/>
                </a:lnTo>
                <a:lnTo>
                  <a:pt x="2400" y="0"/>
                </a:lnTo>
                <a:lnTo>
                  <a:pt x="3201" y="400"/>
                </a:lnTo>
                <a:lnTo>
                  <a:pt x="2400" y="801"/>
                </a:lnTo>
                <a:lnTo>
                  <a:pt x="240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31800" y="395461"/>
            <a:ext cx="9359864" cy="85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400" b="0" strike="noStrike" spc="-1" dirty="0">
                <a:latin typeface="Arial"/>
              </a:rPr>
              <a:t>10</a:t>
            </a:r>
            <a:r>
              <a:rPr lang="tg-Cyrl-TJ" b="0" strike="noStrike" spc="-1" dirty="0">
                <a:latin typeface="Arial"/>
              </a:rPr>
              <a:t>) Калиди бехатарии нуқтаи дастрасии худро ворид кунед ва Давом [Далее] - ро пахш намоед.</a:t>
            </a:r>
            <a:r>
              <a:rPr lang="fa-IR" b="0" strike="noStrike" spc="-1" dirty="0">
                <a:latin typeface="Arial"/>
              </a:rPr>
              <a:t> </a:t>
            </a:r>
            <a:r>
              <a:rPr lang="ru-RU" b="0" strike="noStrike" spc="-1" dirty="0" err="1">
                <a:latin typeface="Arial"/>
              </a:rPr>
              <a:t>Калиди</a:t>
            </a:r>
            <a:r>
              <a:rPr lang="ru-RU" b="0" strike="noStrike" spc="-1" dirty="0">
                <a:latin typeface="Arial"/>
              </a:rPr>
              <a:t> </a:t>
            </a:r>
            <a:r>
              <a:rPr lang="ru-RU" b="0" strike="noStrike" spc="-1" dirty="0" err="1">
                <a:latin typeface="Arial"/>
              </a:rPr>
              <a:t>бехатар</a:t>
            </a:r>
            <a:r>
              <a:rPr lang="tg-Cyrl-TJ" spc="-1" dirty="0">
                <a:latin typeface="Arial"/>
              </a:rPr>
              <a:t>ӣ ҳам дар зери </a:t>
            </a:r>
            <a:r>
              <a:rPr lang="en-US" dirty="0"/>
              <a:t>Wi-Fi</a:t>
            </a:r>
            <a:r>
              <a:rPr lang="tg-Cyrl-TJ" dirty="0"/>
              <a:t> роутер навишта шудааст. Онҷо он бо номи </a:t>
            </a:r>
            <a:r>
              <a:rPr lang="en-US" dirty="0"/>
              <a:t>Password</a:t>
            </a:r>
            <a:r>
              <a:rPr lang="tg-Cyrl-TJ" dirty="0"/>
              <a:t>  зикр шудааст. Пас аз воридкардани он бояд тугмаи “ДАЛЕЕ” рушан шавад. Агар он тугма рушан нашавад, пас маълум мешавад, шумо рамзро нодуруст рақамчинӣ кардаед. 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2"/>
          <a:stretch/>
        </p:blipFill>
        <p:spPr>
          <a:xfrm>
            <a:off x="2606650" y="1653875"/>
            <a:ext cx="5256000" cy="590580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2232000" y="3672000"/>
            <a:ext cx="1008000" cy="216000"/>
          </a:xfrm>
          <a:custGeom>
            <a:avLst/>
            <a:gdLst/>
            <a:ahLst/>
            <a:cxnLst/>
            <a:rect l="0" t="0" r="r" b="b"/>
            <a:pathLst>
              <a:path w="2802" h="602">
                <a:moveTo>
                  <a:pt x="0" y="150"/>
                </a:moveTo>
                <a:lnTo>
                  <a:pt x="2100" y="150"/>
                </a:lnTo>
                <a:lnTo>
                  <a:pt x="2100" y="0"/>
                </a:lnTo>
                <a:lnTo>
                  <a:pt x="2801" y="300"/>
                </a:lnTo>
                <a:lnTo>
                  <a:pt x="2100" y="601"/>
                </a:lnTo>
                <a:lnTo>
                  <a:pt x="21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3808" y="135000"/>
            <a:ext cx="9289032" cy="111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400" b="0" strike="noStrike" spc="-1" dirty="0">
                <a:latin typeface="Arial"/>
              </a:rPr>
              <a:t>11) </a:t>
            </a:r>
            <a:r>
              <a:rPr lang="tg-Cyrl-TJ" b="0" strike="noStrike" spc="-1" dirty="0">
                <a:latin typeface="Arial"/>
              </a:rPr>
              <a:t>Ба ин савол бо хоҳиши худ ҷавоб диҳед:</a:t>
            </a:r>
            <a:br>
              <a:rPr sz="1200" dirty="0"/>
            </a:br>
            <a:r>
              <a:rPr lang="tg-Cyrl-TJ" b="0" strike="noStrike" spc="-1" dirty="0">
                <a:latin typeface="Arial"/>
              </a:rPr>
              <a:t>Шумо мехоҳед интернетатон пайваст шавад ҳа ё не? Беҳтараш тугмаи “НЕТ” ро пахш кунед. Танҳо дар ҳолате, ки касеро мехоҳед пайваст бикунед дар ҳамон ҳолат тугмаи “ДА” ро пахш бикунед. 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576000" y="1293840"/>
            <a:ext cx="8784000" cy="590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301320"/>
            <a:ext cx="9071640" cy="92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400" b="0" strike="noStrike" spc="-1" dirty="0">
                <a:latin typeface="Arial"/>
              </a:rPr>
              <a:t>12) Минбаъд компютери шумо ба дастгоҳи Wi - Fi </a:t>
            </a:r>
          </a:p>
          <a:p>
            <a:pPr algn="ctr"/>
            <a:r>
              <a:rPr lang="tg-Cyrl-TJ" sz="2400" b="0" strike="noStrike" spc="-1" dirty="0">
                <a:latin typeface="Arial"/>
              </a:rPr>
              <a:t>пайваст хоҳад шуд</a:t>
            </a:r>
            <a:r>
              <a:rPr lang="tg-Cyrl-TJ" sz="2400" spc="-1" dirty="0"/>
              <a:t>. Ҳар вақте, ки хоҳед </a:t>
            </a:r>
            <a:r>
              <a:rPr lang="en-US" sz="2400" dirty="0"/>
              <a:t>Wi-Fi</a:t>
            </a:r>
            <a:r>
              <a:rPr lang="tg-Cyrl-TJ" sz="2400" dirty="0"/>
              <a:t> ро хомуш кунед тугмаи “Отключитӣсч” ро пахш кунед.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84" name="Рисунок 83"/>
          <p:cNvPicPr/>
          <p:nvPr/>
        </p:nvPicPr>
        <p:blipFill>
          <a:blip r:embed="rId2"/>
          <a:stretch/>
        </p:blipFill>
        <p:spPr>
          <a:xfrm>
            <a:off x="2736000" y="1224000"/>
            <a:ext cx="4464000" cy="604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3EA7D0-1620-4E9A-99CD-4C2F8F43E820}"/>
              </a:ext>
            </a:extLst>
          </p:cNvPr>
          <p:cNvSpPr txBox="1"/>
          <p:nvPr/>
        </p:nvSpPr>
        <p:spPr>
          <a:xfrm>
            <a:off x="7416576" y="5292005"/>
            <a:ext cx="237626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g-Cyrl-TJ" dirty="0"/>
              <a:t>Барои пайдо кардани ин равзана тугмаи </a:t>
            </a:r>
            <a:r>
              <a:rPr lang="en-US" dirty="0"/>
              <a:t>Wi-Fi</a:t>
            </a:r>
            <a:r>
              <a:rPr lang="tg-Cyrl-TJ" dirty="0"/>
              <a:t> ро пахш кунед.  </a:t>
            </a:r>
            <a:endParaRPr lang="en-US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7DD0F35-8889-43F6-957D-FA1E0128D87C}"/>
              </a:ext>
            </a:extLst>
          </p:cNvPr>
          <p:cNvSpPr/>
          <p:nvPr/>
        </p:nvSpPr>
        <p:spPr>
          <a:xfrm rot="10516799">
            <a:off x="5118554" y="6750345"/>
            <a:ext cx="3312368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40B808-4898-4AB6-A2E9-4A94C3D876D7}"/>
              </a:ext>
            </a:extLst>
          </p:cNvPr>
          <p:cNvSpPr/>
          <p:nvPr/>
        </p:nvSpPr>
        <p:spPr>
          <a:xfrm>
            <a:off x="4608264" y="6804173"/>
            <a:ext cx="504056" cy="559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C313814A-4237-4E7B-A132-88B7ED0A126F}"/>
              </a:ext>
            </a:extLst>
          </p:cNvPr>
          <p:cNvSpPr txBox="1"/>
          <p:nvPr/>
        </p:nvSpPr>
        <p:spPr>
          <a:xfrm>
            <a:off x="-21026" y="107429"/>
            <a:ext cx="993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800" b="0" strike="noStrike" spc="-1" dirty="0">
                <a:latin typeface="Ubuntu"/>
              </a:rPr>
              <a:t>Баъдан компютери шумо ба дастгоҳи Wi - Fi </a:t>
            </a:r>
          </a:p>
          <a:p>
            <a:pPr algn="ctr"/>
            <a:r>
              <a:rPr lang="tg-Cyrl-TJ" sz="2800" b="0" strike="noStrike" spc="-1" dirty="0">
                <a:latin typeface="Ubuntu"/>
              </a:rPr>
              <a:t>пайваст хоҳад шуд:</a:t>
            </a:r>
            <a:endParaRPr lang="tg-Cyrl-TJ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-21026" y="107429"/>
            <a:ext cx="993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800" b="0" strike="noStrike" spc="-1" dirty="0">
                <a:latin typeface="Ubuntu"/>
              </a:rPr>
              <a:t>Нишонаи пайваст шудани компютери шумо ба дастгоҳи Wi - Fi </a:t>
            </a:r>
          </a:p>
          <a:p>
            <a:pPr algn="ctr"/>
            <a:endParaRPr lang="tg-Cyrl-TJ" sz="2800" b="0" strike="noStrike" spc="-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816" y="1567906"/>
            <a:ext cx="3540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spc="-1" dirty="0"/>
              <a:t>Дар гушаи поёнии компютератон бояд ин аломат пайдо шавад. Ин аломатҳо нишонаи рушан будани Wi-Fi мебошад. </a:t>
            </a:r>
            <a:endParaRPr lang="fa-IR" dirty="0"/>
          </a:p>
          <a:p>
            <a:r>
              <a:rPr lang="tg-Cyrl-TJ" spc="-1" dirty="0"/>
              <a:t>  </a:t>
            </a:r>
            <a:endParaRPr lang="fa-IR" dirty="0"/>
          </a:p>
        </p:txBody>
      </p:sp>
      <p:pic>
        <p:nvPicPr>
          <p:cNvPr id="2052" name="Picture 4" descr="Как включить Wi- Fi на ноутбу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92" y="2665802"/>
            <a:ext cx="1623271" cy="10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ет знака подключения к Интернету Без значка вектора Globe Иллюстрация  штока - иллюстрации насчитывающей икона, линейно: 1661204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96" y="2806112"/>
            <a:ext cx="902642" cy="9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тсутствие беспроволочные Wifi или знак для удаленного вектора значка  доступа в интернет на белой предпосылке, красный знак запре Иллюстрация  вектора - иллюстрации насчитывающей : 1211879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873" y="2730265"/>
            <a:ext cx="947936" cy="9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к включить Wi-Fi на ноутбуке Windows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3816457"/>
            <a:ext cx="4286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0312" y="1567906"/>
            <a:ext cx="42827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tg-Cyrl-TJ" dirty="0"/>
              <a:t>ИН аломатҳо нишонаи хомуш будани </a:t>
            </a:r>
            <a:r>
              <a:rPr lang="tg-Cyrl-TJ" spc="-1" dirty="0"/>
              <a:t>Wi-Fi мебошад. </a:t>
            </a:r>
            <a:endParaRPr lang="fa-IR" dirty="0"/>
          </a:p>
        </p:txBody>
      </p:sp>
      <p:pic>
        <p:nvPicPr>
          <p:cNvPr id="2060" name="Picture 12" descr="Значок WiFi, знак WI-FI, уровень сигнала, черным по белому предпосылка,  иллюстрация вектора Иллюстрация штока - иллюстрации насчитывающей :  1323316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9" b="31622"/>
          <a:stretch/>
        </p:blipFill>
        <p:spPr bwMode="auto">
          <a:xfrm>
            <a:off x="1116527" y="3762049"/>
            <a:ext cx="2458802" cy="10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29ABC-3469-4312-B398-11A862F3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FCD9F7-C398-42F8-A085-63753E5E8DD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en-US" dirty="0"/>
              <a:t>WINDOWS 10 </a:t>
            </a:r>
            <a:r>
              <a:rPr lang="tg-Cyrl-TJ" dirty="0"/>
              <a:t>яке аз системаҳои амалиётии </a:t>
            </a:r>
            <a:r>
              <a:rPr lang="en-US" dirty="0"/>
              <a:t>MICROSOFT </a:t>
            </a:r>
            <a:r>
              <a:rPr lang="tg-Cyrl-TJ" dirty="0"/>
              <a:t>мебошад, ки барои компютер, планшет ва ноутбук таҳия шудааст. </a:t>
            </a:r>
          </a:p>
          <a:p>
            <a:endParaRPr lang="tg-Cyrl-TJ" dirty="0"/>
          </a:p>
          <a:p>
            <a:r>
              <a:rPr lang="en-US" dirty="0"/>
              <a:t>Wi-Fi</a:t>
            </a:r>
            <a:r>
              <a:rPr lang="fa-IR" dirty="0"/>
              <a:t>-</a:t>
            </a:r>
            <a:r>
              <a:rPr lang="tg-Cyrl-TJ" dirty="0"/>
              <a:t> ро дар ин барнома насб кардан мисли </a:t>
            </a:r>
            <a:r>
              <a:rPr lang="en-US" dirty="0"/>
              <a:t>WINDOWS </a:t>
            </a:r>
            <a:r>
              <a:rPr lang="tg-Cyrl-TJ" dirty="0"/>
              <a:t>7 осон аст аммо дар истифодабариаш хеле осон мебошад. Ба фарқ аз </a:t>
            </a:r>
            <a:r>
              <a:rPr lang="en-US" dirty="0"/>
              <a:t>WINDOWS </a:t>
            </a:r>
            <a:r>
              <a:rPr lang="tg-Cyrl-TJ" dirty="0"/>
              <a:t>7 дар </a:t>
            </a:r>
            <a:r>
              <a:rPr lang="en-US" dirty="0"/>
              <a:t>WINDOWS </a:t>
            </a:r>
            <a:r>
              <a:rPr lang="tg-Cyrl-TJ" dirty="0"/>
              <a:t>10 барои рушан ва хомуш кардани </a:t>
            </a:r>
            <a:r>
              <a:rPr lang="en-US" dirty="0"/>
              <a:t>Wi-Fi</a:t>
            </a:r>
            <a:r>
              <a:rPr lang="tg-Cyrl-TJ" dirty="0"/>
              <a:t> танҳо ду маротиба тугмаро пахш мекунед. Вақти насб кардани тамоми драйверҳои </a:t>
            </a:r>
            <a:r>
              <a:rPr lang="en-US" dirty="0"/>
              <a:t>Wi-Fi</a:t>
            </a:r>
            <a:r>
              <a:rPr lang="tg-Cyrl-TJ" dirty="0"/>
              <a:t> ба таври автоматӣ насб мешаванд.</a:t>
            </a:r>
          </a:p>
          <a:p>
            <a:endParaRPr lang="tg-Cyrl-TJ" dirty="0"/>
          </a:p>
          <a:p>
            <a:endParaRPr lang="tg-Cyrl-TJ" dirty="0"/>
          </a:p>
          <a:p>
            <a:r>
              <a:rPr lang="tg-Cyrl-TJ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5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24000" y="92414"/>
            <a:ext cx="9504000" cy="75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400" b="0" strike="noStrike" spc="-1" dirty="0">
                <a:latin typeface="Ubuntu"/>
              </a:rPr>
              <a:t>Пайвастшавии бесим ба шабакаи Wi - Fi дар Windows 10</a:t>
            </a:r>
            <a:endParaRPr lang="tg-Cyrl-TJ" sz="2400" b="0" strike="noStrike" spc="-1" dirty="0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265194" y="612000"/>
            <a:ext cx="9720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tg-Cyrl-TJ" sz="2200" b="0" strike="noStrike" spc="-1" dirty="0">
                <a:latin typeface="Arial"/>
              </a:rPr>
              <a:t>1</a:t>
            </a:r>
            <a:r>
              <a:rPr lang="tg-Cyrl-TJ" sz="1600" b="0" strike="noStrike" spc="-1" dirty="0">
                <a:latin typeface="Arial"/>
              </a:rPr>
              <a:t>) [Пуск] Оғоз - ро зер кунед ва равзанаи нав пайдо мешавад. Дар ин </a:t>
            </a:r>
            <a:r>
              <a:rPr lang="tg-Cyrl-TJ" sz="1600" spc="-1" dirty="0"/>
              <a:t>равзана  [Параметры] - </a:t>
            </a:r>
            <a:r>
              <a:rPr lang="tg-Cyrl-TJ" sz="1600" b="0" strike="noStrike" spc="-1" dirty="0">
                <a:latin typeface="Arial"/>
              </a:rPr>
              <a:t>ро интихоб кунед. Ҳамаи амалиётро бо пахши тугмачаи тарафи чапи муш иҷро кунед</a:t>
            </a:r>
            <a:r>
              <a:rPr lang="tg-Cyrl-TJ" sz="2200" b="0" strike="noStrike" spc="-1" dirty="0">
                <a:latin typeface="Arial"/>
              </a:rPr>
              <a:t>.</a:t>
            </a:r>
          </a:p>
        </p:txBody>
      </p:sp>
      <p:pic>
        <p:nvPicPr>
          <p:cNvPr id="43" name="Рисунок 42"/>
          <p:cNvPicPr/>
          <p:nvPr/>
        </p:nvPicPr>
        <p:blipFill>
          <a:blip r:embed="rId2"/>
          <a:stretch/>
        </p:blipFill>
        <p:spPr>
          <a:xfrm>
            <a:off x="144625" y="1579320"/>
            <a:ext cx="9661775" cy="5836680"/>
          </a:xfrm>
          <a:prstGeom prst="rect">
            <a:avLst/>
          </a:prstGeom>
          <a:ln>
            <a:noFill/>
          </a:ln>
        </p:spPr>
      </p:pic>
      <p:sp>
        <p:nvSpPr>
          <p:cNvPr id="44" name="CustomShape 3"/>
          <p:cNvSpPr/>
          <p:nvPr/>
        </p:nvSpPr>
        <p:spPr>
          <a:xfrm>
            <a:off x="648000" y="7056000"/>
            <a:ext cx="792000" cy="288000"/>
          </a:xfrm>
          <a:custGeom>
            <a:avLst/>
            <a:gdLst/>
            <a:ahLst/>
            <a:cxnLst/>
            <a:rect l="0" t="0" r="r" b="b"/>
            <a:pathLst>
              <a:path w="2202" h="802">
                <a:moveTo>
                  <a:pt x="2201" y="200"/>
                </a:moveTo>
                <a:lnTo>
                  <a:pt x="550" y="200"/>
                </a:lnTo>
                <a:lnTo>
                  <a:pt x="550" y="0"/>
                </a:lnTo>
                <a:lnTo>
                  <a:pt x="0" y="400"/>
                </a:lnTo>
                <a:lnTo>
                  <a:pt x="550" y="801"/>
                </a:lnTo>
                <a:lnTo>
                  <a:pt x="550" y="600"/>
                </a:lnTo>
                <a:lnTo>
                  <a:pt x="2201" y="600"/>
                </a:lnTo>
                <a:lnTo>
                  <a:pt x="2201" y="20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648000" y="6336000"/>
            <a:ext cx="1080000" cy="216000"/>
          </a:xfrm>
          <a:custGeom>
            <a:avLst/>
            <a:gdLst/>
            <a:ahLst/>
            <a:cxnLst/>
            <a:rect l="0" t="0" r="r" b="b"/>
            <a:pathLst>
              <a:path w="3002" h="602">
                <a:moveTo>
                  <a:pt x="3001" y="150"/>
                </a:moveTo>
                <a:lnTo>
                  <a:pt x="750" y="150"/>
                </a:lnTo>
                <a:lnTo>
                  <a:pt x="750" y="0"/>
                </a:lnTo>
                <a:lnTo>
                  <a:pt x="0" y="300"/>
                </a:lnTo>
                <a:lnTo>
                  <a:pt x="750" y="601"/>
                </a:lnTo>
                <a:lnTo>
                  <a:pt x="750" y="450"/>
                </a:lnTo>
                <a:lnTo>
                  <a:pt x="3001" y="450"/>
                </a:lnTo>
                <a:lnTo>
                  <a:pt x="3001" y="15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202680"/>
            <a:ext cx="9071640" cy="1120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600" b="0" strike="noStrike" spc="-1" dirty="0">
                <a:latin typeface="Ubuntu"/>
              </a:rPr>
              <a:t>2) Дар равзанае, ки руйи экрани шумо пайдо мешавад, Шабака ва Интернет [Сеть и Интернет] - ро интихоб кунед. Пас аз пахш кардан як равзанаи дигар пайдо мешавад. Ҳангоми иҷрои ин амалиёт ҳам тугмаи чапи мушро пахш кунед. </a:t>
            </a:r>
            <a:endParaRPr lang="tg-Cyrl-TJ" sz="2600" b="0" strike="noStrike" spc="-1" dirty="0">
              <a:latin typeface="Arial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2"/>
          <a:stretch/>
        </p:blipFill>
        <p:spPr>
          <a:xfrm>
            <a:off x="288000" y="1774080"/>
            <a:ext cx="9504000" cy="401076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7632000" y="3456000"/>
            <a:ext cx="1296000" cy="288000"/>
          </a:xfrm>
          <a:custGeom>
            <a:avLst/>
            <a:gdLst/>
            <a:ahLst/>
            <a:cxnLst/>
            <a:rect l="0" t="0" r="r" b="b"/>
            <a:pathLst>
              <a:path w="3601" h="802">
                <a:moveTo>
                  <a:pt x="3600" y="200"/>
                </a:moveTo>
                <a:lnTo>
                  <a:pt x="900" y="200"/>
                </a:lnTo>
                <a:lnTo>
                  <a:pt x="900" y="0"/>
                </a:lnTo>
                <a:lnTo>
                  <a:pt x="0" y="400"/>
                </a:lnTo>
                <a:lnTo>
                  <a:pt x="900" y="801"/>
                </a:lnTo>
                <a:lnTo>
                  <a:pt x="900" y="600"/>
                </a:lnTo>
                <a:lnTo>
                  <a:pt x="3600" y="600"/>
                </a:lnTo>
                <a:lnTo>
                  <a:pt x="3600" y="20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185759"/>
            <a:ext cx="9071640" cy="15058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600" b="0" strike="noStrike" spc="-1" dirty="0">
                <a:latin typeface="Ubuntu"/>
              </a:rPr>
              <a:t>3) </a:t>
            </a:r>
            <a:r>
              <a:rPr lang="tg-Cyrl-TJ" b="0" strike="noStrike" spc="-1" dirty="0">
                <a:latin typeface="Ubuntu"/>
              </a:rPr>
              <a:t>Равзанаи Шабака ва Интернет [Сеть и Интернет] кушода мешавад, ки дар равзанаи чапи он тугмаи Wi - Fi -ро пахш кунед. Сипас  равзанаи нав пайдо мешавад ва дар самти рости он  Ҷурсозии параметрҳои адаптер [Настройка параметров адаптера] -ро </a:t>
            </a:r>
            <a:r>
              <a:rPr lang="tg-Cyrl-TJ" spc="-1" dirty="0">
                <a:latin typeface="Ubuntu"/>
              </a:rPr>
              <a:t>пахш</a:t>
            </a:r>
            <a:r>
              <a:rPr lang="tg-Cyrl-TJ" b="0" strike="noStrike" spc="-1" dirty="0">
                <a:latin typeface="Ubuntu"/>
              </a:rPr>
              <a:t> кунед. Амалиёти ин равзана ҳам бо пахши тугмаи чапи муш иҷро мешаванд. </a:t>
            </a:r>
            <a:endParaRPr lang="tg-Cyrl-TJ" b="0" strike="noStrike" spc="-1" dirty="0"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288000" y="1874520"/>
            <a:ext cx="9551160" cy="4821480"/>
          </a:xfrm>
          <a:prstGeom prst="rect">
            <a:avLst/>
          </a:prstGeom>
          <a:ln>
            <a:noFill/>
          </a:ln>
        </p:spPr>
      </p:pic>
      <p:sp>
        <p:nvSpPr>
          <p:cNvPr id="51" name="CustomShape 2"/>
          <p:cNvSpPr/>
          <p:nvPr/>
        </p:nvSpPr>
        <p:spPr>
          <a:xfrm>
            <a:off x="1296000" y="3672000"/>
            <a:ext cx="792000" cy="216000"/>
          </a:xfrm>
          <a:custGeom>
            <a:avLst/>
            <a:gdLst/>
            <a:ahLst/>
            <a:cxnLst/>
            <a:rect l="0" t="0" r="r" b="b"/>
            <a:pathLst>
              <a:path w="2202" h="602">
                <a:moveTo>
                  <a:pt x="2201" y="150"/>
                </a:moveTo>
                <a:lnTo>
                  <a:pt x="550" y="150"/>
                </a:lnTo>
                <a:lnTo>
                  <a:pt x="550" y="0"/>
                </a:lnTo>
                <a:lnTo>
                  <a:pt x="0" y="300"/>
                </a:lnTo>
                <a:lnTo>
                  <a:pt x="550" y="601"/>
                </a:lnTo>
                <a:lnTo>
                  <a:pt x="550" y="450"/>
                </a:lnTo>
                <a:lnTo>
                  <a:pt x="2201" y="450"/>
                </a:lnTo>
                <a:lnTo>
                  <a:pt x="2201" y="15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3"/>
          <p:cNvSpPr/>
          <p:nvPr/>
        </p:nvSpPr>
        <p:spPr>
          <a:xfrm>
            <a:off x="7416000" y="2736000"/>
            <a:ext cx="720000" cy="288000"/>
          </a:xfrm>
          <a:custGeom>
            <a:avLst/>
            <a:gdLst/>
            <a:ahLst/>
            <a:cxnLst/>
            <a:rect l="0" t="0" r="r" b="b"/>
            <a:pathLst>
              <a:path w="2002" h="802">
                <a:moveTo>
                  <a:pt x="0" y="200"/>
                </a:moveTo>
                <a:lnTo>
                  <a:pt x="1500" y="200"/>
                </a:lnTo>
                <a:lnTo>
                  <a:pt x="1500" y="0"/>
                </a:lnTo>
                <a:lnTo>
                  <a:pt x="2001" y="400"/>
                </a:lnTo>
                <a:lnTo>
                  <a:pt x="1500" y="801"/>
                </a:lnTo>
                <a:lnTo>
                  <a:pt x="150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400" b="0" strike="noStrike" spc="-1" dirty="0">
                <a:latin typeface="Ubuntu"/>
              </a:rPr>
              <a:t>4) Дар равзанаи кушодашуда, тугмаи Пайвастшавӣ ба шабакаи бесим [Беспроводное сетевое подключение]–ро зер кунед. Равзани нав пайдо мешавад ва сипас бо тугмаи тарафи рости муш  Хусусиятҳо [Свойства] - ро интихоб кунед: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54" name="Рисунок 53"/>
          <p:cNvPicPr/>
          <p:nvPr/>
        </p:nvPicPr>
        <p:blipFill>
          <a:blip r:embed="rId2"/>
          <a:stretch/>
        </p:blipFill>
        <p:spPr>
          <a:xfrm>
            <a:off x="1440000" y="1790640"/>
            <a:ext cx="6984000" cy="5409360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2088000" y="2736000"/>
            <a:ext cx="288000" cy="864000"/>
          </a:xfrm>
          <a:custGeom>
            <a:avLst/>
            <a:gdLst/>
            <a:ahLst/>
            <a:cxnLst/>
            <a:rect l="0" t="0" r="r" b="b"/>
            <a:pathLst>
              <a:path w="802" h="2402">
                <a:moveTo>
                  <a:pt x="200" y="2401"/>
                </a:moveTo>
                <a:lnTo>
                  <a:pt x="200" y="600"/>
                </a:lnTo>
                <a:lnTo>
                  <a:pt x="0" y="600"/>
                </a:lnTo>
                <a:lnTo>
                  <a:pt x="400" y="0"/>
                </a:lnTo>
                <a:lnTo>
                  <a:pt x="801" y="600"/>
                </a:lnTo>
                <a:lnTo>
                  <a:pt x="600" y="600"/>
                </a:lnTo>
                <a:lnTo>
                  <a:pt x="600" y="2401"/>
                </a:lnTo>
                <a:lnTo>
                  <a:pt x="200" y="2401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3"/>
          <p:cNvSpPr/>
          <p:nvPr/>
        </p:nvSpPr>
        <p:spPr>
          <a:xfrm>
            <a:off x="4284000" y="4716000"/>
            <a:ext cx="936000" cy="216000"/>
          </a:xfrm>
          <a:custGeom>
            <a:avLst/>
            <a:gdLst/>
            <a:ahLst/>
            <a:cxnLst/>
            <a:rect l="0" t="0" r="r" b="b"/>
            <a:pathLst>
              <a:path w="2602" h="602">
                <a:moveTo>
                  <a:pt x="2601" y="150"/>
                </a:moveTo>
                <a:lnTo>
                  <a:pt x="650" y="150"/>
                </a:lnTo>
                <a:lnTo>
                  <a:pt x="650" y="0"/>
                </a:lnTo>
                <a:lnTo>
                  <a:pt x="0" y="300"/>
                </a:lnTo>
                <a:lnTo>
                  <a:pt x="650" y="601"/>
                </a:lnTo>
                <a:lnTo>
                  <a:pt x="650" y="450"/>
                </a:lnTo>
                <a:lnTo>
                  <a:pt x="2601" y="450"/>
                </a:lnTo>
                <a:lnTo>
                  <a:pt x="2601" y="15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396842" y="207937"/>
            <a:ext cx="9071640" cy="15001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tg-Cyrl-TJ" sz="2400" b="0" strike="noStrike" spc="-1" dirty="0">
                <a:latin typeface="Ubuntu"/>
              </a:rPr>
              <a:t>5</a:t>
            </a:r>
            <a:r>
              <a:rPr lang="tg-Cyrl-TJ" sz="2000" b="0" strike="noStrike" spc="-1" dirty="0">
                <a:latin typeface="Ubuntu"/>
              </a:rPr>
              <a:t>) Дар равзанаи </a:t>
            </a:r>
            <a:r>
              <a:rPr lang="tg-Cyrl-TJ" sz="2000" spc="-1" dirty="0">
                <a:latin typeface="Ubuntu"/>
              </a:rPr>
              <a:t>(Беспроводная сет</a:t>
            </a:r>
            <a:r>
              <a:rPr lang="ru-RU" sz="2000" spc="-1" dirty="0">
                <a:latin typeface="Ubuntu"/>
              </a:rPr>
              <a:t>ь: свойства) </a:t>
            </a:r>
            <a:r>
              <a:rPr lang="tg-Cyrl-TJ" sz="2000" b="0" strike="noStrike" spc="-1" dirty="0">
                <a:latin typeface="Ubuntu"/>
              </a:rPr>
              <a:t>аз катакчаи “IP версии 6 (TCP/IPv6)” аломати қайдро гиред (руйи аломати        тугмаи самти рости мушро пахш кунед)   ва дар катакчаи “ IP версии 4 (TCP/IPv4)” -ро фаъол намоед, сипас дар поён дар тарафи рост тугмаи Хусусиятҳо (Свойства) -ро пахш намоед: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58" name="Рисунок 57"/>
          <p:cNvPicPr/>
          <p:nvPr/>
        </p:nvPicPr>
        <p:blipFill>
          <a:blip r:embed="rId2"/>
          <a:stretch/>
        </p:blipFill>
        <p:spPr>
          <a:xfrm>
            <a:off x="2232000" y="1835675"/>
            <a:ext cx="6120000" cy="5472000"/>
          </a:xfrm>
          <a:prstGeom prst="rect">
            <a:avLst/>
          </a:prstGeom>
          <a:ln>
            <a:noFill/>
          </a:ln>
        </p:spPr>
      </p:pic>
      <p:sp>
        <p:nvSpPr>
          <p:cNvPr id="59" name="CustomShape 2"/>
          <p:cNvSpPr/>
          <p:nvPr/>
        </p:nvSpPr>
        <p:spPr>
          <a:xfrm>
            <a:off x="5343120" y="4041360"/>
            <a:ext cx="864000" cy="216000"/>
          </a:xfrm>
          <a:custGeom>
            <a:avLst/>
            <a:gdLst/>
            <a:ahLst/>
            <a:cxnLst/>
            <a:rect l="0" t="0" r="r" b="b"/>
            <a:pathLst>
              <a:path w="2402" h="602">
                <a:moveTo>
                  <a:pt x="2401" y="150"/>
                </a:moveTo>
                <a:lnTo>
                  <a:pt x="600" y="150"/>
                </a:lnTo>
                <a:lnTo>
                  <a:pt x="600" y="0"/>
                </a:lnTo>
                <a:lnTo>
                  <a:pt x="0" y="300"/>
                </a:lnTo>
                <a:lnTo>
                  <a:pt x="600" y="601"/>
                </a:lnTo>
                <a:lnTo>
                  <a:pt x="600" y="450"/>
                </a:lnTo>
                <a:lnTo>
                  <a:pt x="2401" y="450"/>
                </a:lnTo>
                <a:lnTo>
                  <a:pt x="2401" y="15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3"/>
          <p:cNvSpPr/>
          <p:nvPr/>
        </p:nvSpPr>
        <p:spPr>
          <a:xfrm>
            <a:off x="1908000" y="4790160"/>
            <a:ext cx="1038240" cy="216000"/>
          </a:xfrm>
          <a:custGeom>
            <a:avLst/>
            <a:gdLst/>
            <a:ahLst/>
            <a:cxnLst/>
            <a:rect l="0" t="0" r="r" b="b"/>
            <a:pathLst>
              <a:path w="2885" h="602">
                <a:moveTo>
                  <a:pt x="0" y="150"/>
                </a:moveTo>
                <a:lnTo>
                  <a:pt x="2163" y="150"/>
                </a:lnTo>
                <a:lnTo>
                  <a:pt x="2163" y="0"/>
                </a:lnTo>
                <a:lnTo>
                  <a:pt x="2884" y="300"/>
                </a:lnTo>
                <a:lnTo>
                  <a:pt x="2163" y="601"/>
                </a:lnTo>
                <a:lnTo>
                  <a:pt x="2163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4"/>
          <p:cNvSpPr/>
          <p:nvPr/>
        </p:nvSpPr>
        <p:spPr>
          <a:xfrm>
            <a:off x="7884000" y="5508000"/>
            <a:ext cx="936000" cy="216000"/>
          </a:xfrm>
          <a:custGeom>
            <a:avLst/>
            <a:gdLst/>
            <a:ahLst/>
            <a:cxnLst/>
            <a:rect l="0" t="0" r="r" b="b"/>
            <a:pathLst>
              <a:path w="2602" h="602">
                <a:moveTo>
                  <a:pt x="2601" y="150"/>
                </a:moveTo>
                <a:lnTo>
                  <a:pt x="650" y="150"/>
                </a:lnTo>
                <a:lnTo>
                  <a:pt x="650" y="0"/>
                </a:lnTo>
                <a:lnTo>
                  <a:pt x="0" y="300"/>
                </a:lnTo>
                <a:lnTo>
                  <a:pt x="650" y="601"/>
                </a:lnTo>
                <a:lnTo>
                  <a:pt x="650" y="450"/>
                </a:lnTo>
                <a:lnTo>
                  <a:pt x="2601" y="450"/>
                </a:lnTo>
                <a:lnTo>
                  <a:pt x="2601" y="15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Фигура, имеющая форму буквы L 1">
            <a:extLst>
              <a:ext uri="{FF2B5EF4-FFF2-40B4-BE49-F238E27FC236}">
                <a16:creationId xmlns:a16="http://schemas.microsoft.com/office/drawing/2014/main" id="{4602B050-52B1-4B63-AEFE-5276CC569159}"/>
              </a:ext>
            </a:extLst>
          </p:cNvPr>
          <p:cNvSpPr/>
          <p:nvPr/>
        </p:nvSpPr>
        <p:spPr>
          <a:xfrm rot="19159634">
            <a:off x="4609367" y="710431"/>
            <a:ext cx="297314" cy="17142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76000" y="486720"/>
            <a:ext cx="9071640" cy="13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400" b="0" strike="noStrike" spc="-1" dirty="0">
                <a:latin typeface="Ubuntu"/>
              </a:rPr>
              <a:t>6) Дар равзанаи кушодашуда нуқтаҳои [Получить IP адрес автоматически] ва [Получить адрес DNS-сервера автоматически] – ро интихоб намуда, сипас OK - ро пахш кунед. Таваҷҷӯҳ кунед, ки тугмаҳои зикршуда руҳшан шудаанд.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63" name="Рисунок 62"/>
          <p:cNvPicPr/>
          <p:nvPr/>
        </p:nvPicPr>
        <p:blipFill>
          <a:blip r:embed="rId2"/>
          <a:stretch/>
        </p:blipFill>
        <p:spPr>
          <a:xfrm>
            <a:off x="2160000" y="2274840"/>
            <a:ext cx="6120000" cy="4853160"/>
          </a:xfrm>
          <a:prstGeom prst="rect">
            <a:avLst/>
          </a:prstGeom>
          <a:ln>
            <a:noFill/>
          </a:ln>
        </p:spPr>
      </p:pic>
      <p:sp>
        <p:nvSpPr>
          <p:cNvPr id="64" name="CustomShape 2"/>
          <p:cNvSpPr/>
          <p:nvPr/>
        </p:nvSpPr>
        <p:spPr>
          <a:xfrm>
            <a:off x="4860000" y="3636000"/>
            <a:ext cx="720000" cy="216000"/>
          </a:xfrm>
          <a:custGeom>
            <a:avLst/>
            <a:gdLst/>
            <a:ahLst/>
            <a:cxnLst/>
            <a:rect l="0" t="0" r="r" b="b"/>
            <a:pathLst>
              <a:path w="2002" h="602">
                <a:moveTo>
                  <a:pt x="2001" y="150"/>
                </a:moveTo>
                <a:lnTo>
                  <a:pt x="500" y="150"/>
                </a:lnTo>
                <a:lnTo>
                  <a:pt x="500" y="0"/>
                </a:lnTo>
                <a:lnTo>
                  <a:pt x="0" y="300"/>
                </a:lnTo>
                <a:lnTo>
                  <a:pt x="500" y="601"/>
                </a:lnTo>
                <a:lnTo>
                  <a:pt x="500" y="450"/>
                </a:lnTo>
                <a:lnTo>
                  <a:pt x="2001" y="450"/>
                </a:lnTo>
                <a:lnTo>
                  <a:pt x="2001" y="15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3"/>
          <p:cNvSpPr/>
          <p:nvPr/>
        </p:nvSpPr>
        <p:spPr>
          <a:xfrm>
            <a:off x="5292000" y="5076000"/>
            <a:ext cx="648000" cy="216000"/>
          </a:xfrm>
          <a:custGeom>
            <a:avLst/>
            <a:gdLst/>
            <a:ahLst/>
            <a:cxnLst/>
            <a:rect l="0" t="0" r="r" b="b"/>
            <a:pathLst>
              <a:path w="1801" h="602">
                <a:moveTo>
                  <a:pt x="1800" y="451"/>
                </a:moveTo>
                <a:lnTo>
                  <a:pt x="450" y="451"/>
                </a:lnTo>
                <a:lnTo>
                  <a:pt x="450" y="601"/>
                </a:lnTo>
                <a:lnTo>
                  <a:pt x="0" y="301"/>
                </a:lnTo>
                <a:lnTo>
                  <a:pt x="450" y="0"/>
                </a:lnTo>
                <a:lnTo>
                  <a:pt x="450" y="151"/>
                </a:lnTo>
                <a:lnTo>
                  <a:pt x="1800" y="151"/>
                </a:lnTo>
                <a:lnTo>
                  <a:pt x="1800" y="451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4"/>
          <p:cNvSpPr/>
          <p:nvPr/>
        </p:nvSpPr>
        <p:spPr>
          <a:xfrm>
            <a:off x="5832000" y="6768000"/>
            <a:ext cx="504000" cy="216000"/>
          </a:xfrm>
          <a:custGeom>
            <a:avLst/>
            <a:gdLst/>
            <a:ahLst/>
            <a:cxnLst/>
            <a:rect l="0" t="0" r="r" b="b"/>
            <a:pathLst>
              <a:path w="1401" h="602">
                <a:moveTo>
                  <a:pt x="0" y="150"/>
                </a:moveTo>
                <a:lnTo>
                  <a:pt x="1050" y="150"/>
                </a:lnTo>
                <a:lnTo>
                  <a:pt x="1050" y="0"/>
                </a:lnTo>
                <a:lnTo>
                  <a:pt x="1400" y="300"/>
                </a:lnTo>
                <a:lnTo>
                  <a:pt x="1050" y="601"/>
                </a:lnTo>
                <a:lnTo>
                  <a:pt x="10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600" b="0" strike="noStrike" spc="-1" dirty="0">
                <a:latin typeface="Ubuntu"/>
              </a:rPr>
              <a:t>7) Ва дар равзанаҳои боқимонда тугмаи Махкам кунед [Закрыть] - ро зер кунед:</a:t>
            </a:r>
            <a:endParaRPr lang="tg-Cyrl-TJ" sz="2600" b="0" strike="noStrike" spc="-1" dirty="0">
              <a:latin typeface="Arial"/>
            </a:endParaRPr>
          </a:p>
        </p:txBody>
      </p:sp>
      <p:pic>
        <p:nvPicPr>
          <p:cNvPr id="68" name="Рисунок 67"/>
          <p:cNvPicPr/>
          <p:nvPr/>
        </p:nvPicPr>
        <p:blipFill>
          <a:blip r:embed="rId2"/>
          <a:stretch/>
        </p:blipFill>
        <p:spPr>
          <a:xfrm>
            <a:off x="2952000" y="1656000"/>
            <a:ext cx="4896000" cy="5328000"/>
          </a:xfrm>
          <a:prstGeom prst="rect">
            <a:avLst/>
          </a:prstGeom>
          <a:ln>
            <a:noFill/>
          </a:ln>
        </p:spPr>
      </p:pic>
      <p:sp>
        <p:nvSpPr>
          <p:cNvPr id="69" name="CustomShape 2"/>
          <p:cNvSpPr/>
          <p:nvPr/>
        </p:nvSpPr>
        <p:spPr>
          <a:xfrm>
            <a:off x="5004000" y="6624000"/>
            <a:ext cx="648000" cy="216000"/>
          </a:xfrm>
          <a:custGeom>
            <a:avLst/>
            <a:gdLst/>
            <a:ahLst/>
            <a:cxnLst/>
            <a:rect l="0" t="0" r="r" b="b"/>
            <a:pathLst>
              <a:path w="1801" h="602">
                <a:moveTo>
                  <a:pt x="0" y="150"/>
                </a:moveTo>
                <a:lnTo>
                  <a:pt x="1350" y="150"/>
                </a:lnTo>
                <a:lnTo>
                  <a:pt x="1350" y="0"/>
                </a:lnTo>
                <a:lnTo>
                  <a:pt x="1800" y="300"/>
                </a:lnTo>
                <a:lnTo>
                  <a:pt x="1350" y="601"/>
                </a:lnTo>
                <a:lnTo>
                  <a:pt x="13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650</Words>
  <Application>Microsoft Office PowerPoint</Application>
  <PresentationFormat>Произвольный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Symbol</vt:lpstr>
      <vt:lpstr>Times New Roman</vt:lpstr>
      <vt:lpstr>Ubuntu</vt:lpstr>
      <vt:lpstr>Wingdings</vt:lpstr>
      <vt:lpstr>Office Theme</vt:lpstr>
      <vt:lpstr>Презентация PowerPoint</vt:lpstr>
      <vt:lpstr>WINDOWS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Shahnoz Komilzoda</cp:lastModifiedBy>
  <cp:revision>34</cp:revision>
  <dcterms:created xsi:type="dcterms:W3CDTF">2020-07-02T12:41:23Z</dcterms:created>
  <dcterms:modified xsi:type="dcterms:W3CDTF">2021-06-01T22:02:11Z</dcterms:modified>
  <dc:language>ru-RU</dc:language>
</cp:coreProperties>
</file>