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63300"/>
    <a:srgbClr val="FF9933"/>
    <a:srgbClr val="006600"/>
    <a:srgbClr val="008000"/>
    <a:srgbClr val="33CC33"/>
    <a:srgbClr val="FFFF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1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61400-CEC4-44CF-9F94-0B64354F4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F639-5087-4155-9EA3-ED3550FE9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B494-2DA3-4B57-97DA-E0AF0F7BE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FB3B-498D-4575-83A5-3502A282F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8751-F627-413B-B28D-20ABA9590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F588-24A9-4A1B-A441-A5466AFAC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0CA3-841A-4D2B-9BDC-7C678D4E2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E477-5334-4876-AF81-D20368FC8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60827-F141-4787-958D-4CBC44A50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F125B-655B-43A8-A0DD-EA99581AA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C012-9041-4BE2-8EA3-F685B0C1E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33"/>
            </a:gs>
            <a:gs pos="100000">
              <a:srgbClr val="0066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B855BF-C6BA-4BB9-9142-C58ACA1CF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772400" cy="4105275"/>
          </a:xfrm>
          <a:gradFill rotWithShape="1">
            <a:gsLst>
              <a:gs pos="0">
                <a:srgbClr val="006600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Контроль</a:t>
            </a:r>
            <a:r>
              <a:rPr lang="ru-RU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7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4114800" cy="94773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Old Style" pitchFamily="18" charset="0"/>
              </a:rPr>
              <a:t>Определение</a:t>
            </a:r>
            <a:r>
              <a:rPr lang="ru-RU" sz="4800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35100"/>
            <a:ext cx="3829050" cy="46910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Контроль</a:t>
            </a:r>
            <a:r>
              <a:rPr lang="ru-RU" sz="2800" dirty="0" smtClean="0">
                <a:solidFill>
                  <a:srgbClr val="FFCC66"/>
                </a:solidFill>
                <a:latin typeface="Adobe Caslon Pro" pitchFamily="18" charset="0"/>
              </a:rPr>
              <a:t> </a:t>
            </a:r>
            <a:r>
              <a:rPr lang="ru-RU" sz="2800" dirty="0" smtClean="0">
                <a:latin typeface="Adobe Caslon Pro" pitchFamily="18" charset="0"/>
              </a:rPr>
              <a:t>– это обеспечение достижения организацией своих целей.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Стандарты</a:t>
            </a:r>
            <a:r>
              <a:rPr lang="ru-RU" sz="2800" dirty="0" smtClean="0">
                <a:latin typeface="Adobe Caslon Pro" pitchFamily="18" charset="0"/>
              </a:rPr>
              <a:t> - это конкретные цели, процесс в отношении которых поддается изменению.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000125"/>
            <a:ext cx="4367212" cy="5461000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Основные составляющие процесса контроля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dobe Caslon Pro" pitchFamily="18" charset="0"/>
              </a:rPr>
              <a:t>Установка стандартов</a:t>
            </a:r>
          </a:p>
          <a:p>
            <a:pPr eaLnBrk="1" hangingPunct="1"/>
            <a:r>
              <a:rPr lang="ru-RU" smtClean="0">
                <a:latin typeface="Adobe Caslon Pro" pitchFamily="18" charset="0"/>
              </a:rPr>
              <a:t>Измерения фактически достигнутых результатов</a:t>
            </a:r>
          </a:p>
          <a:p>
            <a:pPr eaLnBrk="1" hangingPunct="1"/>
            <a:r>
              <a:rPr lang="ru-RU" smtClean="0">
                <a:latin typeface="Adobe Caslon Pro" pitchFamily="18" charset="0"/>
              </a:rPr>
              <a:t>Проведения корректировок (по необходимости)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Виды контроля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pPr marL="269875" indent="-269875" eaLnBrk="1" hangingPunct="1">
              <a:buFontTx/>
              <a:buNone/>
              <a:defRPr/>
            </a:pPr>
            <a:r>
              <a:rPr lang="ru-RU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ru-RU" dirty="0" smtClean="0"/>
              <a:t>  П</a:t>
            </a:r>
            <a:r>
              <a:rPr lang="ru-RU" dirty="0" smtClean="0">
                <a:latin typeface="Adobe Caslon Pro" pitchFamily="18" charset="0"/>
              </a:rPr>
              <a:t>редварительный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2.</a:t>
            </a:r>
            <a:r>
              <a:rPr lang="ru-RU" dirty="0" smtClean="0">
                <a:latin typeface="Adobe Caslon Pro" pitchFamily="18" charset="0"/>
              </a:rPr>
              <a:t>  Текущий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3.</a:t>
            </a:r>
            <a:r>
              <a:rPr lang="ru-RU" dirty="0" smtClean="0">
                <a:latin typeface="Adobe Caslon Pro" pitchFamily="18" charset="0"/>
              </a:rPr>
              <a:t>  Заключительный 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1285875"/>
            <a:ext cx="4092575" cy="5251450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Области использования предварительного контроля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1.</a:t>
            </a:r>
            <a:r>
              <a:rPr lang="ru-RU" smtClean="0">
                <a:latin typeface="Adobe Caslon Pro" pitchFamily="18" charset="0"/>
              </a:rPr>
              <a:t>  Человеческие ресурсы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2.</a:t>
            </a:r>
            <a:r>
              <a:rPr lang="ru-RU" smtClean="0">
                <a:latin typeface="Adobe Caslon Pro" pitchFamily="18" charset="0"/>
              </a:rPr>
              <a:t>   Материальные ресурсы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3.</a:t>
            </a:r>
            <a:r>
              <a:rPr lang="ru-RU" smtClean="0">
                <a:latin typeface="Adobe Caslon Pro" pitchFamily="18" charset="0"/>
              </a:rPr>
              <a:t>   Финансовые ресурсы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714500"/>
            <a:ext cx="3656012" cy="4572000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Функции заключительного контроля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dobe Caslon Pro" pitchFamily="18" charset="0"/>
              </a:rPr>
              <a:t>Заключительный контроль дает руководству организации информацию необходимую для планирования в случае если аналогичные работы предполагают проводить в будущем</a:t>
            </a:r>
          </a:p>
          <a:p>
            <a:pPr eaLnBrk="1" hangingPunct="1"/>
            <a:r>
              <a:rPr lang="ru-RU" smtClean="0">
                <a:latin typeface="Adobe Caslon Pro" pitchFamily="18" charset="0"/>
              </a:rPr>
              <a:t>Заключительный контроль способствует мотивации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Модель процесса контроля (по принципу исключения)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11188" y="2276475"/>
            <a:ext cx="1174750" cy="1368425"/>
          </a:xfrm>
          <a:prstGeom prst="flowChartProcess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Планиро</a:t>
            </a:r>
            <a:r>
              <a:rPr lang="ru-RU" sz="1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вание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11188" y="4292600"/>
            <a:ext cx="1460500" cy="1368425"/>
          </a:xfrm>
          <a:prstGeom prst="flowChartProcess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Показатель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результативности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95513" y="2349500"/>
            <a:ext cx="1296987" cy="10080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Масштаб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допустимых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значений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57625" y="3786188"/>
            <a:ext cx="1428750" cy="6492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Передача данных</a:t>
            </a:r>
          </a:p>
          <a:p>
            <a:pPr algn="ctr">
              <a:defRPr/>
            </a:pPr>
            <a:r>
              <a:rPr lang="ru-RU" sz="9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сотрудникам</a:t>
            </a:r>
            <a:endParaRPr lang="ru-RU" sz="1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786188" y="2357438"/>
            <a:ext cx="1296987" cy="10080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значимости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информации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195513" y="3789363"/>
            <a:ext cx="1296987" cy="9255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Сравните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результаты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со стандартами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508625" y="5013325"/>
            <a:ext cx="1296988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Пересмотрите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стандарты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508625" y="3789363"/>
            <a:ext cx="1296988" cy="6492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Реалистичны ли </a:t>
            </a:r>
          </a:p>
          <a:p>
            <a:pPr algn="ctr">
              <a:defRPr/>
            </a:pPr>
            <a:r>
              <a:rPr lang="ru-RU" sz="1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стандарты</a:t>
            </a: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435600" y="2349500"/>
            <a:ext cx="1296988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Достигнуты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ли цели?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15188" y="5000625"/>
            <a:ext cx="1296987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Устраните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отклонение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235825" y="3789363"/>
            <a:ext cx="1296988" cy="6492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Какая причина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отклонения?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5825" y="2349500"/>
            <a:ext cx="1479550" cy="64928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Ничего не </a:t>
            </a:r>
          </a:p>
          <a:p>
            <a:pPr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предпринимайте</a:t>
            </a:r>
          </a:p>
        </p:txBody>
      </p:sp>
      <p:sp>
        <p:nvSpPr>
          <p:cNvPr id="8208" name="Line 20"/>
          <p:cNvSpPr>
            <a:spLocks noChangeShapeType="1"/>
          </p:cNvSpPr>
          <p:nvPr/>
        </p:nvSpPr>
        <p:spPr bwMode="auto">
          <a:xfrm>
            <a:off x="3492500" y="40767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>
            <a:off x="5076825" y="26368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5"/>
          <p:cNvSpPr>
            <a:spLocks noChangeShapeType="1"/>
          </p:cNvSpPr>
          <p:nvPr/>
        </p:nvSpPr>
        <p:spPr bwMode="auto">
          <a:xfrm>
            <a:off x="6084888" y="2997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>
            <a:off x="6156325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7"/>
          <p:cNvSpPr>
            <a:spLocks noChangeShapeType="1"/>
          </p:cNvSpPr>
          <p:nvPr/>
        </p:nvSpPr>
        <p:spPr bwMode="auto">
          <a:xfrm>
            <a:off x="6732588" y="26368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8"/>
          <p:cNvSpPr>
            <a:spLocks noChangeShapeType="1"/>
          </p:cNvSpPr>
          <p:nvPr/>
        </p:nvSpPr>
        <p:spPr bwMode="auto">
          <a:xfrm>
            <a:off x="6804025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9"/>
          <p:cNvSpPr>
            <a:spLocks noChangeShapeType="1"/>
          </p:cNvSpPr>
          <p:nvPr/>
        </p:nvSpPr>
        <p:spPr bwMode="auto">
          <a:xfrm>
            <a:off x="7885113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8215" name="AutoShape 30"/>
          <p:cNvCxnSpPr>
            <a:cxnSpLocks noChangeShapeType="1"/>
            <a:stCxn id="3078" idx="3"/>
            <a:endCxn id="3080" idx="2"/>
          </p:cNvCxnSpPr>
          <p:nvPr/>
        </p:nvCxnSpPr>
        <p:spPr bwMode="auto">
          <a:xfrm flipV="1">
            <a:off x="2071688" y="4435475"/>
            <a:ext cx="2500312" cy="5413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16" name="AutoShape 32"/>
          <p:cNvCxnSpPr>
            <a:cxnSpLocks noChangeShapeType="1"/>
            <a:stCxn id="3082" idx="2"/>
            <a:endCxn id="3087" idx="2"/>
          </p:cNvCxnSpPr>
          <p:nvPr/>
        </p:nvCxnSpPr>
        <p:spPr bwMode="auto">
          <a:xfrm rot="16200000" flipH="1">
            <a:off x="4886325" y="2671763"/>
            <a:ext cx="935038" cy="5021262"/>
          </a:xfrm>
          <a:prstGeom prst="bentConnector3">
            <a:avLst>
              <a:gd name="adj1" fmla="val 124449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8217" name="AutoShape 34"/>
          <p:cNvCxnSpPr>
            <a:cxnSpLocks noChangeShapeType="1"/>
            <a:stCxn id="3089" idx="0"/>
            <a:endCxn id="3079" idx="1"/>
          </p:cNvCxnSpPr>
          <p:nvPr/>
        </p:nvCxnSpPr>
        <p:spPr bwMode="auto">
          <a:xfrm rot="-5400000" flipH="1" flipV="1">
            <a:off x="4833938" y="-288925"/>
            <a:ext cx="503238" cy="5780087"/>
          </a:xfrm>
          <a:prstGeom prst="bentConnector4">
            <a:avLst>
              <a:gd name="adj1" fmla="val -45352"/>
              <a:gd name="adj2" fmla="val 103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6711950" y="227647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/>
              <a:t> </a:t>
            </a: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6786563" y="3786188"/>
            <a:ext cx="455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6084888" y="3141663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6156325" y="450850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 flipV="1">
            <a:off x="2143125" y="5357813"/>
            <a:ext cx="3365500" cy="20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937419" y="3991769"/>
            <a:ext cx="569913" cy="15875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079" idx="2"/>
            <a:endCxn id="3082" idx="0"/>
          </p:cNvCxnSpPr>
          <p:nvPr/>
        </p:nvCxnSpPr>
        <p:spPr>
          <a:xfrm rot="5400000">
            <a:off x="2628107" y="3572669"/>
            <a:ext cx="431800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V="1">
            <a:off x="3464719" y="3393282"/>
            <a:ext cx="428625" cy="3571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080" idx="0"/>
          </p:cNvCxnSpPr>
          <p:nvPr/>
        </p:nvCxnSpPr>
        <p:spPr>
          <a:xfrm rot="5400000" flipH="1" flipV="1">
            <a:off x="4356895" y="3571081"/>
            <a:ext cx="430212" cy="31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Этапы процесса контроля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1.</a:t>
            </a:r>
            <a:r>
              <a:rPr lang="ru-RU" smtClean="0">
                <a:latin typeface="Adobe Caslon Pro" pitchFamily="18" charset="0"/>
              </a:rPr>
              <a:t>   Выработка стандартов и критериев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2.</a:t>
            </a:r>
            <a:r>
              <a:rPr lang="ru-RU" smtClean="0">
                <a:latin typeface="Adobe Caslon Pro" pitchFamily="18" charset="0"/>
              </a:rPr>
              <a:t>   Сопоставления реальных резервов со стандартами и критериями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3.</a:t>
            </a:r>
            <a:r>
              <a:rPr lang="ru-RU" smtClean="0">
                <a:latin typeface="Adobe Caslon Pro" pitchFamily="18" charset="0"/>
              </a:rPr>
              <a:t>   Принятия необходимых корректировочных действий: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- </a:t>
            </a:r>
            <a:r>
              <a:rPr lang="ru-RU" smtClean="0">
                <a:latin typeface="Adobe Caslon Pro" pitchFamily="18" charset="0"/>
              </a:rPr>
              <a:t>ничего не предпринимать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-</a:t>
            </a:r>
            <a:r>
              <a:rPr lang="ru-RU" smtClean="0">
                <a:latin typeface="Adobe Caslon Pro" pitchFamily="18" charset="0"/>
              </a:rPr>
              <a:t> устранить отклонения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" pitchFamily="18" charset="0"/>
              </a:rPr>
              <a:t>-</a:t>
            </a:r>
            <a:r>
              <a:rPr lang="ru-RU" smtClean="0">
                <a:latin typeface="Adobe Caslon Pro" pitchFamily="18" charset="0"/>
              </a:rPr>
              <a:t> пересмотреть стандарт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33"/>
            </a:gs>
            <a:gs pos="100000">
              <a:srgbClr val="0066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180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Adobe Caslon Pro</vt:lpstr>
      <vt:lpstr>Arial</vt:lpstr>
      <vt:lpstr>Garamond</vt:lpstr>
      <vt:lpstr>Goudy Old Style</vt:lpstr>
      <vt:lpstr>Оформление по умолчанию</vt:lpstr>
      <vt:lpstr>Контроль </vt:lpstr>
      <vt:lpstr>Определение </vt:lpstr>
      <vt:lpstr>Основные составляющие процесса контроля</vt:lpstr>
      <vt:lpstr>Виды контроля</vt:lpstr>
      <vt:lpstr>Области использования предварительного контроля</vt:lpstr>
      <vt:lpstr>Функции заключительного контроля</vt:lpstr>
      <vt:lpstr>Модель процесса контроля (по принципу исключения)</vt:lpstr>
      <vt:lpstr>Этапы процесса контроля</vt:lpstr>
      <vt:lpstr>Благодарю за внимание 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</dc:title>
  <dc:creator>Customer</dc:creator>
  <cp:lastModifiedBy>Пользователь</cp:lastModifiedBy>
  <cp:revision>9</cp:revision>
  <dcterms:created xsi:type="dcterms:W3CDTF">2009-03-21T19:40:36Z</dcterms:created>
  <dcterms:modified xsi:type="dcterms:W3CDTF">2019-01-16T06:51:02Z</dcterms:modified>
</cp:coreProperties>
</file>