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57" r:id="rId8"/>
    <p:sldId id="264" r:id="rId9"/>
    <p:sldId id="26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663300"/>
    <a:srgbClr val="FF9933"/>
    <a:srgbClr val="006600"/>
    <a:srgbClr val="008000"/>
    <a:srgbClr val="33CC33"/>
    <a:srgbClr val="FFFF99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612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61400-CEC4-44CF-9F94-0B64354F44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10000"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8F639-5087-4155-9EA3-ED3550FE9C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10000"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4B494-2DA3-4B57-97DA-E0AF0F7BEF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10000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DFB3B-498D-4575-83A5-3502A282F6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10000"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F8751-F627-413B-B28D-20ABA95905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10000"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3F588-24A9-4A1B-A441-A5466AFAC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10000"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80CA3-841A-4D2B-9BDC-7C678D4E2A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10000"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3E477-5334-4876-AF81-D20368FC81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10000"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60827-F141-4787-958D-4CBC44A502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10000"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1F125B-655B-43A8-A0DD-EA99581AAE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10000"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2C012-9041-4BE2-8EA3-F685B0C1EF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Tm="10000"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33CC33"/>
            </a:gs>
            <a:gs pos="100000">
              <a:srgbClr val="006600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EB855BF-C6BA-4BB9-9142-C58ACA1CF1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10000">
    <p:blinds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908050"/>
            <a:ext cx="7772400" cy="4105275"/>
          </a:xfrm>
          <a:gradFill rotWithShape="1">
            <a:gsLst>
              <a:gs pos="0">
                <a:srgbClr val="006600"/>
              </a:gs>
              <a:gs pos="100000">
                <a:srgbClr val="33CC33"/>
              </a:gs>
            </a:gsLst>
            <a:path path="shape">
              <a:fillToRect l="50000" t="50000" r="50000" b="50000"/>
            </a:path>
          </a:gradFill>
        </p:spPr>
        <p:txBody>
          <a:bodyPr/>
          <a:lstStyle/>
          <a:p>
            <a:pPr eaLnBrk="1" hangingPunct="1">
              <a:defRPr/>
            </a:pPr>
            <a:r>
              <a:rPr lang="ru-RU" sz="72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Контроль</a:t>
            </a:r>
            <a:r>
              <a:rPr lang="ru-RU" sz="7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Garamond" pitchFamily="18" charset="0"/>
              </a:rPr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ransition spd="slow" advClick="0" advTm="7000"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285750"/>
            <a:ext cx="4114800" cy="947738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dirty="0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oudy Old Style" pitchFamily="18" charset="0"/>
              </a:rPr>
              <a:t>Определение</a:t>
            </a:r>
            <a:r>
              <a:rPr lang="ru-RU" sz="4800" dirty="0" smtClean="0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435100"/>
            <a:ext cx="3829050" cy="4691063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Контроль</a:t>
            </a:r>
            <a:r>
              <a:rPr lang="ru-RU" sz="2800" dirty="0" smtClean="0">
                <a:solidFill>
                  <a:srgbClr val="FFCC66"/>
                </a:solidFill>
                <a:latin typeface="Adobe Caslon Pro" pitchFamily="18" charset="0"/>
              </a:rPr>
              <a:t> </a:t>
            </a:r>
            <a:r>
              <a:rPr lang="ru-RU" sz="2800" dirty="0" smtClean="0">
                <a:latin typeface="Adobe Caslon Pro" pitchFamily="18" charset="0"/>
              </a:rPr>
              <a:t>– это обеспечение достижения организацией своих целей.</a:t>
            </a:r>
          </a:p>
          <a:p>
            <a:pPr eaLnBrk="1" hangingPunct="1">
              <a:defRPr/>
            </a:pPr>
            <a:r>
              <a:rPr lang="ru-RU" sz="2800" dirty="0" smtClean="0">
                <a:solidFill>
                  <a:srgbClr val="FFCC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Стандарты</a:t>
            </a:r>
            <a:r>
              <a:rPr lang="ru-RU" sz="2800" dirty="0" smtClean="0">
                <a:latin typeface="Adobe Caslon Pro" pitchFamily="18" charset="0"/>
              </a:rPr>
              <a:t> - это конкретные цели, процесс в отношении которых поддается изменению.</a:t>
            </a:r>
          </a:p>
        </p:txBody>
      </p:sp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00563" y="1000125"/>
            <a:ext cx="4367212" cy="5461000"/>
          </a:xfrm>
          <a:noFill/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Основные составляющие процесса контроля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dobe Caslon Pro" pitchFamily="18" charset="0"/>
              </a:rPr>
              <a:t>Установка стандартов</a:t>
            </a:r>
          </a:p>
          <a:p>
            <a:pPr eaLnBrk="1" hangingPunct="1"/>
            <a:r>
              <a:rPr lang="ru-RU" smtClean="0">
                <a:latin typeface="Adobe Caslon Pro" pitchFamily="18" charset="0"/>
              </a:rPr>
              <a:t>Измерения фактически достигнутых результатов</a:t>
            </a:r>
          </a:p>
          <a:p>
            <a:pPr eaLnBrk="1" hangingPunct="1"/>
            <a:r>
              <a:rPr lang="ru-RU" smtClean="0">
                <a:latin typeface="Adobe Caslon Pro" pitchFamily="18" charset="0"/>
              </a:rPr>
              <a:t>Проведения корректировок (по необходимости)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Виды контроля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1600200"/>
            <a:ext cx="4257676" cy="4525963"/>
          </a:xfrm>
        </p:spPr>
        <p:txBody>
          <a:bodyPr/>
          <a:lstStyle/>
          <a:p>
            <a:pPr marL="269875" indent="-269875" eaLnBrk="1" hangingPunct="1">
              <a:buFontTx/>
              <a:buNone/>
              <a:defRPr/>
            </a:pPr>
            <a:r>
              <a:rPr lang="ru-RU" dirty="0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</a:t>
            </a:r>
            <a:r>
              <a:rPr lang="ru-RU" dirty="0" smtClean="0"/>
              <a:t>  П</a:t>
            </a:r>
            <a:r>
              <a:rPr lang="ru-RU" dirty="0" smtClean="0">
                <a:latin typeface="Adobe Caslon Pro" pitchFamily="18" charset="0"/>
              </a:rPr>
              <a:t>редварительный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ru-RU" dirty="0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2.</a:t>
            </a:r>
            <a:r>
              <a:rPr lang="ru-RU" dirty="0" smtClean="0">
                <a:latin typeface="Adobe Caslon Pro" pitchFamily="18" charset="0"/>
              </a:rPr>
              <a:t>  Текущий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ru-RU" dirty="0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3.</a:t>
            </a:r>
            <a:r>
              <a:rPr lang="ru-RU" dirty="0" smtClean="0">
                <a:latin typeface="Adobe Caslon Pro" pitchFamily="18" charset="0"/>
              </a:rPr>
              <a:t>  Заключительный </a:t>
            </a:r>
          </a:p>
        </p:txBody>
      </p:sp>
      <p:pic>
        <p:nvPicPr>
          <p:cNvPr id="5124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14875" y="1285875"/>
            <a:ext cx="4092575" cy="5251450"/>
          </a:xfrm>
          <a:noFill/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Области использования предварительного контроля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ru-RU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1.</a:t>
            </a:r>
            <a:r>
              <a:rPr lang="ru-RU" smtClean="0">
                <a:latin typeface="Adobe Caslon Pro" pitchFamily="18" charset="0"/>
              </a:rPr>
              <a:t>  Человеческие ресурсы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ru-RU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2.</a:t>
            </a:r>
            <a:r>
              <a:rPr lang="ru-RU" smtClean="0">
                <a:latin typeface="Adobe Caslon Pro" pitchFamily="18" charset="0"/>
              </a:rPr>
              <a:t>   Материальные ресурсы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ru-RU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3.</a:t>
            </a:r>
            <a:r>
              <a:rPr lang="ru-RU" smtClean="0">
                <a:latin typeface="Adobe Caslon Pro" pitchFamily="18" charset="0"/>
              </a:rPr>
              <a:t>   Финансовые ресурсы</a:t>
            </a:r>
          </a:p>
        </p:txBody>
      </p:sp>
      <p:pic>
        <p:nvPicPr>
          <p:cNvPr id="614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929188" y="1714500"/>
            <a:ext cx="3656012" cy="4572000"/>
          </a:xfrm>
          <a:noFill/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Функции заключительного контроля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dobe Caslon Pro" pitchFamily="18" charset="0"/>
              </a:rPr>
              <a:t>Заключительный контроль дает руководству организации информацию необходимую для планирования в случае если аналогичные работы предполагают проводить в будущем</a:t>
            </a:r>
          </a:p>
          <a:p>
            <a:pPr eaLnBrk="1" hangingPunct="1"/>
            <a:r>
              <a:rPr lang="ru-RU" smtClean="0">
                <a:latin typeface="Adobe Caslon Pro" pitchFamily="18" charset="0"/>
              </a:rPr>
              <a:t>Заключительный контроль способствует мотивации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Модель процесса контроля (по принципу исключения)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ru-RU" sz="2000" smtClean="0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611188" y="2276475"/>
            <a:ext cx="1174750" cy="1368425"/>
          </a:xfrm>
          <a:prstGeom prst="flowChartProcess">
            <a:avLst/>
          </a:prstGeom>
          <a:gradFill rotWithShape="1">
            <a:gsLst>
              <a:gs pos="0">
                <a:srgbClr val="FFFF99"/>
              </a:gs>
              <a:gs pos="100000">
                <a:srgbClr val="99663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6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Планиро</a:t>
            </a:r>
            <a:r>
              <a:rPr lang="ru-RU" sz="1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-</a:t>
            </a:r>
          </a:p>
          <a:p>
            <a:pPr algn="ctr">
              <a:defRPr/>
            </a:pPr>
            <a:r>
              <a:rPr lang="ru-RU" sz="1600" b="1" dirty="0" err="1">
                <a:effectLst>
                  <a:outerShdw blurRad="38100" dist="38100" dir="2700000" algn="tl">
                    <a:srgbClr val="FFFFFF"/>
                  </a:outerShdw>
                </a:effectLst>
              </a:rPr>
              <a:t>вание</a:t>
            </a:r>
            <a:endParaRPr lang="ru-RU" sz="16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611188" y="4292600"/>
            <a:ext cx="1460500" cy="1368425"/>
          </a:xfrm>
          <a:prstGeom prst="flowChartProcess">
            <a:avLst/>
          </a:prstGeom>
          <a:gradFill rotWithShape="1">
            <a:gsLst>
              <a:gs pos="0">
                <a:srgbClr val="FFFF99"/>
              </a:gs>
              <a:gs pos="100000">
                <a:srgbClr val="99663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Показатель </a:t>
            </a:r>
          </a:p>
          <a:p>
            <a:pPr algn="ctr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результативности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2195513" y="2349500"/>
            <a:ext cx="1296987" cy="1008063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99663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Масштаб </a:t>
            </a:r>
          </a:p>
          <a:p>
            <a:pPr algn="ctr">
              <a:defRPr/>
            </a:pPr>
            <a:r>
              <a:rPr lang="ru-RU" sz="1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допустимых </a:t>
            </a:r>
          </a:p>
          <a:p>
            <a:pPr algn="ctr">
              <a:defRPr/>
            </a:pPr>
            <a:r>
              <a:rPr lang="ru-RU" sz="1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значений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3857625" y="3786188"/>
            <a:ext cx="1428750" cy="649287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99663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Передача данных</a:t>
            </a:r>
          </a:p>
          <a:p>
            <a:pPr algn="ctr">
              <a:defRPr/>
            </a:pPr>
            <a:r>
              <a:rPr lang="ru-RU" sz="9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1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сотрудникам</a:t>
            </a:r>
            <a:endParaRPr lang="ru-RU" sz="14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3786188" y="2357438"/>
            <a:ext cx="1296987" cy="1008062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99663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Оценка </a:t>
            </a:r>
          </a:p>
          <a:p>
            <a:pPr algn="ctr">
              <a:defRPr/>
            </a:pPr>
            <a:r>
              <a:rPr lang="ru-RU" sz="1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значимости </a:t>
            </a:r>
          </a:p>
          <a:p>
            <a:pPr algn="ctr">
              <a:defRPr/>
            </a:pPr>
            <a:r>
              <a:rPr lang="ru-RU" sz="1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информации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2195513" y="3789363"/>
            <a:ext cx="1296987" cy="925512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99663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Сравните </a:t>
            </a:r>
          </a:p>
          <a:p>
            <a:pPr algn="ctr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результаты </a:t>
            </a:r>
          </a:p>
          <a:p>
            <a:pPr algn="ctr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со стандартами</a:t>
            </a: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5508625" y="5013325"/>
            <a:ext cx="1296988" cy="649288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99663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Пересмотрите </a:t>
            </a:r>
          </a:p>
          <a:p>
            <a:pPr algn="ctr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стандарты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5508625" y="3789363"/>
            <a:ext cx="1296988" cy="649287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99663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1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Реалистичны ли </a:t>
            </a:r>
          </a:p>
          <a:p>
            <a:pPr algn="ctr">
              <a:defRPr/>
            </a:pPr>
            <a:r>
              <a:rPr lang="ru-RU" sz="11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стандарты</a:t>
            </a:r>
            <a:r>
              <a:rPr lang="ru-RU" sz="1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?</a:t>
            </a:r>
            <a:endParaRPr lang="ru-RU" sz="36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5435600" y="2349500"/>
            <a:ext cx="1296988" cy="649288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99663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Достигнуты </a:t>
            </a:r>
          </a:p>
          <a:p>
            <a:pPr algn="ctr">
              <a:defRPr/>
            </a:pPr>
            <a:r>
              <a:rPr lang="ru-RU" sz="1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ли цели?</a:t>
            </a: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7215188" y="5000625"/>
            <a:ext cx="1296987" cy="649288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99663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Устраните </a:t>
            </a:r>
          </a:p>
          <a:p>
            <a:pPr algn="ctr">
              <a:defRPr/>
            </a:pPr>
            <a:r>
              <a:rPr lang="ru-RU" sz="1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отклонение</a:t>
            </a: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7235825" y="3789363"/>
            <a:ext cx="1296988" cy="649287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99663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Какая причина </a:t>
            </a:r>
          </a:p>
          <a:p>
            <a:pPr algn="ctr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отклонения?</a:t>
            </a: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7235825" y="2349500"/>
            <a:ext cx="1479550" cy="649288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99663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Ничего не </a:t>
            </a:r>
          </a:p>
          <a:p>
            <a:pPr algn="ctr">
              <a:defRPr/>
            </a:pPr>
            <a:r>
              <a:rPr lang="ru-RU" sz="1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предпринимайте</a:t>
            </a:r>
          </a:p>
        </p:txBody>
      </p:sp>
      <p:sp>
        <p:nvSpPr>
          <p:cNvPr id="8208" name="Line 20"/>
          <p:cNvSpPr>
            <a:spLocks noChangeShapeType="1"/>
          </p:cNvSpPr>
          <p:nvPr/>
        </p:nvSpPr>
        <p:spPr bwMode="auto">
          <a:xfrm>
            <a:off x="3492500" y="4076700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09" name="Line 24"/>
          <p:cNvSpPr>
            <a:spLocks noChangeShapeType="1"/>
          </p:cNvSpPr>
          <p:nvPr/>
        </p:nvSpPr>
        <p:spPr bwMode="auto">
          <a:xfrm>
            <a:off x="5076825" y="2636838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10" name="Line 25"/>
          <p:cNvSpPr>
            <a:spLocks noChangeShapeType="1"/>
          </p:cNvSpPr>
          <p:nvPr/>
        </p:nvSpPr>
        <p:spPr bwMode="auto">
          <a:xfrm>
            <a:off x="6084888" y="2997200"/>
            <a:ext cx="0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11" name="Line 26"/>
          <p:cNvSpPr>
            <a:spLocks noChangeShapeType="1"/>
          </p:cNvSpPr>
          <p:nvPr/>
        </p:nvSpPr>
        <p:spPr bwMode="auto">
          <a:xfrm>
            <a:off x="6156325" y="443706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12" name="Line 27"/>
          <p:cNvSpPr>
            <a:spLocks noChangeShapeType="1"/>
          </p:cNvSpPr>
          <p:nvPr/>
        </p:nvSpPr>
        <p:spPr bwMode="auto">
          <a:xfrm>
            <a:off x="6732588" y="263683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13" name="Line 28"/>
          <p:cNvSpPr>
            <a:spLocks noChangeShapeType="1"/>
          </p:cNvSpPr>
          <p:nvPr/>
        </p:nvSpPr>
        <p:spPr bwMode="auto">
          <a:xfrm>
            <a:off x="6804025" y="4149725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14" name="Line 29"/>
          <p:cNvSpPr>
            <a:spLocks noChangeShapeType="1"/>
          </p:cNvSpPr>
          <p:nvPr/>
        </p:nvSpPr>
        <p:spPr bwMode="auto">
          <a:xfrm>
            <a:off x="7885113" y="443706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cxnSp>
        <p:nvCxnSpPr>
          <p:cNvPr id="8215" name="AutoShape 30"/>
          <p:cNvCxnSpPr>
            <a:cxnSpLocks noChangeShapeType="1"/>
            <a:stCxn id="3078" idx="3"/>
            <a:endCxn id="3080" idx="2"/>
          </p:cNvCxnSpPr>
          <p:nvPr/>
        </p:nvCxnSpPr>
        <p:spPr bwMode="auto">
          <a:xfrm flipV="1">
            <a:off x="2071688" y="4435475"/>
            <a:ext cx="2500312" cy="54133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8216" name="AutoShape 32"/>
          <p:cNvCxnSpPr>
            <a:cxnSpLocks noChangeShapeType="1"/>
            <a:stCxn id="3082" idx="2"/>
            <a:endCxn id="3087" idx="2"/>
          </p:cNvCxnSpPr>
          <p:nvPr/>
        </p:nvCxnSpPr>
        <p:spPr bwMode="auto">
          <a:xfrm rot="16200000" flipH="1">
            <a:off x="4886325" y="2671763"/>
            <a:ext cx="935038" cy="5021262"/>
          </a:xfrm>
          <a:prstGeom prst="bentConnector3">
            <a:avLst>
              <a:gd name="adj1" fmla="val 124449"/>
            </a:avLst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cxnSp>
        <p:nvCxnSpPr>
          <p:cNvPr id="8217" name="AutoShape 34"/>
          <p:cNvCxnSpPr>
            <a:cxnSpLocks noChangeShapeType="1"/>
            <a:stCxn id="3089" idx="0"/>
            <a:endCxn id="3079" idx="1"/>
          </p:cNvCxnSpPr>
          <p:nvPr/>
        </p:nvCxnSpPr>
        <p:spPr bwMode="auto">
          <a:xfrm rot="-5400000" flipH="1" flipV="1">
            <a:off x="4833938" y="-288925"/>
            <a:ext cx="503238" cy="5780087"/>
          </a:xfrm>
          <a:prstGeom prst="bentConnector4">
            <a:avLst>
              <a:gd name="adj1" fmla="val -45352"/>
              <a:gd name="adj2" fmla="val 10395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107" name="Rectangle 35"/>
          <p:cNvSpPr>
            <a:spLocks noChangeArrowheads="1"/>
          </p:cNvSpPr>
          <p:nvPr/>
        </p:nvSpPr>
        <p:spPr bwMode="auto">
          <a:xfrm>
            <a:off x="6711950" y="2276475"/>
            <a:ext cx="5191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/>
              <a:t> </a:t>
            </a:r>
            <a:r>
              <a:rPr lang="ru-RU" b="1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да</a:t>
            </a:r>
          </a:p>
        </p:txBody>
      </p:sp>
      <p:sp>
        <p:nvSpPr>
          <p:cNvPr id="3108" name="Rectangle 36"/>
          <p:cNvSpPr>
            <a:spLocks noChangeArrowheads="1"/>
          </p:cNvSpPr>
          <p:nvPr/>
        </p:nvSpPr>
        <p:spPr bwMode="auto">
          <a:xfrm>
            <a:off x="6786563" y="3786188"/>
            <a:ext cx="4556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да</a:t>
            </a:r>
          </a:p>
        </p:txBody>
      </p:sp>
      <p:sp>
        <p:nvSpPr>
          <p:cNvPr id="3109" name="Rectangle 37"/>
          <p:cNvSpPr>
            <a:spLocks noChangeArrowheads="1"/>
          </p:cNvSpPr>
          <p:nvPr/>
        </p:nvSpPr>
        <p:spPr bwMode="auto">
          <a:xfrm>
            <a:off x="6084888" y="3141663"/>
            <a:ext cx="5619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нет</a:t>
            </a: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6156325" y="4508500"/>
            <a:ext cx="5619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1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нет</a:t>
            </a:r>
          </a:p>
        </p:txBody>
      </p:sp>
      <p:cxnSp>
        <p:nvCxnSpPr>
          <p:cNvPr id="37" name="Прямая со стрелкой 36"/>
          <p:cNvCxnSpPr/>
          <p:nvPr/>
        </p:nvCxnSpPr>
        <p:spPr>
          <a:xfrm rot="10800000" flipV="1">
            <a:off x="2143125" y="5357813"/>
            <a:ext cx="3365500" cy="206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rot="16200000" flipH="1">
            <a:off x="937419" y="3991769"/>
            <a:ext cx="569913" cy="15875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stCxn id="3079" idx="2"/>
            <a:endCxn id="3082" idx="0"/>
          </p:cNvCxnSpPr>
          <p:nvPr/>
        </p:nvCxnSpPr>
        <p:spPr>
          <a:xfrm rot="5400000">
            <a:off x="2628107" y="3572669"/>
            <a:ext cx="431800" cy="1587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 rot="16200000" flipV="1">
            <a:off x="3464719" y="3393282"/>
            <a:ext cx="428625" cy="35718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>
            <a:stCxn id="3080" idx="0"/>
          </p:cNvCxnSpPr>
          <p:nvPr/>
        </p:nvCxnSpPr>
        <p:spPr>
          <a:xfrm rot="5400000" flipH="1" flipV="1">
            <a:off x="4356895" y="3571081"/>
            <a:ext cx="430212" cy="3175"/>
          </a:xfrm>
          <a:prstGeom prst="straightConnector1">
            <a:avLst/>
          </a:prstGeom>
          <a:ln w="127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Этапы процесса контроля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ru-RU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1.</a:t>
            </a:r>
            <a:r>
              <a:rPr lang="ru-RU" smtClean="0">
                <a:latin typeface="Adobe Caslon Pro" pitchFamily="18" charset="0"/>
              </a:rPr>
              <a:t>   Выработка стандартов и критериев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ru-RU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2.</a:t>
            </a:r>
            <a:r>
              <a:rPr lang="ru-RU" smtClean="0">
                <a:latin typeface="Adobe Caslon Pro" pitchFamily="18" charset="0"/>
              </a:rPr>
              <a:t>   Сопоставления реальных резервов со стандартами и критериями</a:t>
            </a:r>
          </a:p>
          <a:p>
            <a:pPr marL="609600" indent="-609600" eaLnBrk="1" hangingPunct="1">
              <a:buFontTx/>
              <a:buNone/>
              <a:defRPr/>
            </a:pPr>
            <a:r>
              <a:rPr lang="ru-RU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3.</a:t>
            </a:r>
            <a:r>
              <a:rPr lang="ru-RU" smtClean="0">
                <a:latin typeface="Adobe Caslon Pro" pitchFamily="18" charset="0"/>
              </a:rPr>
              <a:t>   Принятия необходимых корректировочных действий:</a:t>
            </a:r>
          </a:p>
          <a:p>
            <a:pPr marL="990600" lvl="1" indent="-533400" eaLnBrk="1" hangingPunct="1">
              <a:buFontTx/>
              <a:buNone/>
              <a:defRPr/>
            </a:pPr>
            <a:r>
              <a:rPr lang="ru-RU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- </a:t>
            </a:r>
            <a:r>
              <a:rPr lang="ru-RU" smtClean="0">
                <a:latin typeface="Adobe Caslon Pro" pitchFamily="18" charset="0"/>
              </a:rPr>
              <a:t>ничего не предпринимать</a:t>
            </a:r>
          </a:p>
          <a:p>
            <a:pPr marL="990600" lvl="1" indent="-533400" eaLnBrk="1" hangingPunct="1">
              <a:buFontTx/>
              <a:buNone/>
              <a:defRPr/>
            </a:pPr>
            <a:r>
              <a:rPr lang="ru-RU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-</a:t>
            </a:r>
            <a:r>
              <a:rPr lang="ru-RU" smtClean="0">
                <a:latin typeface="Adobe Caslon Pro" pitchFamily="18" charset="0"/>
              </a:rPr>
              <a:t> устранить отклонения</a:t>
            </a:r>
          </a:p>
          <a:p>
            <a:pPr marL="990600" lvl="1" indent="-533400" eaLnBrk="1" hangingPunct="1">
              <a:buFontTx/>
              <a:buNone/>
              <a:defRPr/>
            </a:pPr>
            <a:r>
              <a:rPr lang="ru-RU" smtClean="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dobe Caslon Pro" pitchFamily="18" charset="0"/>
              </a:rPr>
              <a:t>-</a:t>
            </a:r>
            <a:r>
              <a:rPr lang="ru-RU" smtClean="0">
                <a:latin typeface="Adobe Caslon Pro" pitchFamily="18" charset="0"/>
              </a:rPr>
              <a:t> пересмотреть стандарт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33CC33"/>
            </a:gs>
            <a:gs pos="100000">
              <a:srgbClr val="006600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8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Благодарю за внимание 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ransition spd="slow" advTm="10000">
    <p:blinds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180</Words>
  <Application>Microsoft Office PowerPoint</Application>
  <PresentationFormat>Экран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Adobe Caslon Pro</vt:lpstr>
      <vt:lpstr>Arial</vt:lpstr>
      <vt:lpstr>Garamond</vt:lpstr>
      <vt:lpstr>Goudy Old Style</vt:lpstr>
      <vt:lpstr>Оформление по умолчанию</vt:lpstr>
      <vt:lpstr>Контроль </vt:lpstr>
      <vt:lpstr>Определение </vt:lpstr>
      <vt:lpstr>Основные составляющие процесса контроля</vt:lpstr>
      <vt:lpstr>Виды контроля</vt:lpstr>
      <vt:lpstr>Области использования предварительного контроля</vt:lpstr>
      <vt:lpstr>Функции заключительного контроля</vt:lpstr>
      <vt:lpstr>Модель процесса контроля (по принципу исключения)</vt:lpstr>
      <vt:lpstr>Этапы процесса контроля</vt:lpstr>
      <vt:lpstr>Благодарю за внимание </vt:lpstr>
    </vt:vector>
  </TitlesOfParts>
  <Company>Организация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</dc:title>
  <dc:creator>Customer</dc:creator>
  <cp:lastModifiedBy>Пользователь</cp:lastModifiedBy>
  <cp:revision>9</cp:revision>
  <dcterms:created xsi:type="dcterms:W3CDTF">2009-03-21T19:40:36Z</dcterms:created>
  <dcterms:modified xsi:type="dcterms:W3CDTF">2019-01-16T06:51:02Z</dcterms:modified>
</cp:coreProperties>
</file>