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64E3D-7132-406A-A549-DF7FECBFE4CB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B5049-4731-4E7D-8559-B2C38E9775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B5049-4731-4E7D-8559-B2C38E9775A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Понятие и виды организаций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850064"/>
            <a:ext cx="7786742" cy="1752600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Характеристики организаций</a:t>
            </a:r>
            <a:endParaRPr lang="ru-RU" sz="4400" b="1" dirty="0"/>
          </a:p>
        </p:txBody>
      </p:sp>
      <p:pic>
        <p:nvPicPr>
          <p:cNvPr id="6" name="Рисунок 5" descr="AbleStock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9" y="2524119"/>
            <a:ext cx="6393700" cy="42624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643182"/>
            <a:ext cx="7215238" cy="1143000"/>
          </a:xfrm>
        </p:spPr>
        <p:txBody>
          <a:bodyPr/>
          <a:lstStyle/>
          <a:p>
            <a:r>
              <a:rPr lang="ru-RU" b="1" dirty="0" smtClean="0"/>
              <a:t>Благодарим за внимание</a:t>
            </a:r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 лекции: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3929090" cy="505303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Типы организаций и их структуры</a:t>
            </a:r>
          </a:p>
          <a:p>
            <a:r>
              <a:rPr lang="ru-RU" dirty="0" smtClean="0"/>
              <a:t>Типы организаций по взаимодействию с внешней средой</a:t>
            </a:r>
          </a:p>
          <a:p>
            <a:r>
              <a:rPr lang="ru-RU" dirty="0" smtClean="0"/>
              <a:t> Типы организаций по взаимодействию подразделений</a:t>
            </a:r>
          </a:p>
          <a:p>
            <a:r>
              <a:rPr lang="ru-RU" dirty="0" smtClean="0"/>
              <a:t> Типы организаций по взаимодействию с человеком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AbleStock045.jpg"/>
          <p:cNvPicPr>
            <a:picLocks noChangeAspect="1"/>
          </p:cNvPicPr>
          <p:nvPr/>
        </p:nvPicPr>
        <p:blipFill>
          <a:blip r:embed="rId2" cstate="print"/>
          <a:srcRect l="7812" r="9375" b="8333"/>
          <a:stretch>
            <a:fillRect/>
          </a:stretch>
        </p:blipFill>
        <p:spPr>
          <a:xfrm>
            <a:off x="5500694" y="1142984"/>
            <a:ext cx="3226885" cy="5357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0"/>
            <a:ext cx="6400800" cy="10715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Типы организаций и их структуры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142844" y="0"/>
            <a:ext cx="2071702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Каждая организация представляет собой достаточно сложную систему, описать которую можно, определив характер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взаимодей-ствия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на каждом ее уровне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71736" y="1142984"/>
            <a:ext cx="5929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уровни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0298" y="2000240"/>
            <a:ext cx="1714512" cy="7858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«организация – внешняя среда»</a:t>
            </a:r>
            <a:endParaRPr lang="ru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0" y="1928802"/>
            <a:ext cx="2143140" cy="10001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«подразделение – подразделение» или «группа – группа»</a:t>
            </a:r>
            <a:endParaRPr lang="ru-RU" sz="1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072330" y="2000240"/>
            <a:ext cx="1714512" cy="7858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«индивид – организация»</a:t>
            </a:r>
            <a:endParaRPr lang="ru-RU" sz="1600" dirty="0"/>
          </a:p>
        </p:txBody>
      </p: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 rot="10800000" flipV="1">
            <a:off x="3357554" y="1500174"/>
            <a:ext cx="164307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7" idx="0"/>
          </p:cNvCxnSpPr>
          <p:nvPr/>
        </p:nvCxnSpPr>
        <p:spPr>
          <a:xfrm>
            <a:off x="6072198" y="1500174"/>
            <a:ext cx="185738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5358612" y="17144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1679158" y="3679430"/>
            <a:ext cx="17851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2571736" y="3786190"/>
            <a:ext cx="3571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/>
          <p:nvPr/>
        </p:nvSpPr>
        <p:spPr>
          <a:xfrm>
            <a:off x="2714612" y="3500438"/>
            <a:ext cx="2000264" cy="571504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механистический тип  организации</a:t>
            </a:r>
            <a:endParaRPr lang="ru-RU" sz="1600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4857752" y="4214818"/>
            <a:ext cx="3571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2571736" y="4572008"/>
            <a:ext cx="3571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4857752" y="5357825"/>
            <a:ext cx="3571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7215206" y="3786190"/>
            <a:ext cx="3571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4857752" y="4786322"/>
            <a:ext cx="3571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Скругленный прямоугольник 40"/>
          <p:cNvSpPr/>
          <p:nvPr/>
        </p:nvSpPr>
        <p:spPr>
          <a:xfrm>
            <a:off x="7439044" y="3500438"/>
            <a:ext cx="1562112" cy="64294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индивидуа-листская организация</a:t>
            </a:r>
            <a:endParaRPr lang="ru-RU" sz="1600" dirty="0"/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flipV="1">
            <a:off x="7215206" y="4857759"/>
            <a:ext cx="3571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кругленный прямоугольник 39"/>
          <p:cNvSpPr/>
          <p:nvPr/>
        </p:nvSpPr>
        <p:spPr>
          <a:xfrm>
            <a:off x="7429520" y="4419608"/>
            <a:ext cx="1571636" cy="652466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корпоратив-ная организация</a:t>
            </a:r>
            <a:endParaRPr lang="ru-RU" sz="1600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rot="5400000">
            <a:off x="3644100" y="4143380"/>
            <a:ext cx="242809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2714612" y="4357694"/>
            <a:ext cx="2000264" cy="428628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органический тип организации</a:t>
            </a:r>
            <a:endParaRPr lang="ru-RU" sz="1600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143504" y="3929066"/>
            <a:ext cx="1847864" cy="500066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традиционный тип организации</a:t>
            </a:r>
            <a:endParaRPr lang="ru-RU" sz="1600" dirty="0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5143504" y="4572008"/>
            <a:ext cx="1857388" cy="428628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дивизиональная организация</a:t>
            </a:r>
            <a:endParaRPr lang="ru-RU" sz="1600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143504" y="5143512"/>
            <a:ext cx="1857388" cy="366714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матричная организация</a:t>
            </a:r>
            <a:endParaRPr lang="ru-RU" sz="1600" dirty="0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rot="5400000">
            <a:off x="6180149" y="3821909"/>
            <a:ext cx="207090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9006" y="428612"/>
            <a:ext cx="821934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Типы организаций по взаимодействию с внешней средой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00100" y="1428736"/>
            <a:ext cx="4071966" cy="5143536"/>
          </a:xfrm>
        </p:spPr>
        <p:txBody>
          <a:bodyPr>
            <a:normAutofit fontScale="77500" lnSpcReduction="20000"/>
          </a:bodyPr>
          <a:lstStyle/>
          <a:p>
            <a:pPr marL="85725" indent="-3175"/>
            <a:r>
              <a:rPr lang="ru-RU" sz="2000" b="1" dirty="0" smtClean="0">
                <a:solidFill>
                  <a:schemeClr val="bg1">
                    <a:lumMod val="25000"/>
                  </a:schemeClr>
                </a:solidFill>
              </a:rPr>
              <a:t>  </a:t>
            </a:r>
            <a:r>
              <a:rPr lang="ru-RU" sz="2600" b="1" dirty="0" smtClean="0">
                <a:solidFill>
                  <a:schemeClr val="bg1">
                    <a:lumMod val="25000"/>
                  </a:schemeClr>
                </a:solidFill>
              </a:rPr>
              <a:t>механистический тип  организации   </a:t>
            </a:r>
            <a:r>
              <a:rPr lang="ru-RU" sz="2600" dirty="0" smtClean="0"/>
              <a:t>характеризуется</a:t>
            </a:r>
            <a:r>
              <a:rPr lang="ru-RU" sz="2000" dirty="0" smtClean="0"/>
              <a:t>:  </a:t>
            </a:r>
          </a:p>
          <a:p>
            <a:pPr marL="85725" indent="-3175">
              <a:spcBef>
                <a:spcPts val="400"/>
              </a:spcBef>
              <a:buNone/>
            </a:pPr>
            <a:endParaRPr lang="ru-RU" sz="2000" dirty="0" smtClean="0"/>
          </a:p>
          <a:p>
            <a:pPr marL="85725" indent="-3175">
              <a:spcBef>
                <a:spcPts val="400"/>
              </a:spcBef>
              <a:buNone/>
            </a:pPr>
            <a:endParaRPr lang="ru-RU" sz="2000" dirty="0" smtClean="0"/>
          </a:p>
          <a:p>
            <a:pPr marL="85725" indent="-3175">
              <a:spcBef>
                <a:spcPts val="400"/>
              </a:spcBef>
              <a:buNone/>
            </a:pPr>
            <a:endParaRPr lang="ru-RU" sz="2000" dirty="0" smtClean="0"/>
          </a:p>
          <a:p>
            <a:pPr marL="85725" indent="-3175">
              <a:spcBef>
                <a:spcPts val="400"/>
              </a:spcBef>
              <a:buNone/>
            </a:pPr>
            <a:endParaRPr lang="ru-RU" sz="2000" dirty="0" smtClean="0"/>
          </a:p>
          <a:p>
            <a:pPr marL="85725" indent="-3175">
              <a:spcBef>
                <a:spcPts val="400"/>
              </a:spcBef>
              <a:buNone/>
            </a:pPr>
            <a:endParaRPr lang="ru-RU" sz="2000" dirty="0" smtClean="0"/>
          </a:p>
          <a:p>
            <a:pPr marL="85725" indent="-3175">
              <a:spcBef>
                <a:spcPts val="400"/>
              </a:spcBef>
              <a:buNone/>
            </a:pPr>
            <a:endParaRPr lang="ru-RU" sz="2000" dirty="0" smtClean="0"/>
          </a:p>
          <a:p>
            <a:pPr marL="85725" indent="-3175">
              <a:spcBef>
                <a:spcPts val="400"/>
              </a:spcBef>
              <a:buNone/>
            </a:pPr>
            <a:endParaRPr lang="ru-RU" sz="2000" dirty="0" smtClean="0"/>
          </a:p>
          <a:p>
            <a:pPr marL="85725" indent="-3175">
              <a:spcBef>
                <a:spcPts val="400"/>
              </a:spcBef>
              <a:buNone/>
            </a:pPr>
            <a:endParaRPr lang="ru-RU" sz="2000" dirty="0" smtClean="0"/>
          </a:p>
          <a:p>
            <a:pPr marL="85725" indent="-3175">
              <a:spcBef>
                <a:spcPts val="400"/>
              </a:spcBef>
              <a:buNone/>
            </a:pPr>
            <a:endParaRPr lang="ru-RU" sz="18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143504" y="1428736"/>
            <a:ext cx="3800476" cy="5143536"/>
          </a:xfrm>
        </p:spPr>
        <p:txBody>
          <a:bodyPr>
            <a:normAutofit fontScale="77500" lnSpcReduction="20000"/>
          </a:bodyPr>
          <a:lstStyle/>
          <a:p>
            <a:pPr marL="85725" indent="-3175">
              <a:buNone/>
            </a:pPr>
            <a:r>
              <a:rPr lang="ru-RU" dirty="0" smtClean="0"/>
              <a:t>Термин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«механистический» </a:t>
            </a:r>
            <a:r>
              <a:rPr lang="ru-RU" dirty="0" smtClean="0"/>
              <a:t>показывает, что организация спроектирована наподобие машинного механизма, предназначенного для производительных операций</a:t>
            </a:r>
          </a:p>
          <a:p>
            <a:pPr marL="85725" indent="-3175">
              <a:buNone/>
            </a:pPr>
            <a:endParaRPr lang="ru-RU" dirty="0" smtClean="0"/>
          </a:p>
          <a:p>
            <a:pPr marL="85725" indent="-3175">
              <a:buNone/>
            </a:pPr>
            <a:r>
              <a:rPr lang="ru-RU" dirty="0" smtClean="0"/>
              <a:t>Данный тип эффективен при использовании рутинных технологий (низкая неопределенность того, когда, где и как выполнять работу) и имеется несложное и нединамичное внешнее окружение</a:t>
            </a:r>
          </a:p>
          <a:p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57290" y="2357430"/>
            <a:ext cx="3357586" cy="5715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3175">
              <a:spcBef>
                <a:spcPts val="40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использованием формальных правил и процедур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357290" y="4714884"/>
            <a:ext cx="3357586" cy="5715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3175">
              <a:spcBef>
                <a:spcPts val="40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жесткой иерархией власти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57290" y="3143248"/>
            <a:ext cx="3357586" cy="5715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3175">
              <a:spcBef>
                <a:spcPts val="40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централизованным принятием решений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57290" y="3929066"/>
            <a:ext cx="3357586" cy="5715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узко определенной ответственностью в работе </a:t>
            </a:r>
          </a:p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214414" y="2143116"/>
            <a:ext cx="342902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-250065" y="3607595"/>
            <a:ext cx="292895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9" idx="1"/>
          </p:cNvCxnSpPr>
          <p:nvPr/>
        </p:nvCxnSpPr>
        <p:spPr>
          <a:xfrm>
            <a:off x="1214414" y="2643182"/>
            <a:ext cx="14287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214414" y="3429000"/>
            <a:ext cx="14287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214414" y="5070486"/>
            <a:ext cx="14287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214414" y="4213230"/>
            <a:ext cx="14287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800" decel="100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320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Типы организаций по взаимодействию с внешней средой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85725" indent="-3175">
              <a:buNone/>
            </a:pPr>
            <a:endParaRPr lang="ru-RU" sz="2000" dirty="0" smtClean="0"/>
          </a:p>
          <a:p>
            <a:pPr marL="85725" indent="-3175">
              <a:buNone/>
            </a:pPr>
            <a:r>
              <a:rPr lang="ru-RU" sz="2000" dirty="0" smtClean="0"/>
              <a:t>Термин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«органический» </a:t>
            </a:r>
            <a:r>
              <a:rPr lang="ru-RU" sz="2000" dirty="0" smtClean="0"/>
              <a:t>показывает , что организация устроена как живой организм</a:t>
            </a:r>
          </a:p>
          <a:p>
            <a:pPr marL="85725" indent="-3175">
              <a:buNone/>
            </a:pPr>
            <a:endParaRPr lang="ru-RU" sz="2000" dirty="0" smtClean="0"/>
          </a:p>
          <a:p>
            <a:pPr marL="85725" indent="-3175">
              <a:buNone/>
            </a:pPr>
            <a:r>
              <a:rPr lang="ru-RU" sz="2000" dirty="0" smtClean="0"/>
              <a:t>Данный тип эффективен при использовании нерутинных технологий (высокая неопределенность того, когда, где и как выполнять работу) и имеется сложное и динамичное внешнее окружение</a:t>
            </a:r>
          </a:p>
          <a:p>
            <a:pPr marL="85725" indent="-3175">
              <a:buNone/>
            </a:pPr>
            <a:endParaRPr lang="ru-RU" sz="2000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000100" y="1571612"/>
            <a:ext cx="3929090" cy="4663440"/>
          </a:xfrm>
        </p:spPr>
        <p:txBody>
          <a:bodyPr>
            <a:normAutofit/>
          </a:bodyPr>
          <a:lstStyle/>
          <a:p>
            <a:pPr marL="85725" indent="-3175"/>
            <a:r>
              <a:rPr lang="ru-RU" sz="1800" b="1" dirty="0" smtClean="0">
                <a:solidFill>
                  <a:schemeClr val="bg1">
                    <a:lumMod val="25000"/>
                  </a:schemeClr>
                </a:solidFill>
              </a:rPr>
              <a:t>  </a:t>
            </a:r>
            <a:r>
              <a:rPr lang="ru-RU" sz="2000" b="1" dirty="0" smtClean="0">
                <a:solidFill>
                  <a:schemeClr val="bg1">
                    <a:lumMod val="25000"/>
                  </a:schemeClr>
                </a:solidFill>
              </a:rPr>
              <a:t>органический тип организации </a:t>
            </a:r>
            <a:r>
              <a:rPr lang="ru-RU" sz="2000" dirty="0" smtClean="0"/>
              <a:t>характеризуется:</a:t>
            </a:r>
          </a:p>
          <a:p>
            <a:pPr marL="85725" indent="-3175"/>
            <a:endParaRPr lang="ru-RU" sz="2400" dirty="0" smtClean="0"/>
          </a:p>
          <a:p>
            <a:pPr marL="85725" indent="-3175">
              <a:buNone/>
            </a:pPr>
            <a:endParaRPr lang="ru-RU" sz="2400" dirty="0" smtClean="0"/>
          </a:p>
          <a:p>
            <a:pPr marL="85725" indent="-3175">
              <a:buFont typeface="Wingdings" pitchFamily="2" charset="2"/>
              <a:buChar char="ü"/>
            </a:pPr>
            <a:endParaRPr lang="ru-RU" sz="18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57290" y="2428868"/>
            <a:ext cx="3357586" cy="78581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3175">
              <a:buNone/>
            </a:pPr>
            <a:r>
              <a:rPr lang="ru-RU" dirty="0" smtClean="0">
                <a:solidFill>
                  <a:schemeClr val="tx1"/>
                </a:solidFill>
              </a:rPr>
              <a:t>слабым или умеренным  использованием  формальных правил и процедур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57290" y="3357562"/>
            <a:ext cx="3357586" cy="71438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3175">
              <a:buNone/>
            </a:pPr>
            <a:r>
              <a:rPr lang="ru-RU" dirty="0" smtClean="0">
                <a:solidFill>
                  <a:schemeClr val="tx1"/>
                </a:solidFill>
              </a:rPr>
              <a:t>децентрализацией и участием работников в принятии решений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57290" y="4214818"/>
            <a:ext cx="3357586" cy="5715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3175">
              <a:buNone/>
            </a:pPr>
            <a:r>
              <a:rPr lang="ru-RU" dirty="0" smtClean="0">
                <a:solidFill>
                  <a:schemeClr val="tx1"/>
                </a:solidFill>
              </a:rPr>
              <a:t>широко определяемой ответственностью в работе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57290" y="5643578"/>
            <a:ext cx="3357586" cy="5715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3175">
              <a:buNone/>
            </a:pPr>
            <a:r>
              <a:rPr lang="ru-RU" dirty="0" smtClean="0">
                <a:solidFill>
                  <a:schemeClr val="tx1"/>
                </a:solidFill>
              </a:rPr>
              <a:t>небольшим количеством уровней иерархии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357290" y="4929198"/>
            <a:ext cx="3357586" cy="5715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3175">
              <a:buNone/>
            </a:pPr>
            <a:r>
              <a:rPr lang="ru-RU" dirty="0" smtClean="0">
                <a:solidFill>
                  <a:schemeClr val="tx1"/>
                </a:solidFill>
              </a:rPr>
              <a:t>гибкостью структуры власти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214414" y="2285992"/>
            <a:ext cx="335758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-607255" y="4107661"/>
            <a:ext cx="364333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214414" y="2786058"/>
            <a:ext cx="14287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214414" y="3713164"/>
            <a:ext cx="14287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214414" y="4498982"/>
            <a:ext cx="14287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214414" y="5214950"/>
            <a:ext cx="14287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214414" y="5927742"/>
            <a:ext cx="14287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8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80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0"/>
            <a:ext cx="6858016" cy="15001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Типы организаций по взаимодействию подразделений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0" y="357190"/>
            <a:ext cx="2285984" cy="6215082"/>
          </a:xfrm>
        </p:spPr>
        <p:txBody>
          <a:bodyPr>
            <a:normAutofit fontScale="92500"/>
          </a:bodyPr>
          <a:lstStyle/>
          <a:p>
            <a:pPr marL="85725" indent="-3175">
              <a:tabLst>
                <a:tab pos="85725" algn="l"/>
              </a:tabLst>
            </a:pPr>
            <a:r>
              <a:rPr lang="ru-RU" sz="2600" b="1" dirty="0" smtClean="0">
                <a:solidFill>
                  <a:schemeClr val="bg1"/>
                </a:solidFill>
              </a:rPr>
              <a:t>Традиционная организация</a:t>
            </a:r>
          </a:p>
          <a:p>
            <a:pPr marL="85725" indent="-3175">
              <a:tabLst>
                <a:tab pos="85725" algn="l"/>
              </a:tabLst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85725" indent="-3175">
              <a:buNone/>
              <a:tabLst>
                <a:tab pos="85725" algn="l"/>
              </a:tabLst>
            </a:pPr>
            <a:r>
              <a:rPr lang="ru-RU" sz="2400" dirty="0" smtClean="0">
                <a:solidFill>
                  <a:schemeClr val="tx1"/>
                </a:solidFill>
              </a:rPr>
              <a:t>Основой этой схемы являются линейные подразделения, </a:t>
            </a:r>
            <a:r>
              <a:rPr lang="ru-RU" sz="2400" dirty="0" err="1" smtClean="0">
                <a:solidFill>
                  <a:schemeClr val="tx1"/>
                </a:solidFill>
              </a:rPr>
              <a:t>осуществляю-щие</a:t>
            </a:r>
            <a:r>
              <a:rPr lang="ru-RU" sz="2400" dirty="0" smtClean="0">
                <a:solidFill>
                  <a:schemeClr val="tx1"/>
                </a:solidFill>
              </a:rPr>
              <a:t> основную работу и </a:t>
            </a:r>
            <a:r>
              <a:rPr lang="ru-RU" sz="2400" dirty="0" err="1" smtClean="0">
                <a:solidFill>
                  <a:schemeClr val="tx1"/>
                </a:solidFill>
              </a:rPr>
              <a:t>обслуживаю-щие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функцио-нальные</a:t>
            </a:r>
            <a:r>
              <a:rPr lang="ru-RU" sz="2400" dirty="0" smtClean="0">
                <a:solidFill>
                  <a:schemeClr val="tx1"/>
                </a:solidFill>
              </a:rPr>
              <a:t> подразделения, создаваемые на «ресурсной» основе</a:t>
            </a:r>
          </a:p>
          <a:p>
            <a:pPr marL="85725" indent="-3175">
              <a:buFont typeface="Arial" pitchFamily="34" charset="0"/>
              <a:buChar char="•"/>
              <a:tabLst>
                <a:tab pos="85725" algn="l"/>
              </a:tabLst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572132" y="1857364"/>
            <a:ext cx="1428760" cy="571504"/>
          </a:xfrm>
          <a:prstGeom prst="flowChartAlternateProces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директор завода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86182" y="2857496"/>
            <a:ext cx="1143008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финансы</a:t>
            </a: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72066" y="2857496"/>
            <a:ext cx="1143008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кадры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57950" y="2857496"/>
            <a:ext cx="1143008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планиро-вание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643834" y="2857496"/>
            <a:ext cx="1214446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снабже-ние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5214942" y="3500438"/>
            <a:ext cx="2143140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57686" y="2641594"/>
            <a:ext cx="3929090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9" idx="0"/>
          </p:cNvCxnSpPr>
          <p:nvPr/>
        </p:nvCxnSpPr>
        <p:spPr>
          <a:xfrm rot="5400000">
            <a:off x="4251323" y="2750339"/>
            <a:ext cx="213520" cy="79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535619" y="2749545"/>
            <a:ext cx="214314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6821503" y="2749545"/>
            <a:ext cx="214314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8180413" y="2749545"/>
            <a:ext cx="214314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4286248" y="4572008"/>
            <a:ext cx="128588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разработка продукции</a:t>
            </a:r>
            <a:endParaRPr lang="ru-RU" sz="16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643570" y="4572008"/>
            <a:ext cx="128588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производ-ство</a:t>
            </a:r>
            <a:r>
              <a:rPr lang="ru-RU" sz="1600" dirty="0" smtClean="0"/>
              <a:t> продукции</a:t>
            </a:r>
            <a:endParaRPr lang="ru-RU" sz="16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000892" y="4572008"/>
            <a:ext cx="128588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сбыт продукции</a:t>
            </a:r>
            <a:endParaRPr lang="ru-RU" sz="16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929190" y="4356106"/>
            <a:ext cx="2714644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4821239" y="4464057"/>
            <a:ext cx="214314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7537471" y="4464057"/>
            <a:ext cx="214314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143372" y="5643578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Схема линейно-функциональной организации</a:t>
            </a:r>
            <a:endParaRPr lang="ru-RU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42852"/>
            <a:ext cx="6786578" cy="14287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Типы организаций по взаимодействию подразделений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6248" y="1643050"/>
            <a:ext cx="3000396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Генеральный директор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57554" y="2285992"/>
            <a:ext cx="1143008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финансы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43438" y="2285992"/>
            <a:ext cx="1071570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Кадры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072330" y="2285992"/>
            <a:ext cx="1071570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НИОКР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857884" y="2285992"/>
            <a:ext cx="1071570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14744" y="2786058"/>
            <a:ext cx="1714512" cy="50006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завод автомобилей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72198" y="2786058"/>
            <a:ext cx="1785950" cy="500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завод холодильников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929058" y="2071678"/>
            <a:ext cx="364333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2"/>
          </p:cNvCxnSpPr>
          <p:nvPr/>
        </p:nvCxnSpPr>
        <p:spPr>
          <a:xfrm rot="5400000">
            <a:off x="5214545" y="2499909"/>
            <a:ext cx="1143008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429256" y="3070222"/>
            <a:ext cx="64294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3822695" y="2178041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5037141" y="2178041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7466033" y="2178041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6251587" y="2178041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3072993" y="4643049"/>
            <a:ext cx="27138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3214678" y="3714752"/>
            <a:ext cx="1071570" cy="500066"/>
          </a:xfrm>
          <a:prstGeom prst="roundRect">
            <a:avLst/>
          </a:prstGeom>
          <a:solidFill>
            <a:srgbClr val="FFFF66"/>
          </a:solidFill>
        </p:spPr>
        <p:style>
          <a:lnRef idx="1">
            <a:schemeClr val="accent2"/>
          </a:lnRef>
          <a:fillRef idx="1003">
            <a:schemeClr val="lt1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Снаб-жение</a:t>
            </a:r>
            <a:endParaRPr lang="ru-RU" sz="1600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572000" y="3714752"/>
            <a:ext cx="1000132" cy="428628"/>
          </a:xfrm>
          <a:prstGeom prst="roundRect">
            <a:avLst/>
          </a:prstGeom>
          <a:solidFill>
            <a:srgbClr val="FFFF66"/>
          </a:solidFill>
        </p:spPr>
        <p:style>
          <a:lnRef idx="1">
            <a:schemeClr val="accent2"/>
          </a:lnRef>
          <a:fillRef idx="1003">
            <a:schemeClr val="lt1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произ-водство</a:t>
            </a:r>
            <a:endParaRPr lang="ru-RU" sz="1600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929322" y="3714752"/>
            <a:ext cx="1000132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произ-водство</a:t>
            </a:r>
            <a:endParaRPr lang="ru-RU" sz="1600" dirty="0"/>
          </a:p>
        </p:txBody>
      </p:sp>
      <p:cxnSp>
        <p:nvCxnSpPr>
          <p:cNvPr id="39" name="Прямая соединительная линия 38"/>
          <p:cNvCxnSpPr>
            <a:stCxn id="36" idx="1"/>
          </p:cNvCxnSpPr>
          <p:nvPr/>
        </p:nvCxnSpPr>
        <p:spPr>
          <a:xfrm rot="10800000">
            <a:off x="4286248" y="392906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>
            <a:off x="4214810" y="4572008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3214678" y="4429132"/>
            <a:ext cx="1071570" cy="42862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</a:rPr>
              <a:t>Бухгал-терия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rot="10800000">
            <a:off x="4214810" y="5357826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0800000">
            <a:off x="4214810" y="6000768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кругленный прямоугольник 33"/>
          <p:cNvSpPr/>
          <p:nvPr/>
        </p:nvSpPr>
        <p:spPr>
          <a:xfrm>
            <a:off x="3214678" y="5143512"/>
            <a:ext cx="1071570" cy="42862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</a:rPr>
              <a:t>Плани-рование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14678" y="5857892"/>
            <a:ext cx="1071570" cy="35719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сбыт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215206" y="3643314"/>
            <a:ext cx="1071570" cy="500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Снаб-жение</a:t>
            </a:r>
            <a:endParaRPr lang="ru-RU" sz="16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rot="5400000">
            <a:off x="5716199" y="4642255"/>
            <a:ext cx="27138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10800000">
            <a:off x="6929455" y="392906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10800000">
            <a:off x="7072330" y="5357826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10800000">
            <a:off x="7072330" y="4643446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10800000">
            <a:off x="7072330" y="6000768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Скругленный прямоугольник 46"/>
          <p:cNvSpPr/>
          <p:nvPr/>
        </p:nvSpPr>
        <p:spPr>
          <a:xfrm>
            <a:off x="7215206" y="4429132"/>
            <a:ext cx="1071570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</a:rPr>
              <a:t>Бухгал-терия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215206" y="5143512"/>
            <a:ext cx="1071570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</a:rPr>
              <a:t>Плани-рование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215206" y="5857892"/>
            <a:ext cx="1071570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сбыт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572000" y="5857892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3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63" name="Прямая соединительная линия 62"/>
          <p:cNvCxnSpPr>
            <a:stCxn id="36" idx="2"/>
          </p:cNvCxnSpPr>
          <p:nvPr/>
        </p:nvCxnSpPr>
        <p:spPr>
          <a:xfrm rot="5400000">
            <a:off x="4107653" y="5107793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0800000">
            <a:off x="4929191" y="4572008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5143504" y="4429132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4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572000" y="4429132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1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rot="10800000">
            <a:off x="5000628" y="6072206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10800000">
            <a:off x="5000628" y="5357826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5143504" y="5857892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6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143504" y="5143512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5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572000" y="5143512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857884" y="4429132"/>
            <a:ext cx="428628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1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857884" y="5143512"/>
            <a:ext cx="428628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857884" y="5857892"/>
            <a:ext cx="428628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3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 rot="5400000">
            <a:off x="5394331" y="5106999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10800000">
            <a:off x="6287306" y="4643446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рямоугольник 66"/>
          <p:cNvSpPr/>
          <p:nvPr/>
        </p:nvSpPr>
        <p:spPr>
          <a:xfrm>
            <a:off x="6429388" y="4429132"/>
            <a:ext cx="428628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4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 rot="10800000">
            <a:off x="6286512" y="6072206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6429388" y="5857892"/>
            <a:ext cx="428628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6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rot="10800000">
            <a:off x="6286512" y="5357826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6429388" y="5143512"/>
            <a:ext cx="428628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Цех 5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9" name="Содержимое 3"/>
          <p:cNvSpPr txBox="1">
            <a:spLocks/>
          </p:cNvSpPr>
          <p:nvPr/>
        </p:nvSpPr>
        <p:spPr>
          <a:xfrm>
            <a:off x="0" y="142852"/>
            <a:ext cx="2357422" cy="6572296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85725" marR="0" lvl="0" indent="-3175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Дивизио-нальная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организация </a:t>
            </a:r>
          </a:p>
          <a:p>
            <a:pPr marL="85725" marR="0" lvl="0" indent="-3175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" marR="0" lvl="0" indent="-3175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Данная схема широко используется в условиях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многопродукто-вого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производства  или в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многонациональ-ных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компаниях, где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территори-альная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разобщенность вынуждает автономизировать  страновые отделения</a:t>
            </a:r>
          </a:p>
          <a:p>
            <a:pPr marL="18288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32" grpId="0" animBg="1"/>
      <p:bldP spid="36" grpId="0" animBg="1"/>
      <p:bldP spid="37" grpId="0" animBg="1"/>
      <p:bldP spid="33" grpId="0" animBg="1"/>
      <p:bldP spid="34" grpId="0" animBg="1"/>
      <p:bldP spid="35" grpId="0" animBg="1"/>
      <p:bldP spid="46" grpId="0" animBg="1"/>
      <p:bldP spid="47" grpId="0" animBg="1"/>
      <p:bldP spid="48" grpId="0" animBg="1"/>
      <p:bldP spid="49" grpId="0" animBg="1"/>
      <p:bldP spid="61" grpId="0" animBg="1"/>
      <p:bldP spid="57" grpId="0" animBg="1"/>
      <p:bldP spid="55" grpId="0" animBg="1"/>
      <p:bldP spid="60" grpId="0" animBg="1"/>
      <p:bldP spid="59" grpId="0" animBg="1"/>
      <p:bldP spid="58" grpId="0" animBg="1"/>
      <p:bldP spid="68" grpId="0" animBg="1"/>
      <p:bldP spid="70" grpId="0" animBg="1"/>
      <p:bldP spid="71" grpId="0" animBg="1"/>
      <p:bldP spid="67" grpId="0" animBg="1"/>
      <p:bldP spid="72" grpId="0" animBg="1"/>
      <p:bldP spid="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6042" y="0"/>
            <a:ext cx="6900866" cy="2286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Типы организаций по взаимодействию подразделений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142844" y="214290"/>
            <a:ext cx="2000264" cy="6143668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Матричная организация </a:t>
            </a: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200" dirty="0" smtClean="0">
                <a:solidFill>
                  <a:schemeClr val="tx1"/>
                </a:solidFill>
              </a:rPr>
              <a:t>Данный тип организации </a:t>
            </a:r>
            <a:r>
              <a:rPr lang="ru-RU" sz="2200" dirty="0" err="1" smtClean="0">
                <a:solidFill>
                  <a:schemeClr val="tx1"/>
                </a:solidFill>
              </a:rPr>
              <a:t>характери-зуется</a:t>
            </a:r>
            <a:r>
              <a:rPr lang="ru-RU" sz="2200" dirty="0" smtClean="0">
                <a:solidFill>
                  <a:schemeClr val="tx1"/>
                </a:solidFill>
              </a:rPr>
              <a:t> следующими элементами: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управление по проекту, временные целевые группы, постоянные комплексные группы</a:t>
            </a: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5715016"/>
            <a:ext cx="4929222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Руководитель</a:t>
            </a:r>
          </a:p>
          <a:p>
            <a:r>
              <a:rPr lang="ru-RU" sz="1400" dirty="0" smtClean="0"/>
              <a:t>проекта «С»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786322"/>
            <a:ext cx="4929222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Руководитель</a:t>
            </a:r>
          </a:p>
          <a:p>
            <a:r>
              <a:rPr lang="ru-RU" sz="1400" dirty="0" smtClean="0"/>
              <a:t>проекта «В»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57620" y="3929066"/>
            <a:ext cx="4929222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Руководитель</a:t>
            </a:r>
          </a:p>
          <a:p>
            <a:r>
              <a:rPr lang="ru-RU" sz="1400" dirty="0" smtClean="0"/>
              <a:t>проекта «А»</a:t>
            </a:r>
            <a:endParaRPr lang="ru-RU" sz="14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3356760" y="4429132"/>
            <a:ext cx="3429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4429918" y="4428338"/>
            <a:ext cx="3429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787240" y="4428338"/>
            <a:ext cx="3429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644364" y="4428338"/>
            <a:ext cx="3429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572794" y="4428338"/>
            <a:ext cx="3429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6858810" y="4428338"/>
            <a:ext cx="3429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72066" y="2786058"/>
            <a:ext cx="11430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Руководи-тель </a:t>
            </a:r>
            <a:r>
              <a:rPr lang="ru-RU" sz="1400" dirty="0" err="1" smtClean="0"/>
              <a:t>производ-ственных</a:t>
            </a:r>
            <a:r>
              <a:rPr lang="ru-RU" sz="1400" dirty="0" smtClean="0"/>
              <a:t> служб</a:t>
            </a:r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429388" y="2759515"/>
            <a:ext cx="10001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Руководи-тель служб </a:t>
            </a:r>
            <a:r>
              <a:rPr lang="ru-RU" sz="1400" dirty="0" err="1" smtClean="0"/>
              <a:t>разра-ботки</a:t>
            </a:r>
            <a:endParaRPr lang="ru-RU" sz="1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643834" y="2786058"/>
            <a:ext cx="10001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Руководи-тель служб </a:t>
            </a:r>
            <a:r>
              <a:rPr lang="ru-RU" sz="1400" dirty="0" err="1" smtClean="0"/>
              <a:t>марке-тинга</a:t>
            </a:r>
            <a:endParaRPr lang="ru-RU" sz="14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072066" y="2714620"/>
            <a:ext cx="107157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286512" y="2714620"/>
            <a:ext cx="107157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500958" y="2714620"/>
            <a:ext cx="107157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5143504" y="4000504"/>
            <a:ext cx="928694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357950" y="4000504"/>
            <a:ext cx="928694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572396" y="4000504"/>
            <a:ext cx="928694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572396" y="4857760"/>
            <a:ext cx="928694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357950" y="4857760"/>
            <a:ext cx="928694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143504" y="4857760"/>
            <a:ext cx="928694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572396" y="5786454"/>
            <a:ext cx="928694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357950" y="5786454"/>
            <a:ext cx="928694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143504" y="5786454"/>
            <a:ext cx="928694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857752" y="1714488"/>
            <a:ext cx="3143272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Руководитель организации</a:t>
            </a:r>
            <a:endParaRPr lang="ru-RU" dirty="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500430" y="2357430"/>
            <a:ext cx="1357322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Коорди-натор</a:t>
            </a:r>
            <a:r>
              <a:rPr lang="ru-RU" sz="1600" dirty="0" smtClean="0"/>
              <a:t> проектов</a:t>
            </a:r>
            <a:endParaRPr lang="ru-RU" sz="1600" dirty="0"/>
          </a:p>
        </p:txBody>
      </p:sp>
      <p:cxnSp>
        <p:nvCxnSpPr>
          <p:cNvPr id="43" name="Прямая со стрелкой 42"/>
          <p:cNvCxnSpPr/>
          <p:nvPr/>
        </p:nvCxnSpPr>
        <p:spPr>
          <a:xfrm rot="10800000">
            <a:off x="4857752" y="2500306"/>
            <a:ext cx="321471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40" idx="2"/>
          </p:cNvCxnSpPr>
          <p:nvPr/>
        </p:nvCxnSpPr>
        <p:spPr>
          <a:xfrm rot="5400000">
            <a:off x="6215074" y="228599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5400000">
            <a:off x="5607851" y="260746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rot="5400000">
            <a:off x="6679421" y="260746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rot="5400000">
            <a:off x="7965305" y="260746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572264" y="2143116"/>
            <a:ext cx="2214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Функциональная часть</a:t>
            </a:r>
            <a:endParaRPr lang="ru-RU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3214678" y="3571876"/>
            <a:ext cx="285752" cy="2364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ru-RU" sz="1400" dirty="0" smtClean="0"/>
              <a:t>Проектная  </a:t>
            </a:r>
          </a:p>
          <a:p>
            <a:pPr>
              <a:lnSpc>
                <a:spcPct val="70000"/>
              </a:lnSpc>
            </a:pPr>
            <a:endParaRPr lang="ru-RU" sz="1400" dirty="0" smtClean="0"/>
          </a:p>
          <a:p>
            <a:pPr>
              <a:lnSpc>
                <a:spcPct val="70000"/>
              </a:lnSpc>
            </a:pPr>
            <a:r>
              <a:rPr lang="ru-RU" sz="1400" dirty="0" smtClean="0"/>
              <a:t>часть</a:t>
            </a:r>
            <a:endParaRPr lang="ru-RU" sz="1400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rot="5400000">
            <a:off x="2286778" y="4643446"/>
            <a:ext cx="257097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endCxn id="8" idx="1"/>
          </p:cNvCxnSpPr>
          <p:nvPr/>
        </p:nvCxnSpPr>
        <p:spPr>
          <a:xfrm>
            <a:off x="3571868" y="414338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3571868" y="499904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endCxn id="6" idx="1"/>
          </p:cNvCxnSpPr>
          <p:nvPr/>
        </p:nvCxnSpPr>
        <p:spPr>
          <a:xfrm>
            <a:off x="3571868" y="592933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9" grpId="0"/>
      <p:bldP spid="20" grpId="0"/>
      <p:bldP spid="21" grpId="0"/>
      <p:bldP spid="29" grpId="0" animBg="1"/>
      <p:bldP spid="30" grpId="0" animBg="1"/>
      <p:bldP spid="31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60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организаций по взаимодействию с человеком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000100" y="1524000"/>
            <a:ext cx="8143900" cy="33336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dirty="0" smtClean="0"/>
              <a:t>Основные характеристики корпоративной и индивидуалистской  организаций</a:t>
            </a:r>
          </a:p>
          <a:p>
            <a:pPr>
              <a:buNone/>
            </a:pPr>
            <a:endParaRPr lang="ru-RU" sz="1800" dirty="0" smtClean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2572530" y="4286256"/>
            <a:ext cx="485699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428728" y="2214554"/>
            <a:ext cx="73581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00232" y="185736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корпоративная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8" y="185736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индивидуалистская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4414" y="2285992"/>
            <a:ext cx="364333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600" dirty="0" smtClean="0"/>
              <a:t> </a:t>
            </a:r>
            <a:r>
              <a:rPr lang="ru-RU" dirty="0" smtClean="0"/>
              <a:t>Монополия и стандартизация в деятельности организации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Принцип большинства или старшинства в принятии решений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 Человек для работы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 Доминирование иерархических властных структур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 Создание и поддержание дефицита возможностей и ресурсов с их централизованным распределением</a:t>
            </a:r>
          </a:p>
          <a:p>
            <a:pPr>
              <a:buFont typeface="Wingdings" pitchFamily="2" charset="2"/>
              <a:buChar char="ü"/>
            </a:pPr>
            <a:endParaRPr lang="ru-RU" sz="1600" dirty="0" smtClean="0"/>
          </a:p>
          <a:p>
            <a:pPr>
              <a:buFont typeface="Wingdings" pitchFamily="2" charset="2"/>
              <a:buChar char="ü"/>
            </a:pPr>
            <a:endParaRPr lang="ru-RU" sz="1600" dirty="0" smtClean="0"/>
          </a:p>
          <a:p>
            <a:pPr>
              <a:buFont typeface="Wingdings" pitchFamily="2" charset="2"/>
              <a:buChar char="ü"/>
            </a:pP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5143504" y="2285992"/>
            <a:ext cx="38576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 Сочетание конкуренции и кооперации  в деятельности членов или групп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Принцип меньшинства или вето в принятии решений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Работа для человека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Принцип увязки интересов всех членов организации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Поиск возможностей и дополнительных ресурсов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15" grpId="0"/>
      <p:bldP spid="16" grpId="0"/>
      <p:bldP spid="18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23">
      <a:dk1>
        <a:sysClr val="windowText" lastClr="000000"/>
      </a:dk1>
      <a:lt1>
        <a:srgbClr val="D4EECB"/>
      </a:lt1>
      <a:dk2>
        <a:srgbClr val="54A838"/>
      </a:dk2>
      <a:lt2>
        <a:srgbClr val="3F7E29"/>
      </a:lt2>
      <a:accent1>
        <a:srgbClr val="0F6FC6"/>
      </a:accent1>
      <a:accent2>
        <a:srgbClr val="FFF98D"/>
      </a:accent2>
      <a:accent3>
        <a:srgbClr val="54A838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260</TotalTime>
  <Words>510</Words>
  <Application>Microsoft Office PowerPoint</Application>
  <PresentationFormat>Экран (4:3)</PresentationFormat>
  <Paragraphs>143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Понятие и виды организаций</vt:lpstr>
      <vt:lpstr>План лекции:</vt:lpstr>
      <vt:lpstr>Типы организаций и их структуры </vt:lpstr>
      <vt:lpstr>Типы организаций по взаимодействию с внешней средой </vt:lpstr>
      <vt:lpstr>Типы организаций по взаимодействию с внешней средой</vt:lpstr>
      <vt:lpstr>Типы организаций по взаимодействию подразделений</vt:lpstr>
      <vt:lpstr>Типы организаций по взаимодействию подразделений</vt:lpstr>
      <vt:lpstr>Типы организаций по взаимодействию подразделений</vt:lpstr>
      <vt:lpstr>Типы организаций по взаимодействию с человеком</vt:lpstr>
      <vt:lpstr>Благодарим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Рабиева</dc:creator>
  <cp:lastModifiedBy>Рабиева</cp:lastModifiedBy>
  <cp:revision>29</cp:revision>
  <dcterms:modified xsi:type="dcterms:W3CDTF">2012-04-14T07:54:50Z</dcterms:modified>
</cp:coreProperties>
</file>